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handoutMasterIdLst>
    <p:handoutMasterId r:id="rId50"/>
  </p:handoutMasterIdLst>
  <p:sldIdLst>
    <p:sldId id="256" r:id="rId2"/>
    <p:sldId id="430" r:id="rId3"/>
    <p:sldId id="520" r:id="rId4"/>
    <p:sldId id="523" r:id="rId5"/>
    <p:sldId id="528" r:id="rId6"/>
    <p:sldId id="524" r:id="rId7"/>
    <p:sldId id="529" r:id="rId8"/>
    <p:sldId id="532" r:id="rId9"/>
    <p:sldId id="530" r:id="rId10"/>
    <p:sldId id="531" r:id="rId11"/>
    <p:sldId id="533" r:id="rId12"/>
    <p:sldId id="534" r:id="rId13"/>
    <p:sldId id="525" r:id="rId14"/>
    <p:sldId id="535" r:id="rId15"/>
    <p:sldId id="536" r:id="rId16"/>
    <p:sldId id="537" r:id="rId17"/>
    <p:sldId id="538" r:id="rId18"/>
    <p:sldId id="539" r:id="rId19"/>
    <p:sldId id="540" r:id="rId20"/>
    <p:sldId id="573" r:id="rId21"/>
    <p:sldId id="541" r:id="rId22"/>
    <p:sldId id="542" r:id="rId23"/>
    <p:sldId id="574" r:id="rId24"/>
    <p:sldId id="545" r:id="rId25"/>
    <p:sldId id="544" r:id="rId26"/>
    <p:sldId id="546" r:id="rId27"/>
    <p:sldId id="526" r:id="rId28"/>
    <p:sldId id="577" r:id="rId29"/>
    <p:sldId id="522" r:id="rId30"/>
    <p:sldId id="575" r:id="rId31"/>
    <p:sldId id="576" r:id="rId32"/>
    <p:sldId id="521" r:id="rId33"/>
    <p:sldId id="432" r:id="rId34"/>
    <p:sldId id="549" r:id="rId35"/>
    <p:sldId id="550" r:id="rId36"/>
    <p:sldId id="552" r:id="rId37"/>
    <p:sldId id="551" r:id="rId38"/>
    <p:sldId id="555" r:id="rId39"/>
    <p:sldId id="554" r:id="rId40"/>
    <p:sldId id="553" r:id="rId41"/>
    <p:sldId id="557" r:id="rId42"/>
    <p:sldId id="560" r:id="rId43"/>
    <p:sldId id="558" r:id="rId44"/>
    <p:sldId id="561" r:id="rId45"/>
    <p:sldId id="563" r:id="rId46"/>
    <p:sldId id="572" r:id="rId47"/>
    <p:sldId id="566" r:id="rId48"/>
  </p:sldIdLst>
  <p:sldSz cx="9144000" cy="6858000" type="screen4x3"/>
  <p:notesSz cx="6797675" cy="9926638"/>
  <p:defaultTextStyle>
    <a:defPPr>
      <a:defRPr lang="en-AU"/>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99FF"/>
    <a:srgbClr val="3366FF"/>
    <a:srgbClr val="4EB9BE"/>
    <a:srgbClr val="ACEFF2"/>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3669" autoAdjust="0"/>
  </p:normalViewPr>
  <p:slideViewPr>
    <p:cSldViewPr>
      <p:cViewPr>
        <p:scale>
          <a:sx n="100" d="100"/>
          <a:sy n="100" d="100"/>
        </p:scale>
        <p:origin x="-1944" y="-6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Arial" charset="0"/>
              </a:defRPr>
            </a:lvl1pPr>
          </a:lstStyle>
          <a:p>
            <a:pPr>
              <a:defRPr/>
            </a:pPr>
            <a:endParaRPr lang="en-AU"/>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atin typeface="Arial" charset="0"/>
              </a:defRPr>
            </a:lvl1pPr>
          </a:lstStyle>
          <a:p>
            <a:pPr>
              <a:defRPr/>
            </a:pPr>
            <a:fld id="{0BFAB387-9362-4065-B319-7EEBB9FC973F}" type="datetimeFigureOut">
              <a:rPr lang="en-AU"/>
              <a:pPr>
                <a:defRPr/>
              </a:pPr>
              <a:t>20/06/2013</a:t>
            </a:fld>
            <a:endParaRPr lang="en-AU"/>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atin typeface="Arial" charset="0"/>
              </a:defRPr>
            </a:lvl1pPr>
          </a:lstStyle>
          <a:p>
            <a:pPr>
              <a:defRPr/>
            </a:pPr>
            <a:endParaRPr lang="en-AU"/>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atin typeface="Arial" charset="0"/>
              </a:defRPr>
            </a:lvl1pPr>
          </a:lstStyle>
          <a:p>
            <a:pPr>
              <a:defRPr/>
            </a:pPr>
            <a:fld id="{C72FE38B-D9A6-4961-A46B-5E58D75F6054}" type="slidenum">
              <a:rPr lang="en-AU"/>
              <a:pPr>
                <a:defRPr/>
              </a:pPr>
              <a:t>‹#›</a:t>
            </a:fld>
            <a:endParaRPr lang="en-AU"/>
          </a:p>
        </p:txBody>
      </p:sp>
    </p:spTree>
    <p:extLst>
      <p:ext uri="{BB962C8B-B14F-4D97-AF65-F5344CB8AC3E}">
        <p14:creationId xmlns:p14="http://schemas.microsoft.com/office/powerpoint/2010/main" val="3986694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Arial" charset="0"/>
              </a:defRPr>
            </a:lvl1pPr>
          </a:lstStyle>
          <a:p>
            <a:pPr>
              <a:defRPr/>
            </a:pPr>
            <a:endParaRPr lang="en-AU"/>
          </a:p>
        </p:txBody>
      </p:sp>
      <p:sp>
        <p:nvSpPr>
          <p:cNvPr id="5123"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Arial" charset="0"/>
              </a:defRPr>
            </a:lvl1pPr>
          </a:lstStyle>
          <a:p>
            <a:pPr>
              <a:defRPr/>
            </a:pPr>
            <a:endParaRPr lang="en-AU"/>
          </a:p>
        </p:txBody>
      </p:sp>
      <p:sp>
        <p:nvSpPr>
          <p:cNvPr id="51204"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5126"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Arial" charset="0"/>
              </a:defRPr>
            </a:lvl1pPr>
          </a:lstStyle>
          <a:p>
            <a:pPr>
              <a:defRPr/>
            </a:pPr>
            <a:endParaRPr lang="en-AU"/>
          </a:p>
        </p:txBody>
      </p:sp>
      <p:sp>
        <p:nvSpPr>
          <p:cNvPr id="5127"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atin typeface="Arial" charset="0"/>
              </a:defRPr>
            </a:lvl1pPr>
          </a:lstStyle>
          <a:p>
            <a:pPr>
              <a:defRPr/>
            </a:pPr>
            <a:fld id="{6B3C1927-5A47-4B38-9A7B-49FD2E68DD48}" type="slidenum">
              <a:rPr lang="en-AU"/>
              <a:pPr>
                <a:defRPr/>
              </a:pPr>
              <a:t>‹#›</a:t>
            </a:fld>
            <a:endParaRPr lang="en-AU"/>
          </a:p>
        </p:txBody>
      </p:sp>
    </p:spTree>
    <p:extLst>
      <p:ext uri="{BB962C8B-B14F-4D97-AF65-F5344CB8AC3E}">
        <p14:creationId xmlns:p14="http://schemas.microsoft.com/office/powerpoint/2010/main" val="23880960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38DA32DD-2646-48FF-959E-05DB8CFE1589}" type="slidenum">
              <a:rPr lang="en-AU" b="0" smtClean="0"/>
              <a:pPr eaLnBrk="1" hangingPunct="1"/>
              <a:t>1</a:t>
            </a:fld>
            <a:endParaRPr lang="en-AU" b="0" smtClean="0"/>
          </a:p>
        </p:txBody>
      </p:sp>
      <p:sp>
        <p:nvSpPr>
          <p:cNvPr id="52227" name="Rectangle 2"/>
          <p:cNvSpPr>
            <a:spLocks noGrp="1" noRot="1" noChangeAspect="1" noChangeArrowheads="1" noTextEdit="1"/>
          </p:cNvSpPr>
          <p:nvPr>
            <p:ph type="sldImg"/>
          </p:nvPr>
        </p:nvSpPr>
        <p:spPr>
          <a:xfrm>
            <a:off x="917575" y="744538"/>
            <a:ext cx="4962525" cy="3722687"/>
          </a:xfrm>
          <a:ln/>
        </p:spPr>
      </p:sp>
      <p:sp>
        <p:nvSpPr>
          <p:cNvPr id="5222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r>
              <a:rPr lang="en-US" dirty="0" smtClean="0"/>
              <a:t>Mention the “</a:t>
            </a:r>
            <a:r>
              <a:rPr lang="en-AU" i="1" dirty="0" smtClean="0"/>
              <a:t>regularisation” of some 4</a:t>
            </a:r>
            <a:r>
              <a:rPr lang="en-AU" i="1" baseline="30000" dirty="0" smtClean="0"/>
              <a:t>th</a:t>
            </a:r>
            <a:r>
              <a:rPr lang="en-AU" i="1" dirty="0" smtClean="0"/>
              <a:t> character ICD-10 categories in the course of pre-coordinating additional dimensions that</a:t>
            </a:r>
            <a:r>
              <a:rPr lang="en-AU" i="1" baseline="0" dirty="0" smtClean="0"/>
              <a:t> are present in clinical modifications. For example, superficial injuries of some body parts are assigned 4</a:t>
            </a:r>
            <a:r>
              <a:rPr lang="en-AU" i="1" baseline="30000" dirty="0" smtClean="0"/>
              <a:t>th</a:t>
            </a:r>
            <a:r>
              <a:rPr lang="en-AU" i="1" baseline="0" dirty="0" smtClean="0"/>
              <a:t> character extensions for type = contusion. With the more general application of a post-coordinated structure that has contusion of one of several types of superficial injury, these isolated instances were subsumed and reordered. </a:t>
            </a:r>
            <a:endParaRPr lang="en-US" dirty="0"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10</a:t>
            </a:fld>
            <a:endParaRPr lang="en-AU" b="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11</a:t>
            </a:fld>
            <a:endParaRPr lang="en-AU" b="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12</a:t>
            </a:fld>
            <a:endParaRPr lang="en-AU" b="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13</a:t>
            </a:fld>
            <a:endParaRPr lang="en-AU" b="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14</a:t>
            </a:fld>
            <a:endParaRPr lang="en-AU" b="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15</a:t>
            </a:fld>
            <a:endParaRPr lang="en-AU" b="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16</a:t>
            </a:fld>
            <a:endParaRPr lang="en-AU" b="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17</a:t>
            </a:fld>
            <a:endParaRPr lang="en-AU" b="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18</a:t>
            </a:fld>
            <a:endParaRPr lang="en-AU" b="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19</a:t>
            </a:fld>
            <a:endParaRPr lang="en-AU" b="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C1A8D1E-FD02-43C5-A1C7-2084E00995DF}" type="slidenum">
              <a:rPr lang="en-AU" b="0" smtClean="0"/>
              <a:pPr eaLnBrk="1" hangingPunct="1"/>
              <a:t>2</a:t>
            </a:fld>
            <a:endParaRPr lang="en-AU" b="0" smtClean="0"/>
          </a:p>
        </p:txBody>
      </p:sp>
      <p:sp>
        <p:nvSpPr>
          <p:cNvPr id="53251" name="Rectangle 2"/>
          <p:cNvSpPr>
            <a:spLocks noGrp="1" noRot="1" noChangeAspect="1" noChangeArrowheads="1" noTextEdit="1"/>
          </p:cNvSpPr>
          <p:nvPr>
            <p:ph type="sldImg"/>
          </p:nvPr>
        </p:nvSpPr>
        <p:spPr>
          <a:xfrm>
            <a:off x="917575" y="744538"/>
            <a:ext cx="4962525" cy="3722687"/>
          </a:xfrm>
          <a:ln/>
        </p:spPr>
      </p:sp>
      <p:sp>
        <p:nvSpPr>
          <p:cNvPr id="5325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dirty="0"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21</a:t>
            </a:fld>
            <a:endParaRPr lang="en-AU" b="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dirty="0"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22</a:t>
            </a:fld>
            <a:endParaRPr lang="en-AU" b="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24</a:t>
            </a:fld>
            <a:endParaRPr lang="en-AU" b="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25</a:t>
            </a:fld>
            <a:endParaRPr lang="en-AU" b="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26</a:t>
            </a:fld>
            <a:endParaRPr lang="en-AU" b="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27</a:t>
            </a:fld>
            <a:endParaRPr lang="en-AU" b="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28</a:t>
            </a:fld>
            <a:endParaRPr lang="en-AU" b="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29</a:t>
            </a:fld>
            <a:endParaRPr lang="en-AU" b="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30</a:t>
            </a:fld>
            <a:endParaRPr lang="en-AU" b="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31</a:t>
            </a:fld>
            <a:endParaRPr lang="en-AU" b="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3</a:t>
            </a:fld>
            <a:endParaRPr lang="en-AU" b="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34</a:t>
            </a:fld>
            <a:endParaRPr lang="en-AU" b="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35</a:t>
            </a:fld>
            <a:endParaRPr lang="en-AU" b="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36</a:t>
            </a:fld>
            <a:endParaRPr lang="en-AU" b="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Is</a:t>
            </a:r>
            <a:r>
              <a:rPr lang="en-US" sz="1200" baseline="0" dirty="0" smtClean="0"/>
              <a:t> u</a:t>
            </a:r>
            <a:r>
              <a:rPr lang="en-US" sz="1200" dirty="0" smtClean="0"/>
              <a:t>nder</a:t>
            </a:r>
            <a:r>
              <a:rPr lang="en-US" sz="1200" baseline="0" dirty="0" smtClean="0"/>
              <a:t> discussion. A working proposal is to combine type of damage and effect on conscious state (incl. duration of coma) into one code. This would be applied with one or more codes, based on </a:t>
            </a:r>
            <a:r>
              <a:rPr lang="en-US" sz="1200" baseline="0" smtClean="0"/>
              <a:t>ICD-10 S06.1 to S06.9</a:t>
            </a:r>
            <a:r>
              <a:rPr lang="en-US" sz="1200" baseline="0" dirty="0" smtClean="0"/>
              <a:t>, specifying the broad type of injury and the part of brain affected. Various levels of detail can be considered. Levels are implied by the post-dot codes in the draft proposal on the next two slides. For example, the level defined by two digits could be used for routine hospital statistics, with the third digit being an optional supplement. </a:t>
            </a:r>
          </a:p>
          <a:p>
            <a:endParaRPr lang="en-US" dirty="0"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37</a:t>
            </a:fld>
            <a:endParaRPr lang="en-AU" b="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38</a:t>
            </a:fld>
            <a:endParaRPr lang="en-AU" b="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39</a:t>
            </a:fld>
            <a:endParaRPr lang="en-AU" b="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40</a:t>
            </a:fld>
            <a:endParaRPr lang="en-AU" b="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AU" dirty="0" smtClean="0"/>
              <a:t>Qv ICD11ExtCausesConcept1.xls for a framework.</a:t>
            </a:r>
            <a:endParaRPr lang="en-AU" dirty="0"/>
          </a:p>
        </p:txBody>
      </p:sp>
      <p:sp>
        <p:nvSpPr>
          <p:cNvPr id="4" name="Slide Number Placeholder 3"/>
          <p:cNvSpPr>
            <a:spLocks noGrp="1"/>
          </p:cNvSpPr>
          <p:nvPr>
            <p:ph type="sldNum" sz="quarter" idx="10"/>
          </p:nvPr>
        </p:nvSpPr>
        <p:spPr/>
        <p:txBody>
          <a:bodyPr/>
          <a:lstStyle/>
          <a:p>
            <a:pPr>
              <a:defRPr/>
            </a:pPr>
            <a:fld id="{6B3C1927-5A47-4B38-9A7B-49FD2E68DD48}" type="slidenum">
              <a:rPr lang="en-AU" smtClean="0"/>
              <a:pPr>
                <a:defRPr/>
              </a:pPr>
              <a:t>44</a:t>
            </a:fld>
            <a:endParaRPr lang="en-AU"/>
          </a:p>
        </p:txBody>
      </p:sp>
    </p:spTree>
    <p:extLst>
      <p:ext uri="{BB962C8B-B14F-4D97-AF65-F5344CB8AC3E}">
        <p14:creationId xmlns:p14="http://schemas.microsoft.com/office/powerpoint/2010/main" val="4051715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4</a:t>
            </a:fld>
            <a:endParaRPr lang="en-AU" b="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5</a:t>
            </a:fld>
            <a:endParaRPr lang="en-AU" b="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6</a:t>
            </a:fld>
            <a:endParaRPr lang="en-AU" b="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7</a:t>
            </a:fld>
            <a:endParaRPr lang="en-AU" b="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8</a:t>
            </a:fld>
            <a:endParaRPr lang="en-AU" b="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917575" y="744538"/>
            <a:ext cx="4962525" cy="3722687"/>
          </a:xfrm>
          <a:ln/>
        </p:spPr>
      </p:sp>
      <p:sp>
        <p:nvSpPr>
          <p:cNvPr id="54275" name="Notes Placeholder 2"/>
          <p:cNvSpPr>
            <a:spLocks noGrp="1"/>
          </p:cNvSpPr>
          <p:nvPr>
            <p:ph type="body" idx="1"/>
          </p:nvPr>
        </p:nvSpPr>
        <p:spPr>
          <a:noFill/>
        </p:spPr>
        <p:txBody>
          <a:bodyPr/>
          <a:lstStyle/>
          <a:p>
            <a:endParaRPr lang="en-US" smtClean="0"/>
          </a:p>
        </p:txBody>
      </p:sp>
      <p:sp>
        <p:nvSpPr>
          <p:cNvPr id="54276" name="Slide Number Placeholder 3"/>
          <p:cNvSpPr>
            <a:spLocks noGrp="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9FFBC36E-C8F3-416B-8F2D-BF209C31B419}" type="slidenum">
              <a:rPr lang="en-AU" b="0" smtClean="0"/>
              <a:pPr eaLnBrk="1" hangingPunct="1"/>
              <a:t>9</a:t>
            </a:fld>
            <a:endParaRPr lang="en-AU" b="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70120F98-ABA5-472F-9F3F-6FDC2C824B80}" type="slidenum">
              <a:rPr lang="en-AU"/>
              <a:pPr>
                <a:defRPr/>
              </a:pPr>
              <a:t>‹#›</a:t>
            </a:fld>
            <a:endParaRPr lang="en-AU"/>
          </a:p>
        </p:txBody>
      </p:sp>
    </p:spTree>
    <p:extLst>
      <p:ext uri="{BB962C8B-B14F-4D97-AF65-F5344CB8AC3E}">
        <p14:creationId xmlns:p14="http://schemas.microsoft.com/office/powerpoint/2010/main" val="2433876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9603FF0B-88AB-4DD3-A7A5-703CAF4E2DD4}" type="slidenum">
              <a:rPr lang="en-AU"/>
              <a:pPr>
                <a:defRPr/>
              </a:pPr>
              <a:t>‹#›</a:t>
            </a:fld>
            <a:endParaRPr lang="en-AU"/>
          </a:p>
        </p:txBody>
      </p:sp>
    </p:spTree>
    <p:extLst>
      <p:ext uri="{BB962C8B-B14F-4D97-AF65-F5344CB8AC3E}">
        <p14:creationId xmlns:p14="http://schemas.microsoft.com/office/powerpoint/2010/main" val="2564091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FAC0BFC9-5DC5-4581-A533-ADE123DA5321}" type="slidenum">
              <a:rPr lang="en-AU"/>
              <a:pPr>
                <a:defRPr/>
              </a:pPr>
              <a:t>‹#›</a:t>
            </a:fld>
            <a:endParaRPr lang="en-AU"/>
          </a:p>
        </p:txBody>
      </p:sp>
    </p:spTree>
    <p:extLst>
      <p:ext uri="{BB962C8B-B14F-4D97-AF65-F5344CB8AC3E}">
        <p14:creationId xmlns:p14="http://schemas.microsoft.com/office/powerpoint/2010/main" val="370888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AU"/>
          </a:p>
        </p:txBody>
      </p:sp>
      <p:sp>
        <p:nvSpPr>
          <p:cNvPr id="3" name="Table Placeholder 2"/>
          <p:cNvSpPr>
            <a:spLocks noGrp="1"/>
          </p:cNvSpPr>
          <p:nvPr>
            <p:ph type="tbl" idx="1"/>
          </p:nvPr>
        </p:nvSpPr>
        <p:spPr>
          <a:xfrm>
            <a:off x="457200" y="1600200"/>
            <a:ext cx="8229600" cy="4525963"/>
          </a:xfrm>
        </p:spPr>
        <p:txBody>
          <a:bodyPr/>
          <a:lstStyle/>
          <a:p>
            <a:pPr lvl="0"/>
            <a:endParaRPr lang="en-AU"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AE00FCCD-A758-45C4-BA83-5FB1912C439F}" type="slidenum">
              <a:rPr lang="en-AU"/>
              <a:pPr>
                <a:defRPr/>
              </a:pPr>
              <a:t>‹#›</a:t>
            </a:fld>
            <a:endParaRPr lang="en-AU"/>
          </a:p>
        </p:txBody>
      </p:sp>
    </p:spTree>
    <p:extLst>
      <p:ext uri="{BB962C8B-B14F-4D97-AF65-F5344CB8AC3E}">
        <p14:creationId xmlns:p14="http://schemas.microsoft.com/office/powerpoint/2010/main" val="1553665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F3FDC562-ED1C-49F8-B14D-33BF7DD8196D}" type="slidenum">
              <a:rPr lang="en-AU"/>
              <a:pPr>
                <a:defRPr/>
              </a:pPr>
              <a:t>‹#›</a:t>
            </a:fld>
            <a:endParaRPr lang="en-AU"/>
          </a:p>
        </p:txBody>
      </p:sp>
    </p:spTree>
    <p:extLst>
      <p:ext uri="{BB962C8B-B14F-4D97-AF65-F5344CB8AC3E}">
        <p14:creationId xmlns:p14="http://schemas.microsoft.com/office/powerpoint/2010/main" val="964459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9193833F-B5F7-4BF0-846D-5E6DD03DB3C3}" type="slidenum">
              <a:rPr lang="en-AU"/>
              <a:pPr>
                <a:defRPr/>
              </a:pPr>
              <a:t>‹#›</a:t>
            </a:fld>
            <a:endParaRPr lang="en-AU"/>
          </a:p>
        </p:txBody>
      </p:sp>
    </p:spTree>
    <p:extLst>
      <p:ext uri="{BB962C8B-B14F-4D97-AF65-F5344CB8AC3E}">
        <p14:creationId xmlns:p14="http://schemas.microsoft.com/office/powerpoint/2010/main" val="3443060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3E2E33AB-4063-42DE-A75A-F7554E8F4876}" type="slidenum">
              <a:rPr lang="en-AU"/>
              <a:pPr>
                <a:defRPr/>
              </a:pPr>
              <a:t>‹#›</a:t>
            </a:fld>
            <a:endParaRPr lang="en-AU"/>
          </a:p>
        </p:txBody>
      </p:sp>
    </p:spTree>
    <p:extLst>
      <p:ext uri="{BB962C8B-B14F-4D97-AF65-F5344CB8AC3E}">
        <p14:creationId xmlns:p14="http://schemas.microsoft.com/office/powerpoint/2010/main" val="3232422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4"/>
          <p:cNvSpPr>
            <a:spLocks noGrp="1" noChangeArrowheads="1"/>
          </p:cNvSpPr>
          <p:nvPr>
            <p:ph type="dt" sz="half" idx="10"/>
          </p:nvPr>
        </p:nvSpPr>
        <p:spPr>
          <a:ln/>
        </p:spPr>
        <p:txBody>
          <a:bodyPr/>
          <a:lstStyle>
            <a:lvl1pPr>
              <a:defRPr/>
            </a:lvl1pPr>
          </a:lstStyle>
          <a:p>
            <a:pPr>
              <a:defRPr/>
            </a:pPr>
            <a:endParaRPr lang="en-AU"/>
          </a:p>
        </p:txBody>
      </p:sp>
      <p:sp>
        <p:nvSpPr>
          <p:cNvPr id="8" name="Rectangle 5"/>
          <p:cNvSpPr>
            <a:spLocks noGrp="1" noChangeArrowheads="1"/>
          </p:cNvSpPr>
          <p:nvPr>
            <p:ph type="ftr" sz="quarter" idx="11"/>
          </p:nvPr>
        </p:nvSpPr>
        <p:spPr>
          <a:ln/>
        </p:spPr>
        <p:txBody>
          <a:bodyPr/>
          <a:lstStyle>
            <a:lvl1pPr>
              <a:defRPr/>
            </a:lvl1pPr>
          </a:lstStyle>
          <a:p>
            <a:pPr>
              <a:defRPr/>
            </a:pPr>
            <a:endParaRPr lang="en-AU"/>
          </a:p>
        </p:txBody>
      </p:sp>
      <p:sp>
        <p:nvSpPr>
          <p:cNvPr id="9" name="Rectangle 6"/>
          <p:cNvSpPr>
            <a:spLocks noGrp="1" noChangeArrowheads="1"/>
          </p:cNvSpPr>
          <p:nvPr>
            <p:ph type="sldNum" sz="quarter" idx="12"/>
          </p:nvPr>
        </p:nvSpPr>
        <p:spPr>
          <a:ln/>
        </p:spPr>
        <p:txBody>
          <a:bodyPr/>
          <a:lstStyle>
            <a:lvl1pPr>
              <a:defRPr/>
            </a:lvl1pPr>
          </a:lstStyle>
          <a:p>
            <a:pPr>
              <a:defRPr/>
            </a:pPr>
            <a:fld id="{5F365C17-456F-4FA3-B012-FC712333DE81}" type="slidenum">
              <a:rPr lang="en-AU"/>
              <a:pPr>
                <a:defRPr/>
              </a:pPr>
              <a:t>‹#›</a:t>
            </a:fld>
            <a:endParaRPr lang="en-AU"/>
          </a:p>
        </p:txBody>
      </p:sp>
    </p:spTree>
    <p:extLst>
      <p:ext uri="{BB962C8B-B14F-4D97-AF65-F5344CB8AC3E}">
        <p14:creationId xmlns:p14="http://schemas.microsoft.com/office/powerpoint/2010/main" val="1289908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BDF070C5-0838-4262-8A6C-2E29A43DF425}" type="slidenum">
              <a:rPr lang="en-AU"/>
              <a:pPr>
                <a:defRPr/>
              </a:pPr>
              <a:t>‹#›</a:t>
            </a:fld>
            <a:endParaRPr lang="en-AU"/>
          </a:p>
        </p:txBody>
      </p:sp>
    </p:spTree>
    <p:extLst>
      <p:ext uri="{BB962C8B-B14F-4D97-AF65-F5344CB8AC3E}">
        <p14:creationId xmlns:p14="http://schemas.microsoft.com/office/powerpoint/2010/main" val="1310786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p>
        </p:txBody>
      </p:sp>
      <p:sp>
        <p:nvSpPr>
          <p:cNvPr id="3" name="Rectangle 5"/>
          <p:cNvSpPr>
            <a:spLocks noGrp="1" noChangeArrowheads="1"/>
          </p:cNvSpPr>
          <p:nvPr>
            <p:ph type="ftr" sz="quarter" idx="11"/>
          </p:nvPr>
        </p:nvSpPr>
        <p:spPr>
          <a:ln/>
        </p:spPr>
        <p:txBody>
          <a:bodyPr/>
          <a:lstStyle>
            <a:lvl1pPr>
              <a:defRPr/>
            </a:lvl1pPr>
          </a:lstStyle>
          <a:p>
            <a:pPr>
              <a:defRPr/>
            </a:pPr>
            <a:endParaRPr lang="en-AU"/>
          </a:p>
        </p:txBody>
      </p:sp>
      <p:sp>
        <p:nvSpPr>
          <p:cNvPr id="4" name="Rectangle 6"/>
          <p:cNvSpPr>
            <a:spLocks noGrp="1" noChangeArrowheads="1"/>
          </p:cNvSpPr>
          <p:nvPr>
            <p:ph type="sldNum" sz="quarter" idx="12"/>
          </p:nvPr>
        </p:nvSpPr>
        <p:spPr>
          <a:ln/>
        </p:spPr>
        <p:txBody>
          <a:bodyPr/>
          <a:lstStyle>
            <a:lvl1pPr>
              <a:defRPr/>
            </a:lvl1pPr>
          </a:lstStyle>
          <a:p>
            <a:pPr>
              <a:defRPr/>
            </a:pPr>
            <a:fld id="{C47656B2-A61F-4961-BF5B-4B12B26EF46D}" type="slidenum">
              <a:rPr lang="en-AU"/>
              <a:pPr>
                <a:defRPr/>
              </a:pPr>
              <a:t>‹#›</a:t>
            </a:fld>
            <a:endParaRPr lang="en-AU"/>
          </a:p>
        </p:txBody>
      </p:sp>
    </p:spTree>
    <p:extLst>
      <p:ext uri="{BB962C8B-B14F-4D97-AF65-F5344CB8AC3E}">
        <p14:creationId xmlns:p14="http://schemas.microsoft.com/office/powerpoint/2010/main" val="1170260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3003A016-5A46-4EDE-A688-75A46BA7E7EE}" type="slidenum">
              <a:rPr lang="en-AU"/>
              <a:pPr>
                <a:defRPr/>
              </a:pPr>
              <a:t>‹#›</a:t>
            </a:fld>
            <a:endParaRPr lang="en-AU"/>
          </a:p>
        </p:txBody>
      </p:sp>
    </p:spTree>
    <p:extLst>
      <p:ext uri="{BB962C8B-B14F-4D97-AF65-F5344CB8AC3E}">
        <p14:creationId xmlns:p14="http://schemas.microsoft.com/office/powerpoint/2010/main" val="3685913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C3E330F3-E4E0-4A7A-812B-8C767AFED5E2}" type="slidenum">
              <a:rPr lang="en-AU"/>
              <a:pPr>
                <a:defRPr/>
              </a:pPr>
              <a:t>‹#›</a:t>
            </a:fld>
            <a:endParaRPr lang="en-AU"/>
          </a:p>
        </p:txBody>
      </p:sp>
    </p:spTree>
    <p:extLst>
      <p:ext uri="{BB962C8B-B14F-4D97-AF65-F5344CB8AC3E}">
        <p14:creationId xmlns:p14="http://schemas.microsoft.com/office/powerpoint/2010/main" val="994533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CEFF2"/>
            </a:gs>
            <a:gs pos="100000">
              <a:srgbClr val="4EB9BE"/>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latin typeface="Arial" charset="0"/>
              </a:defRPr>
            </a:lvl1pPr>
          </a:lstStyle>
          <a:p>
            <a:pPr>
              <a:defRPr/>
            </a:pPr>
            <a:endParaRPr lang="en-A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latin typeface="Arial" charset="0"/>
              </a:defRPr>
            </a:lvl1pPr>
          </a:lstStyle>
          <a:p>
            <a:pPr>
              <a:defRPr/>
            </a:pPr>
            <a:endParaRPr lang="en-A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latin typeface="Arial" charset="0"/>
              </a:defRPr>
            </a:lvl1pPr>
          </a:lstStyle>
          <a:p>
            <a:pPr>
              <a:defRPr/>
            </a:pPr>
            <a:fld id="{3D367CB1-4A48-493E-A534-35E9FEA28AE3}"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71601" y="1700808"/>
            <a:ext cx="7272808" cy="2604047"/>
          </a:xfrm>
        </p:spPr>
        <p:txBody>
          <a:bodyPr/>
          <a:lstStyle/>
          <a:p>
            <a:pPr eaLnBrk="1" hangingPunct="1"/>
            <a:r>
              <a:rPr lang="en-AU" dirty="0">
                <a:solidFill>
                  <a:srgbClr val="3333FF"/>
                </a:solidFill>
              </a:rPr>
              <a:t>Injury </a:t>
            </a:r>
            <a:r>
              <a:rPr lang="en-AU" dirty="0" smtClean="0">
                <a:solidFill>
                  <a:srgbClr val="3333FF"/>
                </a:solidFill>
              </a:rPr>
              <a:t>&amp; External Causes </a:t>
            </a:r>
            <a:br>
              <a:rPr lang="en-AU" dirty="0" smtClean="0">
                <a:solidFill>
                  <a:srgbClr val="3333FF"/>
                </a:solidFill>
              </a:rPr>
            </a:br>
            <a:r>
              <a:rPr lang="en-AU" dirty="0" smtClean="0">
                <a:solidFill>
                  <a:srgbClr val="3333FF"/>
                </a:solidFill>
              </a:rPr>
              <a:t>in ICD-11</a:t>
            </a:r>
            <a:br>
              <a:rPr lang="en-AU" dirty="0" smtClean="0">
                <a:solidFill>
                  <a:srgbClr val="3333FF"/>
                </a:solidFill>
              </a:rPr>
            </a:br>
            <a:endParaRPr lang="en-AU" dirty="0" smtClean="0">
              <a:solidFill>
                <a:srgbClr val="3333FF"/>
              </a:solidFill>
            </a:endParaRPr>
          </a:p>
        </p:txBody>
      </p:sp>
      <p:sp>
        <p:nvSpPr>
          <p:cNvPr id="2052" name="Text Box 4"/>
          <p:cNvSpPr txBox="1">
            <a:spLocks noChangeArrowheads="1"/>
          </p:cNvSpPr>
          <p:nvPr/>
        </p:nvSpPr>
        <p:spPr bwMode="auto">
          <a:xfrm>
            <a:off x="1109663" y="4313238"/>
            <a:ext cx="676781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AU" b="0" dirty="0"/>
              <a:t>Professor James </a:t>
            </a:r>
            <a:r>
              <a:rPr lang="en-AU" b="0" dirty="0" smtClean="0"/>
              <a:t>Harrison, Chair, TAG Injury &amp; External Causes </a:t>
            </a:r>
          </a:p>
          <a:p>
            <a:pPr eaLnBrk="1" hangingPunct="1"/>
            <a:r>
              <a:rPr lang="en-US" b="0" dirty="0" smtClean="0"/>
              <a:t>Director</a:t>
            </a:r>
            <a:r>
              <a:rPr lang="en-US" b="0" dirty="0"/>
              <a:t>, AIHW National Injury Surveillance Unit</a:t>
            </a:r>
            <a:endParaRPr lang="en-AU" b="0" dirty="0"/>
          </a:p>
          <a:p>
            <a:pPr eaLnBrk="1" hangingPunct="1"/>
            <a:r>
              <a:rPr lang="en-AU" b="0" dirty="0"/>
              <a:t>Research Centre for Injury Studies</a:t>
            </a:r>
          </a:p>
          <a:p>
            <a:pPr eaLnBrk="1" hangingPunct="1"/>
            <a:r>
              <a:rPr lang="en-AU" b="0" dirty="0"/>
              <a:t>Flinders University </a:t>
            </a:r>
            <a:r>
              <a:rPr lang="en-AU" b="0" dirty="0">
                <a:cs typeface="Arial" charset="0"/>
              </a:rPr>
              <a:t>•</a:t>
            </a:r>
            <a:r>
              <a:rPr lang="en-AU" b="0" dirty="0"/>
              <a:t> Adelaide • Australia</a:t>
            </a:r>
          </a:p>
        </p:txBody>
      </p:sp>
      <p:pic>
        <p:nvPicPr>
          <p:cNvPr id="2053" name="Picture 4" descr="SHO 438 PPT template RGB_v2.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76913"/>
            <a:ext cx="914400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Injury</a:t>
            </a:r>
            <a:endParaRPr lang="en-AU" dirty="0" smtClean="0"/>
          </a:p>
        </p:txBody>
      </p:sp>
      <p:sp>
        <p:nvSpPr>
          <p:cNvPr id="4099" name="Content Placeholder 2"/>
          <p:cNvSpPr>
            <a:spLocks noGrp="1"/>
          </p:cNvSpPr>
          <p:nvPr>
            <p:ph idx="1"/>
          </p:nvPr>
        </p:nvSpPr>
        <p:spPr>
          <a:xfrm>
            <a:off x="467544" y="1196752"/>
            <a:ext cx="8229600" cy="4525963"/>
          </a:xfrm>
        </p:spPr>
        <p:txBody>
          <a:bodyPr/>
          <a:lstStyle/>
          <a:p>
            <a:pPr marL="457200" lvl="1" indent="0" eaLnBrk="1" hangingPunct="1">
              <a:buNone/>
            </a:pPr>
            <a:r>
              <a:rPr lang="en-AU" sz="2600" i="1" dirty="0" smtClean="0"/>
              <a:t>Clinical modifications of ICD-10 provide anatomical detail &amp; other characteristics. In ICD-11:</a:t>
            </a:r>
          </a:p>
          <a:p>
            <a:pPr lvl="2" eaLnBrk="1" hangingPunct="1"/>
            <a:r>
              <a:rPr lang="en-AU" i="1" dirty="0" smtClean="0">
                <a:solidFill>
                  <a:schemeClr val="tx1">
                    <a:lumMod val="50000"/>
                    <a:lumOff val="50000"/>
                  </a:schemeClr>
                </a:solidFill>
              </a:rPr>
              <a:t>Anatomic detail </a:t>
            </a:r>
          </a:p>
          <a:p>
            <a:pPr lvl="2" eaLnBrk="1" hangingPunct="1"/>
            <a:r>
              <a:rPr lang="en-AU" i="1" dirty="0" smtClean="0"/>
              <a:t>Other characteristics present in the injury chapters of clinical modifications of ICD-10   </a:t>
            </a:r>
          </a:p>
          <a:p>
            <a:pPr lvl="3" eaLnBrk="1" hangingPunct="1"/>
            <a:r>
              <a:rPr lang="en-AU" i="1" dirty="0"/>
              <a:t>e</a:t>
            </a:r>
            <a:r>
              <a:rPr lang="en-AU" i="1" dirty="0" smtClean="0"/>
              <a:t>.g. type of superficial injury, whether fracture is open, whether open wound is contaminated, size of burn.</a:t>
            </a:r>
          </a:p>
          <a:p>
            <a:pPr lvl="3" eaLnBrk="1" hangingPunct="1"/>
            <a:r>
              <a:rPr lang="en-AU" i="1" dirty="0" smtClean="0"/>
              <a:t>Most of these are ‘pre-coordinated’ in ICD-11</a:t>
            </a:r>
          </a:p>
          <a:p>
            <a:pPr lvl="3" eaLnBrk="1" hangingPunct="1"/>
            <a:r>
              <a:rPr lang="en-AU" i="1" dirty="0"/>
              <a:t>A</a:t>
            </a:r>
            <a:r>
              <a:rPr lang="en-AU" i="1" dirty="0" smtClean="0"/>
              <a:t> few will require multiple-coding:</a:t>
            </a:r>
          </a:p>
          <a:p>
            <a:pPr marL="1828800" lvl="4" indent="0" eaLnBrk="1" hangingPunct="1">
              <a:buNone/>
            </a:pPr>
            <a:r>
              <a:rPr lang="en-AU" i="1" dirty="0" smtClean="0"/>
              <a:t>Size of burns</a:t>
            </a:r>
          </a:p>
          <a:p>
            <a:pPr marL="1828800" lvl="4" indent="0" eaLnBrk="1" hangingPunct="1">
              <a:buNone/>
            </a:pPr>
            <a:r>
              <a:rPr lang="en-AU" i="1" dirty="0" smtClean="0"/>
              <a:t>Laterality (this is a whole-of-ICD11 construct)</a:t>
            </a:r>
          </a:p>
          <a:p>
            <a:pPr marL="1828800" lvl="4" indent="0" eaLnBrk="1" hangingPunct="1">
              <a:buNone/>
            </a:pPr>
            <a:r>
              <a:rPr lang="en-AU" i="1" dirty="0" smtClean="0"/>
              <a:t>Characterisation of TBI (under discussion)</a:t>
            </a:r>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3224024"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a:t>
            </a:r>
            <a:r>
              <a:rPr lang="en-AU" dirty="0">
                <a:solidFill>
                  <a:srgbClr val="3333FF"/>
                </a:solidFill>
              </a:rPr>
              <a:t>: </a:t>
            </a:r>
            <a:r>
              <a:rPr lang="en-AU" dirty="0" smtClean="0">
                <a:solidFill>
                  <a:srgbClr val="3333FF"/>
                </a:solidFill>
              </a:rPr>
              <a:t>Injury</a:t>
            </a:r>
            <a:endParaRPr lang="en-AU" dirty="0"/>
          </a:p>
        </p:txBody>
      </p:sp>
    </p:spTree>
    <p:extLst>
      <p:ext uri="{BB962C8B-B14F-4D97-AF65-F5344CB8AC3E}">
        <p14:creationId xmlns:p14="http://schemas.microsoft.com/office/powerpoint/2010/main" val="7810730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Injury</a:t>
            </a:r>
            <a:endParaRPr lang="en-AU" dirty="0" smtClean="0"/>
          </a:p>
        </p:txBody>
      </p:sp>
      <p:sp>
        <p:nvSpPr>
          <p:cNvPr id="4099" name="Content Placeholder 2"/>
          <p:cNvSpPr>
            <a:spLocks noGrp="1"/>
          </p:cNvSpPr>
          <p:nvPr>
            <p:ph idx="1"/>
          </p:nvPr>
        </p:nvSpPr>
        <p:spPr>
          <a:xfrm>
            <a:off x="467544" y="1340768"/>
            <a:ext cx="8229600" cy="4525963"/>
          </a:xfrm>
        </p:spPr>
        <p:txBody>
          <a:bodyPr/>
          <a:lstStyle/>
          <a:p>
            <a:pPr lvl="1" eaLnBrk="1" hangingPunct="1"/>
            <a:r>
              <a:rPr lang="en-AU" i="1" dirty="0" smtClean="0"/>
              <a:t>Notable enhancement of particular topics:</a:t>
            </a:r>
          </a:p>
          <a:p>
            <a:pPr lvl="2" eaLnBrk="1" hangingPunct="1"/>
            <a:r>
              <a:rPr lang="en-AU" i="1" dirty="0" smtClean="0"/>
              <a:t>TBI: additional anatomical specification plus</a:t>
            </a:r>
          </a:p>
          <a:p>
            <a:pPr lvl="3" eaLnBrk="1" hangingPunct="1"/>
            <a:r>
              <a:rPr lang="en-AU" i="1" dirty="0" smtClean="0"/>
              <a:t>revised duration of coma/reduced conscious state </a:t>
            </a:r>
          </a:p>
          <a:p>
            <a:pPr lvl="3" eaLnBrk="1" hangingPunct="1"/>
            <a:r>
              <a:rPr lang="en-AU" i="1" dirty="0" smtClean="0"/>
              <a:t>proposal for GCS plus pupil state</a:t>
            </a:r>
          </a:p>
          <a:p>
            <a:pPr marL="1371600" lvl="3" indent="0" eaLnBrk="1" hangingPunct="1">
              <a:buNone/>
            </a:pPr>
            <a:r>
              <a:rPr lang="en-AU" i="1" dirty="0" smtClean="0"/>
              <a:t>(under discussion with Neurology TAG &amp; others)</a:t>
            </a:r>
          </a:p>
          <a:p>
            <a:pPr lvl="2" eaLnBrk="1" hangingPunct="1"/>
            <a:r>
              <a:rPr lang="en-AU" i="1" dirty="0" smtClean="0"/>
              <a:t>Burns: additional specification of depth (5 levels)</a:t>
            </a:r>
          </a:p>
          <a:p>
            <a:pPr lvl="3" eaLnBrk="1" hangingPunct="1"/>
            <a:r>
              <a:rPr lang="en-AU" i="1" dirty="0" smtClean="0"/>
              <a:t>Old partial thickness split into superficial &amp; deep</a:t>
            </a:r>
          </a:p>
          <a:p>
            <a:pPr lvl="3" eaLnBrk="1" hangingPunct="1"/>
            <a:r>
              <a:rPr lang="en-AU" i="1" dirty="0" smtClean="0"/>
              <a:t>Additional deep full thickness / complex</a:t>
            </a:r>
          </a:p>
          <a:p>
            <a:pPr lvl="2" eaLnBrk="1" hangingPunct="1"/>
            <a:r>
              <a:rPr lang="en-AU" i="1" dirty="0" smtClean="0"/>
              <a:t>SCI: ASIA categories of completeness</a:t>
            </a:r>
          </a:p>
          <a:p>
            <a:pPr lvl="2" eaLnBrk="1" hangingPunct="1"/>
            <a:r>
              <a:rPr lang="en-AU" i="1" dirty="0" smtClean="0"/>
              <a:t>Fractures: whether open (as in ICD-10); now also whether </a:t>
            </a:r>
            <a:r>
              <a:rPr lang="en-AU" i="1" dirty="0" err="1" smtClean="0"/>
              <a:t>comminuted</a:t>
            </a:r>
            <a:r>
              <a:rPr lang="en-AU" i="1" dirty="0" smtClean="0"/>
              <a:t>, intra-articular, displaced.</a:t>
            </a:r>
          </a:p>
          <a:p>
            <a:pPr lvl="2" eaLnBrk="1" hangingPunct="1"/>
            <a:r>
              <a:rPr lang="en-AU" i="1" dirty="0" smtClean="0"/>
              <a:t>Illness due to strenuous physical exercise.</a:t>
            </a:r>
          </a:p>
          <a:p>
            <a:pPr lvl="2" eaLnBrk="1" hangingPunct="1"/>
            <a:r>
              <a:rPr lang="en-AU" i="1" dirty="0" smtClean="0"/>
              <a:t>Complications of care</a:t>
            </a:r>
            <a:r>
              <a:rPr lang="en-AU" sz="2000" i="1" dirty="0" smtClean="0"/>
              <a:t> (discussed later) </a:t>
            </a:r>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3224024"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a:t>
            </a:r>
            <a:r>
              <a:rPr lang="en-AU" dirty="0">
                <a:solidFill>
                  <a:srgbClr val="3333FF"/>
                </a:solidFill>
              </a:rPr>
              <a:t>: </a:t>
            </a:r>
            <a:r>
              <a:rPr lang="en-AU" dirty="0" smtClean="0">
                <a:solidFill>
                  <a:srgbClr val="3333FF"/>
                </a:solidFill>
              </a:rPr>
              <a:t>Injury</a:t>
            </a:r>
            <a:endParaRPr lang="en-AU" dirty="0"/>
          </a:p>
        </p:txBody>
      </p:sp>
    </p:spTree>
    <p:extLst>
      <p:ext uri="{BB962C8B-B14F-4D97-AF65-F5344CB8AC3E}">
        <p14:creationId xmlns:p14="http://schemas.microsoft.com/office/powerpoint/2010/main" val="3046169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Injury</a:t>
            </a:r>
            <a:endParaRPr lang="en-AU" dirty="0" smtClean="0"/>
          </a:p>
        </p:txBody>
      </p:sp>
      <p:sp>
        <p:nvSpPr>
          <p:cNvPr id="4099" name="Content Placeholder 2"/>
          <p:cNvSpPr>
            <a:spLocks noGrp="1"/>
          </p:cNvSpPr>
          <p:nvPr>
            <p:ph idx="1"/>
          </p:nvPr>
        </p:nvSpPr>
        <p:spPr>
          <a:xfrm>
            <a:off x="467544" y="1340768"/>
            <a:ext cx="8229600" cy="4525963"/>
          </a:xfrm>
        </p:spPr>
        <p:txBody>
          <a:bodyPr/>
          <a:lstStyle/>
          <a:p>
            <a:pPr lvl="1" eaLnBrk="1" hangingPunct="1"/>
            <a:r>
              <a:rPr lang="en-AU" i="1" dirty="0" smtClean="0"/>
              <a:t>Not achieved:</a:t>
            </a:r>
          </a:p>
          <a:p>
            <a:pPr lvl="2" eaLnBrk="1" hangingPunct="1"/>
            <a:r>
              <a:rPr lang="en-AU" i="1" dirty="0" smtClean="0"/>
              <a:t>Formal relationship with AIS</a:t>
            </a:r>
          </a:p>
          <a:p>
            <a:pPr lvl="3" eaLnBrk="1" hangingPunct="1"/>
            <a:r>
              <a:rPr lang="en-AU" i="1" dirty="0" smtClean="0"/>
              <a:t>But better alignment for some injuries.</a:t>
            </a:r>
          </a:p>
          <a:p>
            <a:pPr lvl="2" eaLnBrk="1" hangingPunct="1"/>
            <a:endParaRPr lang="en-AU" i="1" dirty="0"/>
          </a:p>
          <a:p>
            <a:pPr lvl="1" eaLnBrk="1" hangingPunct="1"/>
            <a:r>
              <a:rPr lang="en-AU" i="1" dirty="0" smtClean="0"/>
              <a:t>What now?</a:t>
            </a:r>
          </a:p>
          <a:p>
            <a:pPr lvl="2" eaLnBrk="1" hangingPunct="1"/>
            <a:r>
              <a:rPr lang="en-AU" i="1" dirty="0" smtClean="0"/>
              <a:t>Not yet in beta browser.</a:t>
            </a:r>
          </a:p>
          <a:p>
            <a:pPr lvl="2" eaLnBrk="1" hangingPunct="1"/>
            <a:r>
              <a:rPr lang="en-AU" i="1" dirty="0" smtClean="0"/>
              <a:t>Expect upload within two weeks</a:t>
            </a:r>
          </a:p>
          <a:p>
            <a:pPr lvl="2" eaLnBrk="1" hangingPunct="1"/>
            <a:r>
              <a:rPr lang="en-AU" i="1" dirty="0" smtClean="0"/>
              <a:t>Please look and comment </a:t>
            </a:r>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3224024"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a:t>
            </a:r>
            <a:r>
              <a:rPr lang="en-AU" dirty="0">
                <a:solidFill>
                  <a:srgbClr val="3333FF"/>
                </a:solidFill>
              </a:rPr>
              <a:t>: </a:t>
            </a:r>
            <a:r>
              <a:rPr lang="en-AU" dirty="0" smtClean="0">
                <a:solidFill>
                  <a:srgbClr val="3333FF"/>
                </a:solidFill>
              </a:rPr>
              <a:t>Injury</a:t>
            </a:r>
            <a:endParaRPr lang="en-AU" dirty="0"/>
          </a:p>
        </p:txBody>
      </p:sp>
    </p:spTree>
    <p:extLst>
      <p:ext uri="{BB962C8B-B14F-4D97-AF65-F5344CB8AC3E}">
        <p14:creationId xmlns:p14="http://schemas.microsoft.com/office/powerpoint/2010/main" val="14781553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External causes</a:t>
            </a:r>
            <a:endParaRPr lang="en-AU" dirty="0" smtClean="0"/>
          </a:p>
        </p:txBody>
      </p:sp>
      <p:sp>
        <p:nvSpPr>
          <p:cNvPr id="4099" name="Content Placeholder 2"/>
          <p:cNvSpPr>
            <a:spLocks noGrp="1"/>
          </p:cNvSpPr>
          <p:nvPr>
            <p:ph idx="1"/>
          </p:nvPr>
        </p:nvSpPr>
        <p:spPr>
          <a:xfrm>
            <a:off x="457200" y="1484784"/>
            <a:ext cx="8229600" cy="4525963"/>
          </a:xfrm>
        </p:spPr>
        <p:txBody>
          <a:bodyPr/>
          <a:lstStyle/>
          <a:p>
            <a:pPr eaLnBrk="1" hangingPunct="1"/>
            <a:r>
              <a:rPr lang="en-US" i="1" dirty="0"/>
              <a:t>Background</a:t>
            </a:r>
          </a:p>
          <a:p>
            <a:pPr lvl="1" eaLnBrk="1" hangingPunct="1"/>
            <a:r>
              <a:rPr lang="en-US" i="1" dirty="0" smtClean="0"/>
              <a:t>Used </a:t>
            </a:r>
            <a:r>
              <a:rPr lang="en-US" i="1" dirty="0"/>
              <a:t>for </a:t>
            </a:r>
            <a:r>
              <a:rPr lang="en-US" i="1" dirty="0" err="1"/>
              <a:t>UCoD</a:t>
            </a:r>
            <a:r>
              <a:rPr lang="en-US" i="1" dirty="0"/>
              <a:t>; </a:t>
            </a:r>
            <a:r>
              <a:rPr lang="en-US" i="1" dirty="0" smtClean="0"/>
              <a:t>injury chapter is not.</a:t>
            </a:r>
            <a:endParaRPr lang="en-US" i="1" dirty="0"/>
          </a:p>
          <a:p>
            <a:pPr lvl="1" eaLnBrk="1" hangingPunct="1"/>
            <a:r>
              <a:rPr lang="en-US" i="1" dirty="0"/>
              <a:t>Clinical modifications provide evidence of demand for </a:t>
            </a:r>
            <a:r>
              <a:rPr lang="en-US" i="1" dirty="0" smtClean="0"/>
              <a:t>content </a:t>
            </a:r>
            <a:r>
              <a:rPr lang="en-US" i="1" dirty="0"/>
              <a:t>beyond ICD-10</a:t>
            </a:r>
          </a:p>
          <a:p>
            <a:pPr lvl="1" eaLnBrk="1" hangingPunct="1"/>
            <a:r>
              <a:rPr lang="en-US" i="1" dirty="0" smtClean="0"/>
              <a:t>Fairly minor </a:t>
            </a:r>
            <a:r>
              <a:rPr lang="en-US" i="1" dirty="0"/>
              <a:t>changes 9 to 10; </a:t>
            </a:r>
            <a:r>
              <a:rPr lang="en-US" i="1" dirty="0" smtClean="0"/>
              <a:t>followed by critiques and development of alternatives. More far-reaching revision this time.</a:t>
            </a:r>
          </a:p>
          <a:p>
            <a:pPr lvl="1" eaLnBrk="1" hangingPunct="1"/>
            <a:r>
              <a:rPr lang="en-US" i="1" dirty="0" smtClean="0"/>
              <a:t>Several versions in development. Discussion here refers to the one designed with hospital case data in mind </a:t>
            </a:r>
            <a:r>
              <a:rPr lang="en-US" sz="2000" i="1" dirty="0" smtClean="0"/>
              <a:t>(except where stated otherwise)</a:t>
            </a:r>
            <a:endParaRPr lang="en-US" sz="2000" i="1"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2454583"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ICD-11</a:t>
            </a:r>
            <a:endParaRPr lang="en-AU" dirty="0"/>
          </a:p>
        </p:txBody>
      </p:sp>
    </p:spTree>
    <p:extLst>
      <p:ext uri="{BB962C8B-B14F-4D97-AF65-F5344CB8AC3E}">
        <p14:creationId xmlns:p14="http://schemas.microsoft.com/office/powerpoint/2010/main" val="2363974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More uniform structure</a:t>
            </a:r>
            <a:endParaRPr lang="en-AU" dirty="0" smtClean="0"/>
          </a:p>
        </p:txBody>
      </p:sp>
      <p:sp>
        <p:nvSpPr>
          <p:cNvPr id="4099" name="Content Placeholder 2"/>
          <p:cNvSpPr>
            <a:spLocks noGrp="1"/>
          </p:cNvSpPr>
          <p:nvPr>
            <p:ph idx="1"/>
          </p:nvPr>
        </p:nvSpPr>
        <p:spPr/>
        <p:txBody>
          <a:bodyPr/>
          <a:lstStyle/>
          <a:p>
            <a:pPr eaLnBrk="1" hangingPunct="1"/>
            <a:r>
              <a:rPr lang="en-US" i="1" dirty="0" smtClean="0"/>
              <a:t>Revision</a:t>
            </a:r>
            <a:endParaRPr lang="en-US" i="1" dirty="0"/>
          </a:p>
          <a:p>
            <a:pPr lvl="1" eaLnBrk="1" hangingPunct="1"/>
            <a:r>
              <a:rPr lang="en-US" i="1" dirty="0"/>
              <a:t>Much advice and input from </a:t>
            </a:r>
            <a:r>
              <a:rPr lang="en-US" i="1" dirty="0" smtClean="0"/>
              <a:t>TAG led </a:t>
            </a:r>
            <a:r>
              <a:rPr lang="en-US" i="1" dirty="0"/>
              <a:t>by Kirsten McKenzie and Lois </a:t>
            </a:r>
            <a:r>
              <a:rPr lang="en-US" i="1" dirty="0" smtClean="0"/>
              <a:t>Fingerhut. </a:t>
            </a:r>
          </a:p>
          <a:p>
            <a:pPr marL="914400" lvl="2" indent="0" eaLnBrk="1" hangingPunct="1">
              <a:buNone/>
            </a:pPr>
            <a:r>
              <a:rPr lang="en-AU" dirty="0" smtClean="0"/>
              <a:t>Summarised </a:t>
            </a:r>
            <a:r>
              <a:rPr lang="en-AU" dirty="0"/>
              <a:t>in: </a:t>
            </a:r>
          </a:p>
          <a:p>
            <a:pPr marL="1371600" lvl="3" indent="0" eaLnBrk="1" hangingPunct="1">
              <a:buNone/>
            </a:pPr>
            <a:r>
              <a:rPr lang="en-AU" sz="1600" dirty="0"/>
              <a:t>McKenzie K, Fingerhut L, Walker S, Harrison A, Harrison JE. Classifying External Causes of Injury: History, Current Approaches and Future Directions for the International Classification of Diseases. </a:t>
            </a:r>
            <a:r>
              <a:rPr lang="en-AU" sz="1600" i="1" dirty="0"/>
              <a:t>Epidemiologic Reviews</a:t>
            </a:r>
            <a:r>
              <a:rPr lang="en-AU" sz="1600" dirty="0"/>
              <a:t> 2012 34(1): 4-16</a:t>
            </a:r>
          </a:p>
          <a:p>
            <a:pPr lvl="2" eaLnBrk="1" hangingPunct="1"/>
            <a:r>
              <a:rPr lang="en-US" i="1" dirty="0" smtClean="0"/>
              <a:t>This distillation of TAG recommendations has been followed. Flaws in implementation are due to me. </a:t>
            </a:r>
            <a:endParaRPr lang="en-US" i="1"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15044305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Recommendations</a:t>
            </a:r>
            <a:endParaRPr lang="en-AU" dirty="0" smtClean="0"/>
          </a:p>
        </p:txBody>
      </p:sp>
      <p:sp>
        <p:nvSpPr>
          <p:cNvPr id="4099" name="Content Placeholder 2"/>
          <p:cNvSpPr>
            <a:spLocks noGrp="1"/>
          </p:cNvSpPr>
          <p:nvPr>
            <p:ph idx="1"/>
          </p:nvPr>
        </p:nvSpPr>
        <p:spPr>
          <a:xfrm>
            <a:off x="467544" y="1340768"/>
            <a:ext cx="8229600" cy="4525963"/>
          </a:xfrm>
        </p:spPr>
        <p:txBody>
          <a:bodyPr/>
          <a:lstStyle/>
          <a:p>
            <a:r>
              <a:rPr lang="en-AU" sz="2000" dirty="0" smtClean="0"/>
              <a:t>All </a:t>
            </a:r>
            <a:r>
              <a:rPr lang="en-AU" sz="2000" dirty="0"/>
              <a:t>mechanisms/objects </a:t>
            </a:r>
            <a:r>
              <a:rPr lang="en-AU" sz="2000" dirty="0" err="1"/>
              <a:t>codable</a:t>
            </a:r>
            <a:r>
              <a:rPr lang="en-AU" sz="2000" dirty="0"/>
              <a:t> for all intents</a:t>
            </a:r>
          </a:p>
          <a:p>
            <a:r>
              <a:rPr lang="en-AU" sz="2000" dirty="0"/>
              <a:t>More uniform code structure</a:t>
            </a:r>
          </a:p>
          <a:p>
            <a:r>
              <a:rPr lang="en-AU" sz="2000" dirty="0"/>
              <a:t>Revised ‘Intent’ dimension </a:t>
            </a:r>
            <a:r>
              <a:rPr lang="en-AU" sz="2000" dirty="0" smtClean="0"/>
              <a:t/>
            </a:r>
            <a:br>
              <a:rPr lang="en-AU" sz="2000" dirty="0" smtClean="0"/>
            </a:br>
            <a:r>
              <a:rPr lang="en-AU" sz="2000" dirty="0" smtClean="0"/>
              <a:t>	</a:t>
            </a:r>
            <a:r>
              <a:rPr lang="en-AU" sz="1600" dirty="0" smtClean="0"/>
              <a:t>(</a:t>
            </a:r>
            <a:r>
              <a:rPr lang="en-AU" sz="1600" dirty="0" err="1"/>
              <a:t>n.b.</a:t>
            </a:r>
            <a:r>
              <a:rPr lang="en-AU" sz="1600" dirty="0"/>
              <a:t> Intent pending; ISH: suicidal/non-suicidal)</a:t>
            </a:r>
          </a:p>
          <a:p>
            <a:r>
              <a:rPr lang="en-AU" sz="2000" dirty="0"/>
              <a:t>Retain transport codes, but expand vehicle types</a:t>
            </a:r>
          </a:p>
          <a:p>
            <a:r>
              <a:rPr lang="en-AU" sz="2000" dirty="0"/>
              <a:t>Expanded Place of Occurrence codes</a:t>
            </a:r>
          </a:p>
          <a:p>
            <a:r>
              <a:rPr lang="en-AU" sz="2000" dirty="0"/>
              <a:t>Expanded and revised Activity dimension </a:t>
            </a:r>
            <a:r>
              <a:rPr lang="en-AU" sz="2000" dirty="0" smtClean="0"/>
              <a:t/>
            </a:r>
            <a:br>
              <a:rPr lang="en-AU" sz="2000" dirty="0" smtClean="0"/>
            </a:br>
            <a:r>
              <a:rPr lang="en-AU" sz="2000" dirty="0" smtClean="0"/>
              <a:t>	</a:t>
            </a:r>
            <a:r>
              <a:rPr lang="en-AU" sz="1600" dirty="0" smtClean="0"/>
              <a:t>(</a:t>
            </a:r>
            <a:r>
              <a:rPr lang="en-AU" sz="1600" dirty="0" err="1"/>
              <a:t>n.b.</a:t>
            </a:r>
            <a:r>
              <a:rPr lang="en-AU" sz="1600" dirty="0"/>
              <a:t> work-relatedness)</a:t>
            </a:r>
          </a:p>
          <a:p>
            <a:r>
              <a:rPr lang="en-AU" sz="2000" dirty="0"/>
              <a:t>Revision of Complications of Medical </a:t>
            </a:r>
            <a:r>
              <a:rPr lang="en-AU" sz="2000" dirty="0" smtClean="0"/>
              <a:t>&amp; Surgical </a:t>
            </a:r>
            <a:r>
              <a:rPr lang="en-AU" sz="2000" dirty="0"/>
              <a:t>Care </a:t>
            </a:r>
          </a:p>
          <a:p>
            <a:r>
              <a:rPr lang="en-AU" sz="2000" dirty="0"/>
              <a:t>Expanded Legal/War Codes</a:t>
            </a:r>
          </a:p>
          <a:p>
            <a:r>
              <a:rPr lang="en-AU" sz="2000" dirty="0"/>
              <a:t>Improved provision for maltreatment syndromes</a:t>
            </a:r>
          </a:p>
          <a:p>
            <a:r>
              <a:rPr lang="en-AU" sz="2000" dirty="0"/>
              <a:t>Introduction of additional dimensions (optional)</a:t>
            </a:r>
          </a:p>
          <a:p>
            <a:r>
              <a:rPr lang="en-AU" sz="2000" dirty="0"/>
              <a:t>Revision of External Cause index, rules and guidelines</a:t>
            </a:r>
          </a:p>
          <a:p>
            <a:r>
              <a:rPr lang="en-AU" sz="2000" dirty="0"/>
              <a:t>Provide for Mortality, Morbidity, Lower Resource Settings, Research.</a:t>
            </a:r>
            <a:endParaRPr lang="en-US" dirty="0"/>
          </a:p>
          <a:p>
            <a:pPr lvl="1" eaLnBrk="1" hangingPunct="1"/>
            <a:endParaRPr lang="en-US" i="1"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519250"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a:t>
            </a:r>
            <a:r>
              <a:rPr lang="en-AU" dirty="0">
                <a:solidFill>
                  <a:srgbClr val="3333FF"/>
                </a:solidFill>
              </a:rPr>
              <a:t>External causes</a:t>
            </a:r>
            <a:endParaRPr lang="en-AU" dirty="0"/>
          </a:p>
        </p:txBody>
      </p:sp>
    </p:spTree>
    <p:extLst>
      <p:ext uri="{BB962C8B-B14F-4D97-AF65-F5344CB8AC3E}">
        <p14:creationId xmlns:p14="http://schemas.microsoft.com/office/powerpoint/2010/main" val="41926986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More </a:t>
            </a:r>
            <a:r>
              <a:rPr lang="en-AU" dirty="0">
                <a:solidFill>
                  <a:srgbClr val="3333FF"/>
                </a:solidFill>
              </a:rPr>
              <a:t>uniform </a:t>
            </a:r>
            <a:r>
              <a:rPr lang="en-AU" dirty="0" smtClean="0">
                <a:solidFill>
                  <a:srgbClr val="3333FF"/>
                </a:solidFill>
              </a:rPr>
              <a:t>structure</a:t>
            </a:r>
            <a:endParaRPr lang="en-AU" dirty="0" smtClean="0"/>
          </a:p>
        </p:txBody>
      </p:sp>
      <p:sp>
        <p:nvSpPr>
          <p:cNvPr id="4099" name="Content Placeholder 2"/>
          <p:cNvSpPr>
            <a:spLocks noGrp="1"/>
          </p:cNvSpPr>
          <p:nvPr>
            <p:ph idx="1"/>
          </p:nvPr>
        </p:nvSpPr>
        <p:spPr>
          <a:xfrm>
            <a:off x="457200" y="1196752"/>
            <a:ext cx="8363272" cy="5184576"/>
          </a:xfrm>
        </p:spPr>
        <p:txBody>
          <a:bodyPr/>
          <a:lstStyle/>
          <a:p>
            <a:pPr marL="457200" lvl="1" indent="0" eaLnBrk="1" hangingPunct="1">
              <a:buNone/>
            </a:pPr>
            <a:r>
              <a:rPr lang="en-AU" dirty="0" smtClean="0"/>
              <a:t>“All </a:t>
            </a:r>
            <a:r>
              <a:rPr lang="en-AU" dirty="0"/>
              <a:t>mechanisms/objects </a:t>
            </a:r>
            <a:r>
              <a:rPr lang="en-AU" dirty="0" err="1"/>
              <a:t>codable</a:t>
            </a:r>
            <a:r>
              <a:rPr lang="en-AU" dirty="0"/>
              <a:t> for all </a:t>
            </a:r>
            <a:r>
              <a:rPr lang="en-AU" dirty="0" smtClean="0"/>
              <a:t>intents” is a special case of this.</a:t>
            </a:r>
          </a:p>
          <a:p>
            <a:pPr lvl="2" eaLnBrk="1" hangingPunct="1"/>
            <a:r>
              <a:rPr lang="en-AU" dirty="0" smtClean="0"/>
              <a:t>Exceptions: </a:t>
            </a:r>
            <a:r>
              <a:rPr lang="en-AU" sz="1600" dirty="0" smtClean="0"/>
              <a:t>(see later)</a:t>
            </a:r>
          </a:p>
          <a:p>
            <a:pPr lvl="3" eaLnBrk="1" hangingPunct="1"/>
            <a:r>
              <a:rPr lang="en-AU" dirty="0" smtClean="0"/>
              <a:t>Complications of care</a:t>
            </a:r>
          </a:p>
          <a:p>
            <a:pPr lvl="3" eaLnBrk="1" hangingPunct="1"/>
            <a:r>
              <a:rPr lang="en-AU" dirty="0" smtClean="0"/>
              <a:t>War</a:t>
            </a:r>
          </a:p>
          <a:p>
            <a:pPr marL="457200" lvl="1" indent="0" eaLnBrk="1" hangingPunct="1">
              <a:buNone/>
            </a:pPr>
            <a:r>
              <a:rPr lang="en-AU" dirty="0" smtClean="0"/>
              <a:t>Achieved by combining each main intent type  with each of a standard set of codes that combine [Mechanism and Object]</a:t>
            </a:r>
          </a:p>
          <a:p>
            <a:pPr marL="457200" lvl="1" indent="0" eaLnBrk="1" hangingPunct="1">
              <a:buNone/>
            </a:pPr>
            <a:r>
              <a:rPr lang="en-AU" dirty="0" smtClean="0"/>
              <a:t>Variation from this</a:t>
            </a:r>
            <a:r>
              <a:rPr lang="en-AU" dirty="0"/>
              <a:t>:</a:t>
            </a:r>
            <a:r>
              <a:rPr lang="en-AU" dirty="0" smtClean="0"/>
              <a:t> Mechanism=Transport</a:t>
            </a:r>
            <a:r>
              <a:rPr lang="en-AU" sz="1600" dirty="0" smtClean="0"/>
              <a:t> (see later)</a:t>
            </a:r>
          </a:p>
          <a:p>
            <a:pPr marL="457200" lvl="1" indent="0" eaLnBrk="1" hangingPunct="1">
              <a:buNone/>
            </a:pPr>
            <a:r>
              <a:rPr lang="en-US" dirty="0" smtClean="0"/>
              <a:t>Nearly all external causes distinguished in </a:t>
            </a:r>
            <a:br>
              <a:rPr lang="en-US" dirty="0" smtClean="0"/>
            </a:br>
            <a:r>
              <a:rPr lang="en-US" dirty="0" smtClean="0"/>
              <a:t>ICD-10 continue to be distinguishable</a:t>
            </a:r>
          </a:p>
          <a:p>
            <a:pPr lvl="2" eaLnBrk="1" hangingPunct="1"/>
            <a:r>
              <a:rPr lang="en-AU" dirty="0"/>
              <a:t>Exceptions</a:t>
            </a:r>
            <a:r>
              <a:rPr lang="en-AU" dirty="0" smtClean="0"/>
              <a:t>: some complications &amp; residuals</a:t>
            </a:r>
            <a:endParaRPr lang="en-AU" sz="1600"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30650580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Revised intent dimension</a:t>
            </a:r>
            <a:endParaRPr lang="en-AU" dirty="0" smtClean="0"/>
          </a:p>
        </p:txBody>
      </p:sp>
      <p:sp>
        <p:nvSpPr>
          <p:cNvPr id="4099" name="Content Placeholder 2"/>
          <p:cNvSpPr>
            <a:spLocks noGrp="1"/>
          </p:cNvSpPr>
          <p:nvPr>
            <p:ph idx="1"/>
          </p:nvPr>
        </p:nvSpPr>
        <p:spPr>
          <a:xfrm>
            <a:off x="457200" y="1196752"/>
            <a:ext cx="8229600" cy="5184576"/>
          </a:xfrm>
        </p:spPr>
        <p:txBody>
          <a:bodyPr/>
          <a:lstStyle/>
          <a:p>
            <a:pPr lvl="1" eaLnBrk="1" hangingPunct="1"/>
            <a:r>
              <a:rPr lang="en-AU" dirty="0" smtClean="0"/>
              <a:t>Main changes are</a:t>
            </a:r>
          </a:p>
          <a:p>
            <a:pPr lvl="2" eaLnBrk="1" hangingPunct="1"/>
            <a:r>
              <a:rPr lang="en-AU" dirty="0" smtClean="0"/>
              <a:t>Addition of ‘intent pending’ category</a:t>
            </a:r>
          </a:p>
          <a:p>
            <a:pPr lvl="3" eaLnBrk="1" hangingPunct="1"/>
            <a:r>
              <a:rPr lang="en-AU" dirty="0" smtClean="0"/>
              <a:t>i.e. intent not yet formally decided </a:t>
            </a:r>
          </a:p>
          <a:p>
            <a:pPr lvl="3" eaLnBrk="1" hangingPunct="1"/>
            <a:r>
              <a:rPr lang="en-AU" dirty="0" smtClean="0"/>
              <a:t>differs from ‘undetermined’ (i.e. could not be decided)</a:t>
            </a:r>
          </a:p>
          <a:p>
            <a:pPr lvl="2" eaLnBrk="1" hangingPunct="1"/>
            <a:r>
              <a:rPr lang="en-AU" dirty="0" smtClean="0"/>
              <a:t>Allow distinction of whether ISH is suicidal</a:t>
            </a:r>
          </a:p>
          <a:p>
            <a:pPr lvl="3" eaLnBrk="1" hangingPunct="1"/>
            <a:r>
              <a:rPr lang="en-AU" dirty="0" smtClean="0"/>
              <a:t>Allows for coding of self-mutilation, etc.</a:t>
            </a:r>
          </a:p>
          <a:p>
            <a:pPr lvl="3" eaLnBrk="1" hangingPunct="1"/>
            <a:r>
              <a:rPr lang="en-AU" dirty="0"/>
              <a:t>v</a:t>
            </a:r>
            <a:r>
              <a:rPr lang="en-AU" dirty="0" smtClean="0"/>
              <a:t>ia extension to Activity</a:t>
            </a:r>
          </a:p>
          <a:p>
            <a:pPr lvl="1" eaLnBrk="1" hangingPunct="1"/>
            <a:r>
              <a:rPr lang="en-AU" dirty="0" smtClean="0"/>
              <a:t>Concept order:</a:t>
            </a:r>
          </a:p>
          <a:p>
            <a:pPr lvl="2" eaLnBrk="1" hangingPunct="1"/>
            <a:r>
              <a:rPr lang="en-AU" dirty="0" smtClean="0"/>
              <a:t>Consideration was given to revising concept order in combined codes to place intent after mechanism</a:t>
            </a:r>
          </a:p>
          <a:p>
            <a:pPr lvl="2" eaLnBrk="1" hangingPunct="1"/>
            <a:r>
              <a:rPr lang="en-AU" dirty="0" smtClean="0"/>
              <a:t>Strong resistance emerged: concerns re possible effect on time series and on priority accorded to suicide. Did not proceed with this.</a:t>
            </a:r>
          </a:p>
          <a:p>
            <a:pPr eaLnBrk="1" hangingPunct="1"/>
            <a:endParaRPr lang="en-US" i="1"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6383256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a:solidFill>
                  <a:srgbClr val="3333FF"/>
                </a:solidFill>
              </a:rPr>
              <a:t>T</a:t>
            </a:r>
            <a:r>
              <a:rPr lang="en-AU" dirty="0" smtClean="0">
                <a:solidFill>
                  <a:srgbClr val="3333FF"/>
                </a:solidFill>
              </a:rPr>
              <a:t>ransport codes &amp; vehicle types</a:t>
            </a:r>
            <a:endParaRPr lang="en-AU" dirty="0" smtClean="0"/>
          </a:p>
        </p:txBody>
      </p:sp>
      <p:sp>
        <p:nvSpPr>
          <p:cNvPr id="4099" name="Content Placeholder 2"/>
          <p:cNvSpPr>
            <a:spLocks noGrp="1"/>
          </p:cNvSpPr>
          <p:nvPr>
            <p:ph idx="1"/>
          </p:nvPr>
        </p:nvSpPr>
        <p:spPr>
          <a:xfrm>
            <a:off x="457200" y="1196752"/>
            <a:ext cx="8229600" cy="5184576"/>
          </a:xfrm>
        </p:spPr>
        <p:txBody>
          <a:bodyPr/>
          <a:lstStyle/>
          <a:p>
            <a:pPr marL="457200" lvl="1" indent="0" eaLnBrk="1" hangingPunct="1">
              <a:buNone/>
            </a:pPr>
            <a:r>
              <a:rPr lang="en-AU" sz="2600" dirty="0" smtClean="0"/>
              <a:t>The V-range in ICD-10 has an implicit structure:</a:t>
            </a:r>
          </a:p>
          <a:p>
            <a:pPr lvl="2" eaLnBrk="1" hangingPunct="1"/>
            <a:r>
              <a:rPr lang="en-AU" dirty="0" smtClean="0"/>
              <a:t>injured person’s </a:t>
            </a:r>
            <a:r>
              <a:rPr lang="en-AU" u="sng" dirty="0" smtClean="0"/>
              <a:t>mode</a:t>
            </a:r>
            <a:r>
              <a:rPr lang="en-AU" dirty="0" smtClean="0"/>
              <a:t> of transport by </a:t>
            </a:r>
          </a:p>
          <a:p>
            <a:pPr lvl="2" eaLnBrk="1" hangingPunct="1"/>
            <a:r>
              <a:rPr lang="en-AU" dirty="0"/>
              <a:t>h</a:t>
            </a:r>
            <a:r>
              <a:rPr lang="en-AU" dirty="0" smtClean="0"/>
              <a:t>is or her road user </a:t>
            </a:r>
            <a:r>
              <a:rPr lang="en-AU" u="sng" dirty="0" smtClean="0"/>
              <a:t>role</a:t>
            </a:r>
            <a:r>
              <a:rPr lang="en-AU" dirty="0" smtClean="0"/>
              <a:t> (e.g. driver) by </a:t>
            </a:r>
          </a:p>
          <a:p>
            <a:pPr lvl="2" eaLnBrk="1" hangingPunct="1"/>
            <a:r>
              <a:rPr lang="en-AU" dirty="0" smtClean="0"/>
              <a:t>what was hit, if anything (</a:t>
            </a:r>
            <a:r>
              <a:rPr lang="en-AU" u="sng" dirty="0" smtClean="0"/>
              <a:t>counterpart</a:t>
            </a:r>
            <a:r>
              <a:rPr lang="en-AU" dirty="0" smtClean="0"/>
              <a:t>) by </a:t>
            </a:r>
          </a:p>
          <a:p>
            <a:pPr lvl="2" eaLnBrk="1" hangingPunct="1"/>
            <a:r>
              <a:rPr lang="en-AU" dirty="0" smtClean="0"/>
              <a:t>whether the event occurred </a:t>
            </a:r>
            <a:r>
              <a:rPr lang="en-AU" u="sng" dirty="0" smtClean="0"/>
              <a:t>in traffic or not</a:t>
            </a:r>
            <a:r>
              <a:rPr lang="en-AU" dirty="0" smtClean="0"/>
              <a:t>.</a:t>
            </a:r>
          </a:p>
          <a:p>
            <a:pPr marL="457200" lvl="1" indent="0" eaLnBrk="1" hangingPunct="1">
              <a:buNone/>
            </a:pPr>
            <a:r>
              <a:rPr lang="en-AU" sz="2600" dirty="0" smtClean="0"/>
              <a:t>This was made explicit and more regular in ICECI and that has been carried through to ICD-11.</a:t>
            </a:r>
          </a:p>
          <a:p>
            <a:pPr marL="457200" lvl="1" indent="0" eaLnBrk="1" hangingPunct="1">
              <a:buNone/>
            </a:pPr>
            <a:r>
              <a:rPr lang="en-AU" sz="2600" dirty="0" smtClean="0"/>
              <a:t>Some types of vehicle not </a:t>
            </a:r>
            <a:r>
              <a:rPr lang="en-AU" sz="2600" dirty="0" err="1" smtClean="0"/>
              <a:t>codable</a:t>
            </a:r>
            <a:r>
              <a:rPr lang="en-AU" sz="2600" dirty="0" smtClean="0"/>
              <a:t> in ICD-10 but </a:t>
            </a:r>
            <a:r>
              <a:rPr lang="en-AU" sz="2600" dirty="0" err="1" smtClean="0"/>
              <a:t>codable</a:t>
            </a:r>
            <a:r>
              <a:rPr lang="en-AU" sz="2600" dirty="0" smtClean="0"/>
              <a:t> in ICECI and some clinical modifications will be distinguished (notably pedestrian conveyances). To-and-fro on whether to retain three-wheelers as a top-level type of vehicle.</a:t>
            </a:r>
            <a:endParaRPr lang="en-AU" dirty="0"/>
          </a:p>
          <a:p>
            <a:pPr eaLnBrk="1" hangingPunct="1"/>
            <a:endParaRPr lang="en-US" i="1"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2447426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Place &amp; Activity </a:t>
            </a:r>
            <a:endParaRPr lang="en-AU" dirty="0" smtClean="0"/>
          </a:p>
        </p:txBody>
      </p:sp>
      <p:sp>
        <p:nvSpPr>
          <p:cNvPr id="4099" name="Content Placeholder 2"/>
          <p:cNvSpPr>
            <a:spLocks noGrp="1"/>
          </p:cNvSpPr>
          <p:nvPr>
            <p:ph idx="1"/>
          </p:nvPr>
        </p:nvSpPr>
        <p:spPr>
          <a:xfrm>
            <a:off x="457200" y="1196752"/>
            <a:ext cx="8229600" cy="5184576"/>
          </a:xfrm>
        </p:spPr>
        <p:txBody>
          <a:bodyPr/>
          <a:lstStyle/>
          <a:p>
            <a:pPr lvl="1" eaLnBrk="1" hangingPunct="1"/>
            <a:r>
              <a:rPr lang="en-AU" dirty="0" smtClean="0"/>
              <a:t>Separate dimensions in ICD-11</a:t>
            </a:r>
          </a:p>
          <a:p>
            <a:pPr lvl="2" eaLnBrk="1" hangingPunct="1"/>
            <a:r>
              <a:rPr lang="en-AU" i="1" dirty="0" smtClean="0"/>
              <a:t>As in some clinical modifications of ICD-10</a:t>
            </a:r>
          </a:p>
          <a:p>
            <a:pPr lvl="2" eaLnBrk="1" hangingPunct="1"/>
            <a:r>
              <a:rPr lang="en-AU" i="1" dirty="0" smtClean="0"/>
              <a:t>… and (for Place) in ICD-10 since 2010</a:t>
            </a:r>
          </a:p>
          <a:p>
            <a:pPr lvl="2" eaLnBrk="1" hangingPunct="1"/>
            <a:r>
              <a:rPr lang="en-AU" i="1" dirty="0" smtClean="0"/>
              <a:t>Extended – based on ICECI &amp; clinical mods of -10</a:t>
            </a:r>
          </a:p>
          <a:p>
            <a:pPr lvl="1" eaLnBrk="1" hangingPunct="1"/>
            <a:r>
              <a:rPr lang="en-AU" i="1" dirty="0" smtClean="0"/>
              <a:t>Similar base to ICD-10</a:t>
            </a:r>
          </a:p>
          <a:p>
            <a:pPr lvl="2" eaLnBrk="1" hangingPunct="1"/>
            <a:r>
              <a:rPr lang="en-AU" i="1" dirty="0" smtClean="0"/>
              <a:t>Extended in response to demand by reference to ICECI and clinical modifications.</a:t>
            </a:r>
          </a:p>
          <a:p>
            <a:pPr lvl="2" eaLnBrk="1" hangingPunct="1"/>
            <a:r>
              <a:rPr lang="en-AU" i="1" dirty="0" smtClean="0"/>
              <a:t>Standard ‘Activity’ categories have little application when intent=ISH</a:t>
            </a:r>
          </a:p>
          <a:p>
            <a:pPr marL="1371600" lvl="3" indent="0" eaLnBrk="1" hangingPunct="1">
              <a:buNone/>
            </a:pPr>
            <a:r>
              <a:rPr lang="en-AU" i="1" dirty="0" smtClean="0"/>
              <a:t>Used instead to allow distinction of suicidal/non-suicidal act</a:t>
            </a:r>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2447426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468313" y="620713"/>
            <a:ext cx="8435975" cy="5976937"/>
          </a:xfrm>
        </p:spPr>
        <p:txBody>
          <a:bodyPr/>
          <a:lstStyle/>
          <a:p>
            <a:pPr eaLnBrk="1" hangingPunct="1"/>
            <a:r>
              <a:rPr lang="en-AU" sz="3600" i="1" dirty="0" smtClean="0">
                <a:solidFill>
                  <a:srgbClr val="3333FF"/>
                </a:solidFill>
                <a:latin typeface="Times New Roman" pitchFamily="18" charset="0"/>
              </a:rPr>
              <a:t>Background: ICD-10, ICECI, etc.</a:t>
            </a:r>
          </a:p>
          <a:p>
            <a:pPr lvl="3" eaLnBrk="1" hangingPunct="1"/>
            <a:r>
              <a:rPr lang="en-US" dirty="0" smtClean="0"/>
              <a:t>The classification and its uses</a:t>
            </a:r>
          </a:p>
          <a:p>
            <a:pPr lvl="3" eaLnBrk="1" hangingPunct="1"/>
            <a:r>
              <a:rPr lang="en-AU" dirty="0"/>
              <a:t>ICD-10, </a:t>
            </a:r>
            <a:r>
              <a:rPr lang="en-AU" dirty="0" smtClean="0"/>
              <a:t>clinical modifications, ICECI</a:t>
            </a:r>
            <a:r>
              <a:rPr lang="en-AU" dirty="0"/>
              <a:t>, etc</a:t>
            </a:r>
            <a:r>
              <a:rPr lang="en-AU" dirty="0" smtClean="0"/>
              <a:t>.</a:t>
            </a:r>
            <a:endParaRPr lang="en-US" dirty="0"/>
          </a:p>
          <a:p>
            <a:pPr eaLnBrk="1" hangingPunct="1"/>
            <a:r>
              <a:rPr lang="en-AU" sz="3600" i="1" dirty="0" smtClean="0">
                <a:solidFill>
                  <a:srgbClr val="3333FF"/>
                </a:solidFill>
                <a:latin typeface="Times New Roman" pitchFamily="18" charset="0"/>
              </a:rPr>
              <a:t>Proposals for ICD-11</a:t>
            </a:r>
          </a:p>
          <a:p>
            <a:pPr lvl="3" eaLnBrk="1" hangingPunct="1"/>
            <a:r>
              <a:rPr lang="en-AU" dirty="0"/>
              <a:t>Injury</a:t>
            </a:r>
          </a:p>
          <a:p>
            <a:pPr lvl="3" eaLnBrk="1" hangingPunct="1"/>
            <a:r>
              <a:rPr lang="en-AU" dirty="0"/>
              <a:t>External causes</a:t>
            </a:r>
          </a:p>
          <a:p>
            <a:pPr lvl="3" eaLnBrk="1" hangingPunct="1"/>
            <a:r>
              <a:rPr lang="en-AU" dirty="0"/>
              <a:t>Overlap issues</a:t>
            </a:r>
          </a:p>
          <a:p>
            <a:pPr lvl="3" eaLnBrk="1" hangingPunct="1"/>
            <a:r>
              <a:rPr lang="en-AU" dirty="0"/>
              <a:t>Versions</a:t>
            </a:r>
          </a:p>
          <a:p>
            <a:pPr eaLnBrk="1" hangingPunct="1"/>
            <a:r>
              <a:rPr lang="en-AU" sz="3600" i="1" dirty="0">
                <a:solidFill>
                  <a:srgbClr val="3333FF"/>
                </a:solidFill>
                <a:latin typeface="Times New Roman" pitchFamily="18" charset="0"/>
              </a:rPr>
              <a:t>Issues &amp; questions</a:t>
            </a:r>
          </a:p>
          <a:p>
            <a:pPr lvl="3" eaLnBrk="1" hangingPunct="1"/>
            <a:r>
              <a:rPr lang="en-AU" dirty="0"/>
              <a:t>Beta and </a:t>
            </a:r>
            <a:r>
              <a:rPr lang="en-AU" dirty="0" smtClean="0"/>
              <a:t>beyond</a:t>
            </a:r>
            <a:endParaRPr lang="en-US" dirty="0" smtClean="0"/>
          </a:p>
          <a:p>
            <a:pPr lvl="3" eaLnBrk="1" hangingPunct="1"/>
            <a:endParaRPr lang="en-AU" i="1" dirty="0" smtClean="0">
              <a:solidFill>
                <a:srgbClr val="3333FF"/>
              </a:solidFill>
              <a:latin typeface="Times New Roman" pitchFamily="18" charset="0"/>
            </a:endParaRPr>
          </a:p>
          <a:p>
            <a:pPr eaLnBrk="1" hangingPunct="1"/>
            <a:endParaRPr lang="en-AU" sz="3600" i="1" dirty="0" smtClean="0">
              <a:solidFill>
                <a:srgbClr val="3333FF"/>
              </a:solidFill>
              <a:latin typeface="Times New Roman" pitchFamily="18" charset="0"/>
            </a:endParaRPr>
          </a:p>
        </p:txBody>
      </p:sp>
      <p:sp>
        <p:nvSpPr>
          <p:cNvPr id="3"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	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3333FF"/>
                </a:solidFill>
              </a:rPr>
              <a:t>S</a:t>
            </a:r>
            <a:r>
              <a:rPr lang="en-AU" dirty="0" smtClean="0">
                <a:solidFill>
                  <a:srgbClr val="3333FF"/>
                </a:solidFill>
              </a:rPr>
              <a:t>pecial “intent” values</a:t>
            </a:r>
            <a:endParaRPr lang="en-AU" dirty="0"/>
          </a:p>
        </p:txBody>
      </p:sp>
      <p:sp>
        <p:nvSpPr>
          <p:cNvPr id="3" name="Content Placeholder 2"/>
          <p:cNvSpPr>
            <a:spLocks noGrp="1"/>
          </p:cNvSpPr>
          <p:nvPr>
            <p:ph idx="1"/>
          </p:nvPr>
        </p:nvSpPr>
        <p:spPr>
          <a:xfrm>
            <a:off x="457200" y="1268760"/>
            <a:ext cx="8229600" cy="4857403"/>
          </a:xfrm>
        </p:spPr>
        <p:txBody>
          <a:bodyPr/>
          <a:lstStyle/>
          <a:p>
            <a:pPr marL="0" indent="0">
              <a:buNone/>
            </a:pPr>
            <a:r>
              <a:rPr lang="en-US" sz="2800" dirty="0" smtClean="0"/>
              <a:t>Two of the code blocks in the ICD-10 External Causes chapter refer to events of types that do not form satisfactory combinations with many of the standard [Mechanism*Object] categories:</a:t>
            </a:r>
          </a:p>
          <a:p>
            <a:pPr lvl="1"/>
            <a:r>
              <a:rPr lang="en-US" sz="2600" dirty="0" smtClean="0"/>
              <a:t>Complications/Quality </a:t>
            </a:r>
            <a:r>
              <a:rPr lang="en-US" sz="2600" dirty="0"/>
              <a:t>&amp; </a:t>
            </a:r>
            <a:r>
              <a:rPr lang="en-US" sz="2600" dirty="0" smtClean="0"/>
              <a:t>Safety</a:t>
            </a:r>
          </a:p>
          <a:p>
            <a:pPr lvl="1"/>
            <a:r>
              <a:rPr lang="en-AU" sz="2600" dirty="0" smtClean="0"/>
              <a:t>Legal/War</a:t>
            </a:r>
          </a:p>
          <a:p>
            <a:pPr marL="0" indent="0">
              <a:buNone/>
            </a:pPr>
            <a:r>
              <a:rPr lang="en-AU" sz="2800" dirty="0"/>
              <a:t>T</a:t>
            </a:r>
            <a:r>
              <a:rPr lang="en-AU" sz="2800" dirty="0" smtClean="0"/>
              <a:t>hese blocks have been treated differently.</a:t>
            </a:r>
            <a:endParaRPr lang="en-AU" sz="2800" dirty="0"/>
          </a:p>
        </p:txBody>
      </p:sp>
      <p:sp>
        <p:nvSpPr>
          <p:cNvPr id="4" name="TextBox 3"/>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9801256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dirty="0" smtClean="0">
                <a:solidFill>
                  <a:srgbClr val="3333FF"/>
                </a:solidFill>
              </a:rPr>
              <a:t>Complications/Quality &amp; Safety</a:t>
            </a:r>
            <a:endParaRPr lang="en-AU" dirty="0" smtClean="0"/>
          </a:p>
        </p:txBody>
      </p:sp>
      <p:sp>
        <p:nvSpPr>
          <p:cNvPr id="4099" name="Content Placeholder 2"/>
          <p:cNvSpPr>
            <a:spLocks noGrp="1"/>
          </p:cNvSpPr>
          <p:nvPr>
            <p:ph idx="1"/>
          </p:nvPr>
        </p:nvSpPr>
        <p:spPr>
          <a:xfrm>
            <a:off x="457200" y="1196752"/>
            <a:ext cx="8229600" cy="5184576"/>
          </a:xfrm>
        </p:spPr>
        <p:txBody>
          <a:bodyPr/>
          <a:lstStyle/>
          <a:p>
            <a:pPr lvl="1" eaLnBrk="1" hangingPunct="1"/>
            <a:r>
              <a:rPr lang="en-US" i="1" dirty="0" smtClean="0"/>
              <a:t>Led by Quality and Safety TAG, which drew on International Framework for Patient Safety</a:t>
            </a:r>
          </a:p>
          <a:p>
            <a:pPr lvl="1" eaLnBrk="1" hangingPunct="1"/>
            <a:r>
              <a:rPr lang="en-US" i="1" dirty="0" smtClean="0"/>
              <a:t>Conceptual model: code separately</a:t>
            </a:r>
          </a:p>
          <a:p>
            <a:pPr lvl="2" eaLnBrk="1" hangingPunct="1"/>
            <a:r>
              <a:rPr lang="en-US" i="1" dirty="0" smtClean="0"/>
              <a:t>A </a:t>
            </a:r>
            <a:r>
              <a:rPr lang="en-US" b="1" dirty="0" smtClean="0"/>
              <a:t>cause of harm</a:t>
            </a:r>
          </a:p>
          <a:p>
            <a:pPr lvl="3" eaLnBrk="1" hangingPunct="1"/>
            <a:r>
              <a:rPr lang="en-US" dirty="0" smtClean="0"/>
              <a:t>Procedure, device, substance or other aspect of care</a:t>
            </a:r>
          </a:p>
          <a:p>
            <a:pPr lvl="3" eaLnBrk="1" hangingPunct="1"/>
            <a:r>
              <a:rPr lang="en-US" dirty="0" smtClean="0"/>
              <a:t>For each of these types:</a:t>
            </a:r>
          </a:p>
          <a:p>
            <a:pPr lvl="2" eaLnBrk="1" hangingPunct="1"/>
            <a:r>
              <a:rPr lang="en-US" i="1" dirty="0" smtClean="0"/>
              <a:t>A </a:t>
            </a:r>
            <a:r>
              <a:rPr lang="en-US" b="1" i="1" dirty="0" smtClean="0"/>
              <a:t>mode or mechanism</a:t>
            </a:r>
            <a:r>
              <a:rPr lang="en-US" i="1" dirty="0" smtClean="0"/>
              <a:t> of harm</a:t>
            </a:r>
          </a:p>
          <a:p>
            <a:pPr lvl="3" eaLnBrk="1" hangingPunct="1"/>
            <a:r>
              <a:rPr lang="en-US" i="1" dirty="0" smtClean="0"/>
              <a:t>Procedure: e.g. puncture, contamination, burn …</a:t>
            </a:r>
          </a:p>
          <a:p>
            <a:pPr lvl="3" eaLnBrk="1" hangingPunct="1"/>
            <a:r>
              <a:rPr lang="en-US" i="1" dirty="0" smtClean="0"/>
              <a:t>Substance: e.g. over/under dose, wrong drug ...</a:t>
            </a:r>
          </a:p>
          <a:p>
            <a:pPr lvl="3" eaLnBrk="1" hangingPunct="1"/>
            <a:r>
              <a:rPr lang="en-US" i="1" dirty="0" smtClean="0"/>
              <a:t>Device: e.g. failure, error in operation, disconnection …</a:t>
            </a:r>
          </a:p>
          <a:p>
            <a:pPr lvl="3" eaLnBrk="1" hangingPunct="1"/>
            <a:r>
              <a:rPr lang="en-US" i="1" dirty="0" smtClean="0"/>
              <a:t>Other: e.g. non-admin of needed drug/procedure, problem in transfer of patient …</a:t>
            </a:r>
          </a:p>
          <a:p>
            <a:pPr lvl="2" eaLnBrk="1" hangingPunct="1"/>
            <a:r>
              <a:rPr lang="en-US" i="1" dirty="0" smtClean="0"/>
              <a:t>The resultant </a:t>
            </a:r>
            <a:r>
              <a:rPr lang="en-US" b="1" dirty="0" smtClean="0"/>
              <a:t>injury or harm</a:t>
            </a:r>
          </a:p>
          <a:p>
            <a:pPr lvl="3" eaLnBrk="1" hangingPunct="1"/>
            <a:r>
              <a:rPr lang="en-US" dirty="0" smtClean="0"/>
              <a:t>Diagnosis code (from any chapter in ICD-11)</a:t>
            </a:r>
            <a:endParaRPr lang="en-US"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7816585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Expanded </a:t>
            </a:r>
            <a:r>
              <a:rPr lang="en-AU" dirty="0">
                <a:solidFill>
                  <a:srgbClr val="3333FF"/>
                </a:solidFill>
              </a:rPr>
              <a:t>Legal/War </a:t>
            </a:r>
            <a:r>
              <a:rPr lang="en-AU" dirty="0" smtClean="0">
                <a:solidFill>
                  <a:srgbClr val="3333FF"/>
                </a:solidFill>
              </a:rPr>
              <a:t>Codes</a:t>
            </a:r>
            <a:endParaRPr lang="en-AU" dirty="0" smtClean="0"/>
          </a:p>
        </p:txBody>
      </p:sp>
      <p:sp>
        <p:nvSpPr>
          <p:cNvPr id="4099" name="Content Placeholder 2"/>
          <p:cNvSpPr>
            <a:spLocks noGrp="1"/>
          </p:cNvSpPr>
          <p:nvPr>
            <p:ph idx="1"/>
          </p:nvPr>
        </p:nvSpPr>
        <p:spPr>
          <a:xfrm>
            <a:off x="457200" y="1196752"/>
            <a:ext cx="8229600" cy="5184576"/>
          </a:xfrm>
        </p:spPr>
        <p:txBody>
          <a:bodyPr/>
          <a:lstStyle/>
          <a:p>
            <a:pPr lvl="1" eaLnBrk="1" hangingPunct="1"/>
            <a:r>
              <a:rPr lang="en-AU" dirty="0" smtClean="0"/>
              <a:t>Proposal is based on the expansion in </a:t>
            </a:r>
            <a:br>
              <a:rPr lang="en-AU" dirty="0" smtClean="0"/>
            </a:br>
            <a:r>
              <a:rPr lang="en-AU" dirty="0" smtClean="0"/>
              <a:t>ICD-10-CM of Y36 &amp; Y37, legal intervention and operations of war. </a:t>
            </a:r>
          </a:p>
          <a:p>
            <a:pPr lvl="2" eaLnBrk="1" hangingPunct="1"/>
            <a:r>
              <a:rPr lang="en-AU" dirty="0" smtClean="0"/>
              <a:t>For use as post-coordinated external cause term:</a:t>
            </a:r>
          </a:p>
          <a:p>
            <a:pPr marL="1371600" lvl="3" indent="0" eaLnBrk="1" hangingPunct="1">
              <a:buNone/>
            </a:pPr>
            <a:r>
              <a:rPr lang="en-AU" dirty="0" smtClean="0"/>
              <a:t>[Intent=war]+</a:t>
            </a:r>
            <a:br>
              <a:rPr lang="en-AU" dirty="0" smtClean="0"/>
            </a:br>
            <a:r>
              <a:rPr lang="en-AU" dirty="0" smtClean="0"/>
              <a:t>[Mechanism*Object]+</a:t>
            </a:r>
            <a:br>
              <a:rPr lang="en-AU" dirty="0" smtClean="0"/>
            </a:br>
            <a:r>
              <a:rPr lang="en-AU" dirty="0" smtClean="0"/>
              <a:t>Place+</a:t>
            </a:r>
            <a:br>
              <a:rPr lang="en-AU" dirty="0" smtClean="0"/>
            </a:br>
            <a:r>
              <a:rPr lang="en-AU" dirty="0" smtClean="0"/>
              <a:t>Activity+</a:t>
            </a:r>
          </a:p>
          <a:p>
            <a:pPr marL="1371600" lvl="3" indent="0" eaLnBrk="1" hangingPunct="1">
              <a:buNone/>
            </a:pPr>
            <a:r>
              <a:rPr lang="en-AU" dirty="0" smtClean="0"/>
              <a:t>Code from Operations of War sub-classification. </a:t>
            </a:r>
          </a:p>
          <a:p>
            <a:pPr lvl="2" eaLnBrk="1" hangingPunct="1"/>
            <a:r>
              <a:rPr lang="en-AU" dirty="0" smtClean="0"/>
              <a:t>Or alone:</a:t>
            </a:r>
            <a:endParaRPr lang="en-AU" dirty="0"/>
          </a:p>
          <a:p>
            <a:pPr marL="1371600" lvl="3" indent="0" eaLnBrk="1" hangingPunct="1">
              <a:buNone/>
            </a:pPr>
            <a:r>
              <a:rPr lang="en-AU" dirty="0" smtClean="0"/>
              <a:t>[Intent=war]+</a:t>
            </a:r>
            <a:br>
              <a:rPr lang="en-AU" dirty="0" smtClean="0"/>
            </a:br>
            <a:r>
              <a:rPr lang="en-AU" dirty="0"/>
              <a:t>Code from Operations of War sub-classification.</a:t>
            </a:r>
            <a:endParaRPr lang="en-US" i="1"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19330122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3333FF"/>
                </a:solidFill>
              </a:rPr>
              <a:t>Maltreatment syndromes</a:t>
            </a:r>
            <a:endParaRPr lang="en-AU" dirty="0"/>
          </a:p>
        </p:txBody>
      </p:sp>
      <p:graphicFrame>
        <p:nvGraphicFramePr>
          <p:cNvPr id="6" name="Table Placeholder 5"/>
          <p:cNvGraphicFramePr>
            <a:graphicFrameLocks noGrp="1"/>
          </p:cNvGraphicFramePr>
          <p:nvPr>
            <p:ph type="tbl" idx="1"/>
            <p:extLst>
              <p:ext uri="{D42A27DB-BD31-4B8C-83A1-F6EECF244321}">
                <p14:modId xmlns:p14="http://schemas.microsoft.com/office/powerpoint/2010/main" val="661952498"/>
              </p:ext>
            </p:extLst>
          </p:nvPr>
        </p:nvGraphicFramePr>
        <p:xfrm>
          <a:off x="251520" y="1196752"/>
          <a:ext cx="8784976" cy="5606247"/>
        </p:xfrm>
        <a:graphic>
          <a:graphicData uri="http://schemas.openxmlformats.org/drawingml/2006/table">
            <a:tbl>
              <a:tblPr firstRow="1" firstCol="1" bandRow="1">
                <a:tableStyleId>{5C22544A-7EE6-4342-B048-85BDC9FD1C3A}</a:tableStyleId>
              </a:tblPr>
              <a:tblGrid>
                <a:gridCol w="1512168"/>
                <a:gridCol w="2160240"/>
                <a:gridCol w="2109158"/>
                <a:gridCol w="3003410"/>
              </a:tblGrid>
              <a:tr h="513136">
                <a:tc>
                  <a:txBody>
                    <a:bodyPr/>
                    <a:lstStyle/>
                    <a:p>
                      <a:pPr>
                        <a:spcAft>
                          <a:spcPts val="0"/>
                        </a:spcAft>
                      </a:pPr>
                      <a:r>
                        <a:rPr lang="en-AU" sz="1600" dirty="0">
                          <a:effectLst/>
                        </a:rPr>
                        <a:t>Characteristic</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a:effectLst/>
                        </a:rPr>
                        <a:t>Examples</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a:effectLst/>
                        </a:rPr>
                        <a:t>ICD-10 &amp; clinical modifications</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a:effectLst/>
                        </a:rPr>
                        <a:t>Proposal for ICD-11 (Morbidity)</a:t>
                      </a:r>
                      <a:endParaRPr lang="en-AU" sz="1600" dirty="0">
                        <a:effectLst/>
                        <a:latin typeface="Arial"/>
                        <a:ea typeface="Arial"/>
                        <a:cs typeface="Times New Roman"/>
                      </a:endParaRPr>
                    </a:p>
                  </a:txBody>
                  <a:tcPr marL="68580" marR="68580" marT="0" marB="0"/>
                </a:tc>
              </a:tr>
              <a:tr h="458302">
                <a:tc>
                  <a:txBody>
                    <a:bodyPr/>
                    <a:lstStyle/>
                    <a:p>
                      <a:pPr>
                        <a:spcAft>
                          <a:spcPts val="0"/>
                        </a:spcAft>
                      </a:pPr>
                      <a:r>
                        <a:rPr lang="en-AU" sz="1600" dirty="0">
                          <a:effectLst/>
                        </a:rPr>
                        <a:t>Status of maltreatment</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a:effectLst/>
                        </a:rPr>
                        <a:t>Confirmed </a:t>
                      </a:r>
                      <a:br>
                        <a:rPr lang="en-AU" sz="1600" dirty="0">
                          <a:effectLst/>
                        </a:rPr>
                      </a:br>
                      <a:r>
                        <a:rPr lang="en-AU" sz="1600" dirty="0">
                          <a:effectLst/>
                        </a:rPr>
                        <a:t>Suspected</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a:effectLst/>
                        </a:rPr>
                        <a:t>ICD-10-CM</a:t>
                      </a:r>
                      <a:endParaRPr lang="en-AU" sz="1600">
                        <a:effectLst/>
                        <a:latin typeface="Arial"/>
                        <a:ea typeface="Arial"/>
                        <a:cs typeface="Times New Roman"/>
                      </a:endParaRPr>
                    </a:p>
                  </a:txBody>
                  <a:tcPr marL="68580" marR="68580" marT="0" marB="0"/>
                </a:tc>
                <a:tc>
                  <a:txBody>
                    <a:bodyPr/>
                    <a:lstStyle/>
                    <a:p>
                      <a:pPr>
                        <a:spcAft>
                          <a:spcPts val="0"/>
                        </a:spcAft>
                      </a:pPr>
                      <a:r>
                        <a:rPr lang="en-AU" sz="1600">
                          <a:effectLst/>
                        </a:rPr>
                        <a:t>Confirmed</a:t>
                      </a:r>
                      <a:br>
                        <a:rPr lang="en-AU" sz="1600">
                          <a:effectLst/>
                        </a:rPr>
                      </a:br>
                      <a:r>
                        <a:rPr lang="en-AU" sz="1600">
                          <a:effectLst/>
                        </a:rPr>
                        <a:t>Suspected</a:t>
                      </a:r>
                      <a:endParaRPr lang="en-AU" sz="1600">
                        <a:effectLst/>
                        <a:latin typeface="Arial"/>
                        <a:ea typeface="Arial"/>
                        <a:cs typeface="Times New Roman"/>
                      </a:endParaRPr>
                    </a:p>
                  </a:txBody>
                  <a:tcPr marL="68580" marR="68580" marT="0" marB="0"/>
                </a:tc>
              </a:tr>
              <a:tr h="1833207">
                <a:tc>
                  <a:txBody>
                    <a:bodyPr/>
                    <a:lstStyle/>
                    <a:p>
                      <a:pPr>
                        <a:spcAft>
                          <a:spcPts val="0"/>
                        </a:spcAft>
                      </a:pPr>
                      <a:r>
                        <a:rPr lang="en-AU" sz="1600" dirty="0">
                          <a:effectLst/>
                        </a:rPr>
                        <a:t>Type of maltreatment</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a:effectLst/>
                        </a:rPr>
                        <a:t>The WHO definition lists: physical abuse; sexual abuse; neglect and negligent treatment; emotional abuse; and exploitation</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a:effectLst/>
                        </a:rPr>
                        <a:t>ICD-10 T74 distinguishes:</a:t>
                      </a:r>
                    </a:p>
                    <a:p>
                      <a:pPr>
                        <a:spcAft>
                          <a:spcPts val="0"/>
                        </a:spcAft>
                      </a:pPr>
                      <a:r>
                        <a:rPr lang="en-AU" sz="1600" dirty="0">
                          <a:effectLst/>
                        </a:rPr>
                        <a:t>- </a:t>
                      </a:r>
                      <a:r>
                        <a:rPr lang="en-AU" sz="1600" dirty="0" smtClean="0">
                          <a:effectLst/>
                        </a:rPr>
                        <a:t>Neglect/</a:t>
                      </a:r>
                      <a:r>
                        <a:rPr lang="en-AU" sz="1600" dirty="0" err="1" smtClean="0">
                          <a:effectLst/>
                        </a:rPr>
                        <a:t>aband</a:t>
                      </a:r>
                      <a:endParaRPr lang="en-AU" sz="1600" dirty="0">
                        <a:effectLst/>
                      </a:endParaRPr>
                    </a:p>
                    <a:p>
                      <a:pPr>
                        <a:spcAft>
                          <a:spcPts val="0"/>
                        </a:spcAft>
                      </a:pPr>
                      <a:r>
                        <a:rPr lang="en-AU" sz="1600" dirty="0">
                          <a:effectLst/>
                        </a:rPr>
                        <a:t>- Physical abuse</a:t>
                      </a:r>
                    </a:p>
                    <a:p>
                      <a:pPr>
                        <a:spcAft>
                          <a:spcPts val="0"/>
                        </a:spcAft>
                      </a:pPr>
                      <a:r>
                        <a:rPr lang="en-AU" sz="1600" dirty="0">
                          <a:effectLst/>
                        </a:rPr>
                        <a:t>- Sexual abuse</a:t>
                      </a:r>
                    </a:p>
                    <a:p>
                      <a:pPr>
                        <a:spcAft>
                          <a:spcPts val="0"/>
                        </a:spcAft>
                      </a:pPr>
                      <a:r>
                        <a:rPr lang="en-AU" sz="1600" dirty="0">
                          <a:effectLst/>
                        </a:rPr>
                        <a:t>- </a:t>
                      </a:r>
                      <a:r>
                        <a:rPr lang="en-AU" sz="1600" dirty="0" smtClean="0">
                          <a:effectLst/>
                        </a:rPr>
                        <a:t>Psychol.</a:t>
                      </a:r>
                      <a:r>
                        <a:rPr lang="en-AU" sz="1600" baseline="0" dirty="0" smtClean="0">
                          <a:effectLst/>
                        </a:rPr>
                        <a:t> </a:t>
                      </a:r>
                      <a:r>
                        <a:rPr lang="en-AU" sz="1600" dirty="0" smtClean="0">
                          <a:effectLst/>
                        </a:rPr>
                        <a:t>abuse</a:t>
                      </a:r>
                      <a:endParaRPr lang="en-AU" sz="1600" dirty="0">
                        <a:effectLst/>
                      </a:endParaRPr>
                    </a:p>
                    <a:p>
                      <a:pPr>
                        <a:spcAft>
                          <a:spcPts val="0"/>
                        </a:spcAft>
                      </a:pPr>
                      <a:r>
                        <a:rPr lang="en-AU" sz="1600" dirty="0">
                          <a:effectLst/>
                        </a:rPr>
                        <a:t>- Other </a:t>
                      </a:r>
                    </a:p>
                    <a:p>
                      <a:pPr>
                        <a:spcAft>
                          <a:spcPts val="0"/>
                        </a:spcAft>
                      </a:pPr>
                      <a:r>
                        <a:rPr lang="en-AU" sz="1600" dirty="0">
                          <a:effectLst/>
                        </a:rPr>
                        <a:t>- Unspecified</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a:effectLst/>
                        </a:rPr>
                        <a:t>- Physical abuse</a:t>
                      </a:r>
                    </a:p>
                    <a:p>
                      <a:pPr>
                        <a:spcAft>
                          <a:spcPts val="0"/>
                        </a:spcAft>
                      </a:pPr>
                      <a:r>
                        <a:rPr lang="en-AU" sz="1600" dirty="0">
                          <a:effectLst/>
                        </a:rPr>
                        <a:t>- Sexual abuse</a:t>
                      </a:r>
                    </a:p>
                    <a:p>
                      <a:pPr>
                        <a:spcAft>
                          <a:spcPts val="0"/>
                        </a:spcAft>
                      </a:pPr>
                      <a:r>
                        <a:rPr lang="en-AU" sz="1600" dirty="0">
                          <a:effectLst/>
                        </a:rPr>
                        <a:t>- Psychological abuse</a:t>
                      </a:r>
                    </a:p>
                    <a:p>
                      <a:pPr>
                        <a:spcAft>
                          <a:spcPts val="0"/>
                        </a:spcAft>
                      </a:pPr>
                      <a:r>
                        <a:rPr lang="en-AU" sz="1600" dirty="0">
                          <a:effectLst/>
                        </a:rPr>
                        <a:t>- Neglect or </a:t>
                      </a:r>
                      <a:r>
                        <a:rPr lang="en-AU" sz="1600" dirty="0" smtClean="0">
                          <a:effectLst/>
                        </a:rPr>
                        <a:t>abandonment</a:t>
                      </a:r>
                      <a:endParaRPr lang="en-AU" sz="1600" dirty="0">
                        <a:effectLst/>
                      </a:endParaRPr>
                    </a:p>
                    <a:p>
                      <a:pPr>
                        <a:spcAft>
                          <a:spcPts val="0"/>
                        </a:spcAft>
                      </a:pPr>
                      <a:r>
                        <a:rPr lang="en-AU" sz="1600" dirty="0">
                          <a:effectLst/>
                        </a:rPr>
                        <a:t>- Negligent treatment</a:t>
                      </a:r>
                    </a:p>
                    <a:p>
                      <a:pPr>
                        <a:spcAft>
                          <a:spcPts val="0"/>
                        </a:spcAft>
                      </a:pPr>
                      <a:r>
                        <a:rPr lang="en-AU" sz="1600" dirty="0">
                          <a:effectLst/>
                        </a:rPr>
                        <a:t>- Exploitation</a:t>
                      </a:r>
                    </a:p>
                    <a:p>
                      <a:pPr>
                        <a:spcAft>
                          <a:spcPts val="0"/>
                        </a:spcAft>
                      </a:pPr>
                      <a:r>
                        <a:rPr lang="en-AU" sz="1600" dirty="0">
                          <a:effectLst/>
                        </a:rPr>
                        <a:t>- </a:t>
                      </a:r>
                      <a:r>
                        <a:rPr lang="en-AU" sz="1600" dirty="0" smtClean="0">
                          <a:effectLst/>
                        </a:rPr>
                        <a:t>Other</a:t>
                      </a:r>
                      <a:endParaRPr lang="en-AU" sz="1600" dirty="0">
                        <a:effectLst/>
                      </a:endParaRPr>
                    </a:p>
                    <a:p>
                      <a:pPr>
                        <a:spcAft>
                          <a:spcPts val="0"/>
                        </a:spcAft>
                      </a:pPr>
                      <a:r>
                        <a:rPr lang="en-AU" sz="1600" dirty="0">
                          <a:effectLst/>
                        </a:rPr>
                        <a:t>- Unspecified</a:t>
                      </a:r>
                      <a:endParaRPr lang="en-AU" sz="1600" dirty="0">
                        <a:effectLst/>
                        <a:latin typeface="Arial"/>
                        <a:ea typeface="Arial"/>
                        <a:cs typeface="Times New Roman"/>
                      </a:endParaRPr>
                    </a:p>
                  </a:txBody>
                  <a:tcPr marL="68580" marR="68580" marT="0" marB="0"/>
                </a:tc>
              </a:tr>
              <a:tr h="916604">
                <a:tc>
                  <a:txBody>
                    <a:bodyPr/>
                    <a:lstStyle/>
                    <a:p>
                      <a:pPr>
                        <a:spcAft>
                          <a:spcPts val="0"/>
                        </a:spcAft>
                      </a:pPr>
                      <a:r>
                        <a:rPr lang="en-AU" sz="1600" dirty="0">
                          <a:effectLst/>
                        </a:rPr>
                        <a:t>Injuries suggestive of maltreatment</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err="1">
                          <a:effectLst/>
                        </a:rPr>
                        <a:t>Metaphyseal</a:t>
                      </a:r>
                      <a:r>
                        <a:rPr lang="en-AU" sz="1600" dirty="0">
                          <a:effectLst/>
                        </a:rPr>
                        <a:t> and spiral fractures.</a:t>
                      </a:r>
                    </a:p>
                    <a:p>
                      <a:pPr>
                        <a:spcAft>
                          <a:spcPts val="0"/>
                        </a:spcAft>
                      </a:pPr>
                      <a:r>
                        <a:rPr lang="en-AU" sz="1600" dirty="0">
                          <a:effectLst/>
                        </a:rPr>
                        <a:t>Patterned burns or bruising.</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a:effectLst/>
                        </a:rPr>
                        <a:t>ICD-10-CM distinguishes </a:t>
                      </a:r>
                      <a:r>
                        <a:rPr lang="en-AU" sz="1600" dirty="0" err="1">
                          <a:effectLst/>
                        </a:rPr>
                        <a:t>metaphyseal</a:t>
                      </a:r>
                      <a:r>
                        <a:rPr lang="en-AU" sz="1600" dirty="0">
                          <a:effectLst/>
                        </a:rPr>
                        <a:t> and spiral fractures.</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a:effectLst/>
                        </a:rPr>
                        <a:t>At least as in ICD-10-CM. Additional types if technically feasible. </a:t>
                      </a:r>
                      <a:endParaRPr lang="en-AU" sz="1600">
                        <a:effectLst/>
                        <a:latin typeface="Arial"/>
                        <a:ea typeface="Arial"/>
                        <a:cs typeface="Times New Roman"/>
                      </a:endParaRPr>
                    </a:p>
                  </a:txBody>
                  <a:tcPr marL="68580" marR="68580" marT="0" marB="0"/>
                </a:tc>
              </a:tr>
              <a:tr h="1679351">
                <a:tc>
                  <a:txBody>
                    <a:bodyPr/>
                    <a:lstStyle/>
                    <a:p>
                      <a:pPr>
                        <a:spcAft>
                          <a:spcPts val="0"/>
                        </a:spcAft>
                      </a:pPr>
                      <a:r>
                        <a:rPr lang="en-AU" sz="1600" dirty="0">
                          <a:effectLst/>
                        </a:rPr>
                        <a:t>Perpetrator</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a:effectLst/>
                        </a:rPr>
                        <a:t>Broad: parent. </a:t>
                      </a:r>
                      <a:br>
                        <a:rPr lang="en-AU" sz="1600">
                          <a:effectLst/>
                        </a:rPr>
                      </a:br>
                      <a:r>
                        <a:rPr lang="en-AU" sz="1600">
                          <a:effectLst/>
                        </a:rPr>
                        <a:t>Specific: biological father</a:t>
                      </a:r>
                      <a:endParaRPr lang="en-AU" sz="1600">
                        <a:effectLst/>
                        <a:latin typeface="Arial"/>
                        <a:ea typeface="Arial"/>
                        <a:cs typeface="Times New Roman"/>
                      </a:endParaRPr>
                    </a:p>
                  </a:txBody>
                  <a:tcPr marL="68580" marR="68580" marT="0" marB="0"/>
                </a:tc>
                <a:tc>
                  <a:txBody>
                    <a:bodyPr/>
                    <a:lstStyle/>
                    <a:p>
                      <a:pPr>
                        <a:spcAft>
                          <a:spcPts val="0"/>
                        </a:spcAft>
                      </a:pPr>
                      <a:r>
                        <a:rPr lang="en-AU" sz="1600" dirty="0">
                          <a:effectLst/>
                        </a:rPr>
                        <a:t>Broad in ICD-10-AM. Specific in ICD-10-CM.</a:t>
                      </a:r>
                      <a:endParaRPr lang="en-AU" sz="1600" dirty="0">
                        <a:effectLst/>
                        <a:latin typeface="Arial"/>
                        <a:ea typeface="Arial"/>
                        <a:cs typeface="Times New Roman"/>
                      </a:endParaRPr>
                    </a:p>
                  </a:txBody>
                  <a:tcPr marL="68580" marR="68580" marT="0" marB="0"/>
                </a:tc>
                <a:tc>
                  <a:txBody>
                    <a:bodyPr/>
                    <a:lstStyle/>
                    <a:p>
                      <a:pPr>
                        <a:spcAft>
                          <a:spcPts val="0"/>
                        </a:spcAft>
                      </a:pPr>
                      <a:r>
                        <a:rPr lang="en-AU" sz="1600" dirty="0" smtClean="0">
                          <a:effectLst/>
                        </a:rPr>
                        <a:t>Perpetrator </a:t>
                      </a:r>
                      <a:r>
                        <a:rPr lang="en-AU" sz="1600" dirty="0">
                          <a:effectLst/>
                        </a:rPr>
                        <a:t>at broad level (similar to ICD-10-CM 4 </a:t>
                      </a:r>
                      <a:r>
                        <a:rPr lang="en-AU" sz="1600" dirty="0" smtClean="0">
                          <a:effectLst/>
                        </a:rPr>
                        <a:t>char). Not required if </a:t>
                      </a:r>
                      <a:r>
                        <a:rPr lang="en-AU" sz="1600" dirty="0">
                          <a:effectLst/>
                        </a:rPr>
                        <a:t>maltreatment is </a:t>
                      </a:r>
                      <a:r>
                        <a:rPr lang="en-AU" sz="1600" dirty="0" smtClean="0">
                          <a:effectLst/>
                        </a:rPr>
                        <a:t>unconfirmed. </a:t>
                      </a:r>
                      <a:r>
                        <a:rPr lang="en-AU" sz="1600" dirty="0">
                          <a:effectLst/>
                        </a:rPr>
                        <a:t>Provide finer </a:t>
                      </a:r>
                      <a:r>
                        <a:rPr lang="en-AU" sz="1600" dirty="0" smtClean="0">
                          <a:effectLst/>
                        </a:rPr>
                        <a:t>classes </a:t>
                      </a:r>
                      <a:r>
                        <a:rPr lang="en-AU" sz="1600" dirty="0">
                          <a:effectLst/>
                        </a:rPr>
                        <a:t>(similar to ICD-10-CM 5-character level) as option.</a:t>
                      </a:r>
                      <a:endParaRPr lang="en-AU" sz="1600" dirty="0">
                        <a:effectLst/>
                        <a:latin typeface="Arial"/>
                        <a:ea typeface="Arial"/>
                        <a:cs typeface="Times New Roman"/>
                      </a:endParaRPr>
                    </a:p>
                  </a:txBody>
                  <a:tcPr marL="68580" marR="68580" marT="0" marB="0"/>
                </a:tc>
              </a:tr>
            </a:tbl>
          </a:graphicData>
        </a:graphic>
      </p:graphicFrame>
      <p:sp>
        <p:nvSpPr>
          <p:cNvPr id="7" name="TextBox 6"/>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10934891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a:solidFill>
                  <a:srgbClr val="3333FF"/>
                </a:solidFill>
              </a:rPr>
              <a:t>A</a:t>
            </a:r>
            <a:r>
              <a:rPr lang="en-AU" dirty="0" smtClean="0">
                <a:solidFill>
                  <a:srgbClr val="3333FF"/>
                </a:solidFill>
              </a:rPr>
              <a:t>dditional </a:t>
            </a:r>
            <a:r>
              <a:rPr lang="en-AU" dirty="0">
                <a:solidFill>
                  <a:srgbClr val="3333FF"/>
                </a:solidFill>
              </a:rPr>
              <a:t>dimensions (optional</a:t>
            </a:r>
            <a:r>
              <a:rPr lang="en-AU" dirty="0" smtClean="0">
                <a:solidFill>
                  <a:srgbClr val="3333FF"/>
                </a:solidFill>
              </a:rPr>
              <a:t>)</a:t>
            </a:r>
            <a:endParaRPr lang="en-AU" dirty="0" smtClean="0"/>
          </a:p>
        </p:txBody>
      </p:sp>
      <p:sp>
        <p:nvSpPr>
          <p:cNvPr id="4099" name="Content Placeholder 2"/>
          <p:cNvSpPr>
            <a:spLocks noGrp="1"/>
          </p:cNvSpPr>
          <p:nvPr>
            <p:ph idx="1"/>
          </p:nvPr>
        </p:nvSpPr>
        <p:spPr>
          <a:xfrm>
            <a:off x="457200" y="1196752"/>
            <a:ext cx="8229600" cy="5184576"/>
          </a:xfrm>
        </p:spPr>
        <p:txBody>
          <a:bodyPr/>
          <a:lstStyle/>
          <a:p>
            <a:pPr lvl="1" eaLnBrk="1" hangingPunct="1"/>
            <a:r>
              <a:rPr lang="en-AU" dirty="0" smtClean="0"/>
              <a:t>[refer to ICECI dimensions in foundation layer]</a:t>
            </a:r>
          </a:p>
          <a:p>
            <a:pPr lvl="1" eaLnBrk="1" hangingPunct="1"/>
            <a:r>
              <a:rPr lang="en-AU" dirty="0" smtClean="0"/>
              <a:t>For optional use.</a:t>
            </a:r>
          </a:p>
          <a:p>
            <a:pPr lvl="1" eaLnBrk="1" hangingPunct="1"/>
            <a:r>
              <a:rPr lang="en-AU" dirty="0" smtClean="0"/>
              <a:t>Post coordinated codes.</a:t>
            </a:r>
          </a:p>
          <a:p>
            <a:pPr lvl="1" eaLnBrk="1" hangingPunct="1"/>
            <a:r>
              <a:rPr lang="en-AU" dirty="0" smtClean="0"/>
              <a:t>Example: assessed as </a:t>
            </a:r>
            <a:endParaRPr lang="en-AU" dirty="0"/>
          </a:p>
          <a:p>
            <a:pPr eaLnBrk="1" hangingPunct="1"/>
            <a:endParaRPr lang="en-US" i="1"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28422130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a:solidFill>
                  <a:srgbClr val="3333FF"/>
                </a:solidFill>
              </a:rPr>
              <a:t>I</a:t>
            </a:r>
            <a:r>
              <a:rPr lang="en-AU" dirty="0" smtClean="0">
                <a:solidFill>
                  <a:srgbClr val="3333FF"/>
                </a:solidFill>
              </a:rPr>
              <a:t>ndex</a:t>
            </a:r>
            <a:r>
              <a:rPr lang="en-AU" dirty="0">
                <a:solidFill>
                  <a:srgbClr val="3333FF"/>
                </a:solidFill>
              </a:rPr>
              <a:t>, rules and </a:t>
            </a:r>
            <a:r>
              <a:rPr lang="en-AU" dirty="0" smtClean="0">
                <a:solidFill>
                  <a:srgbClr val="3333FF"/>
                </a:solidFill>
              </a:rPr>
              <a:t>guidelines</a:t>
            </a:r>
            <a:endParaRPr lang="en-AU" dirty="0" smtClean="0"/>
          </a:p>
        </p:txBody>
      </p:sp>
      <p:sp>
        <p:nvSpPr>
          <p:cNvPr id="4099" name="Content Placeholder 2"/>
          <p:cNvSpPr>
            <a:spLocks noGrp="1"/>
          </p:cNvSpPr>
          <p:nvPr>
            <p:ph idx="1"/>
          </p:nvPr>
        </p:nvSpPr>
        <p:spPr>
          <a:xfrm>
            <a:off x="457200" y="1196752"/>
            <a:ext cx="8229600" cy="5184576"/>
          </a:xfrm>
        </p:spPr>
        <p:txBody>
          <a:bodyPr/>
          <a:lstStyle/>
          <a:p>
            <a:pPr lvl="1" eaLnBrk="1" hangingPunct="1"/>
            <a:r>
              <a:rPr lang="en-AU" dirty="0" smtClean="0"/>
              <a:t>Index to be based on Foundation layer</a:t>
            </a:r>
          </a:p>
          <a:p>
            <a:pPr lvl="2" eaLnBrk="1" hangingPunct="1"/>
            <a:r>
              <a:rPr lang="en-AU" dirty="0" smtClean="0"/>
              <a:t>Derived computationally, at least initially</a:t>
            </a:r>
          </a:p>
          <a:p>
            <a:pPr lvl="1" eaLnBrk="1" hangingPunct="1"/>
            <a:r>
              <a:rPr lang="en-AU" dirty="0" smtClean="0"/>
              <a:t>Rules &amp; guidelines: not (yet) altered but need at least some revision (e.g. to include international rules for reporting and tabulating deaths &amp; ‘serious injuries’ due to traffic crashes.</a:t>
            </a:r>
          </a:p>
          <a:p>
            <a:pPr lvl="1" eaLnBrk="1" hangingPunct="1"/>
            <a:endParaRPr lang="en-AU"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28422130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Use-case Versions </a:t>
            </a:r>
            <a:endParaRPr lang="en-AU" dirty="0" smtClean="0"/>
          </a:p>
        </p:txBody>
      </p:sp>
      <p:sp>
        <p:nvSpPr>
          <p:cNvPr id="4099" name="Content Placeholder 2"/>
          <p:cNvSpPr>
            <a:spLocks noGrp="1"/>
          </p:cNvSpPr>
          <p:nvPr>
            <p:ph idx="1"/>
          </p:nvPr>
        </p:nvSpPr>
        <p:spPr>
          <a:xfrm>
            <a:off x="457200" y="1196752"/>
            <a:ext cx="8229600" cy="5184576"/>
          </a:xfrm>
        </p:spPr>
        <p:txBody>
          <a:bodyPr/>
          <a:lstStyle/>
          <a:p>
            <a:pPr marL="457200" lvl="1" indent="0" eaLnBrk="1" hangingPunct="1">
              <a:buNone/>
            </a:pPr>
            <a:r>
              <a:rPr lang="en-AU" dirty="0" smtClean="0"/>
              <a:t>Undertook to provide </a:t>
            </a:r>
            <a:r>
              <a:rPr lang="en-AU" dirty="0"/>
              <a:t>for </a:t>
            </a:r>
            <a:r>
              <a:rPr lang="en-AU" dirty="0" smtClean="0"/>
              <a:t>Morbidity</a:t>
            </a:r>
            <a:r>
              <a:rPr lang="en-AU" dirty="0"/>
              <a:t>, Mortality</a:t>
            </a:r>
            <a:r>
              <a:rPr lang="en-AU" dirty="0" smtClean="0"/>
              <a:t>, Lower </a:t>
            </a:r>
            <a:r>
              <a:rPr lang="en-AU" dirty="0"/>
              <a:t>Resource </a:t>
            </a:r>
            <a:r>
              <a:rPr lang="en-AU" dirty="0" smtClean="0"/>
              <a:t>Settings (LRS) and Research</a:t>
            </a:r>
          </a:p>
          <a:p>
            <a:pPr lvl="1" eaLnBrk="1" hangingPunct="1"/>
            <a:r>
              <a:rPr lang="en-AU" i="1" dirty="0" smtClean="0"/>
              <a:t>Morbidity</a:t>
            </a:r>
            <a:r>
              <a:rPr lang="en-AU" dirty="0" smtClean="0"/>
              <a:t>: as outlined in this presentation</a:t>
            </a:r>
          </a:p>
          <a:p>
            <a:pPr lvl="1" eaLnBrk="1" hangingPunct="1"/>
            <a:r>
              <a:rPr lang="en-AU" i="1" dirty="0" smtClean="0"/>
              <a:t>Mortality</a:t>
            </a:r>
            <a:r>
              <a:rPr lang="en-AU" dirty="0" smtClean="0"/>
              <a:t>: similar, smaller, pre-coordinated</a:t>
            </a:r>
            <a:br>
              <a:rPr lang="en-AU" dirty="0" smtClean="0"/>
            </a:br>
            <a:r>
              <a:rPr lang="en-AU" dirty="0" smtClean="0"/>
              <a:t>	</a:t>
            </a:r>
            <a:r>
              <a:rPr lang="en-AU" sz="2400" dirty="0" smtClean="0"/>
              <a:t>(exact specifications to be worked out in collaboration with the Mortality TAG)</a:t>
            </a:r>
          </a:p>
          <a:p>
            <a:pPr lvl="1" eaLnBrk="1" hangingPunct="1"/>
            <a:r>
              <a:rPr lang="en-AU" i="1" dirty="0" smtClean="0"/>
              <a:t>LRS</a:t>
            </a:r>
            <a:r>
              <a:rPr lang="en-AU" dirty="0" smtClean="0"/>
              <a:t>: external causes elements in the core data set specified in WHO manual for fatal injury surveillance</a:t>
            </a:r>
          </a:p>
          <a:p>
            <a:pPr marL="914400" lvl="2" indent="0" eaLnBrk="1" hangingPunct="1">
              <a:buNone/>
            </a:pPr>
            <a:r>
              <a:rPr lang="en-AU" sz="2200" dirty="0" smtClean="0"/>
              <a:t>intent, mechanism, transport mode/user/counterpart</a:t>
            </a:r>
          </a:p>
          <a:p>
            <a:pPr lvl="1" eaLnBrk="1" hangingPunct="1"/>
            <a:r>
              <a:rPr lang="en-AU" i="1" dirty="0" smtClean="0"/>
              <a:t>Research</a:t>
            </a:r>
            <a:r>
              <a:rPr lang="en-AU" dirty="0" smtClean="0"/>
              <a:t>: Revised ICECI Core &amp; Transport</a:t>
            </a:r>
          </a:p>
          <a:p>
            <a:pPr lvl="2" eaLnBrk="1" hangingPunct="1"/>
            <a:r>
              <a:rPr lang="en-AU" dirty="0" smtClean="0"/>
              <a:t>Provides basis for optional expansion of </a:t>
            </a:r>
            <a:r>
              <a:rPr lang="en-AU" dirty="0" err="1" smtClean="0"/>
              <a:t>Morb</a:t>
            </a:r>
            <a:r>
              <a:rPr lang="en-AU" dirty="0" smtClean="0"/>
              <a:t>/Mort</a:t>
            </a:r>
            <a:endParaRPr lang="en-AU" dirty="0"/>
          </a:p>
          <a:p>
            <a:pPr eaLnBrk="1" hangingPunct="1"/>
            <a:endParaRPr lang="en-US" i="1"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4352538"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External causes</a:t>
            </a:r>
            <a:endParaRPr lang="en-AU" dirty="0"/>
          </a:p>
        </p:txBody>
      </p:sp>
    </p:spTree>
    <p:extLst>
      <p:ext uri="{BB962C8B-B14F-4D97-AF65-F5344CB8AC3E}">
        <p14:creationId xmlns:p14="http://schemas.microsoft.com/office/powerpoint/2010/main" val="26903279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Overlap issues</a:t>
            </a:r>
            <a:endParaRPr lang="en-AU" dirty="0" smtClean="0"/>
          </a:p>
        </p:txBody>
      </p:sp>
      <p:sp>
        <p:nvSpPr>
          <p:cNvPr id="4099" name="Content Placeholder 2"/>
          <p:cNvSpPr>
            <a:spLocks noGrp="1"/>
          </p:cNvSpPr>
          <p:nvPr>
            <p:ph idx="1"/>
          </p:nvPr>
        </p:nvSpPr>
        <p:spPr>
          <a:xfrm>
            <a:off x="467544" y="1412776"/>
            <a:ext cx="8229600" cy="4525963"/>
          </a:xfrm>
        </p:spPr>
        <p:txBody>
          <a:bodyPr/>
          <a:lstStyle/>
          <a:p>
            <a:pPr eaLnBrk="1" hangingPunct="1"/>
            <a:r>
              <a:rPr lang="en-US" i="1" dirty="0" smtClean="0"/>
              <a:t>Safety &amp; Quality: described above</a:t>
            </a:r>
          </a:p>
          <a:p>
            <a:pPr eaLnBrk="1" hangingPunct="1"/>
            <a:r>
              <a:rPr lang="en-US" i="1" dirty="0" smtClean="0"/>
              <a:t>Poisons &amp; toxic substances</a:t>
            </a:r>
          </a:p>
          <a:p>
            <a:pPr lvl="1" eaLnBrk="1" hangingPunct="1"/>
            <a:r>
              <a:rPr lang="en-US" i="1" dirty="0" smtClean="0"/>
              <a:t>ICD-10: overlap &amp; duplication (</a:t>
            </a:r>
            <a:r>
              <a:rPr lang="en-US" i="1" dirty="0" err="1" smtClean="0"/>
              <a:t>Ch</a:t>
            </a:r>
            <a:r>
              <a:rPr lang="en-US" i="1" dirty="0" smtClean="0"/>
              <a:t> 19 &amp; 20)</a:t>
            </a:r>
          </a:p>
          <a:p>
            <a:pPr lvl="1" eaLnBrk="1" hangingPunct="1"/>
            <a:r>
              <a:rPr lang="en-US" i="1" dirty="0" smtClean="0"/>
              <a:t>ICD-11: [still under discussion]</a:t>
            </a:r>
          </a:p>
          <a:p>
            <a:pPr lvl="2" eaLnBrk="1" hangingPunct="1"/>
            <a:r>
              <a:rPr lang="en-US" i="1" dirty="0" smtClean="0"/>
              <a:t>One composite list of drugs &amp; chemicals</a:t>
            </a:r>
          </a:p>
          <a:p>
            <a:pPr lvl="2" eaLnBrk="1" hangingPunct="1"/>
            <a:r>
              <a:rPr lang="en-US" i="1" dirty="0" smtClean="0"/>
              <a:t>Available for use of whole ICD-11</a:t>
            </a:r>
          </a:p>
          <a:p>
            <a:pPr lvl="3" eaLnBrk="1" hangingPunct="1"/>
            <a:r>
              <a:rPr lang="en-US" i="1" dirty="0" smtClean="0"/>
              <a:t>Though valuable pre-coordination can be retained</a:t>
            </a:r>
          </a:p>
          <a:p>
            <a:pPr lvl="2" eaLnBrk="1" hangingPunct="1"/>
            <a:r>
              <a:rPr lang="en-US" i="1" dirty="0" smtClean="0"/>
              <a:t>Referred to as needed from Injury and Ext Causes</a:t>
            </a:r>
          </a:p>
          <a:p>
            <a:pPr lvl="2" eaLnBrk="1" hangingPunct="1"/>
            <a:r>
              <a:rPr lang="en-US" i="1" dirty="0" smtClean="0"/>
              <a:t>Example:</a:t>
            </a:r>
            <a:br>
              <a:rPr lang="en-US" i="1" dirty="0" smtClean="0"/>
            </a:br>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2454583"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ICD-11</a:t>
            </a:r>
            <a:endParaRPr lang="en-AU" dirty="0"/>
          </a:p>
        </p:txBody>
      </p:sp>
    </p:spTree>
    <p:extLst>
      <p:ext uri="{BB962C8B-B14F-4D97-AF65-F5344CB8AC3E}">
        <p14:creationId xmlns:p14="http://schemas.microsoft.com/office/powerpoint/2010/main" val="23639747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Out-of-chapter topics</a:t>
            </a:r>
            <a:endParaRPr lang="en-AU" dirty="0" smtClean="0"/>
          </a:p>
        </p:txBody>
      </p:sp>
      <p:sp>
        <p:nvSpPr>
          <p:cNvPr id="4099" name="Content Placeholder 2"/>
          <p:cNvSpPr>
            <a:spLocks noGrp="1"/>
          </p:cNvSpPr>
          <p:nvPr>
            <p:ph idx="1"/>
          </p:nvPr>
        </p:nvSpPr>
        <p:spPr>
          <a:xfrm>
            <a:off x="395536" y="1196752"/>
            <a:ext cx="8229600" cy="4968552"/>
          </a:xfrm>
        </p:spPr>
        <p:txBody>
          <a:bodyPr/>
          <a:lstStyle/>
          <a:p>
            <a:pPr eaLnBrk="1" hangingPunct="1"/>
            <a:r>
              <a:rPr lang="en-US" i="1" dirty="0" smtClean="0"/>
              <a:t>Many categories are relevant to more than one chapter of ICD. Technical response:</a:t>
            </a:r>
          </a:p>
          <a:p>
            <a:pPr lvl="1" eaLnBrk="1" hangingPunct="1"/>
            <a:r>
              <a:rPr lang="en-US" i="1" dirty="0" smtClean="0"/>
              <a:t>Each </a:t>
            </a:r>
            <a:r>
              <a:rPr lang="en-US" i="1" dirty="0" err="1" smtClean="0"/>
              <a:t>codable</a:t>
            </a:r>
            <a:r>
              <a:rPr lang="en-US" i="1" dirty="0" smtClean="0"/>
              <a:t> entity appears once in the ‘foundation layer’ </a:t>
            </a:r>
            <a:r>
              <a:rPr lang="en-US" sz="2000" i="1" dirty="0" smtClean="0"/>
              <a:t>(i.e. as a database element)</a:t>
            </a:r>
          </a:p>
          <a:p>
            <a:pPr marL="914400" lvl="2" indent="0" eaLnBrk="1" hangingPunct="1">
              <a:buNone/>
            </a:pPr>
            <a:r>
              <a:rPr lang="en-US" i="1" dirty="0" smtClean="0"/>
              <a:t>… and has one primary location in </a:t>
            </a:r>
            <a:r>
              <a:rPr lang="en-US" i="1" dirty="0" err="1" smtClean="0"/>
              <a:t>linearisations</a:t>
            </a:r>
            <a:r>
              <a:rPr lang="en-US" i="1" dirty="0" smtClean="0"/>
              <a:t> </a:t>
            </a:r>
          </a:p>
          <a:p>
            <a:pPr marL="914400" lvl="2" indent="0" eaLnBrk="1" hangingPunct="1">
              <a:buNone/>
            </a:pPr>
            <a:r>
              <a:rPr lang="en-US" i="1" dirty="0" smtClean="0"/>
              <a:t>… but can also appear elsewhere (‘</a:t>
            </a:r>
            <a:r>
              <a:rPr lang="en-US" i="1" dirty="0" err="1" smtClean="0"/>
              <a:t>mult</a:t>
            </a:r>
            <a:r>
              <a:rPr lang="en-US" i="1" dirty="0" smtClean="0"/>
              <a:t> parenting’)</a:t>
            </a:r>
          </a:p>
          <a:p>
            <a:pPr marL="914400" lvl="2" indent="0" eaLnBrk="1" hangingPunct="1">
              <a:buNone/>
            </a:pPr>
            <a:r>
              <a:rPr lang="en-US" i="1" dirty="0" smtClean="0"/>
              <a:t>e.g.  Lung cancer: neoplasms (I</a:t>
            </a:r>
            <a:r>
              <a:rPr lang="en-US" i="1" baseline="30000" dirty="0" smtClean="0"/>
              <a:t>0</a:t>
            </a:r>
            <a:r>
              <a:rPr lang="en-US" i="1" dirty="0" smtClean="0"/>
              <a:t>) &amp; respiratory dis.</a:t>
            </a:r>
            <a:br>
              <a:rPr lang="en-US" i="1" dirty="0" smtClean="0"/>
            </a:br>
            <a:r>
              <a:rPr lang="en-US" i="1" dirty="0" smtClean="0"/>
              <a:t>        TBI: injury </a:t>
            </a:r>
            <a:r>
              <a:rPr lang="en-US" i="1" dirty="0"/>
              <a:t>(I</a:t>
            </a:r>
            <a:r>
              <a:rPr lang="en-US" i="1" baseline="30000" dirty="0"/>
              <a:t>0</a:t>
            </a:r>
            <a:r>
              <a:rPr lang="en-US" i="1" dirty="0"/>
              <a:t>) &amp; </a:t>
            </a:r>
            <a:r>
              <a:rPr lang="en-US" i="1" dirty="0" smtClean="0"/>
              <a:t>neurology</a:t>
            </a:r>
            <a:br>
              <a:rPr lang="en-US" i="1" dirty="0" smtClean="0"/>
            </a:br>
            <a:r>
              <a:rPr lang="en-US" i="1" dirty="0" smtClean="0"/>
              <a:t>        Birth injury: perinatal </a:t>
            </a:r>
            <a:r>
              <a:rPr lang="en-US" i="1" dirty="0"/>
              <a:t>(I</a:t>
            </a:r>
            <a:r>
              <a:rPr lang="en-US" i="1" baseline="30000" dirty="0"/>
              <a:t>0</a:t>
            </a:r>
            <a:r>
              <a:rPr lang="en-US" i="1" dirty="0"/>
              <a:t>) &amp; </a:t>
            </a:r>
            <a:r>
              <a:rPr lang="en-US" i="1" dirty="0" smtClean="0"/>
              <a:t>injury</a:t>
            </a:r>
          </a:p>
          <a:p>
            <a:pPr lvl="1" eaLnBrk="1" hangingPunct="1"/>
            <a:r>
              <a:rPr lang="en-US" i="1" dirty="0" smtClean="0"/>
              <a:t>By default, I</a:t>
            </a:r>
            <a:r>
              <a:rPr lang="en-US" i="1" baseline="30000" dirty="0" smtClean="0"/>
              <a:t>0</a:t>
            </a:r>
            <a:r>
              <a:rPr lang="en-US" i="1" dirty="0"/>
              <a:t> </a:t>
            </a:r>
            <a:r>
              <a:rPr lang="en-US" i="1" dirty="0" smtClean="0"/>
              <a:t>location=sole location in ICD-10</a:t>
            </a:r>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2454583"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ICD-11</a:t>
            </a:r>
            <a:endParaRPr lang="en-AU" dirty="0"/>
          </a:p>
        </p:txBody>
      </p:sp>
    </p:spTree>
    <p:extLst>
      <p:ext uri="{BB962C8B-B14F-4D97-AF65-F5344CB8AC3E}">
        <p14:creationId xmlns:p14="http://schemas.microsoft.com/office/powerpoint/2010/main" val="5942096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Issues &amp; Questions</a:t>
            </a:r>
            <a:endParaRPr lang="en-AU" dirty="0" smtClean="0"/>
          </a:p>
        </p:txBody>
      </p:sp>
      <p:sp>
        <p:nvSpPr>
          <p:cNvPr id="4099" name="Content Placeholder 2"/>
          <p:cNvSpPr>
            <a:spLocks noGrp="1"/>
          </p:cNvSpPr>
          <p:nvPr>
            <p:ph idx="1"/>
          </p:nvPr>
        </p:nvSpPr>
        <p:spPr/>
        <p:txBody>
          <a:bodyPr/>
          <a:lstStyle/>
          <a:p>
            <a:pPr eaLnBrk="1" hangingPunct="1"/>
            <a:r>
              <a:rPr lang="en-US" i="1" dirty="0" smtClean="0"/>
              <a:t>Comment on Beta version</a:t>
            </a:r>
          </a:p>
          <a:p>
            <a:pPr lvl="1" eaLnBrk="1" hangingPunct="1"/>
            <a:r>
              <a:rPr lang="en-US" i="1" dirty="0"/>
              <a:t>c</a:t>
            </a:r>
            <a:r>
              <a:rPr lang="en-US" i="1" dirty="0" smtClean="0"/>
              <a:t>ontent more complete soon</a:t>
            </a:r>
          </a:p>
          <a:p>
            <a:pPr lvl="1" eaLnBrk="1" hangingPunct="1"/>
            <a:r>
              <a:rPr lang="en-US" i="1" dirty="0" smtClean="0"/>
              <a:t>view via browser (register)</a:t>
            </a:r>
          </a:p>
          <a:p>
            <a:pPr lvl="2" eaLnBrk="1" hangingPunct="1"/>
            <a:r>
              <a:rPr lang="en-US" i="1" dirty="0"/>
              <a:t>i</a:t>
            </a:r>
            <a:r>
              <a:rPr lang="en-US" i="1" dirty="0" smtClean="0"/>
              <a:t>njury &amp; </a:t>
            </a:r>
            <a:r>
              <a:rPr lang="en-US" i="1" dirty="0" err="1" smtClean="0"/>
              <a:t>ext</a:t>
            </a:r>
            <a:r>
              <a:rPr lang="en-US" i="1" dirty="0" smtClean="0"/>
              <a:t> cause content </a:t>
            </a:r>
            <a:r>
              <a:rPr lang="en-US" i="1" dirty="0"/>
              <a:t>more complete </a:t>
            </a:r>
            <a:r>
              <a:rPr lang="en-US" i="1" dirty="0" smtClean="0"/>
              <a:t>soon</a:t>
            </a:r>
          </a:p>
          <a:p>
            <a:pPr lvl="1" eaLnBrk="1" hangingPunct="1"/>
            <a:r>
              <a:rPr lang="en-US" i="1" dirty="0"/>
              <a:t>l</a:t>
            </a:r>
            <a:r>
              <a:rPr lang="en-US" i="1" dirty="0" smtClean="0"/>
              <a:t>et me know if interested in being invited to review specific sections</a:t>
            </a:r>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Tree>
    <p:extLst>
      <p:ext uri="{BB962C8B-B14F-4D97-AF65-F5344CB8AC3E}">
        <p14:creationId xmlns:p14="http://schemas.microsoft.com/office/powerpoint/2010/main" val="11222686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Background to ICD-11</a:t>
            </a:r>
            <a:endParaRPr lang="en-AU" dirty="0" smtClean="0"/>
          </a:p>
        </p:txBody>
      </p:sp>
      <p:sp>
        <p:nvSpPr>
          <p:cNvPr id="4099" name="Content Placeholder 2"/>
          <p:cNvSpPr>
            <a:spLocks noGrp="1"/>
          </p:cNvSpPr>
          <p:nvPr>
            <p:ph idx="1"/>
          </p:nvPr>
        </p:nvSpPr>
        <p:spPr/>
        <p:txBody>
          <a:bodyPr/>
          <a:lstStyle/>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Tree>
    <p:extLst>
      <p:ext uri="{BB962C8B-B14F-4D97-AF65-F5344CB8AC3E}">
        <p14:creationId xmlns:p14="http://schemas.microsoft.com/office/powerpoint/2010/main" val="39819055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Issues &amp; Questions</a:t>
            </a:r>
            <a:endParaRPr lang="en-AU" dirty="0" smtClean="0"/>
          </a:p>
        </p:txBody>
      </p:sp>
      <p:sp>
        <p:nvSpPr>
          <p:cNvPr id="4099" name="Content Placeholder 2"/>
          <p:cNvSpPr>
            <a:spLocks noGrp="1"/>
          </p:cNvSpPr>
          <p:nvPr>
            <p:ph idx="1"/>
          </p:nvPr>
        </p:nvSpPr>
        <p:spPr>
          <a:xfrm>
            <a:off x="457200" y="1196752"/>
            <a:ext cx="8229600" cy="4929411"/>
          </a:xfrm>
        </p:spPr>
        <p:txBody>
          <a:bodyPr/>
          <a:lstStyle/>
          <a:p>
            <a:pPr eaLnBrk="1" hangingPunct="1"/>
            <a:r>
              <a:rPr lang="en-US" i="1" dirty="0" smtClean="0"/>
              <a:t>Discussion-starters</a:t>
            </a:r>
          </a:p>
          <a:p>
            <a:pPr marL="457200" lvl="1" indent="0" eaLnBrk="1" hangingPunct="1">
              <a:buNone/>
            </a:pPr>
            <a:r>
              <a:rPr lang="en-US" i="1" dirty="0" smtClean="0"/>
              <a:t>1. TBI: 	anatomy/pathology + </a:t>
            </a:r>
            <a:br>
              <a:rPr lang="en-US" i="1" dirty="0" smtClean="0"/>
            </a:br>
            <a:r>
              <a:rPr lang="en-US" i="1" dirty="0" smtClean="0"/>
              <a:t>        	duration of LOC +</a:t>
            </a:r>
            <a:br>
              <a:rPr lang="en-US" i="1" dirty="0" smtClean="0"/>
            </a:br>
            <a:r>
              <a:rPr lang="en-US" i="1" dirty="0" smtClean="0"/>
              <a:t>		GCS + </a:t>
            </a:r>
            <a:r>
              <a:rPr lang="en-US" dirty="0" smtClean="0"/>
              <a:t>pupil reaction (0, 1, 2 or ?)</a:t>
            </a:r>
          </a:p>
          <a:p>
            <a:pPr marL="57150" indent="0" eaLnBrk="1" hangingPunct="1">
              <a:buNone/>
            </a:pPr>
            <a:r>
              <a:rPr lang="en-US" sz="2000" i="1" dirty="0" smtClean="0"/>
              <a:t>(GCS has 3 dimensions: eye-opening </a:t>
            </a:r>
            <a:r>
              <a:rPr lang="en-US" sz="2000" i="1" dirty="0"/>
              <a:t>[</a:t>
            </a:r>
            <a:r>
              <a:rPr lang="en-US" sz="2000" i="1" dirty="0" smtClean="0"/>
              <a:t>1-4], motor </a:t>
            </a:r>
            <a:r>
              <a:rPr lang="en-US" sz="2000" i="1" dirty="0"/>
              <a:t>[</a:t>
            </a:r>
            <a:r>
              <a:rPr lang="en-US" sz="2000" i="1" dirty="0" smtClean="0"/>
              <a:t>1-6</a:t>
            </a:r>
            <a:r>
              <a:rPr lang="en-US" sz="2000" i="1" dirty="0"/>
              <a:t>]</a:t>
            </a:r>
            <a:r>
              <a:rPr lang="en-US" sz="2000" i="1" dirty="0" smtClean="0"/>
              <a:t>, verbal [1-5])</a:t>
            </a:r>
          </a:p>
          <a:p>
            <a:pPr marL="57150" indent="0" eaLnBrk="1" hangingPunct="1">
              <a:buNone/>
            </a:pPr>
            <a:endParaRPr lang="en-US" sz="2000" i="1" dirty="0" smtClean="0"/>
          </a:p>
          <a:p>
            <a:pPr marL="57150" indent="0" eaLnBrk="1" hangingPunct="1">
              <a:buNone/>
            </a:pPr>
            <a:r>
              <a:rPr lang="en-US" sz="2000" i="1" dirty="0" smtClean="0"/>
              <a:t>Considering “morbidity use-case” (equivalent to ICD-10-AM or –CM):</a:t>
            </a:r>
            <a:endParaRPr lang="en-US" sz="2000" i="1" dirty="0"/>
          </a:p>
          <a:p>
            <a:pPr marL="57150" indent="0" eaLnBrk="1" hangingPunct="1">
              <a:buNone/>
            </a:pPr>
            <a:r>
              <a:rPr lang="en-US" sz="2000" i="1" dirty="0" smtClean="0"/>
              <a:t> Is this too much? Too little? Is something essential missing?</a:t>
            </a:r>
            <a:endParaRPr lang="en-US" sz="2000" i="1" dirty="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Tree>
    <p:extLst>
      <p:ext uri="{BB962C8B-B14F-4D97-AF65-F5344CB8AC3E}">
        <p14:creationId xmlns:p14="http://schemas.microsoft.com/office/powerpoint/2010/main" val="29951591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Issues &amp; Questions</a:t>
            </a:r>
            <a:endParaRPr lang="en-AU" dirty="0" smtClean="0"/>
          </a:p>
        </p:txBody>
      </p:sp>
      <p:sp>
        <p:nvSpPr>
          <p:cNvPr id="4099" name="Content Placeholder 2"/>
          <p:cNvSpPr>
            <a:spLocks noGrp="1"/>
          </p:cNvSpPr>
          <p:nvPr>
            <p:ph idx="1"/>
          </p:nvPr>
        </p:nvSpPr>
        <p:spPr>
          <a:xfrm>
            <a:off x="457200" y="1196752"/>
            <a:ext cx="8229600" cy="4929411"/>
          </a:xfrm>
        </p:spPr>
        <p:txBody>
          <a:bodyPr/>
          <a:lstStyle/>
          <a:p>
            <a:pPr eaLnBrk="1" hangingPunct="1"/>
            <a:r>
              <a:rPr lang="en-US" i="1" dirty="0" smtClean="0"/>
              <a:t>Discussion-starters</a:t>
            </a:r>
          </a:p>
          <a:p>
            <a:pPr marL="457200" lvl="1" indent="0" eaLnBrk="1" hangingPunct="1">
              <a:buNone/>
            </a:pPr>
            <a:r>
              <a:rPr lang="en-US" i="1" dirty="0"/>
              <a:t>2</a:t>
            </a:r>
            <a:r>
              <a:rPr lang="en-US" i="1" dirty="0" smtClean="0"/>
              <a:t>. TBI: 	Poisons, </a:t>
            </a:r>
            <a:r>
              <a:rPr lang="en-US" i="1" dirty="0" err="1" smtClean="0"/>
              <a:t>etc</a:t>
            </a:r>
            <a:endParaRPr lang="en-US" i="1" dirty="0" smtClean="0"/>
          </a:p>
          <a:p>
            <a:pPr marL="457200" lvl="1" indent="0" eaLnBrk="1" hangingPunct="1">
              <a:buNone/>
            </a:pPr>
            <a:r>
              <a:rPr lang="en-US" i="1" dirty="0" smtClean="0"/>
              <a:t> “whole of ICD-11” list is being developed</a:t>
            </a:r>
          </a:p>
          <a:p>
            <a:pPr marL="457200" lvl="1" indent="0" eaLnBrk="1" hangingPunct="1">
              <a:buNone/>
            </a:pPr>
            <a:r>
              <a:rPr lang="en-US" sz="2000" i="1" dirty="0" smtClean="0"/>
              <a:t>Could be used to </a:t>
            </a:r>
          </a:p>
          <a:p>
            <a:pPr marL="914400" lvl="1" indent="-457200" eaLnBrk="1" hangingPunct="1">
              <a:buAutoNum type="alphaLcParenBoth"/>
            </a:pPr>
            <a:r>
              <a:rPr lang="en-US" sz="2000" i="1" dirty="0" smtClean="0"/>
              <a:t>Replace T36-T65 &amp; perhaps Y40-Y59</a:t>
            </a:r>
          </a:p>
          <a:p>
            <a:pPr marL="914400" lvl="1" indent="-457200" eaLnBrk="1" hangingPunct="1">
              <a:buAutoNum type="alphaLcParenBoth"/>
            </a:pPr>
            <a:r>
              <a:rPr lang="en-US" sz="2000" i="1" dirty="0" smtClean="0"/>
              <a:t>Provide hierarchical framework for X40-X49</a:t>
            </a:r>
          </a:p>
          <a:p>
            <a:pPr marL="1314450" lvl="2" indent="-457200" eaLnBrk="1" hangingPunct="1">
              <a:buAutoNum type="alphaLcParenBoth"/>
            </a:pPr>
            <a:r>
              <a:rPr lang="en-US" sz="1600" i="1" dirty="0" smtClean="0"/>
              <a:t>(and equivalents in other intent blocks)</a:t>
            </a:r>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Tree>
    <p:extLst>
      <p:ext uri="{BB962C8B-B14F-4D97-AF65-F5344CB8AC3E}">
        <p14:creationId xmlns:p14="http://schemas.microsoft.com/office/powerpoint/2010/main" val="27266292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spTree>
    <p:extLst>
      <p:ext uri="{BB962C8B-B14F-4D97-AF65-F5344CB8AC3E}">
        <p14:creationId xmlns:p14="http://schemas.microsoft.com/office/powerpoint/2010/main" val="19149882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CanonA70-2003-11-08-0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7763" y="908050"/>
            <a:ext cx="1643062"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5" name="Picture 3" descr="CIMG0954 (Modifi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13" y="620713"/>
            <a:ext cx="1801812" cy="207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6" name="Picture 4" descr="CanonA70-2005-07-30-0010 (Modifi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5925" y="1639888"/>
            <a:ext cx="1108075"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7" name="Picture 5" descr="CIMG1260 (Modifi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2138" y="1658938"/>
            <a:ext cx="1589087"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8" name="Picture 6" descr="P1010688 (Modifi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1913" y="2609850"/>
            <a:ext cx="2087562" cy="137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9" name="Picture 7" descr="CanonA70-2005-07-30-0012 (Modified)"/>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76825" y="2781300"/>
            <a:ext cx="2339975" cy="180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8" descr="CanonA70-2005-07-30-0011 (Modified)"/>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71863" y="3438525"/>
            <a:ext cx="176530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41" name="Text Box 11"/>
          <p:cNvSpPr txBox="1">
            <a:spLocks noChangeArrowheads="1"/>
          </p:cNvSpPr>
          <p:nvPr/>
        </p:nvSpPr>
        <p:spPr bwMode="auto">
          <a:xfrm>
            <a:off x="3419475" y="260350"/>
            <a:ext cx="2166938"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r>
              <a:rPr lang="en-AU" sz="3200">
                <a:solidFill>
                  <a:srgbClr val="3333FF"/>
                </a:solidFill>
              </a:rPr>
              <a:t>Questions</a:t>
            </a:r>
          </a:p>
          <a:p>
            <a:pPr algn="ctr" eaLnBrk="1" hangingPunct="1"/>
            <a:r>
              <a:rPr lang="en-AU" sz="3200">
                <a:solidFill>
                  <a:srgbClr val="3333FF"/>
                </a:solidFill>
              </a:rPr>
              <a:t>welcome</a:t>
            </a:r>
          </a:p>
        </p:txBody>
      </p:sp>
      <p:sp>
        <p:nvSpPr>
          <p:cNvPr id="10"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44043" name="TextBox 1"/>
          <p:cNvSpPr txBox="1">
            <a:spLocks noChangeArrowheads="1"/>
          </p:cNvSpPr>
          <p:nvPr/>
        </p:nvSpPr>
        <p:spPr bwMode="auto">
          <a:xfrm>
            <a:off x="611188" y="5084763"/>
            <a:ext cx="49752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US" sz="2400"/>
              <a:t>james.harrison@flinders.edu.au</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Appendix 1: worked examples</a:t>
            </a:r>
            <a:endParaRPr lang="en-AU" dirty="0" smtClean="0"/>
          </a:p>
        </p:txBody>
      </p:sp>
      <p:sp>
        <p:nvSpPr>
          <p:cNvPr id="4099" name="Content Placeholder 2"/>
          <p:cNvSpPr>
            <a:spLocks noGrp="1"/>
          </p:cNvSpPr>
          <p:nvPr>
            <p:ph idx="1"/>
          </p:nvPr>
        </p:nvSpPr>
        <p:spPr/>
        <p:txBody>
          <a:bodyPr/>
          <a:lstStyle/>
          <a:p>
            <a:pPr eaLnBrk="1" hangingPunct="1"/>
            <a:r>
              <a:rPr lang="en-US" sz="2400" i="1" dirty="0" smtClean="0"/>
              <a:t>This section presents some examples </a:t>
            </a:r>
          </a:p>
          <a:p>
            <a:pPr eaLnBrk="1" hangingPunct="1"/>
            <a:r>
              <a:rPr lang="en-US" sz="2400" i="1" dirty="0" smtClean="0"/>
              <a:t>A table is used to show how a given condition or external cause is </a:t>
            </a:r>
            <a:r>
              <a:rPr lang="en-US" sz="2400" i="1" dirty="0" err="1" smtClean="0"/>
              <a:t>organised</a:t>
            </a:r>
            <a:r>
              <a:rPr lang="en-US" sz="2400" i="1" dirty="0" smtClean="0"/>
              <a:t> and coded under ICD-10, one or more clinical modifications of ICD-10 (were relevant) and proposals for ICD-11.</a:t>
            </a:r>
          </a:p>
          <a:p>
            <a:pPr eaLnBrk="1" hangingPunct="1"/>
            <a:r>
              <a:rPr lang="en-US" sz="2400" i="1" dirty="0" smtClean="0"/>
              <a:t>Codes for ICD-11 remain to be </a:t>
            </a:r>
            <a:r>
              <a:rPr lang="en-US" sz="2400" i="1" dirty="0" err="1" smtClean="0"/>
              <a:t>finalised</a:t>
            </a:r>
            <a:r>
              <a:rPr lang="en-US" sz="2400" i="1" dirty="0" smtClean="0"/>
              <a:t>. Those in the examples are synthetic</a:t>
            </a:r>
            <a:r>
              <a:rPr lang="en-US" i="1" dirty="0" smtClean="0"/>
              <a:t>.</a:t>
            </a:r>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Tree>
    <p:extLst>
      <p:ext uri="{BB962C8B-B14F-4D97-AF65-F5344CB8AC3E}">
        <p14:creationId xmlns:p14="http://schemas.microsoft.com/office/powerpoint/2010/main" val="36921898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116632"/>
            <a:ext cx="8229600" cy="1143000"/>
          </a:xfrm>
        </p:spPr>
        <p:txBody>
          <a:bodyPr/>
          <a:lstStyle/>
          <a:p>
            <a:pPr eaLnBrk="1" hangingPunct="1"/>
            <a:r>
              <a:rPr lang="en-AU" dirty="0" smtClean="0">
                <a:solidFill>
                  <a:srgbClr val="3333FF"/>
                </a:solidFill>
              </a:rPr>
              <a:t>Hip fracture</a:t>
            </a:r>
            <a:endParaRPr lang="en-AU" dirty="0" smtClean="0"/>
          </a:p>
        </p:txBody>
      </p:sp>
      <p:sp>
        <p:nvSpPr>
          <p:cNvPr id="4099" name="Content Placeholder 2"/>
          <p:cNvSpPr>
            <a:spLocks noGrp="1"/>
          </p:cNvSpPr>
          <p:nvPr>
            <p:ph idx="1"/>
          </p:nvPr>
        </p:nvSpPr>
        <p:spPr>
          <a:xfrm>
            <a:off x="467544" y="1268760"/>
            <a:ext cx="8229600" cy="4525963"/>
          </a:xfrm>
        </p:spPr>
        <p:txBody>
          <a:bodyPr/>
          <a:lstStyle/>
          <a:p>
            <a:pPr eaLnBrk="1" hangingPunct="1"/>
            <a:endParaRPr lang="en-US" i="1" dirty="0" smtClean="0"/>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5" name="TextBox 4"/>
          <p:cNvSpPr txBox="1"/>
          <p:nvPr/>
        </p:nvSpPr>
        <p:spPr>
          <a:xfrm>
            <a:off x="107504" y="188640"/>
            <a:ext cx="2912016" cy="369332"/>
          </a:xfrm>
          <a:prstGeom prst="rect">
            <a:avLst/>
          </a:prstGeom>
          <a:noFill/>
        </p:spPr>
        <p:txBody>
          <a:bodyPr wrap="none" rtlCol="0">
            <a:spAutoFit/>
          </a:bodyPr>
          <a:lstStyle/>
          <a:p>
            <a:r>
              <a:rPr lang="en-AU" dirty="0" smtClean="0">
                <a:solidFill>
                  <a:srgbClr val="3333FF"/>
                </a:solidFill>
              </a:rPr>
              <a:t>Worked examples: Injury</a:t>
            </a:r>
            <a:endParaRPr lang="en-AU" dirty="0"/>
          </a:p>
        </p:txBody>
      </p:sp>
      <p:graphicFrame>
        <p:nvGraphicFramePr>
          <p:cNvPr id="3" name="Table 2"/>
          <p:cNvGraphicFramePr>
            <a:graphicFrameLocks noGrp="1"/>
          </p:cNvGraphicFramePr>
          <p:nvPr>
            <p:extLst>
              <p:ext uri="{D42A27DB-BD31-4B8C-83A1-F6EECF244321}">
                <p14:modId xmlns:p14="http://schemas.microsoft.com/office/powerpoint/2010/main" val="2206720547"/>
              </p:ext>
            </p:extLst>
          </p:nvPr>
        </p:nvGraphicFramePr>
        <p:xfrm>
          <a:off x="467544" y="1052735"/>
          <a:ext cx="8208912" cy="5256585"/>
        </p:xfrm>
        <a:graphic>
          <a:graphicData uri="http://schemas.openxmlformats.org/drawingml/2006/table">
            <a:tbl>
              <a:tblPr firstRow="1" bandRow="1">
                <a:tableStyleId>{5C22544A-7EE6-4342-B048-85BDC9FD1C3A}</a:tableStyleId>
              </a:tblPr>
              <a:tblGrid>
                <a:gridCol w="1152128"/>
                <a:gridCol w="4752528"/>
                <a:gridCol w="2304256"/>
              </a:tblGrid>
              <a:tr h="371113">
                <a:tc>
                  <a:txBody>
                    <a:bodyPr/>
                    <a:lstStyle/>
                    <a:p>
                      <a:r>
                        <a:rPr lang="en-AU" dirty="0" smtClean="0"/>
                        <a:t>Version</a:t>
                      </a:r>
                      <a:endParaRPr lang="en-AU" dirty="0"/>
                    </a:p>
                  </a:txBody>
                  <a:tcPr/>
                </a:tc>
                <a:tc>
                  <a:txBody>
                    <a:bodyPr/>
                    <a:lstStyle/>
                    <a:p>
                      <a:r>
                        <a:rPr lang="en-AU" dirty="0" smtClean="0"/>
                        <a:t>Coding</a:t>
                      </a:r>
                      <a:endParaRPr lang="en-AU" dirty="0"/>
                    </a:p>
                  </a:txBody>
                  <a:tcPr/>
                </a:tc>
                <a:tc>
                  <a:txBody>
                    <a:bodyPr/>
                    <a:lstStyle/>
                    <a:p>
                      <a:r>
                        <a:rPr lang="en-AU" dirty="0" smtClean="0"/>
                        <a:t>Notes</a:t>
                      </a:r>
                      <a:endParaRPr lang="en-AU" dirty="0"/>
                    </a:p>
                  </a:txBody>
                  <a:tcPr/>
                </a:tc>
              </a:tr>
              <a:tr h="371113">
                <a:tc>
                  <a:txBody>
                    <a:bodyPr/>
                    <a:lstStyle/>
                    <a:p>
                      <a:r>
                        <a:rPr lang="en-AU" sz="1200" dirty="0" smtClean="0"/>
                        <a:t>ICD-10</a:t>
                      </a:r>
                      <a:endParaRPr lang="en-AU" sz="1200" dirty="0"/>
                    </a:p>
                  </a:txBody>
                  <a:tcPr/>
                </a:tc>
                <a:tc>
                  <a:txBody>
                    <a:bodyPr/>
                    <a:lstStyle/>
                    <a:p>
                      <a:r>
                        <a:rPr lang="en-US" sz="1200" dirty="0" smtClean="0"/>
                        <a:t>S72.0</a:t>
                      </a:r>
                      <a:r>
                        <a:rPr lang="en-US" sz="1200" baseline="0" dirty="0" smtClean="0"/>
                        <a:t> </a:t>
                      </a:r>
                      <a:r>
                        <a:rPr lang="en-US" sz="1200" dirty="0" smtClean="0"/>
                        <a:t>Fracture of neck of femur</a:t>
                      </a:r>
                    </a:p>
                  </a:txBody>
                  <a:tcPr/>
                </a:tc>
                <a:tc>
                  <a:txBody>
                    <a:bodyPr/>
                    <a:lstStyle/>
                    <a:p>
                      <a:endParaRPr lang="en-AU" sz="1200" dirty="0"/>
                    </a:p>
                  </a:txBody>
                  <a:tcPr/>
                </a:tc>
              </a:tr>
              <a:tr h="1708136">
                <a:tc>
                  <a:txBody>
                    <a:bodyPr/>
                    <a:lstStyle/>
                    <a:p>
                      <a:r>
                        <a:rPr lang="en-AU" sz="1200" dirty="0" smtClean="0"/>
                        <a:t>ICD-10-AM &amp; ICD-10-GM*</a:t>
                      </a:r>
                      <a:endParaRPr lang="en-AU" sz="1200" dirty="0"/>
                    </a:p>
                  </a:txBody>
                  <a:tcPr/>
                </a:tc>
                <a:tc>
                  <a:txBody>
                    <a:bodyPr/>
                    <a:lstStyle/>
                    <a:p>
                      <a:r>
                        <a:rPr lang="en-US" sz="1200" dirty="0" smtClean="0"/>
                        <a:t>S72.00</a:t>
                      </a:r>
                      <a:r>
                        <a:rPr lang="en-US" sz="1200" baseline="0" dirty="0" smtClean="0"/>
                        <a:t> </a:t>
                      </a:r>
                      <a:r>
                        <a:rPr lang="en-US" sz="1200" dirty="0" smtClean="0"/>
                        <a:t>Fracture of neck of femur, </a:t>
                      </a:r>
                      <a:r>
                        <a:rPr lang="en-US" sz="1200" i="1" dirty="0" smtClean="0"/>
                        <a:t>part unspecified</a:t>
                      </a:r>
                    </a:p>
                    <a:p>
                      <a:r>
                        <a:rPr lang="en-US" sz="1200" dirty="0" smtClean="0"/>
                        <a:t>S72.01</a:t>
                      </a:r>
                      <a:r>
                        <a:rPr lang="en-US" sz="1200" baseline="0" dirty="0" smtClean="0"/>
                        <a:t> </a:t>
                      </a:r>
                      <a:r>
                        <a:rPr lang="en-US" sz="1200" dirty="0" smtClean="0"/>
                        <a:t>Fracture of </a:t>
                      </a:r>
                      <a:r>
                        <a:rPr lang="en-US" sz="1200" i="1" dirty="0" err="1" smtClean="0"/>
                        <a:t>intracapsular</a:t>
                      </a:r>
                      <a:r>
                        <a:rPr lang="en-US" sz="1200" i="1" dirty="0" smtClean="0"/>
                        <a:t> section of femur</a:t>
                      </a:r>
                    </a:p>
                    <a:p>
                      <a:r>
                        <a:rPr lang="en-US" sz="1200" dirty="0" smtClean="0"/>
                        <a:t>S72.02 Fracture of </a:t>
                      </a:r>
                      <a:r>
                        <a:rPr lang="en-US" sz="1200" i="1" dirty="0" smtClean="0"/>
                        <a:t>upper epiphysis (separation) </a:t>
                      </a:r>
                      <a:r>
                        <a:rPr lang="en-US" sz="1200" dirty="0" smtClean="0"/>
                        <a:t>of femur</a:t>
                      </a:r>
                    </a:p>
                    <a:p>
                      <a:r>
                        <a:rPr lang="en-US" sz="1200" dirty="0" smtClean="0"/>
                        <a:t>S72.03 Fracture of </a:t>
                      </a:r>
                      <a:r>
                        <a:rPr lang="en-US" sz="1200" i="1" dirty="0" err="1" smtClean="0"/>
                        <a:t>subcapital</a:t>
                      </a:r>
                      <a:r>
                        <a:rPr lang="en-US" sz="1200" i="1" dirty="0" smtClean="0"/>
                        <a:t> section</a:t>
                      </a:r>
                      <a:r>
                        <a:rPr lang="en-US" sz="1200" dirty="0" smtClean="0"/>
                        <a:t> of femur</a:t>
                      </a:r>
                    </a:p>
                    <a:p>
                      <a:r>
                        <a:rPr lang="en-US" sz="1200" dirty="0" smtClean="0"/>
                        <a:t>S72.04 Fracture of </a:t>
                      </a:r>
                      <a:r>
                        <a:rPr lang="en-US" sz="1200" i="1" dirty="0" err="1" smtClean="0"/>
                        <a:t>midcervical</a:t>
                      </a:r>
                      <a:r>
                        <a:rPr lang="en-US" sz="1200" i="1" dirty="0" smtClean="0"/>
                        <a:t> section </a:t>
                      </a:r>
                      <a:r>
                        <a:rPr lang="en-US" sz="1200" dirty="0" smtClean="0"/>
                        <a:t>of femur</a:t>
                      </a:r>
                    </a:p>
                    <a:p>
                      <a:endParaRPr lang="en-US" sz="1200" dirty="0" smtClean="0"/>
                    </a:p>
                    <a:p>
                      <a:r>
                        <a:rPr lang="en-US" sz="1200" dirty="0" smtClean="0"/>
                        <a:t>Use additional open wound code S71.81</a:t>
                      </a:r>
                      <a:r>
                        <a:rPr lang="en-US" sz="1200" baseline="0" dirty="0" smtClean="0"/>
                        <a:t>  with S72  to identify open/compound fracture</a:t>
                      </a:r>
                      <a:endParaRPr lang="en-US" sz="1200" dirty="0" smtClean="0"/>
                    </a:p>
                  </a:txBody>
                  <a:tcPr/>
                </a:tc>
                <a:tc>
                  <a:txBody>
                    <a:bodyPr/>
                    <a:lstStyle/>
                    <a:p>
                      <a:endParaRPr lang="en-AU" sz="1200" dirty="0"/>
                    </a:p>
                  </a:txBody>
                  <a:tcPr/>
                </a:tc>
              </a:tr>
              <a:tr h="2806223">
                <a:tc>
                  <a:txBody>
                    <a:bodyPr/>
                    <a:lstStyle/>
                    <a:p>
                      <a:r>
                        <a:rPr lang="en-AU" sz="1200" dirty="0" smtClean="0"/>
                        <a:t>ICD-11**</a:t>
                      </a:r>
                      <a:endParaRPr lang="en-AU" sz="1200" dirty="0"/>
                    </a:p>
                  </a:txBody>
                  <a:tcPr/>
                </a:tc>
                <a:tc>
                  <a:txBody>
                    <a:bodyPr/>
                    <a:lstStyle/>
                    <a:p>
                      <a:r>
                        <a:rPr lang="en-AU" sz="1200" dirty="0" smtClean="0"/>
                        <a:t>AB0.1  </a:t>
                      </a:r>
                      <a:r>
                        <a:rPr lang="en-US" sz="1200" dirty="0" smtClean="0"/>
                        <a:t>Fracture of neck of femur, closed, not</a:t>
                      </a:r>
                      <a:r>
                        <a:rPr lang="en-US" sz="1200" baseline="0" dirty="0" smtClean="0"/>
                        <a:t> displaced</a:t>
                      </a:r>
                      <a:r>
                        <a:rPr lang="en-US" sz="120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AU" sz="1200" dirty="0" smtClean="0"/>
                        <a:t>AB0.2  </a:t>
                      </a:r>
                      <a:r>
                        <a:rPr lang="en-US" sz="1200" dirty="0" smtClean="0"/>
                        <a:t>Fracture of neck of femur, closed,</a:t>
                      </a:r>
                      <a:r>
                        <a:rPr lang="en-US" sz="1200" baseline="0" dirty="0" smtClean="0"/>
                        <a:t> displaced</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sz="1200" dirty="0" smtClean="0"/>
                        <a:t>AB0.3  </a:t>
                      </a:r>
                      <a:r>
                        <a:rPr lang="en-US" sz="1200" dirty="0" smtClean="0"/>
                        <a:t>Fracture of neck of femur, open, not displaced</a:t>
                      </a:r>
                    </a:p>
                    <a:p>
                      <a:pPr marL="0" marR="0" indent="0" algn="l" defTabSz="914400" rtl="0" eaLnBrk="1" fontAlgn="auto" latinLnBrk="0" hangingPunct="1">
                        <a:lnSpc>
                          <a:spcPct val="100000"/>
                        </a:lnSpc>
                        <a:spcBef>
                          <a:spcPts val="0"/>
                        </a:spcBef>
                        <a:spcAft>
                          <a:spcPts val="0"/>
                        </a:spcAft>
                        <a:buClrTx/>
                        <a:buSzTx/>
                        <a:buFontTx/>
                        <a:buNone/>
                        <a:tabLst/>
                        <a:defRPr/>
                      </a:pPr>
                      <a:r>
                        <a:rPr lang="en-AU" sz="1200" dirty="0" smtClean="0"/>
                        <a:t>AB0.4  </a:t>
                      </a:r>
                      <a:r>
                        <a:rPr lang="en-US" sz="1200" dirty="0" smtClean="0"/>
                        <a:t>Fracture of neck of femur, open, displaced</a:t>
                      </a:r>
                    </a:p>
                    <a:p>
                      <a:endParaRPr lang="en-AU" sz="1200" dirty="0" smtClean="0"/>
                    </a:p>
                    <a:p>
                      <a:r>
                        <a:rPr lang="en-AU" sz="1200" dirty="0" smtClean="0"/>
                        <a:t>Use additional code</a:t>
                      </a:r>
                      <a:r>
                        <a:rPr lang="en-AU" sz="1200" baseline="0" dirty="0" smtClean="0"/>
                        <a:t> from Anatomy chapter to further specify anatomical involvement. For example:</a:t>
                      </a:r>
                    </a:p>
                    <a:p>
                      <a:r>
                        <a:rPr lang="en-AU" sz="1200" baseline="0" dirty="0" smtClean="0"/>
                        <a:t>  </a:t>
                      </a:r>
                      <a:r>
                        <a:rPr lang="en-AU" sz="1200" i="1" baseline="0" dirty="0" smtClean="0"/>
                        <a:t>. </a:t>
                      </a:r>
                      <a:r>
                        <a:rPr lang="en-US" sz="1200" i="1" baseline="0" dirty="0" smtClean="0"/>
                        <a:t>Articular fracture of head of femur</a:t>
                      </a:r>
                    </a:p>
                    <a:p>
                      <a:r>
                        <a:rPr lang="en-AU" sz="1200" i="1" dirty="0" smtClean="0"/>
                        <a:t>  . </a:t>
                      </a:r>
                      <a:r>
                        <a:rPr lang="en-US" sz="1200" i="1" dirty="0" smtClean="0"/>
                        <a:t>Intra-capsular</a:t>
                      </a:r>
                      <a:r>
                        <a:rPr lang="en-US" sz="1200" i="1" baseline="0" dirty="0" smtClean="0"/>
                        <a:t> </a:t>
                      </a:r>
                      <a:r>
                        <a:rPr lang="en-US" sz="1200" i="1" dirty="0" smtClean="0"/>
                        <a:t>fracture</a:t>
                      </a:r>
                    </a:p>
                    <a:p>
                      <a:r>
                        <a:rPr lang="en-US" sz="1200" i="1" dirty="0" smtClean="0"/>
                        <a:t>  . Fracture of upper epiphysis of femur</a:t>
                      </a:r>
                    </a:p>
                    <a:p>
                      <a:r>
                        <a:rPr lang="en-US" sz="1200" i="1" dirty="0" smtClean="0"/>
                        <a:t>  . Mid-cervical fracture of femur</a:t>
                      </a:r>
                    </a:p>
                    <a:p>
                      <a:r>
                        <a:rPr lang="en-US" sz="1200" i="1" dirty="0" smtClean="0"/>
                        <a:t>  . Fracture of base of neck of femur</a:t>
                      </a:r>
                    </a:p>
                    <a:p>
                      <a:r>
                        <a:rPr lang="en-US" sz="1200" i="1" dirty="0" smtClean="0"/>
                        <a:t>  . Articular fracture of head of fem</a:t>
                      </a:r>
                      <a:r>
                        <a:rPr lang="en-US" sz="1200" dirty="0" smtClean="0"/>
                        <a:t>ur</a:t>
                      </a:r>
                    </a:p>
                  </a:txBody>
                  <a:tcPr/>
                </a:tc>
                <a:tc>
                  <a:txBody>
                    <a:bodyPr/>
                    <a:lstStyle/>
                    <a:p>
                      <a:endParaRPr lang="en-AU" sz="1200" dirty="0" smtClean="0"/>
                    </a:p>
                    <a:p>
                      <a:endParaRPr lang="en-AU" sz="1200" dirty="0" smtClean="0"/>
                    </a:p>
                    <a:p>
                      <a:endParaRPr lang="en-AU" sz="1200" dirty="0" smtClean="0"/>
                    </a:p>
                    <a:p>
                      <a:endParaRPr lang="en-AU" sz="1200" dirty="0" smtClean="0"/>
                    </a:p>
                    <a:p>
                      <a:endParaRPr lang="en-AU" sz="1200" dirty="0" smtClean="0"/>
                    </a:p>
                    <a:p>
                      <a:r>
                        <a:rPr lang="en-AU" sz="1200" dirty="0" smtClean="0"/>
                        <a:t>The anatomy chapter provides</a:t>
                      </a:r>
                      <a:r>
                        <a:rPr lang="en-AU" sz="1200" baseline="0" dirty="0" smtClean="0"/>
                        <a:t> anatomical distinctions at least equivalent to ICD-10 clinical modifications.</a:t>
                      </a:r>
                    </a:p>
                    <a:p>
                      <a:endParaRPr lang="en-AU" sz="1200" baseline="0" dirty="0" smtClean="0"/>
                    </a:p>
                    <a:p>
                      <a:r>
                        <a:rPr lang="en-AU" sz="1200" baseline="0" dirty="0" smtClean="0"/>
                        <a:t>It is anticipated that only the relevant few entries from the anatomy chapter will be presented to the coder.</a:t>
                      </a:r>
                      <a:endParaRPr lang="en-AU" sz="1200" dirty="0"/>
                    </a:p>
                  </a:txBody>
                  <a:tcPr/>
                </a:tc>
              </a:tr>
            </a:tbl>
          </a:graphicData>
        </a:graphic>
      </p:graphicFrame>
      <p:sp>
        <p:nvSpPr>
          <p:cNvPr id="6" name="TextBox 5"/>
          <p:cNvSpPr txBox="1"/>
          <p:nvPr/>
        </p:nvSpPr>
        <p:spPr>
          <a:xfrm>
            <a:off x="0" y="6396335"/>
            <a:ext cx="8506303" cy="461665"/>
          </a:xfrm>
          <a:prstGeom prst="rect">
            <a:avLst/>
          </a:prstGeom>
          <a:noFill/>
        </p:spPr>
        <p:txBody>
          <a:bodyPr wrap="none" rtlCol="0">
            <a:spAutoFit/>
          </a:bodyPr>
          <a:lstStyle/>
          <a:p>
            <a:r>
              <a:rPr lang="en-AU" sz="1200" b="0" dirty="0" smtClean="0"/>
              <a:t>* </a:t>
            </a:r>
            <a:r>
              <a:rPr lang="en-AU" sz="1200" b="0" dirty="0"/>
              <a:t>* ICD-10-AM &amp; -GM are the same for this condition. They are used here as examples of clinical modifications of </a:t>
            </a:r>
            <a:r>
              <a:rPr lang="en-AU" sz="1200" b="0" dirty="0" smtClean="0"/>
              <a:t>ICD-10.</a:t>
            </a:r>
          </a:p>
          <a:p>
            <a:r>
              <a:rPr lang="en-AU" sz="1200" b="0" dirty="0" smtClean="0"/>
              <a:t>** Codes for ICD-10 have not been settled. Synthetic codes are used here.</a:t>
            </a:r>
            <a:endParaRPr lang="en-AU" sz="1200" b="0" dirty="0"/>
          </a:p>
        </p:txBody>
      </p:sp>
    </p:spTree>
    <p:extLst>
      <p:ext uri="{BB962C8B-B14F-4D97-AF65-F5344CB8AC3E}">
        <p14:creationId xmlns:p14="http://schemas.microsoft.com/office/powerpoint/2010/main" val="33118778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116632"/>
            <a:ext cx="8229600" cy="1143000"/>
          </a:xfrm>
        </p:spPr>
        <p:txBody>
          <a:bodyPr/>
          <a:lstStyle/>
          <a:p>
            <a:pPr eaLnBrk="1" hangingPunct="1"/>
            <a:r>
              <a:rPr lang="en-AU" dirty="0" smtClean="0">
                <a:solidFill>
                  <a:srgbClr val="3333FF"/>
                </a:solidFill>
              </a:rPr>
              <a:t>Open wound of abdominal wall</a:t>
            </a:r>
            <a:endParaRPr lang="en-AU" dirty="0" smtClean="0"/>
          </a:p>
        </p:txBody>
      </p:sp>
      <p:sp>
        <p:nvSpPr>
          <p:cNvPr id="4099" name="Content Placeholder 2"/>
          <p:cNvSpPr>
            <a:spLocks noGrp="1"/>
          </p:cNvSpPr>
          <p:nvPr>
            <p:ph idx="1"/>
          </p:nvPr>
        </p:nvSpPr>
        <p:spPr>
          <a:xfrm>
            <a:off x="467544" y="1268760"/>
            <a:ext cx="8229600" cy="4525963"/>
          </a:xfrm>
        </p:spPr>
        <p:txBody>
          <a:bodyPr/>
          <a:lstStyle/>
          <a:p>
            <a:pPr eaLnBrk="1" hangingPunct="1"/>
            <a:endParaRPr lang="en-US" i="1" dirty="0" smtClean="0"/>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5" name="TextBox 4"/>
          <p:cNvSpPr txBox="1"/>
          <p:nvPr/>
        </p:nvSpPr>
        <p:spPr>
          <a:xfrm>
            <a:off x="107504" y="188640"/>
            <a:ext cx="2912016" cy="369332"/>
          </a:xfrm>
          <a:prstGeom prst="rect">
            <a:avLst/>
          </a:prstGeom>
          <a:noFill/>
        </p:spPr>
        <p:txBody>
          <a:bodyPr wrap="none" rtlCol="0">
            <a:spAutoFit/>
          </a:bodyPr>
          <a:lstStyle/>
          <a:p>
            <a:r>
              <a:rPr lang="en-AU" dirty="0" smtClean="0">
                <a:solidFill>
                  <a:srgbClr val="3333FF"/>
                </a:solidFill>
              </a:rPr>
              <a:t>Worked examples: Injury</a:t>
            </a:r>
            <a:endParaRPr lang="en-AU" dirty="0"/>
          </a:p>
        </p:txBody>
      </p:sp>
      <p:graphicFrame>
        <p:nvGraphicFramePr>
          <p:cNvPr id="3" name="Table 2"/>
          <p:cNvGraphicFramePr>
            <a:graphicFrameLocks noGrp="1"/>
          </p:cNvGraphicFramePr>
          <p:nvPr>
            <p:extLst>
              <p:ext uri="{D42A27DB-BD31-4B8C-83A1-F6EECF244321}">
                <p14:modId xmlns:p14="http://schemas.microsoft.com/office/powerpoint/2010/main" val="1741366495"/>
              </p:ext>
            </p:extLst>
          </p:nvPr>
        </p:nvGraphicFramePr>
        <p:xfrm>
          <a:off x="467544" y="1052735"/>
          <a:ext cx="8208912" cy="4850865"/>
        </p:xfrm>
        <a:graphic>
          <a:graphicData uri="http://schemas.openxmlformats.org/drawingml/2006/table">
            <a:tbl>
              <a:tblPr firstRow="1" bandRow="1">
                <a:tableStyleId>{5C22544A-7EE6-4342-B048-85BDC9FD1C3A}</a:tableStyleId>
              </a:tblPr>
              <a:tblGrid>
                <a:gridCol w="1152128"/>
                <a:gridCol w="4752528"/>
                <a:gridCol w="2304256"/>
              </a:tblGrid>
              <a:tr h="371113">
                <a:tc>
                  <a:txBody>
                    <a:bodyPr/>
                    <a:lstStyle/>
                    <a:p>
                      <a:r>
                        <a:rPr lang="en-AU" dirty="0" smtClean="0"/>
                        <a:t>Version</a:t>
                      </a:r>
                      <a:endParaRPr lang="en-AU" dirty="0"/>
                    </a:p>
                  </a:txBody>
                  <a:tcPr/>
                </a:tc>
                <a:tc>
                  <a:txBody>
                    <a:bodyPr/>
                    <a:lstStyle/>
                    <a:p>
                      <a:r>
                        <a:rPr lang="en-AU" dirty="0" smtClean="0"/>
                        <a:t>Coding</a:t>
                      </a:r>
                      <a:endParaRPr lang="en-AU" dirty="0"/>
                    </a:p>
                  </a:txBody>
                  <a:tcPr/>
                </a:tc>
                <a:tc>
                  <a:txBody>
                    <a:bodyPr/>
                    <a:lstStyle/>
                    <a:p>
                      <a:r>
                        <a:rPr lang="en-AU" dirty="0" smtClean="0"/>
                        <a:t>Notes</a:t>
                      </a:r>
                      <a:endParaRPr lang="en-AU" dirty="0"/>
                    </a:p>
                  </a:txBody>
                  <a:tcPr/>
                </a:tc>
              </a:tr>
              <a:tr h="371113">
                <a:tc>
                  <a:txBody>
                    <a:bodyPr/>
                    <a:lstStyle/>
                    <a:p>
                      <a:r>
                        <a:rPr lang="en-AU" sz="1200" dirty="0" smtClean="0"/>
                        <a:t>ICD-10</a:t>
                      </a:r>
                      <a:endParaRPr lang="en-AU" sz="1200" dirty="0"/>
                    </a:p>
                  </a:txBody>
                  <a:tcPr/>
                </a:tc>
                <a:tc>
                  <a:txBody>
                    <a:bodyPr/>
                    <a:lstStyle/>
                    <a:p>
                      <a:r>
                        <a:rPr lang="en-US" sz="1200" dirty="0" smtClean="0"/>
                        <a:t>S31.1	Open wound of abdominal wall</a:t>
                      </a:r>
                    </a:p>
                  </a:txBody>
                  <a:tcPr/>
                </a:tc>
                <a:tc>
                  <a:txBody>
                    <a:bodyPr/>
                    <a:lstStyle/>
                    <a:p>
                      <a:endParaRPr lang="en-AU" sz="1200" dirty="0"/>
                    </a:p>
                  </a:txBody>
                  <a:tcPr/>
                </a:tc>
              </a:tr>
              <a:tr h="1273999">
                <a:tc>
                  <a:txBody>
                    <a:bodyPr/>
                    <a:lstStyle/>
                    <a:p>
                      <a:r>
                        <a:rPr lang="en-AU" sz="1200" dirty="0" smtClean="0"/>
                        <a:t>ICD-10-AM*</a:t>
                      </a:r>
                      <a:endParaRPr lang="en-AU"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S31.1	Open wound of abdominal wall</a:t>
                      </a:r>
                    </a:p>
                    <a:p>
                      <a:endParaRPr lang="en-US" sz="1200" baseline="0" dirty="0" smtClean="0"/>
                    </a:p>
                    <a:p>
                      <a:r>
                        <a:rPr lang="en-US" sz="1200" baseline="0" dirty="0" smtClean="0"/>
                        <a:t>Also code:</a:t>
                      </a:r>
                    </a:p>
                    <a:p>
                      <a:r>
                        <a:rPr lang="en-US" sz="1200" dirty="0" smtClean="0"/>
                        <a:t>S31.83 if open wound (of any part of abdomen) communicates with an intra-abdominal injury</a:t>
                      </a:r>
                    </a:p>
                    <a:p>
                      <a:r>
                        <a:rPr lang="en-US" sz="1200" dirty="0" smtClean="0"/>
                        <a:t>T89.0n if open wound</a:t>
                      </a:r>
                      <a:r>
                        <a:rPr lang="en-US" sz="1200" baseline="0" dirty="0" smtClean="0"/>
                        <a:t> is c</a:t>
                      </a:r>
                      <a:r>
                        <a:rPr lang="en-US" sz="1200" dirty="0" smtClean="0"/>
                        <a:t>omplicated (by foreign body or infection)</a:t>
                      </a:r>
                    </a:p>
                  </a:txBody>
                  <a:tcPr/>
                </a:tc>
                <a:tc>
                  <a:txBody>
                    <a:bodyPr/>
                    <a:lstStyle/>
                    <a:p>
                      <a:endParaRPr lang="en-AU" sz="1200" dirty="0"/>
                    </a:p>
                  </a:txBody>
                  <a:tcPr/>
                </a:tc>
              </a:tr>
              <a:tr h="2806223">
                <a:tc>
                  <a:txBody>
                    <a:bodyPr/>
                    <a:lstStyle/>
                    <a:p>
                      <a:r>
                        <a:rPr lang="en-AU" sz="1200" dirty="0" smtClean="0"/>
                        <a:t>ICD-11**</a:t>
                      </a:r>
                      <a:endParaRPr lang="en-AU" sz="1200" dirty="0"/>
                    </a:p>
                  </a:txBody>
                  <a:tcPr/>
                </a:tc>
                <a:tc>
                  <a:txBody>
                    <a:bodyPr/>
                    <a:lstStyle/>
                    <a:p>
                      <a:r>
                        <a:rPr lang="en-AU" sz="1200" dirty="0" smtClean="0"/>
                        <a:t>AB0.0 </a:t>
                      </a:r>
                      <a:r>
                        <a:rPr lang="en-US" sz="1200" baseline="0" dirty="0" smtClean="0"/>
                        <a:t>  </a:t>
                      </a:r>
                      <a:r>
                        <a:rPr lang="en-US" sz="1200" dirty="0" smtClean="0"/>
                        <a:t>Unspecified open wound of abdominal wall</a:t>
                      </a:r>
                    </a:p>
                    <a:p>
                      <a:r>
                        <a:rPr lang="en-AU" sz="1200" dirty="0" smtClean="0"/>
                        <a:t>AB0.1   </a:t>
                      </a:r>
                      <a:r>
                        <a:rPr lang="en-US" sz="1200" dirty="0" smtClean="0"/>
                        <a:t>Laceration without foreign body of abdominal wall</a:t>
                      </a:r>
                    </a:p>
                    <a:p>
                      <a:r>
                        <a:rPr lang="en-AU" sz="1200" dirty="0" smtClean="0"/>
                        <a:t>AB0.2   </a:t>
                      </a:r>
                      <a:r>
                        <a:rPr lang="en-US" sz="1200" dirty="0" smtClean="0"/>
                        <a:t>Laceration with foreign body of abdominal wall</a:t>
                      </a:r>
                    </a:p>
                    <a:p>
                      <a:r>
                        <a:rPr lang="en-AU" sz="1200" dirty="0" smtClean="0"/>
                        <a:t>AB0.3   </a:t>
                      </a:r>
                      <a:r>
                        <a:rPr lang="en-US" sz="1200" dirty="0" smtClean="0"/>
                        <a:t>Puncture wound without foreign body of abdominal wall</a:t>
                      </a:r>
                    </a:p>
                    <a:p>
                      <a:r>
                        <a:rPr lang="en-AU" sz="1200" dirty="0" smtClean="0"/>
                        <a:t>AB0.4   </a:t>
                      </a:r>
                      <a:r>
                        <a:rPr lang="en-US" sz="1200" dirty="0" smtClean="0"/>
                        <a:t>Puncture wound with foreign body of abdominal wall</a:t>
                      </a:r>
                    </a:p>
                    <a:p>
                      <a:r>
                        <a:rPr lang="en-AU" sz="1200" dirty="0" smtClean="0"/>
                        <a:t>AB0.5   </a:t>
                      </a:r>
                      <a:r>
                        <a:rPr lang="en-US" sz="1200" dirty="0" smtClean="0"/>
                        <a:t>Open bite of abdominal wall</a:t>
                      </a:r>
                    </a:p>
                    <a:p>
                      <a:endParaRPr lang="en-AU" sz="1200" dirty="0" smtClean="0"/>
                    </a:p>
                    <a:p>
                      <a:r>
                        <a:rPr lang="en-AU" sz="1200" dirty="0" smtClean="0"/>
                        <a:t>Codes</a:t>
                      </a:r>
                      <a:r>
                        <a:rPr lang="en-AU" sz="1200" baseline="0" dirty="0" smtClean="0"/>
                        <a:t> from Anatomy chapter may be used to further specify anatomical location:</a:t>
                      </a:r>
                    </a:p>
                    <a:p>
                      <a:r>
                        <a:rPr lang="en-AU" sz="1200" i="1" dirty="0" smtClean="0"/>
                        <a:t>  . right upper quadrant</a:t>
                      </a:r>
                    </a:p>
                    <a:p>
                      <a:r>
                        <a:rPr lang="en-AU" sz="1200" i="1" dirty="0" smtClean="0"/>
                        <a:t>  . left upper quadrant</a:t>
                      </a:r>
                    </a:p>
                    <a:p>
                      <a:r>
                        <a:rPr lang="en-AU" sz="1200" i="1" dirty="0" smtClean="0"/>
                        <a:t>  . </a:t>
                      </a:r>
                      <a:r>
                        <a:rPr lang="en-AU" sz="1200" i="1" dirty="0" err="1" smtClean="0"/>
                        <a:t>epigastric</a:t>
                      </a:r>
                      <a:r>
                        <a:rPr lang="en-AU" sz="1200" i="1" dirty="0" smtClean="0"/>
                        <a:t> region</a:t>
                      </a:r>
                    </a:p>
                    <a:p>
                      <a:r>
                        <a:rPr lang="en-AU" sz="1200" i="1" dirty="0" smtClean="0"/>
                        <a:t>  . right lower quadrant</a:t>
                      </a:r>
                    </a:p>
                    <a:p>
                      <a:r>
                        <a:rPr lang="en-AU" sz="1200" i="1" dirty="0" smtClean="0"/>
                        <a:t>  . left lower quadrant</a:t>
                      </a:r>
                    </a:p>
                    <a:p>
                      <a:r>
                        <a:rPr lang="en-AU" sz="1200" i="1" dirty="0" smtClean="0"/>
                        <a:t>  . </a:t>
                      </a:r>
                      <a:r>
                        <a:rPr lang="en-AU" sz="1200" i="1" dirty="0" err="1" smtClean="0"/>
                        <a:t>periumbilic</a:t>
                      </a:r>
                      <a:r>
                        <a:rPr lang="en-AU" sz="1200" i="1" dirty="0" smtClean="0"/>
                        <a:t> region</a:t>
                      </a:r>
                      <a:endParaRPr lang="en-US" sz="1200" dirty="0" smtClean="0"/>
                    </a:p>
                  </a:txBody>
                  <a:tcPr/>
                </a:tc>
                <a:tc>
                  <a:txBody>
                    <a:bodyPr/>
                    <a:lstStyle/>
                    <a:p>
                      <a:endParaRPr lang="en-AU" sz="1200" dirty="0" smtClean="0"/>
                    </a:p>
                    <a:p>
                      <a:endParaRPr lang="en-AU" sz="1200" dirty="0" smtClean="0"/>
                    </a:p>
                    <a:p>
                      <a:endParaRPr lang="en-AU" sz="1200" dirty="0" smtClean="0"/>
                    </a:p>
                    <a:p>
                      <a:endParaRPr lang="en-AU" sz="1200" dirty="0" smtClean="0"/>
                    </a:p>
                    <a:p>
                      <a:endParaRPr lang="en-AU" sz="1200" dirty="0" smtClean="0"/>
                    </a:p>
                    <a:p>
                      <a:endParaRPr lang="en-AU" sz="1200" dirty="0" smtClean="0"/>
                    </a:p>
                    <a:p>
                      <a:endParaRPr lang="en-AU" sz="1200" dirty="0" smtClean="0"/>
                    </a:p>
                    <a:p>
                      <a:r>
                        <a:rPr lang="en-AU" sz="1200" dirty="0" smtClean="0"/>
                        <a:t>The anatomy chapter provides</a:t>
                      </a:r>
                      <a:r>
                        <a:rPr lang="en-AU" sz="1200" baseline="0" dirty="0" smtClean="0"/>
                        <a:t> anatomical distinctions at least equivalent to ICD-10 clinical modifications.</a:t>
                      </a:r>
                    </a:p>
                    <a:p>
                      <a:endParaRPr lang="en-AU" sz="1200" baseline="0" dirty="0" smtClean="0"/>
                    </a:p>
                    <a:p>
                      <a:r>
                        <a:rPr lang="en-AU" sz="1200" baseline="0" dirty="0" smtClean="0"/>
                        <a:t>These anatomical distinctions are made in ICD-10-CM.</a:t>
                      </a:r>
                      <a:endParaRPr lang="en-AU" sz="1200" dirty="0"/>
                    </a:p>
                  </a:txBody>
                  <a:tcPr/>
                </a:tc>
              </a:tr>
            </a:tbl>
          </a:graphicData>
        </a:graphic>
      </p:graphicFrame>
      <p:sp>
        <p:nvSpPr>
          <p:cNvPr id="6" name="TextBox 5"/>
          <p:cNvSpPr txBox="1"/>
          <p:nvPr/>
        </p:nvSpPr>
        <p:spPr>
          <a:xfrm>
            <a:off x="0" y="6396335"/>
            <a:ext cx="8583247" cy="461665"/>
          </a:xfrm>
          <a:prstGeom prst="rect">
            <a:avLst/>
          </a:prstGeom>
          <a:noFill/>
        </p:spPr>
        <p:txBody>
          <a:bodyPr wrap="none" rtlCol="0">
            <a:spAutoFit/>
          </a:bodyPr>
          <a:lstStyle/>
          <a:p>
            <a:r>
              <a:rPr lang="en-AU" sz="1200" b="0" dirty="0" smtClean="0"/>
              <a:t>* ICD-10-AM &amp; -GM are the </a:t>
            </a:r>
            <a:r>
              <a:rPr lang="en-AU" sz="1200" b="0" dirty="0"/>
              <a:t>same for this </a:t>
            </a:r>
            <a:r>
              <a:rPr lang="en-AU" sz="1200" b="0" dirty="0" smtClean="0"/>
              <a:t>condition. They are used here as examples of clinical modifications of ICD-10. </a:t>
            </a:r>
          </a:p>
          <a:p>
            <a:r>
              <a:rPr lang="en-AU" sz="1200" b="0" dirty="0" smtClean="0"/>
              <a:t>** Codes for ICD-10 have not been settled. Synthetic codes are used here.</a:t>
            </a:r>
            <a:endParaRPr lang="en-AU" sz="1200" b="0" dirty="0"/>
          </a:p>
        </p:txBody>
      </p:sp>
    </p:spTree>
    <p:extLst>
      <p:ext uri="{BB962C8B-B14F-4D97-AF65-F5344CB8AC3E}">
        <p14:creationId xmlns:p14="http://schemas.microsoft.com/office/powerpoint/2010/main" val="16179154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116632"/>
            <a:ext cx="8229600" cy="1143000"/>
          </a:xfrm>
        </p:spPr>
        <p:txBody>
          <a:bodyPr/>
          <a:lstStyle/>
          <a:p>
            <a:pPr eaLnBrk="1" hangingPunct="1"/>
            <a:r>
              <a:rPr lang="en-AU" dirty="0" smtClean="0">
                <a:solidFill>
                  <a:srgbClr val="3333FF"/>
                </a:solidFill>
              </a:rPr>
              <a:t>Intracranial Injury</a:t>
            </a:r>
            <a:endParaRPr lang="en-AU" dirty="0" smtClean="0"/>
          </a:p>
        </p:txBody>
      </p:sp>
      <p:sp>
        <p:nvSpPr>
          <p:cNvPr id="4099" name="Content Placeholder 2"/>
          <p:cNvSpPr>
            <a:spLocks noGrp="1"/>
          </p:cNvSpPr>
          <p:nvPr>
            <p:ph idx="1"/>
          </p:nvPr>
        </p:nvSpPr>
        <p:spPr>
          <a:xfrm>
            <a:off x="467544" y="1268760"/>
            <a:ext cx="8229600" cy="4525963"/>
          </a:xfrm>
        </p:spPr>
        <p:txBody>
          <a:bodyPr/>
          <a:lstStyle/>
          <a:p>
            <a:pPr eaLnBrk="1" hangingPunct="1"/>
            <a:endParaRPr lang="en-US" i="1" dirty="0" smtClean="0"/>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5" name="TextBox 4"/>
          <p:cNvSpPr txBox="1"/>
          <p:nvPr/>
        </p:nvSpPr>
        <p:spPr>
          <a:xfrm>
            <a:off x="107504" y="188640"/>
            <a:ext cx="2912016" cy="369332"/>
          </a:xfrm>
          <a:prstGeom prst="rect">
            <a:avLst/>
          </a:prstGeom>
          <a:noFill/>
        </p:spPr>
        <p:txBody>
          <a:bodyPr wrap="none" rtlCol="0">
            <a:spAutoFit/>
          </a:bodyPr>
          <a:lstStyle/>
          <a:p>
            <a:r>
              <a:rPr lang="en-AU" dirty="0" smtClean="0">
                <a:solidFill>
                  <a:srgbClr val="3333FF"/>
                </a:solidFill>
              </a:rPr>
              <a:t>Worked examples: Injury</a:t>
            </a:r>
            <a:endParaRPr lang="en-AU" dirty="0"/>
          </a:p>
        </p:txBody>
      </p:sp>
      <p:graphicFrame>
        <p:nvGraphicFramePr>
          <p:cNvPr id="3" name="Table 2"/>
          <p:cNvGraphicFramePr>
            <a:graphicFrameLocks noGrp="1"/>
          </p:cNvGraphicFramePr>
          <p:nvPr>
            <p:extLst>
              <p:ext uri="{D42A27DB-BD31-4B8C-83A1-F6EECF244321}">
                <p14:modId xmlns:p14="http://schemas.microsoft.com/office/powerpoint/2010/main" val="1752001057"/>
              </p:ext>
            </p:extLst>
          </p:nvPr>
        </p:nvGraphicFramePr>
        <p:xfrm>
          <a:off x="467544" y="1052735"/>
          <a:ext cx="8208912" cy="5180138"/>
        </p:xfrm>
        <a:graphic>
          <a:graphicData uri="http://schemas.openxmlformats.org/drawingml/2006/table">
            <a:tbl>
              <a:tblPr firstRow="1" bandRow="1">
                <a:tableStyleId>{5C22544A-7EE6-4342-B048-85BDC9FD1C3A}</a:tableStyleId>
              </a:tblPr>
              <a:tblGrid>
                <a:gridCol w="1152128"/>
                <a:gridCol w="4608512"/>
                <a:gridCol w="2448272"/>
              </a:tblGrid>
              <a:tr h="335908">
                <a:tc>
                  <a:txBody>
                    <a:bodyPr/>
                    <a:lstStyle/>
                    <a:p>
                      <a:r>
                        <a:rPr lang="en-AU" dirty="0" smtClean="0"/>
                        <a:t>Version</a:t>
                      </a:r>
                      <a:endParaRPr lang="en-AU" dirty="0"/>
                    </a:p>
                  </a:txBody>
                  <a:tcPr/>
                </a:tc>
                <a:tc>
                  <a:txBody>
                    <a:bodyPr/>
                    <a:lstStyle/>
                    <a:p>
                      <a:r>
                        <a:rPr lang="en-AU" dirty="0" smtClean="0"/>
                        <a:t>Coding</a:t>
                      </a:r>
                      <a:endParaRPr lang="en-AU" dirty="0"/>
                    </a:p>
                  </a:txBody>
                  <a:tcPr/>
                </a:tc>
                <a:tc>
                  <a:txBody>
                    <a:bodyPr/>
                    <a:lstStyle/>
                    <a:p>
                      <a:r>
                        <a:rPr lang="en-AU" dirty="0" smtClean="0"/>
                        <a:t>Notes</a:t>
                      </a:r>
                      <a:endParaRPr lang="en-AU" dirty="0"/>
                    </a:p>
                  </a:txBody>
                  <a:tcPr/>
                </a:tc>
              </a:tr>
              <a:tr h="1595563">
                <a:tc>
                  <a:txBody>
                    <a:bodyPr/>
                    <a:lstStyle/>
                    <a:p>
                      <a:r>
                        <a:rPr lang="en-AU" sz="1200" dirty="0" smtClean="0"/>
                        <a:t>ICD-10</a:t>
                      </a:r>
                      <a:endParaRPr lang="en-AU" sz="1200" dirty="0"/>
                    </a:p>
                  </a:txBody>
                  <a:tcPr/>
                </a:tc>
                <a:tc>
                  <a:txBody>
                    <a:bodyPr/>
                    <a:lstStyle/>
                    <a:p>
                      <a:r>
                        <a:rPr lang="en-US" sz="1200" smtClean="0"/>
                        <a:t>S06.0</a:t>
                      </a:r>
                      <a:r>
                        <a:rPr lang="en-US" sz="1200" dirty="0" smtClean="0"/>
                        <a:t>	Concussive injury</a:t>
                      </a:r>
                    </a:p>
                    <a:p>
                      <a:r>
                        <a:rPr lang="en-US" sz="1200" smtClean="0"/>
                        <a:t>S06.1</a:t>
                      </a:r>
                      <a:r>
                        <a:rPr lang="en-US" sz="1200" dirty="0" smtClean="0"/>
                        <a:t>	Traumatic cerebral </a:t>
                      </a:r>
                      <a:r>
                        <a:rPr lang="en-US" sz="1200" dirty="0" err="1" smtClean="0"/>
                        <a:t>oedema</a:t>
                      </a:r>
                      <a:endParaRPr lang="en-US" sz="1200" dirty="0" smtClean="0"/>
                    </a:p>
                    <a:p>
                      <a:r>
                        <a:rPr lang="en-US" sz="1200" smtClean="0"/>
                        <a:t>S06.2</a:t>
                      </a:r>
                      <a:r>
                        <a:rPr lang="en-US" sz="1200" dirty="0" smtClean="0"/>
                        <a:t>	Diffuse brain injury</a:t>
                      </a:r>
                    </a:p>
                    <a:p>
                      <a:r>
                        <a:rPr lang="en-US" sz="1200" smtClean="0"/>
                        <a:t>S06.3</a:t>
                      </a:r>
                      <a:r>
                        <a:rPr lang="en-US" sz="1200" dirty="0" smtClean="0"/>
                        <a:t>	Focal brain injury</a:t>
                      </a:r>
                    </a:p>
                    <a:p>
                      <a:r>
                        <a:rPr lang="en-US" sz="1200" smtClean="0"/>
                        <a:t>S06.4</a:t>
                      </a:r>
                      <a:r>
                        <a:rPr lang="en-US" sz="1200" dirty="0" smtClean="0"/>
                        <a:t>	Epidural </a:t>
                      </a:r>
                      <a:r>
                        <a:rPr lang="en-US" sz="1200" dirty="0" err="1" smtClean="0"/>
                        <a:t>haemorrhage</a:t>
                      </a:r>
                      <a:endParaRPr lang="en-US" sz="1200" dirty="0" smtClean="0"/>
                    </a:p>
                    <a:p>
                      <a:r>
                        <a:rPr lang="en-US" sz="1200" smtClean="0"/>
                        <a:t>S06.5</a:t>
                      </a:r>
                      <a:r>
                        <a:rPr lang="en-US" sz="1200" dirty="0" smtClean="0"/>
                        <a:t>	Traumatic subdural </a:t>
                      </a:r>
                      <a:r>
                        <a:rPr lang="en-US" sz="1200" dirty="0" err="1" smtClean="0"/>
                        <a:t>haemorrhage</a:t>
                      </a:r>
                      <a:endParaRPr lang="en-US" sz="1200" dirty="0" smtClean="0"/>
                    </a:p>
                    <a:p>
                      <a:r>
                        <a:rPr lang="en-US" sz="1200" smtClean="0"/>
                        <a:t>S06.6</a:t>
                      </a:r>
                      <a:r>
                        <a:rPr lang="en-US" sz="1200" dirty="0" smtClean="0"/>
                        <a:t>	Traumatic subarachnoid </a:t>
                      </a:r>
                      <a:r>
                        <a:rPr lang="en-US" sz="1200" dirty="0" err="1" smtClean="0"/>
                        <a:t>haemorrhage</a:t>
                      </a:r>
                      <a:endParaRPr lang="en-US" sz="1200" dirty="0" smtClean="0"/>
                    </a:p>
                    <a:p>
                      <a:r>
                        <a:rPr lang="en-US" sz="1200" smtClean="0"/>
                        <a:t>S06.8</a:t>
                      </a:r>
                      <a:r>
                        <a:rPr lang="en-US" sz="1200" dirty="0" smtClean="0"/>
                        <a:t>	Other intracranial injuries</a:t>
                      </a:r>
                    </a:p>
                    <a:p>
                      <a:r>
                        <a:rPr lang="en-US" sz="1200" smtClean="0"/>
                        <a:t>S06.9</a:t>
                      </a:r>
                      <a:r>
                        <a:rPr lang="en-US" sz="1200" dirty="0" smtClean="0"/>
                        <a:t>	Intracranial injury, unspecified</a:t>
                      </a:r>
                    </a:p>
                  </a:txBody>
                  <a:tcPr/>
                </a:tc>
                <a:tc>
                  <a:txBody>
                    <a:bodyPr/>
                    <a:lstStyle/>
                    <a:p>
                      <a:endParaRPr lang="en-AU" sz="1200" dirty="0"/>
                    </a:p>
                  </a:txBody>
                  <a:tcPr/>
                </a:tc>
              </a:tr>
              <a:tr h="1259655">
                <a:tc>
                  <a:txBody>
                    <a:bodyPr/>
                    <a:lstStyle/>
                    <a:p>
                      <a:r>
                        <a:rPr lang="en-AU" sz="1200" dirty="0" smtClean="0"/>
                        <a:t>ICD-10-AM &amp;</a:t>
                      </a:r>
                    </a:p>
                    <a:p>
                      <a:r>
                        <a:rPr lang="en-AU" sz="1200" dirty="0" smtClean="0"/>
                        <a:t>ICD-10-GM*</a:t>
                      </a:r>
                      <a:endParaRPr lang="en-AU" sz="1200" dirty="0"/>
                    </a:p>
                  </a:txBody>
                  <a:tcPr/>
                </a:tc>
                <a:tc>
                  <a:txBody>
                    <a:bodyPr/>
                    <a:lstStyle/>
                    <a:p>
                      <a:r>
                        <a:rPr lang="en-US" sz="1200" dirty="0" smtClean="0"/>
                        <a:t>As above, plus 5</a:t>
                      </a:r>
                      <a:r>
                        <a:rPr lang="en-US" sz="1200" baseline="30000" dirty="0" smtClean="0"/>
                        <a:t>th</a:t>
                      </a:r>
                      <a:r>
                        <a:rPr lang="en-US" sz="1200" baseline="0" dirty="0" smtClean="0"/>
                        <a:t> character expansions of certain categories:</a:t>
                      </a:r>
                    </a:p>
                    <a:p>
                      <a:r>
                        <a:rPr lang="en-US" sz="1200" smtClean="0"/>
                        <a:t>S06.0n</a:t>
                      </a:r>
                      <a:r>
                        <a:rPr lang="en-US" sz="1200" dirty="0" smtClean="0"/>
                        <a:t>	Whether loss of consciousness.</a:t>
                      </a:r>
                      <a:r>
                        <a:rPr lang="en-US" sz="1200" baseline="0" dirty="0" smtClean="0"/>
                        <a:t> If so, its duration.</a:t>
                      </a:r>
                      <a:endParaRPr lang="en-US" sz="1200" dirty="0" smtClean="0"/>
                    </a:p>
                    <a:p>
                      <a:r>
                        <a:rPr lang="en-US" sz="1200" smtClean="0"/>
                        <a:t>S06.2n</a:t>
                      </a:r>
                      <a:r>
                        <a:rPr lang="en-US" sz="1200" dirty="0" smtClean="0"/>
                        <a:t>	Cerebrum &lt;5ml; cerebellum &lt;5ml; multiple/large</a:t>
                      </a:r>
                      <a:r>
                        <a:rPr lang="en-US" sz="1200" baseline="0" dirty="0" smtClean="0"/>
                        <a:t> </a:t>
                      </a:r>
                      <a:r>
                        <a:rPr lang="en-US" sz="1200" dirty="0" smtClean="0"/>
                        <a:t> </a:t>
                      </a:r>
                    </a:p>
                    <a:p>
                      <a:r>
                        <a:rPr lang="en-US" sz="1200" smtClean="0"/>
                        <a:t>S06.3n</a:t>
                      </a:r>
                      <a:r>
                        <a:rPr lang="en-US" sz="1200" dirty="0" smtClean="0"/>
                        <a:t>	Cerebrum &lt;5ml </a:t>
                      </a:r>
                      <a:r>
                        <a:rPr lang="en-US" sz="1200" dirty="0" err="1" smtClean="0"/>
                        <a:t>vs</a:t>
                      </a:r>
                      <a:r>
                        <a:rPr lang="en-US" sz="1200" baseline="0" dirty="0" smtClean="0"/>
                        <a:t> larger</a:t>
                      </a:r>
                      <a:r>
                        <a:rPr lang="en-US" sz="1200" dirty="0" smtClean="0"/>
                        <a:t>; cerebellum &lt;5ml </a:t>
                      </a:r>
                      <a:r>
                        <a:rPr lang="en-US" sz="1200" dirty="0" err="1" smtClean="0"/>
                        <a:t>vs</a:t>
                      </a:r>
                      <a:r>
                        <a:rPr lang="en-US" sz="1200" dirty="0" smtClean="0"/>
                        <a:t> larger</a:t>
                      </a:r>
                    </a:p>
                    <a:p>
                      <a:endParaRPr lang="en-US" sz="1200" dirty="0" smtClean="0"/>
                    </a:p>
                    <a:p>
                      <a:r>
                        <a:rPr lang="en-US" sz="1200" dirty="0" smtClean="0"/>
                        <a:t>If</a:t>
                      </a:r>
                      <a:r>
                        <a:rPr lang="en-US" sz="1200" baseline="0" dirty="0" smtClean="0"/>
                        <a:t> an open wound communicates with the brain injury, then also code S01.83 </a:t>
                      </a:r>
                      <a:r>
                        <a:rPr lang="en-US" sz="1200" baseline="0" smtClean="0"/>
                        <a:t>with S06, </a:t>
                      </a:r>
                      <a:r>
                        <a:rPr lang="en-US" sz="1200" baseline="0" dirty="0" smtClean="0"/>
                        <a:t>to record this characteristic. </a:t>
                      </a:r>
                      <a:endParaRPr lang="en-US" sz="1200" dirty="0" smtClean="0"/>
                    </a:p>
                  </a:txBody>
                  <a:tcPr/>
                </a:tc>
                <a:tc>
                  <a:txBody>
                    <a:bodyPr/>
                    <a:lstStyle/>
                    <a:p>
                      <a:r>
                        <a:rPr lang="en-AU" sz="1200" dirty="0" smtClean="0"/>
                        <a:t>All codes applicable to a case should</a:t>
                      </a:r>
                      <a:r>
                        <a:rPr lang="en-AU" sz="1200" baseline="0" dirty="0" smtClean="0"/>
                        <a:t> be used. E.g. a case with a large focal injury of cerebrum, subdural haemorrhage and persisting  coma</a:t>
                      </a:r>
                      <a:r>
                        <a:rPr lang="en-AU" sz="1200" baseline="0" smtClean="0"/>
                        <a:t>: S06.33 &amp; S06.5 &amp; S06.05 </a:t>
                      </a:r>
                      <a:r>
                        <a:rPr lang="en-AU" sz="1200" baseline="0" dirty="0" smtClean="0"/>
                        <a:t>(also S01.83 if open).</a:t>
                      </a:r>
                      <a:endParaRPr lang="en-AU" sz="1200" dirty="0"/>
                    </a:p>
                  </a:txBody>
                  <a:tcPr/>
                </a:tc>
              </a:tr>
              <a:tr h="1705418">
                <a:tc>
                  <a:txBody>
                    <a:bodyPr/>
                    <a:lstStyle/>
                    <a:p>
                      <a:r>
                        <a:rPr lang="en-AU" sz="1200" dirty="0" smtClean="0"/>
                        <a:t>ICD-11**</a:t>
                      </a:r>
                      <a:endParaRPr lang="en-AU" sz="1200" dirty="0"/>
                    </a:p>
                  </a:txBody>
                  <a:tcPr/>
                </a:tc>
                <a:tc>
                  <a:txBody>
                    <a:bodyPr/>
                    <a:lstStyle/>
                    <a:p>
                      <a:r>
                        <a:rPr lang="en-US" sz="1200" baseline="0" dirty="0" smtClean="0"/>
                        <a:t>AB0.nn     Type and broad location of intracranial injury</a:t>
                      </a:r>
                    </a:p>
                    <a:p>
                      <a:endParaRPr lang="en-US" sz="1200" baseline="0" dirty="0" smtClean="0"/>
                    </a:p>
                    <a:p>
                      <a:r>
                        <a:rPr lang="en-US" sz="1200" baseline="0" dirty="0" smtClean="0"/>
                        <a:t>Anatomy chapter: Additional code to specify site of injury</a:t>
                      </a:r>
                    </a:p>
                    <a:p>
                      <a:endParaRPr lang="en-US" sz="1200" baseline="0" dirty="0" smtClean="0"/>
                    </a:p>
                    <a:p>
                      <a:r>
                        <a:rPr lang="en-US" sz="1200" baseline="0" dirty="0" smtClean="0"/>
                        <a:t>AB1.nnn  Three-level hierarchical classification of LOC and</a:t>
                      </a:r>
                      <a:br>
                        <a:rPr lang="en-US" sz="1200" baseline="0" dirty="0" smtClean="0"/>
                      </a:br>
                      <a:r>
                        <a:rPr lang="en-US" sz="1200" baseline="0" dirty="0" smtClean="0"/>
                        <a:t>                related characteristics (NB its duration)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AB2.nnn  GCS plus pupil</a:t>
                      </a:r>
                    </a:p>
                  </a:txBody>
                  <a:tcPr/>
                </a:tc>
                <a:tc>
                  <a:txBody>
                    <a:bodyPr/>
                    <a:lstStyle/>
                    <a:p>
                      <a:r>
                        <a:rPr lang="en-AU" sz="1200" dirty="0" smtClean="0"/>
                        <a:t>Based on submission by Neurology TAG.</a:t>
                      </a:r>
                    </a:p>
                    <a:p>
                      <a:endParaRPr lang="en-AU" sz="1200" dirty="0" smtClean="0"/>
                    </a:p>
                    <a:p>
                      <a:endParaRPr lang="en-AU" sz="1200" baseline="0" dirty="0" smtClean="0"/>
                    </a:p>
                    <a:p>
                      <a:r>
                        <a:rPr lang="en-AU" sz="1200" baseline="0" dirty="0" smtClean="0"/>
                        <a:t>An operational criterion for loss of consciousness (LOC) is required. </a:t>
                      </a:r>
                      <a:endParaRPr lang="en-AU" sz="1200" dirty="0" smtClean="0"/>
                    </a:p>
                  </a:txBody>
                  <a:tcPr/>
                </a:tc>
              </a:tr>
            </a:tbl>
          </a:graphicData>
        </a:graphic>
      </p:graphicFrame>
      <p:sp>
        <p:nvSpPr>
          <p:cNvPr id="6" name="TextBox 5"/>
          <p:cNvSpPr txBox="1"/>
          <p:nvPr/>
        </p:nvSpPr>
        <p:spPr>
          <a:xfrm>
            <a:off x="0" y="6396335"/>
            <a:ext cx="8403711" cy="461665"/>
          </a:xfrm>
          <a:prstGeom prst="rect">
            <a:avLst/>
          </a:prstGeom>
          <a:noFill/>
        </p:spPr>
        <p:txBody>
          <a:bodyPr wrap="none" rtlCol="0">
            <a:spAutoFit/>
          </a:bodyPr>
          <a:lstStyle/>
          <a:p>
            <a:r>
              <a:rPr lang="en-AU" sz="1200" b="0" dirty="0"/>
              <a:t>* ICD-10-AM &amp; -GM are the same for this condition. They are used here as examples of clinical modifications of </a:t>
            </a:r>
            <a:r>
              <a:rPr lang="en-AU" sz="1200" b="0" dirty="0" smtClean="0"/>
              <a:t>ICD-10.</a:t>
            </a:r>
          </a:p>
          <a:p>
            <a:r>
              <a:rPr lang="en-AU" sz="1200" b="0" dirty="0" smtClean="0"/>
              <a:t>** Codes for ICD-10 have not been settled. Synthetic codes are used here.</a:t>
            </a:r>
            <a:endParaRPr lang="en-AU" sz="1200" b="0" dirty="0"/>
          </a:p>
        </p:txBody>
      </p:sp>
    </p:spTree>
    <p:extLst>
      <p:ext uri="{BB962C8B-B14F-4D97-AF65-F5344CB8AC3E}">
        <p14:creationId xmlns:p14="http://schemas.microsoft.com/office/powerpoint/2010/main" val="161791543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116632"/>
            <a:ext cx="8229600" cy="1143000"/>
          </a:xfrm>
        </p:spPr>
        <p:txBody>
          <a:bodyPr/>
          <a:lstStyle/>
          <a:p>
            <a:pPr eaLnBrk="1" hangingPunct="1"/>
            <a:r>
              <a:rPr lang="en-AU" dirty="0" smtClean="0">
                <a:solidFill>
                  <a:srgbClr val="3333FF"/>
                </a:solidFill>
              </a:rPr>
              <a:t>Intracranial Injury: type</a:t>
            </a:r>
            <a:endParaRPr lang="en-AU" dirty="0" smtClean="0"/>
          </a:p>
        </p:txBody>
      </p:sp>
      <p:sp>
        <p:nvSpPr>
          <p:cNvPr id="4099" name="Content Placeholder 2"/>
          <p:cNvSpPr>
            <a:spLocks noGrp="1"/>
          </p:cNvSpPr>
          <p:nvPr>
            <p:ph idx="1"/>
          </p:nvPr>
        </p:nvSpPr>
        <p:spPr>
          <a:xfrm>
            <a:off x="467544" y="1268760"/>
            <a:ext cx="8229600" cy="4525963"/>
          </a:xfrm>
        </p:spPr>
        <p:txBody>
          <a:bodyPr/>
          <a:lstStyle/>
          <a:p>
            <a:pPr eaLnBrk="1" hangingPunct="1"/>
            <a:endParaRPr lang="en-US" i="1" dirty="0" smtClean="0"/>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5" name="TextBox 4"/>
          <p:cNvSpPr txBox="1"/>
          <p:nvPr/>
        </p:nvSpPr>
        <p:spPr>
          <a:xfrm>
            <a:off x="107504" y="188640"/>
            <a:ext cx="2912016" cy="369332"/>
          </a:xfrm>
          <a:prstGeom prst="rect">
            <a:avLst/>
          </a:prstGeom>
          <a:noFill/>
        </p:spPr>
        <p:txBody>
          <a:bodyPr wrap="none" rtlCol="0">
            <a:spAutoFit/>
          </a:bodyPr>
          <a:lstStyle/>
          <a:p>
            <a:r>
              <a:rPr lang="en-AU" dirty="0" smtClean="0">
                <a:solidFill>
                  <a:srgbClr val="3333FF"/>
                </a:solidFill>
              </a:rPr>
              <a:t>Worked examples: Injury</a:t>
            </a:r>
            <a:endParaRPr lang="en-AU" dirty="0"/>
          </a:p>
        </p:txBody>
      </p:sp>
      <p:graphicFrame>
        <p:nvGraphicFramePr>
          <p:cNvPr id="3" name="Table 2"/>
          <p:cNvGraphicFramePr>
            <a:graphicFrameLocks noGrp="1"/>
          </p:cNvGraphicFramePr>
          <p:nvPr>
            <p:extLst>
              <p:ext uri="{D42A27DB-BD31-4B8C-83A1-F6EECF244321}">
                <p14:modId xmlns:p14="http://schemas.microsoft.com/office/powerpoint/2010/main" val="2543954190"/>
              </p:ext>
            </p:extLst>
          </p:nvPr>
        </p:nvGraphicFramePr>
        <p:xfrm>
          <a:off x="467544" y="1052735"/>
          <a:ext cx="8208912" cy="3931920"/>
        </p:xfrm>
        <a:graphic>
          <a:graphicData uri="http://schemas.openxmlformats.org/drawingml/2006/table">
            <a:tbl>
              <a:tblPr firstRow="1" bandRow="1">
                <a:tableStyleId>{5C22544A-7EE6-4342-B048-85BDC9FD1C3A}</a:tableStyleId>
              </a:tblPr>
              <a:tblGrid>
                <a:gridCol w="1080120"/>
                <a:gridCol w="6120680"/>
                <a:gridCol w="1008112"/>
              </a:tblGrid>
              <a:tr h="355728">
                <a:tc>
                  <a:txBody>
                    <a:bodyPr/>
                    <a:lstStyle/>
                    <a:p>
                      <a:r>
                        <a:rPr lang="en-AU" dirty="0" smtClean="0"/>
                        <a:t>Version</a:t>
                      </a:r>
                      <a:endParaRPr lang="en-AU" dirty="0"/>
                    </a:p>
                  </a:txBody>
                  <a:tcPr/>
                </a:tc>
                <a:tc>
                  <a:txBody>
                    <a:bodyPr/>
                    <a:lstStyle/>
                    <a:p>
                      <a:r>
                        <a:rPr lang="en-AU" dirty="0" smtClean="0"/>
                        <a:t>Coding</a:t>
                      </a:r>
                      <a:endParaRPr lang="en-AU" dirty="0"/>
                    </a:p>
                  </a:txBody>
                  <a:tcPr/>
                </a:tc>
                <a:tc>
                  <a:txBody>
                    <a:bodyPr/>
                    <a:lstStyle/>
                    <a:p>
                      <a:r>
                        <a:rPr lang="en-AU" dirty="0" smtClean="0"/>
                        <a:t>Notes</a:t>
                      </a:r>
                      <a:endParaRPr lang="en-AU" dirty="0"/>
                    </a:p>
                  </a:txBody>
                  <a:tcPr/>
                </a:tc>
              </a:tr>
              <a:tr h="3532705">
                <a:tc>
                  <a:txBody>
                    <a:bodyPr/>
                    <a:lstStyle/>
                    <a:p>
                      <a:r>
                        <a:rPr lang="en-AU" sz="1200" dirty="0" smtClean="0"/>
                        <a:t>ICD-11</a:t>
                      </a:r>
                      <a:r>
                        <a:rPr lang="en-AU" sz="1200" baseline="0" dirty="0" smtClean="0"/>
                        <a:t> working draft</a:t>
                      </a:r>
                      <a:endParaRPr lang="en-AU" sz="1200" dirty="0"/>
                    </a:p>
                  </a:txBody>
                  <a:tcPr/>
                </a:tc>
                <a:tc>
                  <a:txBody>
                    <a:bodyPr/>
                    <a:lstStyle/>
                    <a:p>
                      <a:r>
                        <a:rPr lang="en-US" sz="1200" dirty="0" smtClean="0"/>
                        <a:t>AB0.1	Traumatic cerebral </a:t>
                      </a:r>
                      <a:r>
                        <a:rPr lang="en-US" sz="1200" dirty="0" err="1" smtClean="0"/>
                        <a:t>oedema</a:t>
                      </a:r>
                      <a:endParaRPr lang="en-US" sz="1200" dirty="0" smtClean="0"/>
                    </a:p>
                    <a:p>
                      <a:r>
                        <a:rPr lang="en-US" sz="1200" dirty="0" smtClean="0"/>
                        <a:t>AB0.2	Diffuse brain injury	</a:t>
                      </a:r>
                    </a:p>
                    <a:p>
                      <a:r>
                        <a:rPr lang="en-US" sz="1200" i="1" dirty="0" smtClean="0"/>
                        <a:t>	  subdivided by lobe of brain (4 categories)</a:t>
                      </a:r>
                    </a:p>
                    <a:p>
                      <a:r>
                        <a:rPr lang="en-US" sz="1200" dirty="0" smtClean="0"/>
                        <a:t>AB0.3	Focal brain injury	</a:t>
                      </a:r>
                    </a:p>
                    <a:p>
                      <a:r>
                        <a:rPr lang="en-US" sz="1200" i="1" dirty="0" smtClean="0"/>
                        <a:t>	  subdivided by whether of cerebrum (distinguishing four lobes), </a:t>
                      </a:r>
                      <a:br>
                        <a:rPr lang="en-US" sz="1200" i="1" dirty="0" smtClean="0"/>
                      </a:br>
                      <a:r>
                        <a:rPr lang="en-US" sz="1200" i="1" dirty="0" smtClean="0"/>
                        <a:t>	  cerebellum, brainstem or multiple and whether </a:t>
                      </a:r>
                      <a:r>
                        <a:rPr lang="en-US" sz="1200" i="1" dirty="0" err="1" smtClean="0"/>
                        <a:t>haemorrhagic</a:t>
                      </a:r>
                      <a:r>
                        <a:rPr lang="en-US" sz="1200" i="1" dirty="0" smtClean="0"/>
                        <a:t> or </a:t>
                      </a:r>
                      <a:br>
                        <a:rPr lang="en-US" sz="1200" i="1" dirty="0" smtClean="0"/>
                      </a:br>
                      <a:r>
                        <a:rPr lang="en-US" sz="1200" i="1" dirty="0" smtClean="0"/>
                        <a:t>	  non-</a:t>
                      </a:r>
                      <a:r>
                        <a:rPr lang="en-US" sz="1200" i="1" dirty="0" err="1" smtClean="0"/>
                        <a:t>haemorrhagic</a:t>
                      </a:r>
                      <a:r>
                        <a:rPr lang="en-US" sz="1200" i="1" dirty="0" smtClean="0"/>
                        <a:t> contusion or laceration (25 categories)</a:t>
                      </a:r>
                    </a:p>
                    <a:p>
                      <a:r>
                        <a:rPr lang="en-US" sz="1200" dirty="0" smtClean="0"/>
                        <a:t>AB0.4	Epidural </a:t>
                      </a:r>
                      <a:r>
                        <a:rPr lang="en-US" sz="1200" dirty="0" err="1" smtClean="0"/>
                        <a:t>haemorrhage</a:t>
                      </a:r>
                      <a:endParaRPr lang="en-US" sz="1200" dirty="0" smtClean="0"/>
                    </a:p>
                    <a:p>
                      <a:r>
                        <a:rPr lang="en-US" sz="1200" i="1" dirty="0" smtClean="0"/>
                        <a:t>	  subdivided by size, and presence &amp; degree of midline shift (7 categories)</a:t>
                      </a:r>
                    </a:p>
                    <a:p>
                      <a:r>
                        <a:rPr lang="en-US" sz="1200" dirty="0" smtClean="0"/>
                        <a:t>AB0.5	Traumatic subdural </a:t>
                      </a:r>
                      <a:r>
                        <a:rPr lang="en-US" sz="1200" dirty="0" err="1" smtClean="0"/>
                        <a:t>haemorrhage</a:t>
                      </a:r>
                      <a:endParaRPr lang="en-US" sz="1200" dirty="0" smtClean="0"/>
                    </a:p>
                    <a:p>
                      <a:r>
                        <a:rPr lang="en-US" sz="1200" i="1" dirty="0" smtClean="0"/>
                        <a:t>	  subdivided by size, and presence &amp; degree of midline shift (7 categories)</a:t>
                      </a:r>
                    </a:p>
                    <a:p>
                      <a:r>
                        <a:rPr lang="en-US" sz="1200" dirty="0" smtClean="0"/>
                        <a:t>AB0.6	Traumatic subarachnoid </a:t>
                      </a:r>
                      <a:r>
                        <a:rPr lang="en-US" sz="1200" dirty="0" err="1" smtClean="0"/>
                        <a:t>haemorrhage</a:t>
                      </a:r>
                      <a:endParaRPr lang="en-US" sz="1200" dirty="0" smtClean="0"/>
                    </a:p>
                    <a:p>
                      <a:r>
                        <a:rPr lang="en-US" sz="1200" dirty="0" smtClean="0"/>
                        <a:t>AB0.7	Traumatic </a:t>
                      </a:r>
                      <a:r>
                        <a:rPr lang="en-US" sz="1200" dirty="0" err="1" smtClean="0"/>
                        <a:t>haemorrhage</a:t>
                      </a:r>
                      <a:r>
                        <a:rPr lang="en-US" sz="1200" dirty="0" smtClean="0"/>
                        <a:t> [in brain tissue]</a:t>
                      </a:r>
                    </a:p>
                    <a:p>
                      <a:r>
                        <a:rPr lang="en-US" sz="1200" i="1" dirty="0" smtClean="0"/>
                        <a:t>	  subdivided by whether in cerebrum, thalamus or basal ganglia,</a:t>
                      </a:r>
                      <a:br>
                        <a:rPr lang="en-US" sz="1200" i="1" dirty="0" smtClean="0"/>
                      </a:br>
                      <a:r>
                        <a:rPr lang="en-US" sz="1200" i="1" dirty="0" smtClean="0"/>
                        <a:t>	  cerebellum, brainstem (primary or secondary) or multiple (8 categories)</a:t>
                      </a:r>
                    </a:p>
                    <a:p>
                      <a:r>
                        <a:rPr lang="en-US" sz="1200" dirty="0" smtClean="0"/>
                        <a:t>AB0.8	Other intracranial injuries</a:t>
                      </a:r>
                    </a:p>
                    <a:p>
                      <a:r>
                        <a:rPr lang="en-US" sz="1200" i="1" dirty="0" smtClean="0"/>
                        <a:t>	  subdivision: Traumatic intra-ventricular </a:t>
                      </a:r>
                      <a:r>
                        <a:rPr lang="en-US" sz="1200" i="1" dirty="0" err="1" smtClean="0"/>
                        <a:t>haemorrhage</a:t>
                      </a:r>
                      <a:r>
                        <a:rPr lang="en-US" sz="1200" i="1" dirty="0" smtClean="0"/>
                        <a:t>.</a:t>
                      </a:r>
                    </a:p>
                    <a:p>
                      <a:r>
                        <a:rPr lang="en-US" sz="1200" dirty="0" smtClean="0"/>
                        <a:t>AB0.9	Intracranial injury, unspecified</a:t>
                      </a:r>
                    </a:p>
                    <a:p>
                      <a:endParaRPr lang="en-US" sz="1200" dirty="0" smtClean="0"/>
                    </a:p>
                  </a:txBody>
                  <a:tcPr/>
                </a:tc>
                <a:tc>
                  <a:txBody>
                    <a:bodyPr/>
                    <a:lstStyle/>
                    <a:p>
                      <a:endParaRPr lang="en-AU" sz="1200" dirty="0" smtClean="0"/>
                    </a:p>
                    <a:p>
                      <a:r>
                        <a:rPr lang="en-AU" sz="1200" dirty="0" smtClean="0"/>
                        <a:t>Detail</a:t>
                      </a:r>
                      <a:r>
                        <a:rPr lang="en-AU" sz="1200" baseline="0" dirty="0" smtClean="0"/>
                        <a:t> may be provided via post-coordinated codes from anatomy chapter.</a:t>
                      </a:r>
                      <a:endParaRPr lang="en-AU" sz="1200" dirty="0" smtClean="0"/>
                    </a:p>
                  </a:txBody>
                  <a:tcPr/>
                </a:tc>
              </a:tr>
            </a:tbl>
          </a:graphicData>
        </a:graphic>
      </p:graphicFrame>
    </p:spTree>
    <p:extLst>
      <p:ext uri="{BB962C8B-B14F-4D97-AF65-F5344CB8AC3E}">
        <p14:creationId xmlns:p14="http://schemas.microsoft.com/office/powerpoint/2010/main" val="4672268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116632"/>
            <a:ext cx="8229600" cy="1143000"/>
          </a:xfrm>
        </p:spPr>
        <p:txBody>
          <a:bodyPr/>
          <a:lstStyle/>
          <a:p>
            <a:pPr eaLnBrk="1" hangingPunct="1"/>
            <a:r>
              <a:rPr lang="en-AU" dirty="0" smtClean="0">
                <a:solidFill>
                  <a:srgbClr val="3333FF"/>
                </a:solidFill>
              </a:rPr>
              <a:t>Intracranial Injury: LOC</a:t>
            </a:r>
            <a:endParaRPr lang="en-AU" dirty="0" smtClean="0"/>
          </a:p>
        </p:txBody>
      </p:sp>
      <p:sp>
        <p:nvSpPr>
          <p:cNvPr id="4099" name="Content Placeholder 2"/>
          <p:cNvSpPr>
            <a:spLocks noGrp="1"/>
          </p:cNvSpPr>
          <p:nvPr>
            <p:ph idx="1"/>
          </p:nvPr>
        </p:nvSpPr>
        <p:spPr>
          <a:xfrm>
            <a:off x="467544" y="1268760"/>
            <a:ext cx="8229600" cy="4525963"/>
          </a:xfrm>
        </p:spPr>
        <p:txBody>
          <a:bodyPr/>
          <a:lstStyle/>
          <a:p>
            <a:pPr eaLnBrk="1" hangingPunct="1"/>
            <a:endParaRPr lang="en-US" i="1" dirty="0" smtClean="0"/>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5" name="TextBox 4"/>
          <p:cNvSpPr txBox="1"/>
          <p:nvPr/>
        </p:nvSpPr>
        <p:spPr>
          <a:xfrm>
            <a:off x="107504" y="188640"/>
            <a:ext cx="2912016" cy="369332"/>
          </a:xfrm>
          <a:prstGeom prst="rect">
            <a:avLst/>
          </a:prstGeom>
          <a:noFill/>
        </p:spPr>
        <p:txBody>
          <a:bodyPr wrap="none" rtlCol="0">
            <a:spAutoFit/>
          </a:bodyPr>
          <a:lstStyle/>
          <a:p>
            <a:r>
              <a:rPr lang="en-AU" dirty="0" smtClean="0">
                <a:solidFill>
                  <a:srgbClr val="3333FF"/>
                </a:solidFill>
              </a:rPr>
              <a:t>Worked examples: Injury</a:t>
            </a:r>
            <a:endParaRPr lang="en-AU" dirty="0"/>
          </a:p>
        </p:txBody>
      </p:sp>
      <p:graphicFrame>
        <p:nvGraphicFramePr>
          <p:cNvPr id="3" name="Table 2"/>
          <p:cNvGraphicFramePr>
            <a:graphicFrameLocks noGrp="1"/>
          </p:cNvGraphicFramePr>
          <p:nvPr>
            <p:extLst>
              <p:ext uri="{D42A27DB-BD31-4B8C-83A1-F6EECF244321}">
                <p14:modId xmlns:p14="http://schemas.microsoft.com/office/powerpoint/2010/main" val="4039426417"/>
              </p:ext>
            </p:extLst>
          </p:nvPr>
        </p:nvGraphicFramePr>
        <p:xfrm>
          <a:off x="467544" y="1052735"/>
          <a:ext cx="8208912" cy="5760720"/>
        </p:xfrm>
        <a:graphic>
          <a:graphicData uri="http://schemas.openxmlformats.org/drawingml/2006/table">
            <a:tbl>
              <a:tblPr firstRow="1" bandRow="1">
                <a:tableStyleId>{5C22544A-7EE6-4342-B048-85BDC9FD1C3A}</a:tableStyleId>
              </a:tblPr>
              <a:tblGrid>
                <a:gridCol w="1080120"/>
                <a:gridCol w="6048672"/>
                <a:gridCol w="1080120"/>
              </a:tblGrid>
              <a:tr h="356860">
                <a:tc>
                  <a:txBody>
                    <a:bodyPr/>
                    <a:lstStyle/>
                    <a:p>
                      <a:r>
                        <a:rPr lang="en-AU" dirty="0" smtClean="0"/>
                        <a:t>Version</a:t>
                      </a:r>
                      <a:endParaRPr lang="en-AU" dirty="0"/>
                    </a:p>
                  </a:txBody>
                  <a:tcPr/>
                </a:tc>
                <a:tc>
                  <a:txBody>
                    <a:bodyPr/>
                    <a:lstStyle/>
                    <a:p>
                      <a:r>
                        <a:rPr lang="en-AU" dirty="0" smtClean="0"/>
                        <a:t>Coding</a:t>
                      </a:r>
                      <a:endParaRPr lang="en-AU" dirty="0"/>
                    </a:p>
                  </a:txBody>
                  <a:tcPr/>
                </a:tc>
                <a:tc>
                  <a:txBody>
                    <a:bodyPr/>
                    <a:lstStyle/>
                    <a:p>
                      <a:r>
                        <a:rPr lang="en-AU" dirty="0" smtClean="0"/>
                        <a:t>Notes</a:t>
                      </a:r>
                      <a:endParaRPr lang="en-AU" dirty="0"/>
                    </a:p>
                  </a:txBody>
                  <a:tcPr/>
                </a:tc>
              </a:tr>
              <a:tr h="5187757">
                <a:tc>
                  <a:txBody>
                    <a:bodyPr/>
                    <a:lstStyle/>
                    <a:p>
                      <a:r>
                        <a:rPr lang="en-AU" sz="1200" dirty="0" smtClean="0"/>
                        <a:t>ICD-11</a:t>
                      </a:r>
                      <a:r>
                        <a:rPr lang="en-AU" sz="1200" baseline="0" dirty="0" smtClean="0"/>
                        <a:t> working </a:t>
                      </a:r>
                    </a:p>
                    <a:p>
                      <a:r>
                        <a:rPr lang="en-AU" sz="1200" baseline="0" dirty="0" smtClean="0"/>
                        <a:t>draft</a:t>
                      </a:r>
                      <a:endParaRPr lang="en-AU" sz="1200" dirty="0"/>
                    </a:p>
                  </a:txBody>
                  <a:tcPr/>
                </a:tc>
                <a:tc>
                  <a:txBody>
                    <a:bodyPr/>
                    <a:lstStyle/>
                    <a:p>
                      <a:r>
                        <a:rPr lang="en-US" sz="1200" dirty="0" smtClean="0"/>
                        <a:t>AB1.0 	Incomplete: temporary brain dysfunction with no complete LOC</a:t>
                      </a:r>
                    </a:p>
                    <a:p>
                      <a:r>
                        <a:rPr lang="en-US" sz="1200" dirty="0" smtClean="0"/>
                        <a:t>AB1.00	   temporary confusion without amnesia</a:t>
                      </a:r>
                    </a:p>
                    <a:p>
                      <a:r>
                        <a:rPr lang="en-US" sz="1200" dirty="0" smtClean="0"/>
                        <a:t>AB1.01	   with pre or post-traumatic amnesia</a:t>
                      </a:r>
                    </a:p>
                    <a:p>
                      <a:r>
                        <a:rPr lang="en-US" sz="1200" dirty="0" smtClean="0"/>
                        <a:t>AB1.1	Brief: Loss of consciousness &lt; 6 hours</a:t>
                      </a:r>
                    </a:p>
                    <a:p>
                      <a:r>
                        <a:rPr lang="en-US" sz="1200" dirty="0" smtClean="0"/>
                        <a:t>AB1.10	   loss of consciousness ≤ 30 </a:t>
                      </a:r>
                      <a:r>
                        <a:rPr lang="en-US" sz="1200" dirty="0" err="1" smtClean="0"/>
                        <a:t>mins</a:t>
                      </a:r>
                      <a:endParaRPr lang="en-US" sz="1200" dirty="0" smtClean="0"/>
                    </a:p>
                    <a:p>
                      <a:r>
                        <a:rPr lang="en-US" sz="1200" dirty="0" smtClean="0"/>
                        <a:t>AB1.11	   loss of consciousness 31-59 </a:t>
                      </a:r>
                      <a:r>
                        <a:rPr lang="en-US" sz="1200" dirty="0" err="1" smtClean="0"/>
                        <a:t>mins</a:t>
                      </a:r>
                      <a:endParaRPr lang="en-US" sz="1200" dirty="0" smtClean="0"/>
                    </a:p>
                    <a:p>
                      <a:r>
                        <a:rPr lang="en-US" sz="1200" dirty="0" smtClean="0"/>
                        <a:t>AB1.12	   loss of consciousness 1-6 hours</a:t>
                      </a:r>
                    </a:p>
                    <a:p>
                      <a:r>
                        <a:rPr lang="en-US" sz="1200" dirty="0" smtClean="0"/>
                        <a:t>AB1.2	Intermediate: Loss of consciousness 6 hours to &lt;24 hours</a:t>
                      </a:r>
                    </a:p>
                    <a:p>
                      <a:r>
                        <a:rPr lang="en-US" sz="1200" dirty="0" smtClean="0"/>
                        <a:t>AB1.20	   due to mass lesion</a:t>
                      </a:r>
                    </a:p>
                    <a:p>
                      <a:r>
                        <a:rPr lang="en-US" sz="1200" dirty="0" smtClean="0"/>
                        <a:t>AB1.21	   due to Diffuse Axonal injury (DAI) </a:t>
                      </a:r>
                    </a:p>
                    <a:p>
                      <a:r>
                        <a:rPr lang="en-US" sz="1200" dirty="0" smtClean="0"/>
                        <a:t>AB1.22	   due to other &amp; unspecified mechanism (includes hypoxia and ischemia)</a:t>
                      </a:r>
                    </a:p>
                    <a:p>
                      <a:r>
                        <a:rPr lang="en-US" sz="1200" dirty="0" smtClean="0"/>
                        <a:t>AB1.3	Prolonged: LOC &gt;24 hours with return to pre-existing conscious level</a:t>
                      </a:r>
                    </a:p>
                    <a:p>
                      <a:r>
                        <a:rPr lang="en-US" sz="1200" dirty="0" smtClean="0"/>
                        <a:t>AB1.30	   due to mass lesion</a:t>
                      </a:r>
                    </a:p>
                    <a:p>
                      <a:r>
                        <a:rPr lang="en-US" sz="1200" dirty="0" smtClean="0"/>
                        <a:t>AB1.300	      without brainstem signs</a:t>
                      </a:r>
                    </a:p>
                    <a:p>
                      <a:r>
                        <a:rPr lang="en-US" sz="1200" dirty="0" smtClean="0"/>
                        <a:t>AB1.301	      with brainstem signs [</a:t>
                      </a:r>
                      <a:r>
                        <a:rPr lang="en-US" sz="1200" dirty="0" err="1" smtClean="0"/>
                        <a:t>decerebrate</a:t>
                      </a:r>
                      <a:r>
                        <a:rPr lang="en-US" sz="1200" dirty="0" smtClean="0"/>
                        <a:t>; decorticate]</a:t>
                      </a:r>
                    </a:p>
                    <a:p>
                      <a:r>
                        <a:rPr lang="en-US" sz="1200" dirty="0" smtClean="0"/>
                        <a:t>AB1.31	   due to Diffuse Axonal injury (DAI) </a:t>
                      </a:r>
                    </a:p>
                    <a:p>
                      <a:r>
                        <a:rPr lang="en-US" sz="1200" dirty="0" smtClean="0"/>
                        <a:t>AB1.310	      without brainstem signs (moderate DAI)</a:t>
                      </a:r>
                    </a:p>
                    <a:p>
                      <a:r>
                        <a:rPr lang="en-US" sz="1200" dirty="0" smtClean="0"/>
                        <a:t>AB1.311	      with brainstem signs [</a:t>
                      </a:r>
                      <a:r>
                        <a:rPr lang="en-US" sz="1200" dirty="0" err="1" smtClean="0"/>
                        <a:t>decerebrate</a:t>
                      </a:r>
                      <a:r>
                        <a:rPr lang="en-US" sz="1200" dirty="0" smtClean="0"/>
                        <a:t>; decorticate] (severe DAI)</a:t>
                      </a:r>
                    </a:p>
                    <a:p>
                      <a:r>
                        <a:rPr lang="en-US" sz="1200" dirty="0" smtClean="0"/>
                        <a:t>AB1.32	   due to other &amp; unspecified mechanism (includes hypoxia and ischemia)</a:t>
                      </a:r>
                    </a:p>
                    <a:p>
                      <a:r>
                        <a:rPr lang="en-US" sz="1200" dirty="0" smtClean="0"/>
                        <a:t>AB1.320	      without brainstem signs</a:t>
                      </a:r>
                    </a:p>
                    <a:p>
                      <a:r>
                        <a:rPr lang="en-US" sz="1200" dirty="0" smtClean="0"/>
                        <a:t>AB1.321	      with brainstem signs [</a:t>
                      </a:r>
                      <a:r>
                        <a:rPr lang="en-US" sz="1200" dirty="0" err="1" smtClean="0"/>
                        <a:t>decerebrate</a:t>
                      </a:r>
                      <a:r>
                        <a:rPr lang="en-US" sz="1200" dirty="0" smtClean="0"/>
                        <a:t>; decorticate]</a:t>
                      </a:r>
                    </a:p>
                    <a:p>
                      <a:r>
                        <a:rPr lang="en-US" sz="1200" dirty="0" smtClean="0"/>
                        <a:t>AB1.4	</a:t>
                      </a:r>
                      <a:r>
                        <a:rPr lang="en-US" sz="1200" dirty="0" err="1" smtClean="0"/>
                        <a:t>Persistant</a:t>
                      </a:r>
                      <a:r>
                        <a:rPr lang="en-US" sz="1200" dirty="0" smtClean="0"/>
                        <a:t>: LOC without return to pre-injury level of consciousness</a:t>
                      </a:r>
                    </a:p>
                    <a:p>
                      <a:r>
                        <a:rPr lang="en-US" sz="1200" dirty="0" smtClean="0"/>
                        <a:t>AB1.40	   LOC persisted &gt;24 hours and until [discharge/latest assessment]</a:t>
                      </a:r>
                    </a:p>
                    <a:p>
                      <a:r>
                        <a:rPr lang="en-US" sz="1200" dirty="0" smtClean="0"/>
                        <a:t>AB1.41	   LOC of any duration persisted until death</a:t>
                      </a:r>
                    </a:p>
                    <a:p>
                      <a:r>
                        <a:rPr lang="en-US" sz="1200" dirty="0" smtClean="0"/>
                        <a:t>AB1.410	      … with death due to brain injury</a:t>
                      </a:r>
                    </a:p>
                    <a:p>
                      <a:r>
                        <a:rPr lang="en-US" sz="1200" dirty="0" smtClean="0"/>
                        <a:t>AB1.411	      … with death due to other cause</a:t>
                      </a:r>
                    </a:p>
                    <a:p>
                      <a:r>
                        <a:rPr lang="en-US" sz="1200" dirty="0" smtClean="0"/>
                        <a:t>AB1.9	Unspecified or unknown duration</a:t>
                      </a:r>
                    </a:p>
                    <a:p>
                      <a:r>
                        <a:rPr lang="en-US" sz="1200" dirty="0" smtClean="0"/>
                        <a:t>AB1.90	   duration unknown due to lack of [reliable] information</a:t>
                      </a:r>
                    </a:p>
                    <a:p>
                      <a:r>
                        <a:rPr lang="en-US" sz="1200" dirty="0" smtClean="0"/>
                        <a:t>AB1.91	   duration unknown due to effects of therapy (e.g. induced coma)</a:t>
                      </a:r>
                    </a:p>
                  </a:txBody>
                  <a:tcPr/>
                </a:tc>
                <a:tc>
                  <a:txBody>
                    <a:bodyPr/>
                    <a:lstStyle/>
                    <a:p>
                      <a:r>
                        <a:rPr lang="en-AU" sz="1200" dirty="0" smtClean="0"/>
                        <a:t>Requires a definition</a:t>
                      </a:r>
                      <a:r>
                        <a:rPr lang="en-AU" sz="1200" baseline="0" dirty="0" smtClean="0"/>
                        <a:t> of LOC/coma.  </a:t>
                      </a:r>
                    </a:p>
                    <a:p>
                      <a:endParaRPr lang="en-AU" sz="1200" baseline="0" dirty="0" smtClean="0"/>
                    </a:p>
                    <a:p>
                      <a:endParaRPr lang="en-AU" sz="1200" baseline="0" dirty="0" smtClean="0"/>
                    </a:p>
                    <a:p>
                      <a:endParaRPr lang="en-AU" sz="1200" dirty="0" smtClean="0"/>
                    </a:p>
                    <a:p>
                      <a:endParaRPr lang="en-AU" sz="1200" dirty="0" smtClean="0"/>
                    </a:p>
                    <a:p>
                      <a:r>
                        <a:rPr lang="en-AU" sz="1200" dirty="0" smtClean="0"/>
                        <a:t>Note</a:t>
                      </a:r>
                      <a:r>
                        <a:rPr lang="en-AU" sz="1200" baseline="0" dirty="0" smtClean="0"/>
                        <a:t> that the detailed categories apply only to the small proportion of cases with severe TBI.</a:t>
                      </a:r>
                      <a:endParaRPr lang="en-AU" sz="1200" dirty="0" smtClean="0"/>
                    </a:p>
                  </a:txBody>
                  <a:tcPr/>
                </a:tc>
              </a:tr>
            </a:tbl>
          </a:graphicData>
        </a:graphic>
      </p:graphicFrame>
    </p:spTree>
    <p:extLst>
      <p:ext uri="{BB962C8B-B14F-4D97-AF65-F5344CB8AC3E}">
        <p14:creationId xmlns:p14="http://schemas.microsoft.com/office/powerpoint/2010/main" val="3595204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Proposals </a:t>
            </a:r>
            <a:r>
              <a:rPr lang="en-AU" dirty="0">
                <a:solidFill>
                  <a:srgbClr val="3333FF"/>
                </a:solidFill>
              </a:rPr>
              <a:t>for </a:t>
            </a:r>
            <a:r>
              <a:rPr lang="en-AU" dirty="0" smtClean="0">
                <a:solidFill>
                  <a:srgbClr val="3333FF"/>
                </a:solidFill>
              </a:rPr>
              <a:t>ICD-11</a:t>
            </a:r>
            <a:endParaRPr lang="en-AU" dirty="0" smtClean="0"/>
          </a:p>
        </p:txBody>
      </p:sp>
      <p:sp>
        <p:nvSpPr>
          <p:cNvPr id="4099" name="Content Placeholder 2"/>
          <p:cNvSpPr>
            <a:spLocks noGrp="1"/>
          </p:cNvSpPr>
          <p:nvPr>
            <p:ph idx="1"/>
          </p:nvPr>
        </p:nvSpPr>
        <p:spPr/>
        <p:txBody>
          <a:bodyPr/>
          <a:lstStyle/>
          <a:p>
            <a:pPr eaLnBrk="1" hangingPunct="1"/>
            <a:r>
              <a:rPr lang="en-US" sz="3600" i="1" dirty="0" smtClean="0">
                <a:solidFill>
                  <a:srgbClr val="3333FF"/>
                </a:solidFill>
                <a:latin typeface="Times New Roman" pitchFamily="18" charset="0"/>
              </a:rPr>
              <a:t>Overall principles of revision</a:t>
            </a:r>
          </a:p>
          <a:p>
            <a:pPr eaLnBrk="1" hangingPunct="1"/>
            <a:r>
              <a:rPr lang="en-US" sz="3600" i="1" dirty="0" smtClean="0">
                <a:solidFill>
                  <a:srgbClr val="3333FF"/>
                </a:solidFill>
                <a:latin typeface="Times New Roman" pitchFamily="18" charset="0"/>
              </a:rPr>
              <a:t>Injury</a:t>
            </a:r>
            <a:endParaRPr lang="en-US" sz="3600" i="1" dirty="0">
              <a:solidFill>
                <a:srgbClr val="3333FF"/>
              </a:solidFill>
              <a:latin typeface="Times New Roman" pitchFamily="18" charset="0"/>
            </a:endParaRPr>
          </a:p>
          <a:p>
            <a:pPr eaLnBrk="1" hangingPunct="1"/>
            <a:r>
              <a:rPr lang="en-US" sz="3600" i="1" dirty="0">
                <a:solidFill>
                  <a:srgbClr val="3333FF"/>
                </a:solidFill>
                <a:latin typeface="Times New Roman" pitchFamily="18" charset="0"/>
              </a:rPr>
              <a:t>External causes</a:t>
            </a:r>
          </a:p>
          <a:p>
            <a:pPr eaLnBrk="1" hangingPunct="1"/>
            <a:r>
              <a:rPr lang="en-US" sz="3600" i="1" dirty="0">
                <a:solidFill>
                  <a:srgbClr val="3333FF"/>
                </a:solidFill>
                <a:latin typeface="Times New Roman" pitchFamily="18" charset="0"/>
              </a:rPr>
              <a:t>Overlap issues</a:t>
            </a:r>
          </a:p>
          <a:p>
            <a:pPr eaLnBrk="1" hangingPunct="1"/>
            <a:r>
              <a:rPr lang="en-US" sz="3600" i="1" dirty="0">
                <a:solidFill>
                  <a:srgbClr val="3333FF"/>
                </a:solidFill>
                <a:latin typeface="Times New Roman" pitchFamily="18" charset="0"/>
              </a:rPr>
              <a:t>Versions</a:t>
            </a:r>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Tree>
    <p:extLst>
      <p:ext uri="{BB962C8B-B14F-4D97-AF65-F5344CB8AC3E}">
        <p14:creationId xmlns:p14="http://schemas.microsoft.com/office/powerpoint/2010/main" val="11222686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116632"/>
            <a:ext cx="8229600" cy="1143000"/>
          </a:xfrm>
        </p:spPr>
        <p:txBody>
          <a:bodyPr/>
          <a:lstStyle/>
          <a:p>
            <a:pPr eaLnBrk="1" hangingPunct="1"/>
            <a:r>
              <a:rPr lang="en-AU" dirty="0" smtClean="0">
                <a:solidFill>
                  <a:srgbClr val="3333FF"/>
                </a:solidFill>
              </a:rPr>
              <a:t>Intracranial Injury (level 2)</a:t>
            </a:r>
            <a:endParaRPr lang="en-AU" dirty="0" smtClean="0"/>
          </a:p>
        </p:txBody>
      </p:sp>
      <p:sp>
        <p:nvSpPr>
          <p:cNvPr id="4099" name="Content Placeholder 2"/>
          <p:cNvSpPr>
            <a:spLocks noGrp="1"/>
          </p:cNvSpPr>
          <p:nvPr>
            <p:ph idx="1"/>
          </p:nvPr>
        </p:nvSpPr>
        <p:spPr>
          <a:xfrm>
            <a:off x="467544" y="1268760"/>
            <a:ext cx="8229600" cy="4525963"/>
          </a:xfrm>
        </p:spPr>
        <p:txBody>
          <a:bodyPr/>
          <a:lstStyle/>
          <a:p>
            <a:pPr eaLnBrk="1" hangingPunct="1"/>
            <a:endParaRPr lang="en-US" i="1" dirty="0" smtClean="0"/>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5" name="TextBox 4"/>
          <p:cNvSpPr txBox="1"/>
          <p:nvPr/>
        </p:nvSpPr>
        <p:spPr>
          <a:xfrm>
            <a:off x="107504" y="188640"/>
            <a:ext cx="2912016" cy="369332"/>
          </a:xfrm>
          <a:prstGeom prst="rect">
            <a:avLst/>
          </a:prstGeom>
          <a:noFill/>
        </p:spPr>
        <p:txBody>
          <a:bodyPr wrap="none" rtlCol="0">
            <a:spAutoFit/>
          </a:bodyPr>
          <a:lstStyle/>
          <a:p>
            <a:r>
              <a:rPr lang="en-AU" dirty="0" smtClean="0">
                <a:solidFill>
                  <a:srgbClr val="3333FF"/>
                </a:solidFill>
              </a:rPr>
              <a:t>Worked examples: Injury</a:t>
            </a:r>
            <a:endParaRPr lang="en-AU" dirty="0"/>
          </a:p>
        </p:txBody>
      </p:sp>
      <p:graphicFrame>
        <p:nvGraphicFramePr>
          <p:cNvPr id="3" name="Table 2"/>
          <p:cNvGraphicFramePr>
            <a:graphicFrameLocks noGrp="1"/>
          </p:cNvGraphicFramePr>
          <p:nvPr>
            <p:extLst>
              <p:ext uri="{D42A27DB-BD31-4B8C-83A1-F6EECF244321}">
                <p14:modId xmlns:p14="http://schemas.microsoft.com/office/powerpoint/2010/main" val="3302977952"/>
              </p:ext>
            </p:extLst>
          </p:nvPr>
        </p:nvGraphicFramePr>
        <p:xfrm>
          <a:off x="467544" y="1052735"/>
          <a:ext cx="8208912" cy="4303033"/>
        </p:xfrm>
        <a:graphic>
          <a:graphicData uri="http://schemas.openxmlformats.org/drawingml/2006/table">
            <a:tbl>
              <a:tblPr firstRow="1" bandRow="1">
                <a:tableStyleId>{5C22544A-7EE6-4342-B048-85BDC9FD1C3A}</a:tableStyleId>
              </a:tblPr>
              <a:tblGrid>
                <a:gridCol w="1080120"/>
                <a:gridCol w="6120680"/>
                <a:gridCol w="1008112"/>
              </a:tblGrid>
              <a:tr h="371113">
                <a:tc>
                  <a:txBody>
                    <a:bodyPr/>
                    <a:lstStyle/>
                    <a:p>
                      <a:r>
                        <a:rPr lang="en-AU" dirty="0" smtClean="0"/>
                        <a:t>Version</a:t>
                      </a:r>
                      <a:endParaRPr lang="en-AU" dirty="0"/>
                    </a:p>
                  </a:txBody>
                  <a:tcPr/>
                </a:tc>
                <a:tc>
                  <a:txBody>
                    <a:bodyPr/>
                    <a:lstStyle/>
                    <a:p>
                      <a:r>
                        <a:rPr lang="en-AU" dirty="0" smtClean="0"/>
                        <a:t>Coding</a:t>
                      </a:r>
                      <a:endParaRPr lang="en-AU" dirty="0"/>
                    </a:p>
                  </a:txBody>
                  <a:tcPr/>
                </a:tc>
                <a:tc>
                  <a:txBody>
                    <a:bodyPr/>
                    <a:lstStyle/>
                    <a:p>
                      <a:r>
                        <a:rPr lang="en-AU" dirty="0" smtClean="0"/>
                        <a:t>Notes</a:t>
                      </a:r>
                      <a:endParaRPr lang="en-AU" dirty="0"/>
                    </a:p>
                  </a:txBody>
                  <a:tcPr/>
                </a:tc>
              </a:tr>
              <a:tr h="28062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dirty="0" smtClean="0"/>
                        <a:t>ICD-11 </a:t>
                      </a:r>
                      <a:r>
                        <a:rPr lang="en-AU" sz="1200" baseline="0" dirty="0" smtClean="0"/>
                        <a:t>working draft</a:t>
                      </a:r>
                      <a:endParaRPr lang="en-AU" sz="1200" dirty="0" smtClean="0"/>
                    </a:p>
                    <a:p>
                      <a:endParaRPr lang="en-AU" sz="1200" dirty="0"/>
                    </a:p>
                  </a:txBody>
                  <a:tcPr/>
                </a:tc>
                <a:tc>
                  <a:txBody>
                    <a:bodyPr/>
                    <a:lstStyle/>
                    <a:p>
                      <a:r>
                        <a:rPr lang="en-US" sz="1200" dirty="0" smtClean="0"/>
                        <a:t>Under</a:t>
                      </a:r>
                      <a:r>
                        <a:rPr lang="en-US" sz="1200" baseline="0" dirty="0" smtClean="0"/>
                        <a:t> discussion. A working proposal is to combine type of trauma and effect on conscious state (incl. duration of coma) along lines such as this:</a:t>
                      </a:r>
                    </a:p>
                    <a:p>
                      <a:r>
                        <a:rPr lang="en-US" sz="1200" dirty="0" smtClean="0"/>
                        <a:t>AB1.0 	Incomplete LOC: temporary brain dysfunction with no complete LOC.</a:t>
                      </a:r>
                    </a:p>
                    <a:p>
                      <a:r>
                        <a:rPr lang="en-US" sz="1200" dirty="0" smtClean="0"/>
                        <a:t>AB1.00	   temporary confusion without amnesia</a:t>
                      </a:r>
                    </a:p>
                    <a:p>
                      <a:r>
                        <a:rPr lang="en-US" sz="1200" dirty="0" smtClean="0"/>
                        <a:t>AB1.01	   with pre or post-traumatic amnesia</a:t>
                      </a:r>
                    </a:p>
                    <a:p>
                      <a:r>
                        <a:rPr lang="en-US" sz="1200" dirty="0" smtClean="0"/>
                        <a:t>AB1.1	Brief LOC: Loss of consciousness &lt; 6 hours</a:t>
                      </a:r>
                    </a:p>
                    <a:p>
                      <a:r>
                        <a:rPr lang="en-US" sz="1200" dirty="0" smtClean="0"/>
                        <a:t>AB1.10	   loss of consciousness ≤ 30 </a:t>
                      </a:r>
                      <a:r>
                        <a:rPr lang="en-US" sz="1200" dirty="0" err="1" smtClean="0"/>
                        <a:t>mins</a:t>
                      </a:r>
                      <a:endParaRPr lang="en-US" sz="1200" dirty="0" smtClean="0"/>
                    </a:p>
                    <a:p>
                      <a:r>
                        <a:rPr lang="en-US" sz="1200" dirty="0" smtClean="0"/>
                        <a:t>AB1.11	   loss of consciousness 31-59 </a:t>
                      </a:r>
                      <a:r>
                        <a:rPr lang="en-US" sz="1200" dirty="0" err="1" smtClean="0"/>
                        <a:t>mins</a:t>
                      </a:r>
                      <a:endParaRPr lang="en-US" sz="1200" dirty="0" smtClean="0"/>
                    </a:p>
                    <a:p>
                      <a:r>
                        <a:rPr lang="en-US" sz="1200" dirty="0" smtClean="0"/>
                        <a:t>AB1.12	   loss of consciousness 1-6 hours</a:t>
                      </a:r>
                    </a:p>
                    <a:p>
                      <a:r>
                        <a:rPr lang="en-US" sz="1200" dirty="0" smtClean="0"/>
                        <a:t>AB1.2	Intermediate LOC: Loss of consciousness 6 hours to &lt;24 hours</a:t>
                      </a:r>
                    </a:p>
                    <a:p>
                      <a:r>
                        <a:rPr lang="en-US" sz="1200" dirty="0" smtClean="0"/>
                        <a:t>AB1.20	   due to mass lesion</a:t>
                      </a:r>
                    </a:p>
                    <a:p>
                      <a:r>
                        <a:rPr lang="en-US" sz="1200" dirty="0" smtClean="0"/>
                        <a:t>AB1.21	   due to Diffuse Axonal injury (DAI) </a:t>
                      </a:r>
                    </a:p>
                    <a:p>
                      <a:r>
                        <a:rPr lang="en-US" sz="1200" dirty="0" smtClean="0"/>
                        <a:t>AB1.22	   due to other &amp; unspecified mechanism (includes hypoxia and ischemia)</a:t>
                      </a:r>
                    </a:p>
                    <a:p>
                      <a:r>
                        <a:rPr lang="en-US" sz="1200" dirty="0" smtClean="0"/>
                        <a:t>AB1.3	Prolonged LOC: &gt;24 hours with return to pre-existing conscious level</a:t>
                      </a:r>
                    </a:p>
                    <a:p>
                      <a:r>
                        <a:rPr lang="en-US" sz="1200" dirty="0" smtClean="0"/>
                        <a:t>AB1.30	   due to mass lesion</a:t>
                      </a:r>
                    </a:p>
                    <a:p>
                      <a:r>
                        <a:rPr lang="en-US" sz="1200" dirty="0" smtClean="0"/>
                        <a:t>AB1.31	   due to Diffuse Axonal injury (DAI) </a:t>
                      </a:r>
                    </a:p>
                    <a:p>
                      <a:r>
                        <a:rPr lang="en-US" sz="1200" dirty="0" smtClean="0"/>
                        <a:t>AB1.32	   due to other &amp; unspecified mechanism (includes hypoxia and ischemia)</a:t>
                      </a:r>
                    </a:p>
                    <a:p>
                      <a:r>
                        <a:rPr lang="en-US" sz="1200" dirty="0" smtClean="0"/>
                        <a:t>AB1.4	</a:t>
                      </a:r>
                      <a:r>
                        <a:rPr lang="en-US" sz="1200" dirty="0" err="1" smtClean="0"/>
                        <a:t>Persistant</a:t>
                      </a:r>
                      <a:r>
                        <a:rPr lang="en-US" sz="1200" dirty="0" smtClean="0"/>
                        <a:t> LOC without return to pre-injury level of consciousness</a:t>
                      </a:r>
                    </a:p>
                    <a:p>
                      <a:r>
                        <a:rPr lang="en-US" sz="1200" dirty="0" smtClean="0"/>
                        <a:t>AB1.40	   LOC persisted &gt;24 hours and until [discharge or the latest assessment]</a:t>
                      </a:r>
                      <a:br>
                        <a:rPr lang="en-US" sz="1200" dirty="0" smtClean="0"/>
                      </a:br>
                      <a:r>
                        <a:rPr lang="en-US" sz="1200" dirty="0" smtClean="0"/>
                        <a:t>AB1.41	   LOC of any duration persisted until death</a:t>
                      </a:r>
                    </a:p>
                    <a:p>
                      <a:r>
                        <a:rPr lang="en-US" sz="1200" dirty="0" smtClean="0"/>
                        <a:t>AB1.9	Unspecified duration</a:t>
                      </a:r>
                    </a:p>
                  </a:txBody>
                  <a:tcPr/>
                </a:tc>
                <a:tc>
                  <a:txBody>
                    <a:bodyPr/>
                    <a:lstStyle/>
                    <a:p>
                      <a:r>
                        <a:rPr lang="en-AU" sz="1200" dirty="0" smtClean="0"/>
                        <a:t>Requires a definition</a:t>
                      </a:r>
                      <a:r>
                        <a:rPr lang="en-AU" sz="1200" baseline="0" dirty="0" smtClean="0"/>
                        <a:t> of LOC/coma.  </a:t>
                      </a:r>
                    </a:p>
                    <a:p>
                      <a:endParaRPr lang="en-AU" sz="1200" baseline="0" dirty="0" smtClean="0"/>
                    </a:p>
                    <a:p>
                      <a:endParaRPr lang="en-AU" sz="1200" baseline="0" dirty="0" smtClean="0"/>
                    </a:p>
                    <a:p>
                      <a:endParaRPr lang="en-AU" sz="1200" baseline="0" dirty="0" smtClean="0"/>
                    </a:p>
                    <a:p>
                      <a:r>
                        <a:rPr lang="en-AU" sz="1200" baseline="0" dirty="0" smtClean="0"/>
                        <a:t>For discussion with Neurology TAG and others.</a:t>
                      </a:r>
                      <a:endParaRPr lang="en-AU" sz="1200" dirty="0" smtClean="0"/>
                    </a:p>
                  </a:txBody>
                  <a:tcPr/>
                </a:tc>
              </a:tr>
            </a:tbl>
          </a:graphicData>
        </a:graphic>
      </p:graphicFrame>
    </p:spTree>
    <p:extLst>
      <p:ext uri="{BB962C8B-B14F-4D97-AF65-F5344CB8AC3E}">
        <p14:creationId xmlns:p14="http://schemas.microsoft.com/office/powerpoint/2010/main" val="28668994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smtClean="0">
                <a:solidFill>
                  <a:srgbClr val="3333FF"/>
                </a:solidFill>
              </a:rPr>
              <a:t>Appx</a:t>
            </a:r>
            <a:r>
              <a:rPr lang="en-AU" dirty="0" smtClean="0">
                <a:solidFill>
                  <a:srgbClr val="3333FF"/>
                </a:solidFill>
              </a:rPr>
              <a:t> 2: current developments</a:t>
            </a:r>
            <a:endParaRPr lang="en-AU" dirty="0"/>
          </a:p>
        </p:txBody>
      </p:sp>
      <p:sp>
        <p:nvSpPr>
          <p:cNvPr id="3" name="Content Placeholder 2"/>
          <p:cNvSpPr>
            <a:spLocks noGrp="1"/>
          </p:cNvSpPr>
          <p:nvPr>
            <p:ph idx="1"/>
          </p:nvPr>
        </p:nvSpPr>
        <p:spPr/>
        <p:txBody>
          <a:bodyPr/>
          <a:lstStyle/>
          <a:p>
            <a:endParaRPr lang="en-AU"/>
          </a:p>
        </p:txBody>
      </p:sp>
    </p:spTree>
    <p:extLst>
      <p:ext uri="{BB962C8B-B14F-4D97-AF65-F5344CB8AC3E}">
        <p14:creationId xmlns:p14="http://schemas.microsoft.com/office/powerpoint/2010/main" val="25111800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Morbidity version outline: now</a:t>
            </a:r>
            <a:endParaRPr lang="en-AU" dirty="0"/>
          </a:p>
        </p:txBody>
      </p:sp>
      <p:sp>
        <p:nvSpPr>
          <p:cNvPr id="3" name="Content Placeholder 2"/>
          <p:cNvSpPr>
            <a:spLocks noGrp="1"/>
          </p:cNvSpPr>
          <p:nvPr>
            <p:ph idx="1"/>
          </p:nvPr>
        </p:nvSpPr>
        <p:spPr/>
        <p:txBody>
          <a:bodyPr/>
          <a:lstStyle/>
          <a:p>
            <a:r>
              <a:rPr lang="en-AU" dirty="0" smtClean="0"/>
              <a:t>Main section: 3</a:t>
            </a:r>
            <a:r>
              <a:rPr lang="en-AU" dirty="0"/>
              <a:t> (+/-4</a:t>
            </a:r>
            <a:r>
              <a:rPr lang="en-AU" baseline="30000" dirty="0"/>
              <a:t>th</a:t>
            </a:r>
            <a:r>
              <a:rPr lang="en-AU" dirty="0"/>
              <a:t>) </a:t>
            </a:r>
            <a:r>
              <a:rPr lang="en-AU" dirty="0" smtClean="0"/>
              <a:t>post-</a:t>
            </a:r>
            <a:r>
              <a:rPr lang="en-AU" dirty="0" err="1" smtClean="0"/>
              <a:t>coord</a:t>
            </a:r>
            <a:r>
              <a:rPr lang="en-AU" dirty="0" smtClean="0"/>
              <a:t> parts:</a:t>
            </a:r>
          </a:p>
          <a:p>
            <a:pPr lvl="1"/>
            <a:r>
              <a:rPr lang="en-AU" dirty="0" smtClean="0"/>
              <a:t>[Intent(6)]*[</a:t>
            </a:r>
            <a:r>
              <a:rPr lang="en-AU" dirty="0" err="1" smtClean="0"/>
              <a:t>Mech</a:t>
            </a:r>
            <a:r>
              <a:rPr lang="en-AU" dirty="0" smtClean="0"/>
              <a:t>(11)&amp;</a:t>
            </a:r>
            <a:r>
              <a:rPr lang="en-AU" dirty="0" err="1" smtClean="0"/>
              <a:t>Obj</a:t>
            </a:r>
            <a:r>
              <a:rPr lang="en-AU" dirty="0" smtClean="0"/>
              <a:t>(varies)] </a:t>
            </a:r>
            <a:r>
              <a:rPr lang="en-AU" i="1" dirty="0" smtClean="0"/>
              <a:t>plus</a:t>
            </a:r>
          </a:p>
          <a:p>
            <a:pPr lvl="1"/>
            <a:r>
              <a:rPr lang="en-AU" dirty="0" smtClean="0"/>
              <a:t>[Place of occurrence] </a:t>
            </a:r>
            <a:r>
              <a:rPr lang="en-AU" i="1" dirty="0" smtClean="0"/>
              <a:t>plus</a:t>
            </a:r>
          </a:p>
          <a:p>
            <a:pPr lvl="1"/>
            <a:r>
              <a:rPr lang="en-AU" dirty="0" smtClean="0"/>
              <a:t>[Activity] plus </a:t>
            </a:r>
            <a:r>
              <a:rPr lang="en-AU" i="1" dirty="0" smtClean="0"/>
              <a:t>optionally </a:t>
            </a:r>
            <a:r>
              <a:rPr lang="en-AU" i="1" dirty="0"/>
              <a:t>also </a:t>
            </a:r>
            <a:endParaRPr lang="en-AU" i="1" dirty="0" smtClean="0"/>
          </a:p>
          <a:p>
            <a:pPr lvl="1"/>
            <a:r>
              <a:rPr lang="en-AU" dirty="0" smtClean="0"/>
              <a:t>[optional elements from Other Dimensions]</a:t>
            </a:r>
          </a:p>
          <a:p>
            <a:r>
              <a:rPr lang="en-AU" dirty="0" smtClean="0"/>
              <a:t>Complications of care</a:t>
            </a:r>
          </a:p>
          <a:p>
            <a:pPr lvl="1"/>
            <a:r>
              <a:rPr lang="en-AU" dirty="0" smtClean="0"/>
              <a:t>[Q&amp;S TAG structure] </a:t>
            </a:r>
            <a:r>
              <a:rPr lang="en-AU" dirty="0"/>
              <a:t>(1 part or 2 in Ext C?)</a:t>
            </a:r>
          </a:p>
          <a:p>
            <a:pPr marL="457200" lvl="1" indent="0">
              <a:buNone/>
            </a:pPr>
            <a:endParaRPr lang="en-AU" dirty="0" smtClean="0"/>
          </a:p>
        </p:txBody>
      </p:sp>
    </p:spTree>
    <p:extLst>
      <p:ext uri="{BB962C8B-B14F-4D97-AF65-F5344CB8AC3E}">
        <p14:creationId xmlns:p14="http://schemas.microsoft.com/office/powerpoint/2010/main" val="14239731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Morbidity version outline: new</a:t>
            </a:r>
            <a:endParaRPr lang="en-AU" dirty="0"/>
          </a:p>
        </p:txBody>
      </p:sp>
      <p:sp>
        <p:nvSpPr>
          <p:cNvPr id="3" name="Content Placeholder 2"/>
          <p:cNvSpPr>
            <a:spLocks noGrp="1"/>
          </p:cNvSpPr>
          <p:nvPr>
            <p:ph idx="1"/>
          </p:nvPr>
        </p:nvSpPr>
        <p:spPr>
          <a:xfrm>
            <a:off x="467544" y="1196752"/>
            <a:ext cx="8229600" cy="4525963"/>
          </a:xfrm>
        </p:spPr>
        <p:txBody>
          <a:bodyPr/>
          <a:lstStyle/>
          <a:p>
            <a:r>
              <a:rPr lang="en-AU" dirty="0" smtClean="0"/>
              <a:t>Main section: 3 (+/-4</a:t>
            </a:r>
            <a:r>
              <a:rPr lang="en-AU" baseline="30000" dirty="0" smtClean="0"/>
              <a:t>th</a:t>
            </a:r>
            <a:r>
              <a:rPr lang="en-AU" dirty="0" smtClean="0"/>
              <a:t>) post-</a:t>
            </a:r>
            <a:r>
              <a:rPr lang="en-AU" dirty="0" err="1" smtClean="0"/>
              <a:t>coord</a:t>
            </a:r>
            <a:r>
              <a:rPr lang="en-AU" dirty="0" smtClean="0"/>
              <a:t> parts:</a:t>
            </a:r>
          </a:p>
          <a:p>
            <a:pPr lvl="1"/>
            <a:r>
              <a:rPr lang="en-AU" dirty="0" smtClean="0"/>
              <a:t>[Intent(5)]*[</a:t>
            </a:r>
            <a:r>
              <a:rPr lang="en-AU" dirty="0" err="1" smtClean="0"/>
              <a:t>Mech</a:t>
            </a:r>
            <a:r>
              <a:rPr lang="en-AU" dirty="0" smtClean="0"/>
              <a:t>(&gt;11)&amp;</a:t>
            </a:r>
            <a:r>
              <a:rPr lang="en-AU" dirty="0" err="1" smtClean="0"/>
              <a:t>Obj</a:t>
            </a:r>
            <a:r>
              <a:rPr lang="en-AU" dirty="0" smtClean="0"/>
              <a:t>(varies)] </a:t>
            </a:r>
            <a:r>
              <a:rPr lang="en-AU" i="1" dirty="0" smtClean="0"/>
              <a:t>plus</a:t>
            </a:r>
          </a:p>
          <a:p>
            <a:pPr lvl="1"/>
            <a:r>
              <a:rPr lang="en-AU" dirty="0" smtClean="0"/>
              <a:t>[Place of occurrence] </a:t>
            </a:r>
            <a:r>
              <a:rPr lang="en-AU" i="1" dirty="0" smtClean="0"/>
              <a:t>plus</a:t>
            </a:r>
          </a:p>
          <a:p>
            <a:pPr lvl="1"/>
            <a:r>
              <a:rPr lang="en-AU" dirty="0" smtClean="0"/>
              <a:t>[Activity] </a:t>
            </a:r>
            <a:r>
              <a:rPr lang="en-AU" i="1" dirty="0" smtClean="0"/>
              <a:t>optionally </a:t>
            </a:r>
            <a:r>
              <a:rPr lang="en-AU" i="1" dirty="0"/>
              <a:t>also </a:t>
            </a:r>
            <a:endParaRPr lang="en-AU" i="1" dirty="0" smtClean="0"/>
          </a:p>
          <a:p>
            <a:pPr lvl="1"/>
            <a:r>
              <a:rPr lang="en-AU" dirty="0" smtClean="0"/>
              <a:t>[optional elements from Other Dimensions]</a:t>
            </a:r>
          </a:p>
          <a:p>
            <a:r>
              <a:rPr lang="en-AU" dirty="0" smtClean="0"/>
              <a:t>Complications of care</a:t>
            </a:r>
          </a:p>
          <a:p>
            <a:pPr lvl="1"/>
            <a:r>
              <a:rPr lang="en-AU" dirty="0" smtClean="0"/>
              <a:t>[Q&amp;S TAG structure] (1 part or 2 in Ext C?)</a:t>
            </a:r>
          </a:p>
          <a:p>
            <a:r>
              <a:rPr lang="en-AU" dirty="0" smtClean="0"/>
              <a:t>War</a:t>
            </a:r>
          </a:p>
          <a:p>
            <a:pPr lvl="1"/>
            <a:r>
              <a:rPr lang="en-AU" dirty="0" smtClean="0"/>
              <a:t>(optional) post-</a:t>
            </a:r>
            <a:r>
              <a:rPr lang="en-AU" dirty="0" err="1" smtClean="0"/>
              <a:t>coord</a:t>
            </a:r>
            <a:r>
              <a:rPr lang="en-AU" dirty="0" smtClean="0"/>
              <a:t> element, based on </a:t>
            </a:r>
            <a:br>
              <a:rPr lang="en-AU" dirty="0" smtClean="0"/>
            </a:br>
            <a:r>
              <a:rPr lang="en-AU" dirty="0" smtClean="0"/>
              <a:t>ICD-10-CM Y36 &amp; Y37</a:t>
            </a:r>
            <a:endParaRPr lang="en-AU" dirty="0"/>
          </a:p>
        </p:txBody>
      </p:sp>
    </p:spTree>
    <p:extLst>
      <p:ext uri="{BB962C8B-B14F-4D97-AF65-F5344CB8AC3E}">
        <p14:creationId xmlns:p14="http://schemas.microsoft.com/office/powerpoint/2010/main" val="35567600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96752"/>
            <a:ext cx="8229600" cy="4525963"/>
          </a:xfrm>
        </p:spPr>
        <p:txBody>
          <a:bodyPr/>
          <a:lstStyle/>
          <a:p>
            <a:pPr lvl="1"/>
            <a:r>
              <a:rPr lang="en-AU" dirty="0" smtClean="0"/>
              <a:t>Current proposal does not provide full Transport module. Could achieve this within “three part” construct by any of:</a:t>
            </a:r>
          </a:p>
          <a:p>
            <a:pPr lvl="2"/>
            <a:r>
              <a:rPr lang="en-AU" i="1" dirty="0" smtClean="0"/>
              <a:t>Put </a:t>
            </a:r>
            <a:r>
              <a:rPr lang="en-AU" i="1" dirty="0" err="1" smtClean="0"/>
              <a:t>Transp</a:t>
            </a:r>
            <a:r>
              <a:rPr lang="en-AU" i="1" dirty="0" smtClean="0"/>
              <a:t> module into a post-</a:t>
            </a:r>
            <a:r>
              <a:rPr lang="en-AU" i="1" dirty="0" err="1" smtClean="0"/>
              <a:t>coord</a:t>
            </a:r>
            <a:r>
              <a:rPr lang="en-AU" i="1" dirty="0" smtClean="0"/>
              <a:t> unit</a:t>
            </a:r>
          </a:p>
          <a:p>
            <a:pPr lvl="3"/>
            <a:r>
              <a:rPr lang="en-AU" i="1" dirty="0" smtClean="0"/>
              <a:t>We have done this (sort of; in ‘Dimensions’)</a:t>
            </a:r>
          </a:p>
          <a:p>
            <a:pPr lvl="3"/>
            <a:r>
              <a:rPr lang="en-AU" i="1" dirty="0" smtClean="0"/>
              <a:t>But risks being made “optional”</a:t>
            </a:r>
          </a:p>
          <a:p>
            <a:pPr lvl="2"/>
            <a:r>
              <a:rPr lang="en-AU" i="1" dirty="0" smtClean="0"/>
              <a:t>Pre-</a:t>
            </a:r>
            <a:r>
              <a:rPr lang="en-AU" i="1" dirty="0" err="1" smtClean="0"/>
              <a:t>coord</a:t>
            </a:r>
            <a:r>
              <a:rPr lang="en-AU" i="1" dirty="0" smtClean="0"/>
              <a:t> full module w/</a:t>
            </a:r>
            <a:r>
              <a:rPr lang="en-AU" i="1" dirty="0" err="1" smtClean="0"/>
              <a:t>i</a:t>
            </a:r>
            <a:r>
              <a:rPr lang="en-AU" i="1" dirty="0" smtClean="0"/>
              <a:t> </a:t>
            </a:r>
            <a:r>
              <a:rPr lang="en-AU" i="1" dirty="0" err="1" smtClean="0"/>
              <a:t>mech</a:t>
            </a:r>
            <a:r>
              <a:rPr lang="en-AU" i="1" dirty="0" smtClean="0"/>
              <a:t>=Transport</a:t>
            </a:r>
          </a:p>
          <a:p>
            <a:pPr lvl="3"/>
            <a:r>
              <a:rPr lang="en-AU" i="1" dirty="0" smtClean="0"/>
              <a:t>But: mismatched depth over </a:t>
            </a:r>
            <a:r>
              <a:rPr lang="en-AU" i="1" dirty="0" err="1" smtClean="0"/>
              <a:t>mechs</a:t>
            </a:r>
            <a:r>
              <a:rPr lang="en-AU" i="1" dirty="0" smtClean="0"/>
              <a:t>; ‘exploding bike’.</a:t>
            </a:r>
          </a:p>
          <a:p>
            <a:pPr lvl="2"/>
            <a:r>
              <a:rPr lang="en-AU" i="1" dirty="0" smtClean="0"/>
              <a:t>Split </a:t>
            </a:r>
            <a:r>
              <a:rPr lang="en-AU" i="1" dirty="0" err="1" smtClean="0"/>
              <a:t>Transp</a:t>
            </a:r>
            <a:r>
              <a:rPr lang="en-AU" i="1" dirty="0" smtClean="0"/>
              <a:t> into &gt;1 </a:t>
            </a:r>
            <a:r>
              <a:rPr lang="en-AU" i="1" dirty="0" err="1" smtClean="0"/>
              <a:t>Mech</a:t>
            </a:r>
            <a:endParaRPr lang="en-AU" i="1" dirty="0" smtClean="0"/>
          </a:p>
          <a:p>
            <a:pPr lvl="3"/>
            <a:r>
              <a:rPr lang="en-AU" i="1" dirty="0" smtClean="0"/>
              <a:t>Keeps it ‘mainstream’ and all 4 dims together</a:t>
            </a:r>
          </a:p>
          <a:p>
            <a:pPr lvl="1"/>
            <a:r>
              <a:rPr lang="en-AU" i="1" dirty="0" smtClean="0"/>
              <a:t>Current draft follows last of these.</a:t>
            </a:r>
          </a:p>
        </p:txBody>
      </p:sp>
      <p:sp>
        <p:nvSpPr>
          <p:cNvPr id="2" name="Title 1"/>
          <p:cNvSpPr>
            <a:spLocks noGrp="1"/>
          </p:cNvSpPr>
          <p:nvPr>
            <p:ph type="title"/>
          </p:nvPr>
        </p:nvSpPr>
        <p:spPr/>
        <p:txBody>
          <a:bodyPr/>
          <a:lstStyle/>
          <a:p>
            <a:r>
              <a:rPr lang="en-AU" dirty="0" smtClean="0"/>
              <a:t>Morbidity version: Transport</a:t>
            </a:r>
            <a:endParaRPr lang="en-AU" dirty="0"/>
          </a:p>
        </p:txBody>
      </p:sp>
    </p:spTree>
    <p:extLst>
      <p:ext uri="{BB962C8B-B14F-4D97-AF65-F5344CB8AC3E}">
        <p14:creationId xmlns:p14="http://schemas.microsoft.com/office/powerpoint/2010/main" val="24889343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96752"/>
            <a:ext cx="8229600" cy="5256584"/>
          </a:xfrm>
        </p:spPr>
        <p:txBody>
          <a:bodyPr/>
          <a:lstStyle/>
          <a:p>
            <a:pPr lvl="1"/>
            <a:r>
              <a:rPr lang="en-AU" dirty="0" smtClean="0"/>
              <a:t>We undertook to provide more detail. Current version doesn’t achieve this.</a:t>
            </a:r>
          </a:p>
          <a:p>
            <a:pPr lvl="1"/>
            <a:r>
              <a:rPr lang="en-AU" dirty="0" smtClean="0"/>
              <a:t>Many [</a:t>
            </a:r>
            <a:r>
              <a:rPr lang="en-AU" dirty="0" err="1" smtClean="0"/>
              <a:t>Mech</a:t>
            </a:r>
            <a:r>
              <a:rPr lang="en-AU" dirty="0" smtClean="0"/>
              <a:t>(11)&amp;</a:t>
            </a:r>
            <a:r>
              <a:rPr lang="en-AU" dirty="0" err="1" smtClean="0"/>
              <a:t>Obj</a:t>
            </a:r>
            <a:r>
              <a:rPr lang="en-AU" dirty="0" smtClean="0"/>
              <a:t>(varies)] categories look odd when pre-</a:t>
            </a:r>
            <a:r>
              <a:rPr lang="en-AU" dirty="0" err="1" smtClean="0"/>
              <a:t>coord</a:t>
            </a:r>
            <a:r>
              <a:rPr lang="en-AU" dirty="0" smtClean="0"/>
              <a:t> with Intent=legal/war</a:t>
            </a:r>
          </a:p>
          <a:p>
            <a:pPr lvl="1"/>
            <a:r>
              <a:rPr lang="en-AU" dirty="0" smtClean="0"/>
              <a:t>Available: expanded Y36/Y37 in ICD-10-CM</a:t>
            </a:r>
          </a:p>
          <a:p>
            <a:pPr lvl="1"/>
            <a:r>
              <a:rPr lang="en-AU" dirty="0" smtClean="0"/>
              <a:t>Alternative approach: </a:t>
            </a:r>
          </a:p>
          <a:p>
            <a:pPr lvl="2"/>
            <a:r>
              <a:rPr lang="en-AU" dirty="0" smtClean="0"/>
              <a:t>Retain block. Rename ‘War’. Replace standard [</a:t>
            </a:r>
            <a:r>
              <a:rPr lang="en-AU" dirty="0" err="1" smtClean="0"/>
              <a:t>Mech&amp;Obj</a:t>
            </a:r>
            <a:r>
              <a:rPr lang="en-AU" dirty="0" smtClean="0"/>
              <a:t>] with list based on 10-CM Y36 &amp; Y37</a:t>
            </a:r>
          </a:p>
          <a:p>
            <a:pPr lvl="2"/>
            <a:r>
              <a:rPr lang="en-AU" dirty="0" smtClean="0"/>
              <a:t>Allow its use alone (by analogy with </a:t>
            </a:r>
            <a:r>
              <a:rPr lang="en-AU" dirty="0" err="1" smtClean="0"/>
              <a:t>Compls</a:t>
            </a:r>
            <a:r>
              <a:rPr lang="en-AU" dirty="0" smtClean="0"/>
              <a:t>) or as an optional post-coordinated unit (by analogy with drug/alcohol use in optional Dimensions block)</a:t>
            </a:r>
          </a:p>
          <a:p>
            <a:pPr lvl="2"/>
            <a:r>
              <a:rPr lang="en-AU" dirty="0" smtClean="0"/>
              <a:t>‘Legal’? Either value(s) of Activity or in Dimensions</a:t>
            </a:r>
          </a:p>
        </p:txBody>
      </p:sp>
      <p:sp>
        <p:nvSpPr>
          <p:cNvPr id="2" name="Title 1"/>
          <p:cNvSpPr>
            <a:spLocks noGrp="1"/>
          </p:cNvSpPr>
          <p:nvPr>
            <p:ph type="title"/>
          </p:nvPr>
        </p:nvSpPr>
        <p:spPr/>
        <p:txBody>
          <a:bodyPr/>
          <a:lstStyle/>
          <a:p>
            <a:r>
              <a:rPr lang="en-AU" dirty="0" smtClean="0"/>
              <a:t>Morbidity version: War</a:t>
            </a:r>
            <a:endParaRPr lang="en-AU" dirty="0"/>
          </a:p>
        </p:txBody>
      </p:sp>
    </p:spTree>
    <p:extLst>
      <p:ext uri="{BB962C8B-B14F-4D97-AF65-F5344CB8AC3E}">
        <p14:creationId xmlns:p14="http://schemas.microsoft.com/office/powerpoint/2010/main" val="35276768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Low Resource version</a:t>
            </a:r>
            <a:endParaRPr lang="en-AU" dirty="0"/>
          </a:p>
        </p:txBody>
      </p:sp>
      <p:sp>
        <p:nvSpPr>
          <p:cNvPr id="3" name="Content Placeholder 2"/>
          <p:cNvSpPr>
            <a:spLocks noGrp="1"/>
          </p:cNvSpPr>
          <p:nvPr>
            <p:ph idx="1"/>
          </p:nvPr>
        </p:nvSpPr>
        <p:spPr>
          <a:xfrm>
            <a:off x="395536" y="1196752"/>
            <a:ext cx="8229600" cy="4525963"/>
          </a:xfrm>
        </p:spPr>
        <p:txBody>
          <a:bodyPr/>
          <a:lstStyle/>
          <a:p>
            <a:pPr lvl="1"/>
            <a:r>
              <a:rPr lang="en-AU" dirty="0" smtClean="0"/>
              <a:t>Promised</a:t>
            </a:r>
          </a:p>
          <a:p>
            <a:pPr lvl="1"/>
            <a:r>
              <a:rPr lang="en-AU" dirty="0" smtClean="0"/>
              <a:t>Source: </a:t>
            </a:r>
          </a:p>
          <a:p>
            <a:pPr lvl="1"/>
            <a:r>
              <a:rPr lang="en-AU" dirty="0" smtClean="0"/>
              <a:t>Elements: </a:t>
            </a:r>
          </a:p>
          <a:p>
            <a:pPr lvl="2"/>
            <a:r>
              <a:rPr lang="en-AU" dirty="0" smtClean="0"/>
              <a:t>Intent</a:t>
            </a:r>
          </a:p>
          <a:p>
            <a:pPr lvl="2"/>
            <a:r>
              <a:rPr lang="en-AU" dirty="0" smtClean="0"/>
              <a:t>Mechanism</a:t>
            </a:r>
          </a:p>
          <a:p>
            <a:pPr lvl="2"/>
            <a:r>
              <a:rPr lang="en-AU" dirty="0" smtClean="0"/>
              <a:t>Transport mode, user &amp; counterpart</a:t>
            </a:r>
          </a:p>
        </p:txBody>
      </p:sp>
    </p:spTree>
    <p:extLst>
      <p:ext uri="{BB962C8B-B14F-4D97-AF65-F5344CB8AC3E}">
        <p14:creationId xmlns:p14="http://schemas.microsoft.com/office/powerpoint/2010/main" val="31498148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Full ICECI items as option</a:t>
            </a:r>
            <a:endParaRPr lang="en-AU" dirty="0"/>
          </a:p>
        </p:txBody>
      </p:sp>
      <p:sp>
        <p:nvSpPr>
          <p:cNvPr id="3" name="Content Placeholder 2"/>
          <p:cNvSpPr>
            <a:spLocks noGrp="1"/>
          </p:cNvSpPr>
          <p:nvPr>
            <p:ph idx="1"/>
          </p:nvPr>
        </p:nvSpPr>
        <p:spPr>
          <a:xfrm>
            <a:off x="457200" y="1412776"/>
            <a:ext cx="8229600" cy="4713387"/>
          </a:xfrm>
        </p:spPr>
        <p:txBody>
          <a:bodyPr/>
          <a:lstStyle/>
          <a:p>
            <a:r>
              <a:rPr lang="en-AU" dirty="0" smtClean="0"/>
              <a:t>Robert </a:t>
            </a:r>
            <a:r>
              <a:rPr lang="en-AU" dirty="0" err="1" smtClean="0"/>
              <a:t>Jakob</a:t>
            </a:r>
            <a:r>
              <a:rPr lang="en-AU" dirty="0" smtClean="0"/>
              <a:t> sees it as feasible to allow use of the full versions of the ICECI items that are in </a:t>
            </a:r>
            <a:r>
              <a:rPr lang="en-AU" dirty="0" err="1" smtClean="0"/>
              <a:t>iCAT</a:t>
            </a:r>
            <a:r>
              <a:rPr lang="en-AU" dirty="0" smtClean="0"/>
              <a:t> for optional coding of </a:t>
            </a:r>
            <a:r>
              <a:rPr lang="en-AU" dirty="0" err="1" smtClean="0"/>
              <a:t>Morb</a:t>
            </a:r>
            <a:r>
              <a:rPr lang="en-AU" dirty="0" smtClean="0"/>
              <a:t> (or Mort) version to more detail than provided in default version.</a:t>
            </a:r>
          </a:p>
          <a:p>
            <a:r>
              <a:rPr lang="en-AU" dirty="0" smtClean="0"/>
              <a:t>Implications/to do:</a:t>
            </a:r>
          </a:p>
          <a:p>
            <a:pPr lvl="1"/>
            <a:r>
              <a:rPr lang="en-AU" dirty="0" smtClean="0"/>
              <a:t>Make revised ICECI lists (to allow for ICD-11)</a:t>
            </a:r>
          </a:p>
          <a:p>
            <a:pPr lvl="1"/>
            <a:r>
              <a:rPr lang="en-AU" dirty="0" smtClean="0"/>
              <a:t>Have them entered into </a:t>
            </a:r>
            <a:r>
              <a:rPr lang="en-AU" dirty="0" err="1" smtClean="0"/>
              <a:t>iCAT</a:t>
            </a:r>
            <a:r>
              <a:rPr lang="en-AU" dirty="0" smtClean="0"/>
              <a:t> as ‘use case’</a:t>
            </a:r>
          </a:p>
          <a:p>
            <a:pPr lvl="1"/>
            <a:r>
              <a:rPr lang="en-AU" dirty="0" smtClean="0"/>
              <a:t>Work out sanctioning rules. </a:t>
            </a:r>
          </a:p>
          <a:p>
            <a:endParaRPr lang="en-AU" dirty="0"/>
          </a:p>
        </p:txBody>
      </p:sp>
    </p:spTree>
    <p:extLst>
      <p:ext uri="{BB962C8B-B14F-4D97-AF65-F5344CB8AC3E}">
        <p14:creationId xmlns:p14="http://schemas.microsoft.com/office/powerpoint/2010/main" val="3693555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a:solidFill>
                  <a:srgbClr val="3333FF"/>
                </a:solidFill>
              </a:rPr>
              <a:t>Principles of the revision</a:t>
            </a:r>
          </a:p>
        </p:txBody>
      </p:sp>
      <p:sp>
        <p:nvSpPr>
          <p:cNvPr id="4099" name="Content Placeholder 2"/>
          <p:cNvSpPr>
            <a:spLocks noGrp="1"/>
          </p:cNvSpPr>
          <p:nvPr>
            <p:ph idx="1"/>
          </p:nvPr>
        </p:nvSpPr>
        <p:spPr/>
        <p:txBody>
          <a:bodyPr/>
          <a:lstStyle/>
          <a:p>
            <a:pPr eaLnBrk="1" hangingPunct="1"/>
            <a:r>
              <a:rPr lang="en-US" i="1" dirty="0" smtClean="0"/>
              <a:t>Only change if good reason</a:t>
            </a:r>
          </a:p>
          <a:p>
            <a:pPr eaLnBrk="1" hangingPunct="1"/>
            <a:r>
              <a:rPr lang="en-US" i="1" dirty="0" smtClean="0"/>
              <a:t>Sources:</a:t>
            </a:r>
          </a:p>
          <a:p>
            <a:pPr lvl="1" eaLnBrk="1" hangingPunct="1"/>
            <a:r>
              <a:rPr lang="en-US" i="1" dirty="0" smtClean="0"/>
              <a:t>Clinical modifications of ICD-10 </a:t>
            </a:r>
          </a:p>
          <a:p>
            <a:pPr lvl="1" eaLnBrk="1" hangingPunct="1"/>
            <a:r>
              <a:rPr lang="en-US" i="1" dirty="0" smtClean="0"/>
              <a:t>Injury research </a:t>
            </a:r>
          </a:p>
          <a:p>
            <a:pPr lvl="1" eaLnBrk="1" hangingPunct="1"/>
            <a:r>
              <a:rPr lang="en-US" i="1" dirty="0" smtClean="0"/>
              <a:t>ICECI (distils much reaction to ICD-10 Ext C)</a:t>
            </a:r>
          </a:p>
          <a:p>
            <a:pPr lvl="1" eaLnBrk="1" hangingPunct="1"/>
            <a:r>
              <a:rPr lang="en-US" i="1" dirty="0" smtClean="0"/>
              <a:t>Submissions and advice</a:t>
            </a:r>
          </a:p>
          <a:p>
            <a:pPr lvl="1" eaLnBrk="1" hangingPunct="1"/>
            <a:endParaRPr lang="en-US" i="1" dirty="0" smtClean="0"/>
          </a:p>
          <a:p>
            <a:pPr eaLnBrk="1" hangingPunct="1"/>
            <a:endParaRPr lang="en-US"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Tree>
    <p:extLst>
      <p:ext uri="{BB962C8B-B14F-4D97-AF65-F5344CB8AC3E}">
        <p14:creationId xmlns:p14="http://schemas.microsoft.com/office/powerpoint/2010/main" val="21587506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Injury chapter</a:t>
            </a:r>
            <a:endParaRPr lang="en-AU" dirty="0" smtClean="0"/>
          </a:p>
        </p:txBody>
      </p:sp>
      <p:sp>
        <p:nvSpPr>
          <p:cNvPr id="4099" name="Content Placeholder 2"/>
          <p:cNvSpPr>
            <a:spLocks noGrp="1"/>
          </p:cNvSpPr>
          <p:nvPr>
            <p:ph idx="1"/>
          </p:nvPr>
        </p:nvSpPr>
        <p:spPr/>
        <p:txBody>
          <a:bodyPr/>
          <a:lstStyle/>
          <a:p>
            <a:pPr eaLnBrk="1" hangingPunct="1"/>
            <a:r>
              <a:rPr lang="en-US" i="1" dirty="0" smtClean="0"/>
              <a:t>Background</a:t>
            </a:r>
          </a:p>
          <a:p>
            <a:pPr lvl="1" eaLnBrk="1" hangingPunct="1"/>
            <a:r>
              <a:rPr lang="en-US" i="1" dirty="0" smtClean="0"/>
              <a:t>Not primarily used for </a:t>
            </a:r>
            <a:r>
              <a:rPr lang="en-US" i="1" dirty="0" err="1" smtClean="0"/>
              <a:t>UCoD</a:t>
            </a:r>
            <a:r>
              <a:rPr lang="en-US" i="1" dirty="0" smtClean="0"/>
              <a:t>; focus is on clinical uses.</a:t>
            </a:r>
          </a:p>
          <a:p>
            <a:pPr lvl="1" eaLnBrk="1" hangingPunct="1"/>
            <a:r>
              <a:rPr lang="en-US" i="1" dirty="0" smtClean="0"/>
              <a:t>Clinical modifications provide evidence of clinical demand for content beyond ICD-10</a:t>
            </a:r>
          </a:p>
          <a:p>
            <a:pPr lvl="1" eaLnBrk="1" hangingPunct="1"/>
            <a:r>
              <a:rPr lang="en-US" i="1" dirty="0" smtClean="0"/>
              <a:t>Major structural changes 9 to 10; more modest this time</a:t>
            </a:r>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3224024"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Injury</a:t>
            </a:r>
            <a:endParaRPr lang="en-AU" dirty="0"/>
          </a:p>
        </p:txBody>
      </p:sp>
    </p:spTree>
    <p:extLst>
      <p:ext uri="{BB962C8B-B14F-4D97-AF65-F5344CB8AC3E}">
        <p14:creationId xmlns:p14="http://schemas.microsoft.com/office/powerpoint/2010/main" val="3726173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Injury chapter</a:t>
            </a:r>
            <a:endParaRPr lang="en-AU" dirty="0" smtClean="0"/>
          </a:p>
        </p:txBody>
      </p:sp>
      <p:sp>
        <p:nvSpPr>
          <p:cNvPr id="4099" name="Content Placeholder 2"/>
          <p:cNvSpPr>
            <a:spLocks noGrp="1"/>
          </p:cNvSpPr>
          <p:nvPr>
            <p:ph idx="1"/>
          </p:nvPr>
        </p:nvSpPr>
        <p:spPr>
          <a:xfrm>
            <a:off x="467544" y="1340768"/>
            <a:ext cx="8229600" cy="4525963"/>
          </a:xfrm>
        </p:spPr>
        <p:txBody>
          <a:bodyPr/>
          <a:lstStyle/>
          <a:p>
            <a:pPr eaLnBrk="1" hangingPunct="1"/>
            <a:r>
              <a:rPr lang="en-AU" i="1" dirty="0" smtClean="0"/>
              <a:t>Overview:</a:t>
            </a:r>
          </a:p>
          <a:p>
            <a:pPr lvl="2" eaLnBrk="1" hangingPunct="1"/>
            <a:r>
              <a:rPr lang="en-AU" i="1" dirty="0" smtClean="0"/>
              <a:t>4-character level in ICD-10 largely unchanged</a:t>
            </a:r>
          </a:p>
          <a:p>
            <a:pPr lvl="3" eaLnBrk="1" hangingPunct="1"/>
            <a:r>
              <a:rPr lang="en-AU" i="1" dirty="0" smtClean="0"/>
              <a:t>e.g. still categories such as “Open wound of scalp” and “Fracture of neck of femur” ordered and organised largely as in ICD-10, though with new codes. </a:t>
            </a:r>
          </a:p>
          <a:p>
            <a:pPr lvl="2" eaLnBrk="1" hangingPunct="1"/>
            <a:r>
              <a:rPr lang="en-AU" i="1" dirty="0" smtClean="0"/>
              <a:t>Exceptions (some </a:t>
            </a:r>
            <a:r>
              <a:rPr lang="en-AU" i="1" dirty="0" err="1" smtClean="0"/>
              <a:t>tbc</a:t>
            </a:r>
            <a:r>
              <a:rPr lang="en-AU" i="1" dirty="0" smtClean="0"/>
              <a:t>):</a:t>
            </a:r>
          </a:p>
          <a:p>
            <a:pPr lvl="3" eaLnBrk="1" hangingPunct="1"/>
            <a:r>
              <a:rPr lang="en-AU" i="1" dirty="0" smtClean="0"/>
              <a:t>A few 4</a:t>
            </a:r>
            <a:r>
              <a:rPr lang="en-AU" i="1" baseline="30000" dirty="0" smtClean="0"/>
              <a:t>th</a:t>
            </a:r>
            <a:r>
              <a:rPr lang="en-AU" i="1" dirty="0" smtClean="0"/>
              <a:t> character codes are reorganised as part of changes to implement extensions from clinical versions</a:t>
            </a:r>
            <a:r>
              <a:rPr lang="en-AU" i="1" dirty="0"/>
              <a:t> </a:t>
            </a:r>
            <a:r>
              <a:rPr lang="en-AU" i="1" dirty="0" smtClean="0"/>
              <a:t/>
            </a:r>
            <a:br>
              <a:rPr lang="en-AU" i="1" dirty="0" smtClean="0"/>
            </a:br>
            <a:r>
              <a:rPr lang="en-AU" sz="1600" i="1" dirty="0" smtClean="0"/>
              <a:t>(will return to this later)</a:t>
            </a:r>
          </a:p>
          <a:p>
            <a:pPr lvl="3" eaLnBrk="1" hangingPunct="1"/>
            <a:r>
              <a:rPr lang="en-AU" i="1" dirty="0" smtClean="0"/>
              <a:t>S06 Intracranial injury is still under discussion</a:t>
            </a:r>
          </a:p>
          <a:p>
            <a:pPr lvl="3" eaLnBrk="1" hangingPunct="1"/>
            <a:r>
              <a:rPr lang="en-AU" i="1" dirty="0" smtClean="0"/>
              <a:t>Complications (T80-T88) affected by proposals for Q&amp;S</a:t>
            </a:r>
          </a:p>
          <a:p>
            <a:pPr lvl="3" eaLnBrk="1" hangingPunct="1"/>
            <a:r>
              <a:rPr lang="en-AU" i="1" dirty="0" smtClean="0"/>
              <a:t>Poisons (T36-T65) to ‘whole of ICD-11’ list  (</a:t>
            </a:r>
            <a:r>
              <a:rPr lang="en-AU" i="1" dirty="0" err="1" smtClean="0"/>
              <a:t>tbc</a:t>
            </a:r>
            <a:r>
              <a:rPr lang="en-AU" i="1" dirty="0" smtClean="0"/>
              <a:t>)</a:t>
            </a:r>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3224024"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a:t>
            </a:r>
            <a:r>
              <a:rPr lang="en-AU" dirty="0">
                <a:solidFill>
                  <a:srgbClr val="3333FF"/>
                </a:solidFill>
              </a:rPr>
              <a:t>Injury</a:t>
            </a:r>
            <a:endParaRPr lang="en-AU" dirty="0"/>
          </a:p>
        </p:txBody>
      </p:sp>
    </p:spTree>
    <p:extLst>
      <p:ext uri="{BB962C8B-B14F-4D97-AF65-F5344CB8AC3E}">
        <p14:creationId xmlns:p14="http://schemas.microsoft.com/office/powerpoint/2010/main" val="3007117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Injury</a:t>
            </a:r>
            <a:endParaRPr lang="en-AU" dirty="0" smtClean="0"/>
          </a:p>
        </p:txBody>
      </p:sp>
      <p:sp>
        <p:nvSpPr>
          <p:cNvPr id="4099" name="Content Placeholder 2"/>
          <p:cNvSpPr>
            <a:spLocks noGrp="1"/>
          </p:cNvSpPr>
          <p:nvPr>
            <p:ph idx="1"/>
          </p:nvPr>
        </p:nvSpPr>
        <p:spPr>
          <a:xfrm>
            <a:off x="467544" y="1196752"/>
            <a:ext cx="8229600" cy="4525963"/>
          </a:xfrm>
        </p:spPr>
        <p:txBody>
          <a:bodyPr/>
          <a:lstStyle/>
          <a:p>
            <a:pPr marL="457200" lvl="1" indent="0" eaLnBrk="1" hangingPunct="1">
              <a:buNone/>
            </a:pPr>
            <a:r>
              <a:rPr lang="en-AU" sz="2600" i="1" dirty="0"/>
              <a:t>Clinical modifications of ICD-10 provide anatomical detail &amp; other </a:t>
            </a:r>
            <a:r>
              <a:rPr lang="en-AU" sz="2600" i="1" dirty="0" smtClean="0"/>
              <a:t>characteristics. In ICD-11:</a:t>
            </a:r>
          </a:p>
          <a:p>
            <a:pPr lvl="2" eaLnBrk="1" hangingPunct="1"/>
            <a:r>
              <a:rPr lang="en-AU" i="1" dirty="0" smtClean="0"/>
              <a:t>Anatomic detail </a:t>
            </a:r>
          </a:p>
          <a:p>
            <a:pPr lvl="2" eaLnBrk="1" hangingPunct="1"/>
            <a:r>
              <a:rPr lang="en-AU" i="1" dirty="0" smtClean="0"/>
              <a:t>Other characteristics present in the injury chapters of clinical modifications of ICD-10   </a:t>
            </a:r>
          </a:p>
          <a:p>
            <a:pPr lvl="3" eaLnBrk="1" hangingPunct="1"/>
            <a:endParaRPr lang="en-AU" i="1" dirty="0" smtClean="0"/>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3224024"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a:t>
            </a:r>
            <a:r>
              <a:rPr lang="en-AU" dirty="0">
                <a:solidFill>
                  <a:srgbClr val="3333FF"/>
                </a:solidFill>
              </a:rPr>
              <a:t>Injury</a:t>
            </a:r>
            <a:endParaRPr lang="en-AU" dirty="0"/>
          </a:p>
        </p:txBody>
      </p:sp>
    </p:spTree>
    <p:extLst>
      <p:ext uri="{BB962C8B-B14F-4D97-AF65-F5344CB8AC3E}">
        <p14:creationId xmlns:p14="http://schemas.microsoft.com/office/powerpoint/2010/main" val="781073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AU" dirty="0" smtClean="0">
                <a:solidFill>
                  <a:srgbClr val="3333FF"/>
                </a:solidFill>
              </a:rPr>
              <a:t>Injury</a:t>
            </a:r>
            <a:endParaRPr lang="en-AU" dirty="0" smtClean="0"/>
          </a:p>
        </p:txBody>
      </p:sp>
      <p:sp>
        <p:nvSpPr>
          <p:cNvPr id="4099" name="Content Placeholder 2"/>
          <p:cNvSpPr>
            <a:spLocks noGrp="1"/>
          </p:cNvSpPr>
          <p:nvPr>
            <p:ph idx="1"/>
          </p:nvPr>
        </p:nvSpPr>
        <p:spPr>
          <a:xfrm>
            <a:off x="467544" y="1196752"/>
            <a:ext cx="8229600" cy="4525963"/>
          </a:xfrm>
        </p:spPr>
        <p:txBody>
          <a:bodyPr/>
          <a:lstStyle/>
          <a:p>
            <a:pPr marL="457200" lvl="1" indent="0" eaLnBrk="1" hangingPunct="1">
              <a:buNone/>
            </a:pPr>
            <a:r>
              <a:rPr lang="en-AU" sz="2600" i="1" dirty="0"/>
              <a:t>Clinical modifications of ICD-10 provide anatomical detail &amp; other characteristics. In ICD-11:</a:t>
            </a:r>
          </a:p>
          <a:p>
            <a:pPr lvl="2" eaLnBrk="1" hangingPunct="1"/>
            <a:r>
              <a:rPr lang="en-AU" i="1" dirty="0" smtClean="0"/>
              <a:t>Anatomic detail </a:t>
            </a:r>
          </a:p>
          <a:p>
            <a:pPr lvl="3" eaLnBrk="1" hangingPunct="1"/>
            <a:r>
              <a:rPr lang="en-AU" i="1" dirty="0" smtClean="0"/>
              <a:t>Detail beyond that embedded in the first four characters will be mostly be coded by use of a special Anatomy chapter. This includes (inter alia) the anatomical detail present in the injury chapter of clinical modifications, including ICD-10 -AM, -CA , -CM and others. </a:t>
            </a:r>
            <a:endParaRPr lang="en-AU" i="1" dirty="0"/>
          </a:p>
          <a:p>
            <a:pPr lvl="3" eaLnBrk="1" hangingPunct="1"/>
            <a:r>
              <a:rPr lang="en-AU" i="1" dirty="0" smtClean="0"/>
              <a:t>Anatomic detail will be recorded as additional codes.</a:t>
            </a:r>
          </a:p>
          <a:p>
            <a:pPr lvl="2" eaLnBrk="1" hangingPunct="1"/>
            <a:r>
              <a:rPr lang="en-AU" i="1" dirty="0" smtClean="0">
                <a:solidFill>
                  <a:schemeClr val="tx1">
                    <a:lumMod val="50000"/>
                    <a:lumOff val="50000"/>
                  </a:schemeClr>
                </a:solidFill>
              </a:rPr>
              <a:t>Other characteristics present in the injury chapters of clinical modifications of ICD-10   </a:t>
            </a:r>
          </a:p>
          <a:p>
            <a:pPr lvl="3" eaLnBrk="1" hangingPunct="1"/>
            <a:endParaRPr lang="en-AU" i="1" dirty="0" smtClean="0">
              <a:solidFill>
                <a:schemeClr val="tx1">
                  <a:lumMod val="50000"/>
                  <a:lumOff val="50000"/>
                </a:schemeClr>
              </a:solidFill>
            </a:endParaRPr>
          </a:p>
        </p:txBody>
      </p:sp>
      <p:sp>
        <p:nvSpPr>
          <p:cNvPr id="4" name="Footer Placeholder 3"/>
          <p:cNvSpPr>
            <a:spLocks noGrp="1"/>
          </p:cNvSpPr>
          <p:nvPr>
            <p:ph type="ftr" sz="quarter" idx="11"/>
          </p:nvPr>
        </p:nvSpPr>
        <p:spPr>
          <a:xfrm>
            <a:off x="0" y="6524625"/>
            <a:ext cx="9144000" cy="333375"/>
          </a:xfrm>
        </p:spPr>
        <p:txBody>
          <a:bodyPr tIns="0" bIns="0" anchor="ctr"/>
          <a:lstStyle/>
          <a:p>
            <a:pPr algn="r">
              <a:defRPr/>
            </a:pPr>
            <a:r>
              <a:rPr lang="en-AU" dirty="0" smtClean="0">
                <a:solidFill>
                  <a:schemeClr val="accent6">
                    <a:lumMod val="60000"/>
                    <a:lumOff val="40000"/>
                  </a:schemeClr>
                </a:solidFill>
              </a:rPr>
              <a:t>Research </a:t>
            </a:r>
            <a:r>
              <a:rPr lang="en-AU" dirty="0">
                <a:solidFill>
                  <a:schemeClr val="accent6">
                    <a:lumMod val="60000"/>
                    <a:lumOff val="40000"/>
                  </a:schemeClr>
                </a:solidFill>
              </a:rPr>
              <a:t>Centre for Injury Studies </a:t>
            </a:r>
            <a:r>
              <a:rPr lang="en-AU" dirty="0">
                <a:solidFill>
                  <a:schemeClr val="accent6">
                    <a:lumMod val="60000"/>
                    <a:lumOff val="40000"/>
                  </a:schemeClr>
                </a:solidFill>
                <a:cs typeface="Arial" charset="0"/>
              </a:rPr>
              <a:t>• Flinders University • Adelaide</a:t>
            </a:r>
          </a:p>
        </p:txBody>
      </p:sp>
      <p:sp>
        <p:nvSpPr>
          <p:cNvPr id="2" name="TextBox 1"/>
          <p:cNvSpPr txBox="1"/>
          <p:nvPr/>
        </p:nvSpPr>
        <p:spPr>
          <a:xfrm>
            <a:off x="107504" y="188640"/>
            <a:ext cx="3224024" cy="369332"/>
          </a:xfrm>
          <a:prstGeom prst="rect">
            <a:avLst/>
          </a:prstGeom>
          <a:noFill/>
        </p:spPr>
        <p:txBody>
          <a:bodyPr wrap="none" rtlCol="0">
            <a:spAutoFit/>
          </a:bodyPr>
          <a:lstStyle/>
          <a:p>
            <a:r>
              <a:rPr lang="en-AU" dirty="0" smtClean="0">
                <a:solidFill>
                  <a:srgbClr val="3333FF"/>
                </a:solidFill>
              </a:rPr>
              <a:t>Proposals </a:t>
            </a:r>
            <a:r>
              <a:rPr lang="en-AU" dirty="0">
                <a:solidFill>
                  <a:srgbClr val="3333FF"/>
                </a:solidFill>
              </a:rPr>
              <a:t>for </a:t>
            </a:r>
            <a:r>
              <a:rPr lang="en-AU" dirty="0" smtClean="0">
                <a:solidFill>
                  <a:srgbClr val="3333FF"/>
                </a:solidFill>
              </a:rPr>
              <a:t>ICD-11: </a:t>
            </a:r>
            <a:r>
              <a:rPr lang="en-AU" dirty="0">
                <a:solidFill>
                  <a:srgbClr val="3333FF"/>
                </a:solidFill>
              </a:rPr>
              <a:t>Injury</a:t>
            </a:r>
            <a:endParaRPr lang="en-AU" dirty="0"/>
          </a:p>
        </p:txBody>
      </p:sp>
    </p:spTree>
    <p:extLst>
      <p:ext uri="{BB962C8B-B14F-4D97-AF65-F5344CB8AC3E}">
        <p14:creationId xmlns:p14="http://schemas.microsoft.com/office/powerpoint/2010/main" val="1369160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17838</TotalTime>
  <Words>3537</Words>
  <Application>Microsoft Office PowerPoint</Application>
  <PresentationFormat>On-screen Show (4:3)</PresentationFormat>
  <Paragraphs>628</Paragraphs>
  <Slides>47</Slides>
  <Notes>37</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Default Design</vt:lpstr>
      <vt:lpstr>Injury &amp; External Causes  in ICD-11 </vt:lpstr>
      <vt:lpstr>PowerPoint Presentation</vt:lpstr>
      <vt:lpstr>Background to ICD-11</vt:lpstr>
      <vt:lpstr>Proposals for ICD-11</vt:lpstr>
      <vt:lpstr>Principles of the revision</vt:lpstr>
      <vt:lpstr>Injury chapter</vt:lpstr>
      <vt:lpstr>Injury chapter</vt:lpstr>
      <vt:lpstr>Injury</vt:lpstr>
      <vt:lpstr>Injury</vt:lpstr>
      <vt:lpstr>Injury</vt:lpstr>
      <vt:lpstr>Injury</vt:lpstr>
      <vt:lpstr>Injury</vt:lpstr>
      <vt:lpstr>External causes</vt:lpstr>
      <vt:lpstr>More uniform structure</vt:lpstr>
      <vt:lpstr>Recommendations</vt:lpstr>
      <vt:lpstr>More uniform structure</vt:lpstr>
      <vt:lpstr>Revised intent dimension</vt:lpstr>
      <vt:lpstr>Transport codes &amp; vehicle types</vt:lpstr>
      <vt:lpstr>Place &amp; Activity </vt:lpstr>
      <vt:lpstr>Special “intent” values</vt:lpstr>
      <vt:lpstr>Complications/Quality &amp; Safety</vt:lpstr>
      <vt:lpstr>Expanded Legal/War Codes</vt:lpstr>
      <vt:lpstr>Maltreatment syndromes</vt:lpstr>
      <vt:lpstr>Additional dimensions (optional)</vt:lpstr>
      <vt:lpstr>Index, rules and guidelines</vt:lpstr>
      <vt:lpstr>Use-case Versions </vt:lpstr>
      <vt:lpstr>Overlap issues</vt:lpstr>
      <vt:lpstr>Out-of-chapter topics</vt:lpstr>
      <vt:lpstr>Issues &amp; Questions</vt:lpstr>
      <vt:lpstr>Issues &amp; Questions</vt:lpstr>
      <vt:lpstr>Issues &amp; Questions</vt:lpstr>
      <vt:lpstr>PowerPoint Presentation</vt:lpstr>
      <vt:lpstr>PowerPoint Presentation</vt:lpstr>
      <vt:lpstr>Appendix 1: worked examples</vt:lpstr>
      <vt:lpstr>Hip fracture</vt:lpstr>
      <vt:lpstr>Open wound of abdominal wall</vt:lpstr>
      <vt:lpstr>Intracranial Injury</vt:lpstr>
      <vt:lpstr>Intracranial Injury: type</vt:lpstr>
      <vt:lpstr>Intracranial Injury: LOC</vt:lpstr>
      <vt:lpstr>Intracranial Injury (level 2)</vt:lpstr>
      <vt:lpstr>Appx 2: current developments</vt:lpstr>
      <vt:lpstr>Morbidity version outline: now</vt:lpstr>
      <vt:lpstr>Morbidity version outline: new</vt:lpstr>
      <vt:lpstr>Morbidity version: Transport</vt:lpstr>
      <vt:lpstr>Morbidity version: War</vt:lpstr>
      <vt:lpstr>Low Resource version</vt:lpstr>
      <vt:lpstr>Full ICECI items as option</vt:lpstr>
    </vt:vector>
  </TitlesOfParts>
  <Company>Flinders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Injury data and statistics</dc:title>
  <dc:creator>remo0001</dc:creator>
  <cp:lastModifiedBy>CDC User</cp:lastModifiedBy>
  <cp:revision>583</cp:revision>
  <cp:lastPrinted>2011-06-30T06:56:04Z</cp:lastPrinted>
  <dcterms:created xsi:type="dcterms:W3CDTF">2010-09-12T21:14:20Z</dcterms:created>
  <dcterms:modified xsi:type="dcterms:W3CDTF">2013-06-20T12:12:04Z</dcterms:modified>
</cp:coreProperties>
</file>