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Lst>
  <p:sldSz cx="7759700" cy="6731000"/>
  <p:notesSz cx="7759700" cy="6731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64" userDrawn="1">
          <p15:clr>
            <a:srgbClr val="A4A3A4"/>
          </p15:clr>
        </p15:guide>
        <p15:guide id="2" pos="2160">
          <p15:clr>
            <a:srgbClr val="A4A3A4"/>
          </p15:clr>
        </p15:guide>
        <p15:guide id="3" orient="horz" pos="2912" userDrawn="1">
          <p15:clr>
            <a:srgbClr val="A4A3A4"/>
          </p15:clr>
        </p15:guide>
        <p15:guide id="4" orient="horz" pos="3008" userDrawn="1">
          <p15:clr>
            <a:srgbClr val="A4A3A4"/>
          </p15:clr>
        </p15:guide>
        <p15:guide id="5" orient="horz" pos="1156" userDrawn="1">
          <p15:clr>
            <a:srgbClr val="A4A3A4"/>
          </p15:clr>
        </p15:guide>
        <p15:guide id="6" orient="horz" pos="1249" userDrawn="1">
          <p15:clr>
            <a:srgbClr val="A4A3A4"/>
          </p15:clr>
        </p15:guide>
        <p15:guide id="7" orient="horz" pos="383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5" d="100"/>
          <a:sy n="125" d="100"/>
        </p:scale>
        <p:origin x="1740" y="108"/>
      </p:cViewPr>
      <p:guideLst>
        <p:guide orient="horz" pos="1064"/>
        <p:guide pos="2160"/>
        <p:guide orient="horz" pos="2912"/>
        <p:guide orient="horz" pos="3008"/>
        <p:guide orient="horz" pos="1156"/>
        <p:guide orient="horz" pos="1249"/>
        <p:guide orient="horz" pos="3837"/>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82453" y="2086610"/>
            <a:ext cx="6601142" cy="141351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64907" y="3769360"/>
            <a:ext cx="5436235" cy="16827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10/29/2019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1" i="0">
                <a:solidFill>
                  <a:schemeClr val="tx1"/>
                </a:solidFill>
                <a:latin typeface="Myriad Pro"/>
                <a:cs typeface="Myriad Pro"/>
              </a:defRPr>
            </a:lvl1pPr>
          </a:lstStyle>
          <a:p>
            <a:endParaRPr/>
          </a:p>
        </p:txBody>
      </p:sp>
      <p:sp>
        <p:nvSpPr>
          <p:cNvPr id="3" name="Holder 3"/>
          <p:cNvSpPr>
            <a:spLocks noGrp="1"/>
          </p:cNvSpPr>
          <p:nvPr>
            <p:ph type="body" idx="1"/>
          </p:nvPr>
        </p:nvSpPr>
        <p:spPr/>
        <p:txBody>
          <a:bodyPr lIns="0" tIns="0" rIns="0" bIns="0"/>
          <a:lstStyle>
            <a:lvl1pPr>
              <a:defRPr sz="1000" b="1"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10/29/2019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1" i="0">
                <a:solidFill>
                  <a:schemeClr val="tx1"/>
                </a:solidFill>
                <a:latin typeface="Myriad Pro"/>
                <a:cs typeface="Myriad Pro"/>
              </a:defRPr>
            </a:lvl1pPr>
          </a:lstStyle>
          <a:p>
            <a:endParaRPr/>
          </a:p>
        </p:txBody>
      </p:sp>
      <p:sp>
        <p:nvSpPr>
          <p:cNvPr id="3" name="Holder 3"/>
          <p:cNvSpPr>
            <a:spLocks noGrp="1"/>
          </p:cNvSpPr>
          <p:nvPr>
            <p:ph sz="half" idx="2"/>
          </p:nvPr>
        </p:nvSpPr>
        <p:spPr>
          <a:xfrm>
            <a:off x="388302" y="1548130"/>
            <a:ext cx="3378231" cy="444246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999515" y="1548130"/>
            <a:ext cx="3378231" cy="444246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10/29/2019</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00" b="1" i="0">
                <a:solidFill>
                  <a:schemeClr val="tx1"/>
                </a:solidFill>
                <a:latin typeface="Myriad Pro"/>
                <a:cs typeface="Myriad Pro"/>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10/29/2019</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10/29/2019</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598203" y="1123950"/>
            <a:ext cx="6553200" cy="0"/>
          </a:xfrm>
          <a:custGeom>
            <a:avLst/>
            <a:gdLst/>
            <a:ahLst/>
            <a:cxnLst/>
            <a:rect l="l" t="t" r="r" b="b"/>
            <a:pathLst>
              <a:path w="6553200">
                <a:moveTo>
                  <a:pt x="0" y="0"/>
                </a:moveTo>
                <a:lnTo>
                  <a:pt x="6553200" y="0"/>
                </a:lnTo>
              </a:path>
            </a:pathLst>
          </a:custGeom>
          <a:ln w="12700">
            <a:solidFill>
              <a:srgbClr val="000000"/>
            </a:solidFill>
          </a:ln>
        </p:spPr>
        <p:txBody>
          <a:bodyPr wrap="square" lIns="0" tIns="0" rIns="0" bIns="0" rtlCol="0"/>
          <a:lstStyle/>
          <a:p>
            <a:endParaRPr/>
          </a:p>
        </p:txBody>
      </p:sp>
      <p:sp>
        <p:nvSpPr>
          <p:cNvPr id="2" name="Holder 2"/>
          <p:cNvSpPr>
            <a:spLocks noGrp="1"/>
          </p:cNvSpPr>
          <p:nvPr>
            <p:ph type="title"/>
          </p:nvPr>
        </p:nvSpPr>
        <p:spPr>
          <a:xfrm>
            <a:off x="585503" y="533400"/>
            <a:ext cx="3636010" cy="330200"/>
          </a:xfrm>
          <a:prstGeom prst="rect">
            <a:avLst/>
          </a:prstGeom>
        </p:spPr>
        <p:txBody>
          <a:bodyPr wrap="square" lIns="0" tIns="0" rIns="0" bIns="0">
            <a:spAutoFit/>
          </a:bodyPr>
          <a:lstStyle>
            <a:lvl1pPr>
              <a:defRPr sz="2000" b="1" i="0">
                <a:solidFill>
                  <a:schemeClr val="tx1"/>
                </a:solidFill>
                <a:latin typeface="Myriad Pro"/>
                <a:cs typeface="Myriad Pro"/>
              </a:defRPr>
            </a:lvl1pPr>
          </a:lstStyle>
          <a:p>
            <a:endParaRPr/>
          </a:p>
        </p:txBody>
      </p:sp>
      <p:sp>
        <p:nvSpPr>
          <p:cNvPr id="3" name="Holder 3"/>
          <p:cNvSpPr>
            <a:spLocks noGrp="1"/>
          </p:cNvSpPr>
          <p:nvPr>
            <p:ph type="body" idx="1"/>
          </p:nvPr>
        </p:nvSpPr>
        <p:spPr>
          <a:xfrm>
            <a:off x="585503" y="1304290"/>
            <a:ext cx="6287134" cy="2094864"/>
          </a:xfrm>
          <a:prstGeom prst="rect">
            <a:avLst/>
          </a:prstGeom>
        </p:spPr>
        <p:txBody>
          <a:bodyPr wrap="square" lIns="0" tIns="0" rIns="0" bIns="0">
            <a:spAutoFit/>
          </a:bodyPr>
          <a:lstStyle>
            <a:lvl1pPr>
              <a:defRPr sz="1000" b="1" i="0">
                <a:solidFill>
                  <a:schemeClr val="tx1"/>
                </a:solidFill>
                <a:latin typeface="Calibri"/>
                <a:cs typeface="Calibri"/>
              </a:defRPr>
            </a:lvl1pPr>
          </a:lstStyle>
          <a:p>
            <a:endParaRPr/>
          </a:p>
        </p:txBody>
      </p:sp>
      <p:sp>
        <p:nvSpPr>
          <p:cNvPr id="4" name="Holder 4"/>
          <p:cNvSpPr>
            <a:spLocks noGrp="1"/>
          </p:cNvSpPr>
          <p:nvPr>
            <p:ph type="ftr" sz="quarter" idx="5"/>
          </p:nvPr>
        </p:nvSpPr>
        <p:spPr>
          <a:xfrm>
            <a:off x="2640457" y="6259830"/>
            <a:ext cx="2485136" cy="33655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88302" y="6259830"/>
            <a:ext cx="1786191" cy="33655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10/29/2019</a:t>
            </a:fld>
            <a:endParaRPr lang="en-US"/>
          </a:p>
        </p:txBody>
      </p:sp>
      <p:sp>
        <p:nvSpPr>
          <p:cNvPr id="6" name="Holder 6"/>
          <p:cNvSpPr>
            <a:spLocks noGrp="1"/>
          </p:cNvSpPr>
          <p:nvPr>
            <p:ph type="sldNum" sz="quarter" idx="7"/>
          </p:nvPr>
        </p:nvSpPr>
        <p:spPr>
          <a:xfrm>
            <a:off x="5591556" y="6259830"/>
            <a:ext cx="1786191" cy="33655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dc.gov/nchs/hus/contents2018.htm#Figure_018"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H1"/>
          <p:cNvSpPr txBox="1">
            <a:spLocks noGrp="1"/>
          </p:cNvSpPr>
          <p:nvPr>
            <p:ph type="title"/>
          </p:nvPr>
        </p:nvSpPr>
        <p:spPr>
          <a:xfrm>
            <a:off x="585503" y="533400"/>
            <a:ext cx="4178935" cy="330200"/>
          </a:xfrm>
          <a:prstGeom prst="rect">
            <a:avLst/>
          </a:prstGeom>
        </p:spPr>
        <p:txBody>
          <a:bodyPr vert="horz" wrap="square" lIns="0" tIns="12700" rIns="0" bIns="0" rtlCol="0">
            <a:spAutoFit/>
          </a:bodyPr>
          <a:lstStyle/>
          <a:p>
            <a:pPr marL="12700">
              <a:lnSpc>
                <a:spcPct val="100000"/>
              </a:lnSpc>
              <a:spcBef>
                <a:spcPts val="100"/>
              </a:spcBef>
            </a:pPr>
            <a:r>
              <a:rPr spc="-5" dirty="0"/>
              <a:t>Health </a:t>
            </a:r>
            <a:r>
              <a:rPr spc="-10" dirty="0"/>
              <a:t>Care </a:t>
            </a:r>
            <a:r>
              <a:rPr spc="-5" dirty="0"/>
              <a:t>Expenditures </a:t>
            </a:r>
            <a:r>
              <a:rPr dirty="0"/>
              <a:t>and</a:t>
            </a:r>
            <a:r>
              <a:rPr spc="10" dirty="0"/>
              <a:t> </a:t>
            </a:r>
            <a:r>
              <a:rPr spc="-20" dirty="0"/>
              <a:t>Payers</a:t>
            </a:r>
          </a:p>
        </p:txBody>
      </p:sp>
      <p:sp>
        <p:nvSpPr>
          <p:cNvPr id="97" name="Caption"/>
          <p:cNvSpPr txBox="1"/>
          <p:nvPr/>
        </p:nvSpPr>
        <p:spPr>
          <a:xfrm>
            <a:off x="585503" y="1304290"/>
            <a:ext cx="6096000" cy="166712"/>
          </a:xfrm>
          <a:prstGeom prst="rect">
            <a:avLst/>
          </a:prstGeom>
        </p:spPr>
        <p:txBody>
          <a:bodyPr vert="horz" wrap="square" lIns="0" tIns="12700" rIns="0" bIns="0" rtlCol="0">
            <a:spAutoFit/>
          </a:bodyPr>
          <a:lstStyle/>
          <a:p>
            <a:pPr marL="12700">
              <a:lnSpc>
                <a:spcPct val="100000"/>
              </a:lnSpc>
              <a:spcBef>
                <a:spcPts val="100"/>
              </a:spcBef>
            </a:pPr>
            <a:r>
              <a:rPr sz="1000" b="1" spc="-5" dirty="0">
                <a:latin typeface="Calibri"/>
                <a:cs typeface="Calibri"/>
              </a:rPr>
              <a:t>Figure </a:t>
            </a:r>
            <a:r>
              <a:rPr sz="1000" b="1" dirty="0">
                <a:latin typeface="Calibri"/>
                <a:cs typeface="Calibri"/>
              </a:rPr>
              <a:t>18. </a:t>
            </a:r>
            <a:r>
              <a:rPr sz="1000" b="1" spc="-5" dirty="0">
                <a:latin typeface="Calibri"/>
                <a:cs typeface="Calibri"/>
              </a:rPr>
              <a:t>Personal </a:t>
            </a:r>
            <a:r>
              <a:rPr sz="1000" b="1" dirty="0">
                <a:latin typeface="Calibri"/>
                <a:cs typeface="Calibri"/>
              </a:rPr>
              <a:t>health </a:t>
            </a:r>
            <a:r>
              <a:rPr sz="1000" b="1" spc="-10" dirty="0">
                <a:latin typeface="Calibri"/>
                <a:cs typeface="Calibri"/>
              </a:rPr>
              <a:t>care expenditures, </a:t>
            </a:r>
            <a:r>
              <a:rPr sz="1000" b="1" spc="-5" dirty="0">
                <a:latin typeface="Calibri"/>
                <a:cs typeface="Calibri"/>
              </a:rPr>
              <a:t>by source </a:t>
            </a:r>
            <a:r>
              <a:rPr sz="1000" b="1" dirty="0">
                <a:latin typeface="Calibri"/>
                <a:cs typeface="Calibri"/>
              </a:rPr>
              <a:t>of </a:t>
            </a:r>
            <a:r>
              <a:rPr sz="1000" b="1" spc="-5" dirty="0">
                <a:latin typeface="Calibri"/>
                <a:cs typeface="Calibri"/>
              </a:rPr>
              <a:t>funds </a:t>
            </a:r>
            <a:r>
              <a:rPr sz="1000" b="1" dirty="0">
                <a:latin typeface="Calibri"/>
                <a:cs typeface="Calibri"/>
              </a:rPr>
              <a:t>and type of </a:t>
            </a:r>
            <a:r>
              <a:rPr sz="1000" b="1" spc="-10" dirty="0">
                <a:latin typeface="Calibri"/>
                <a:cs typeface="Calibri"/>
              </a:rPr>
              <a:t>expenditure: </a:t>
            </a:r>
            <a:r>
              <a:rPr sz="1000" b="1" spc="-5" dirty="0">
                <a:latin typeface="Calibri"/>
                <a:cs typeface="Calibri"/>
              </a:rPr>
              <a:t>United </a:t>
            </a:r>
            <a:r>
              <a:rPr sz="1000" b="1" spc="-10" dirty="0">
                <a:latin typeface="Calibri"/>
                <a:cs typeface="Calibri"/>
              </a:rPr>
              <a:t>States,</a:t>
            </a:r>
            <a:r>
              <a:rPr sz="1000" b="1" spc="75" dirty="0">
                <a:latin typeface="Calibri"/>
                <a:cs typeface="Calibri"/>
              </a:rPr>
              <a:t> </a:t>
            </a:r>
            <a:r>
              <a:rPr sz="1000" b="1" dirty="0">
                <a:latin typeface="Calibri"/>
                <a:cs typeface="Calibri"/>
              </a:rPr>
              <a:t>2007–2017</a:t>
            </a:r>
            <a:endParaRPr sz="1000" dirty="0">
              <a:latin typeface="Calibri"/>
              <a:cs typeface="Calibri"/>
            </a:endParaRPr>
          </a:p>
        </p:txBody>
      </p:sp>
      <p:pic>
        <p:nvPicPr>
          <p:cNvPr id="100" name="Figure" descr="Figure 18 consists of a line graph and a stacked bar chart. The line graph shows personal health care expenditures, by source of funds, for 2007 through 2017. The stacked bar shows the percent distribution of personal health care expenditures, by type of expenditure, in 2007 and 2017. ">
            <a:extLst>
              <a:ext uri="{FF2B5EF4-FFF2-40B4-BE49-F238E27FC236}">
                <a16:creationId xmlns:a16="http://schemas.microsoft.com/office/drawing/2014/main" id="{D3AB56B2-E071-4DEC-9C99-2A6FA8F4FB5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4894" y="1577094"/>
            <a:ext cx="7549911" cy="3197359"/>
          </a:xfrm>
          <a:prstGeom prst="rect">
            <a:avLst/>
          </a:prstGeom>
        </p:spPr>
      </p:pic>
      <p:sp>
        <p:nvSpPr>
          <p:cNvPr id="98" name="P"/>
          <p:cNvSpPr txBox="1"/>
          <p:nvPr/>
        </p:nvSpPr>
        <p:spPr>
          <a:xfrm>
            <a:off x="585503" y="4935829"/>
            <a:ext cx="6381115" cy="483234"/>
          </a:xfrm>
          <a:prstGeom prst="rect">
            <a:avLst/>
          </a:prstGeom>
        </p:spPr>
        <p:txBody>
          <a:bodyPr vert="horz" wrap="square" lIns="0" tIns="12700" rIns="0" bIns="0" rtlCol="0">
            <a:spAutoFit/>
          </a:bodyPr>
          <a:lstStyle/>
          <a:p>
            <a:pPr marL="12700" marR="5080">
              <a:lnSpc>
                <a:spcPct val="107200"/>
              </a:lnSpc>
              <a:spcBef>
                <a:spcPts val="100"/>
              </a:spcBef>
            </a:pPr>
            <a:r>
              <a:rPr sz="700" spc="-10" dirty="0">
                <a:latin typeface="Calibri"/>
                <a:cs typeface="Calibri"/>
              </a:rPr>
              <a:t>NOTES: Personal </a:t>
            </a:r>
            <a:r>
              <a:rPr sz="700" spc="-5" dirty="0">
                <a:latin typeface="Calibri"/>
                <a:cs typeface="Calibri"/>
              </a:rPr>
              <a:t>health care </a:t>
            </a:r>
            <a:r>
              <a:rPr sz="700" spc="-10" dirty="0">
                <a:latin typeface="Calibri"/>
                <a:cs typeface="Calibri"/>
              </a:rPr>
              <a:t>expenditures </a:t>
            </a:r>
            <a:r>
              <a:rPr sz="700" spc="-5" dirty="0">
                <a:latin typeface="Calibri"/>
                <a:cs typeface="Calibri"/>
              </a:rPr>
              <a:t>are </a:t>
            </a:r>
            <a:r>
              <a:rPr sz="700" spc="-10" dirty="0">
                <a:latin typeface="Calibri"/>
                <a:cs typeface="Calibri"/>
              </a:rPr>
              <a:t>outlays for </a:t>
            </a:r>
            <a:r>
              <a:rPr sz="700" spc="-5" dirty="0">
                <a:latin typeface="Calibri"/>
                <a:cs typeface="Calibri"/>
              </a:rPr>
              <a:t>goods </a:t>
            </a:r>
            <a:r>
              <a:rPr sz="700" dirty="0">
                <a:latin typeface="Calibri"/>
                <a:cs typeface="Calibri"/>
              </a:rPr>
              <a:t>and </a:t>
            </a:r>
            <a:r>
              <a:rPr sz="700" spc="-5" dirty="0">
                <a:latin typeface="Calibri"/>
                <a:cs typeface="Calibri"/>
              </a:rPr>
              <a:t>services relating directly to patient care. </a:t>
            </a:r>
            <a:r>
              <a:rPr sz="700" spc="-10" dirty="0">
                <a:latin typeface="Calibri"/>
                <a:cs typeface="Calibri"/>
              </a:rPr>
              <a:t>Personal </a:t>
            </a:r>
            <a:r>
              <a:rPr sz="700" spc="-5" dirty="0">
                <a:latin typeface="Calibri"/>
                <a:cs typeface="Calibri"/>
              </a:rPr>
              <a:t>health care </a:t>
            </a:r>
            <a:r>
              <a:rPr sz="700" spc="-10" dirty="0">
                <a:latin typeface="Calibri"/>
                <a:cs typeface="Calibri"/>
              </a:rPr>
              <a:t>expenditures </a:t>
            </a:r>
            <a:r>
              <a:rPr sz="700" spc="-5" dirty="0">
                <a:latin typeface="Calibri"/>
                <a:cs typeface="Calibri"/>
              </a:rPr>
              <a:t>are in current </a:t>
            </a:r>
            <a:r>
              <a:rPr sz="700" spc="-10" dirty="0">
                <a:latin typeface="Calibri"/>
                <a:cs typeface="Calibri"/>
              </a:rPr>
              <a:t>dollars </a:t>
            </a:r>
            <a:r>
              <a:rPr sz="700" dirty="0">
                <a:latin typeface="Calibri"/>
                <a:cs typeface="Calibri"/>
              </a:rPr>
              <a:t>and </a:t>
            </a:r>
            <a:r>
              <a:rPr sz="700" spc="-5" dirty="0">
                <a:latin typeface="Calibri"/>
                <a:cs typeface="Calibri"/>
              </a:rPr>
              <a:t>are not  adjusted </a:t>
            </a:r>
            <a:r>
              <a:rPr sz="700" spc="-10" dirty="0">
                <a:latin typeface="Calibri"/>
                <a:cs typeface="Calibri"/>
              </a:rPr>
              <a:t>for </a:t>
            </a:r>
            <a:r>
              <a:rPr sz="700" spc="-5" dirty="0">
                <a:latin typeface="Calibri"/>
                <a:cs typeface="Calibri"/>
              </a:rPr>
              <a:t>inflation. </a:t>
            </a:r>
            <a:r>
              <a:rPr sz="700" spc="-5" dirty="0">
                <a:solidFill>
                  <a:srgbClr val="0000FF"/>
                </a:solidFill>
                <a:latin typeface="Calibri"/>
                <a:cs typeface="Calibri"/>
                <a:hlinkClick r:id="rId3"/>
              </a:rPr>
              <a:t>See </a:t>
            </a:r>
            <a:r>
              <a:rPr sz="700" spc="-10" dirty="0">
                <a:solidFill>
                  <a:srgbClr val="0000FF"/>
                </a:solidFill>
                <a:latin typeface="Calibri"/>
                <a:cs typeface="Calibri"/>
                <a:hlinkClick r:id="rId3"/>
              </a:rPr>
              <a:t>data </a:t>
            </a:r>
            <a:r>
              <a:rPr sz="700" spc="-5" dirty="0">
                <a:solidFill>
                  <a:srgbClr val="0000FF"/>
                </a:solidFill>
                <a:latin typeface="Calibri"/>
                <a:cs typeface="Calibri"/>
                <a:hlinkClick r:id="rId3"/>
              </a:rPr>
              <a:t>table </a:t>
            </a:r>
            <a:r>
              <a:rPr sz="700" spc="-10" dirty="0">
                <a:solidFill>
                  <a:srgbClr val="0000FF"/>
                </a:solidFill>
                <a:latin typeface="Calibri"/>
                <a:cs typeface="Calibri"/>
                <a:hlinkClick r:id="rId3"/>
              </a:rPr>
              <a:t>for </a:t>
            </a:r>
            <a:r>
              <a:rPr sz="700" spc="-5" dirty="0">
                <a:solidFill>
                  <a:srgbClr val="0000FF"/>
                </a:solidFill>
                <a:latin typeface="Calibri"/>
                <a:cs typeface="Calibri"/>
                <a:hlinkClick r:id="rId3"/>
              </a:rPr>
              <a:t>Figure</a:t>
            </a:r>
            <a:r>
              <a:rPr sz="700" spc="15" dirty="0">
                <a:solidFill>
                  <a:srgbClr val="0000FF"/>
                </a:solidFill>
                <a:latin typeface="Calibri"/>
                <a:cs typeface="Calibri"/>
                <a:hlinkClick r:id="rId3"/>
              </a:rPr>
              <a:t> </a:t>
            </a:r>
            <a:r>
              <a:rPr sz="700" dirty="0">
                <a:solidFill>
                  <a:srgbClr val="0000FF"/>
                </a:solidFill>
                <a:latin typeface="Calibri"/>
                <a:cs typeface="Calibri"/>
                <a:hlinkClick r:id="rId3"/>
              </a:rPr>
              <a:t>18</a:t>
            </a:r>
            <a:r>
              <a:rPr sz="700" dirty="0">
                <a:latin typeface="Calibri"/>
                <a:cs typeface="Calibri"/>
              </a:rPr>
              <a:t>.</a:t>
            </a:r>
            <a:endParaRPr sz="700">
              <a:latin typeface="Calibri"/>
              <a:cs typeface="Calibri"/>
            </a:endParaRPr>
          </a:p>
          <a:p>
            <a:pPr marL="12700" marR="2795270">
              <a:lnSpc>
                <a:spcPct val="107200"/>
              </a:lnSpc>
            </a:pPr>
            <a:r>
              <a:rPr sz="700" spc="-5" dirty="0">
                <a:latin typeface="Calibri"/>
                <a:cs typeface="Calibri"/>
              </a:rPr>
              <a:t>SOURCE: </a:t>
            </a:r>
            <a:r>
              <a:rPr sz="700" spc="-10" dirty="0">
                <a:latin typeface="Calibri"/>
                <a:cs typeface="Calibri"/>
              </a:rPr>
              <a:t>Centers for </a:t>
            </a:r>
            <a:r>
              <a:rPr sz="700" spc="-5" dirty="0">
                <a:latin typeface="Calibri"/>
                <a:cs typeface="Calibri"/>
              </a:rPr>
              <a:t>Medicare </a:t>
            </a:r>
            <a:r>
              <a:rPr sz="700" dirty="0">
                <a:latin typeface="Calibri"/>
                <a:cs typeface="Calibri"/>
              </a:rPr>
              <a:t>&amp; </a:t>
            </a:r>
            <a:r>
              <a:rPr sz="700" spc="-5" dirty="0">
                <a:latin typeface="Calibri"/>
                <a:cs typeface="Calibri"/>
              </a:rPr>
              <a:t>Medicaid Services, National Health Expenditure Accounts (NHEA).  Excel </a:t>
            </a:r>
            <a:r>
              <a:rPr sz="700" dirty="0">
                <a:latin typeface="Calibri"/>
                <a:cs typeface="Calibri"/>
              </a:rPr>
              <a:t>and </a:t>
            </a:r>
            <a:r>
              <a:rPr sz="700" spc="-10" dirty="0">
                <a:latin typeface="Calibri"/>
                <a:cs typeface="Calibri"/>
              </a:rPr>
              <a:t>PowerPoint:</a:t>
            </a:r>
            <a:r>
              <a:rPr sz="700" dirty="0">
                <a:latin typeface="Calibri"/>
                <a:cs typeface="Calibri"/>
              </a:rPr>
              <a:t> </a:t>
            </a:r>
            <a:r>
              <a:rPr sz="700" spc="-5" dirty="0">
                <a:solidFill>
                  <a:srgbClr val="0000FF"/>
                </a:solidFill>
                <a:latin typeface="Calibri"/>
                <a:cs typeface="Calibri"/>
                <a:hlinkClick r:id="rId3"/>
              </a:rPr>
              <a:t>https://www.cdc.gov/nchs/hus/contents2018.htm#Figure_018</a:t>
            </a:r>
            <a:endParaRPr sz="700">
              <a:latin typeface="Calibri"/>
              <a:cs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86</TotalTime>
  <Words>105</Words>
  <Application>Microsoft Office PowerPoint</Application>
  <PresentationFormat>Custom</PresentationFormat>
  <Paragraphs>4</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Calibri</vt:lpstr>
      <vt:lpstr>Myriad Pro</vt:lpstr>
      <vt:lpstr>Office Theme</vt:lpstr>
      <vt:lpstr>Health Care Expenditures and Payers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United States 2018 Chartbook, figures</dc:title>
  <dc:subject>Health, United States 2018 Chartbook, figures</dc:subject>
  <dc:creator>National Center for Health Statistics</dc:creator>
  <cp:keywords>hus 2018; Health; United States; Chartbook, figures</cp:keywords>
  <cp:lastModifiedBy>Moore, Jennifer A. (CDC/DDPHSS/NCHS/OD)</cp:lastModifiedBy>
  <cp:revision>28</cp:revision>
  <dcterms:created xsi:type="dcterms:W3CDTF">2019-10-25T16:09:19Z</dcterms:created>
  <dcterms:modified xsi:type="dcterms:W3CDTF">2019-10-29T20:33:16Z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2019-10-25T00:00:00Z</vt:filetime>
  </property>
  <property fmtid="{D5CDD505-2E9C-101B-9397-08002B2CF9AE}" pid="3" name="Creator">
    <vt:lpwstr>Adobe InDesign CC 13.0 (Windows)</vt:lpwstr>
  </property>
  <property fmtid="{D5CDD505-2E9C-101B-9397-08002B2CF9AE}" pid="4" name="LastSaved">
    <vt:filetime>2019-10-25T00:00:00Z</vt:filetime>
  </property>
</Properties>
</file>