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2.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749" r:id="rId2"/>
    <p:sldMasterId id="2147483763" r:id="rId3"/>
    <p:sldMasterId id="2147483773" r:id="rId4"/>
    <p:sldMasterId id="2147483779" r:id="rId5"/>
    <p:sldMasterId id="2147483799" r:id="rId6"/>
  </p:sldMasterIdLst>
  <p:notesMasterIdLst>
    <p:notesMasterId r:id="rId106"/>
  </p:notesMasterIdLst>
  <p:handoutMasterIdLst>
    <p:handoutMasterId r:id="rId107"/>
  </p:handoutMasterIdLst>
  <p:sldIdLst>
    <p:sldId id="601" r:id="rId7"/>
    <p:sldId id="564" r:id="rId8"/>
    <p:sldId id="573" r:id="rId9"/>
    <p:sldId id="566" r:id="rId10"/>
    <p:sldId id="591" r:id="rId11"/>
    <p:sldId id="603" r:id="rId12"/>
    <p:sldId id="600" r:id="rId13"/>
    <p:sldId id="599" r:id="rId14"/>
    <p:sldId id="604" r:id="rId15"/>
    <p:sldId id="605" r:id="rId16"/>
    <p:sldId id="606" r:id="rId17"/>
    <p:sldId id="607" r:id="rId18"/>
    <p:sldId id="608" r:id="rId19"/>
    <p:sldId id="609" r:id="rId20"/>
    <p:sldId id="610" r:id="rId21"/>
    <p:sldId id="611" r:id="rId22"/>
    <p:sldId id="612" r:id="rId23"/>
    <p:sldId id="613" r:id="rId24"/>
    <p:sldId id="614" r:id="rId25"/>
    <p:sldId id="615" r:id="rId26"/>
    <p:sldId id="616" r:id="rId27"/>
    <p:sldId id="617" r:id="rId28"/>
    <p:sldId id="618" r:id="rId29"/>
    <p:sldId id="619" r:id="rId30"/>
    <p:sldId id="620" r:id="rId31"/>
    <p:sldId id="621" r:id="rId32"/>
    <p:sldId id="622" r:id="rId33"/>
    <p:sldId id="623" r:id="rId34"/>
    <p:sldId id="624" r:id="rId35"/>
    <p:sldId id="625" r:id="rId36"/>
    <p:sldId id="626" r:id="rId37"/>
    <p:sldId id="627" r:id="rId38"/>
    <p:sldId id="628" r:id="rId39"/>
    <p:sldId id="629" r:id="rId40"/>
    <p:sldId id="630" r:id="rId41"/>
    <p:sldId id="631" r:id="rId42"/>
    <p:sldId id="632" r:id="rId43"/>
    <p:sldId id="633" r:id="rId44"/>
    <p:sldId id="634" r:id="rId45"/>
    <p:sldId id="646" r:id="rId46"/>
    <p:sldId id="647" r:id="rId47"/>
    <p:sldId id="648" r:id="rId48"/>
    <p:sldId id="649" r:id="rId49"/>
    <p:sldId id="650" r:id="rId50"/>
    <p:sldId id="651" r:id="rId51"/>
    <p:sldId id="652" r:id="rId52"/>
    <p:sldId id="653" r:id="rId53"/>
    <p:sldId id="654" r:id="rId54"/>
    <p:sldId id="655" r:id="rId55"/>
    <p:sldId id="656" r:id="rId56"/>
    <p:sldId id="657" r:id="rId57"/>
    <p:sldId id="658" r:id="rId58"/>
    <p:sldId id="659" r:id="rId59"/>
    <p:sldId id="660" r:id="rId60"/>
    <p:sldId id="661" r:id="rId61"/>
    <p:sldId id="662" r:id="rId62"/>
    <p:sldId id="663" r:id="rId63"/>
    <p:sldId id="664" r:id="rId64"/>
    <p:sldId id="665" r:id="rId65"/>
    <p:sldId id="666" r:id="rId66"/>
    <p:sldId id="667" r:id="rId67"/>
    <p:sldId id="668" r:id="rId68"/>
    <p:sldId id="669" r:id="rId69"/>
    <p:sldId id="670" r:id="rId70"/>
    <p:sldId id="671" r:id="rId71"/>
    <p:sldId id="672" r:id="rId72"/>
    <p:sldId id="673" r:id="rId73"/>
    <p:sldId id="674" r:id="rId74"/>
    <p:sldId id="675" r:id="rId75"/>
    <p:sldId id="676" r:id="rId76"/>
    <p:sldId id="677" r:id="rId77"/>
    <p:sldId id="678" r:id="rId78"/>
    <p:sldId id="679" r:id="rId79"/>
    <p:sldId id="680" r:id="rId80"/>
    <p:sldId id="681" r:id="rId81"/>
    <p:sldId id="682" r:id="rId82"/>
    <p:sldId id="683" r:id="rId83"/>
    <p:sldId id="684" r:id="rId84"/>
    <p:sldId id="685" r:id="rId85"/>
    <p:sldId id="686" r:id="rId86"/>
    <p:sldId id="687" r:id="rId87"/>
    <p:sldId id="688" r:id="rId88"/>
    <p:sldId id="689" r:id="rId89"/>
    <p:sldId id="690" r:id="rId90"/>
    <p:sldId id="691" r:id="rId91"/>
    <p:sldId id="692" r:id="rId92"/>
    <p:sldId id="693" r:id="rId93"/>
    <p:sldId id="694" r:id="rId94"/>
    <p:sldId id="695" r:id="rId95"/>
    <p:sldId id="696" r:id="rId96"/>
    <p:sldId id="697" r:id="rId97"/>
    <p:sldId id="698" r:id="rId98"/>
    <p:sldId id="635" r:id="rId99"/>
    <p:sldId id="636" r:id="rId100"/>
    <p:sldId id="637" r:id="rId101"/>
    <p:sldId id="638" r:id="rId102"/>
    <p:sldId id="639" r:id="rId103"/>
    <p:sldId id="640" r:id="rId104"/>
    <p:sldId id="641" r:id="rId10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HHS" initials="DHHS" lastIdx="13" clrIdx="0"/>
  <p:cmAuthor id="1" name="Rosendorf, Kimberly (CDC/OSELS/NCHS)" initials="RK(" lastIdx="4" clrIdx="1"/>
  <p:cmAuthor id="2" name="Kimberly Hurvitz" initials="KAH" lastIdx="13" clrIdx="2"/>
  <p:cmAuthor id="3" name="Akinbami, Lara (CDC/OSELS/NCHS)" initials="AL(" lastIdx="22" clrIdx="3"/>
  <p:cmAuthor id="4" name="Windows User" initials="WU" lastIdx="6"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4650"/>
    <a:srgbClr val="9BBB59"/>
    <a:srgbClr val="007033"/>
    <a:srgbClr val="ECF2FE"/>
    <a:srgbClr val="CCDCFB"/>
    <a:srgbClr val="98B9F8"/>
    <a:srgbClr val="98FFF8"/>
    <a:srgbClr val="6596F4"/>
    <a:srgbClr val="4BACC6"/>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502" autoAdjust="0"/>
    <p:restoredTop sz="90440" autoAdjust="0"/>
  </p:normalViewPr>
  <p:slideViewPr>
    <p:cSldViewPr>
      <p:cViewPr>
        <p:scale>
          <a:sx n="60" d="100"/>
          <a:sy n="60" d="100"/>
        </p:scale>
        <p:origin x="-3084" y="-1398"/>
      </p:cViewPr>
      <p:guideLst>
        <p:guide orient="horz" pos="2160"/>
        <p:guide pos="2880"/>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110" d="100"/>
        <a:sy n="110" d="100"/>
      </p:scale>
      <p:origin x="0" y="0"/>
    </p:cViewPr>
  </p:sorterViewPr>
  <p:notesViewPr>
    <p:cSldViewPr>
      <p:cViewPr varScale="1">
        <p:scale>
          <a:sx n="81" d="100"/>
          <a:sy n="81" d="100"/>
        </p:scale>
        <p:origin x="-2046"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07" Type="http://schemas.openxmlformats.org/officeDocument/2006/relationships/handoutMaster" Target="handoutMasters/handout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102" Type="http://schemas.openxmlformats.org/officeDocument/2006/relationships/slide" Target="slides/slide96.xml"/><Relationship Id="rId110"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slide" Target="slides/slide84.xml"/><Relationship Id="rId95" Type="http://schemas.openxmlformats.org/officeDocument/2006/relationships/slide" Target="slides/slide89.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slide" Target="slides/slide97.xml"/><Relationship Id="rId108" Type="http://schemas.openxmlformats.org/officeDocument/2006/relationships/commentAuthors" Target="commentAuthor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1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notesMaster" Target="notesMasters/notesMaster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presProps" Target="presProps.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spPr>
            <a:ln>
              <a:solidFill>
                <a:schemeClr val="tx1"/>
              </a:solidFill>
            </a:ln>
          </c:spPr>
          <c:invertIfNegative val="0"/>
          <c:dPt>
            <c:idx val="1"/>
            <c:invertIfNegative val="0"/>
            <c:bubble3D val="0"/>
            <c:spPr>
              <a:solidFill>
                <a:schemeClr val="accent5">
                  <a:lumMod val="40000"/>
                  <a:lumOff val="60000"/>
                </a:schemeClr>
              </a:solidFill>
              <a:ln>
                <a:solidFill>
                  <a:schemeClr val="tx1"/>
                </a:solidFill>
              </a:ln>
            </c:spPr>
          </c:dPt>
          <c:dPt>
            <c:idx val="3"/>
            <c:invertIfNegative val="0"/>
            <c:bubble3D val="0"/>
            <c:spPr>
              <a:solidFill>
                <a:schemeClr val="accent6">
                  <a:lumMod val="60000"/>
                  <a:lumOff val="40000"/>
                </a:schemeClr>
              </a:solidFill>
              <a:ln>
                <a:solidFill>
                  <a:schemeClr val="tx1"/>
                </a:solidFill>
              </a:ln>
            </c:spPr>
          </c:dPt>
          <c:dPt>
            <c:idx val="4"/>
            <c:invertIfNegative val="0"/>
            <c:bubble3D val="0"/>
            <c:spPr>
              <a:solidFill>
                <a:schemeClr val="accent5">
                  <a:lumMod val="40000"/>
                  <a:lumOff val="60000"/>
                </a:schemeClr>
              </a:solidFill>
              <a:ln>
                <a:solidFill>
                  <a:schemeClr val="tx1"/>
                </a:solidFill>
              </a:ln>
            </c:spPr>
          </c:dPt>
          <c:dPt>
            <c:idx val="5"/>
            <c:invertIfNegative val="0"/>
            <c:bubble3D val="0"/>
            <c:spPr>
              <a:solidFill>
                <a:schemeClr val="accent5">
                  <a:lumMod val="40000"/>
                  <a:lumOff val="60000"/>
                </a:schemeClr>
              </a:solidFill>
              <a:ln>
                <a:solidFill>
                  <a:schemeClr val="tx1"/>
                </a:solidFill>
              </a:ln>
            </c:spPr>
          </c:dPt>
          <c:dPt>
            <c:idx val="6"/>
            <c:invertIfNegative val="0"/>
            <c:bubble3D val="0"/>
            <c:spPr>
              <a:solidFill>
                <a:schemeClr val="accent1"/>
              </a:solidFill>
              <a:ln>
                <a:solidFill>
                  <a:schemeClr val="tx1"/>
                </a:solidFill>
              </a:ln>
            </c:spPr>
          </c:dPt>
          <c:dPt>
            <c:idx val="7"/>
            <c:invertIfNegative val="0"/>
            <c:bubble3D val="0"/>
            <c:spPr>
              <a:solidFill>
                <a:schemeClr val="accent2">
                  <a:lumMod val="40000"/>
                  <a:lumOff val="60000"/>
                </a:schemeClr>
              </a:solidFill>
              <a:ln>
                <a:solidFill>
                  <a:schemeClr val="tx1"/>
                </a:solidFill>
              </a:ln>
            </c:spPr>
          </c:dPt>
          <c:dPt>
            <c:idx val="8"/>
            <c:invertIfNegative val="0"/>
            <c:bubble3D val="0"/>
            <c:spPr>
              <a:solidFill>
                <a:schemeClr val="accent1">
                  <a:lumMod val="40000"/>
                  <a:lumOff val="60000"/>
                </a:schemeClr>
              </a:solidFill>
              <a:ln>
                <a:solidFill>
                  <a:schemeClr val="tx1"/>
                </a:solidFill>
              </a:ln>
            </c:spPr>
          </c:dPt>
          <c:dPt>
            <c:idx val="9"/>
            <c:invertIfNegative val="0"/>
            <c:bubble3D val="0"/>
            <c:spPr>
              <a:solidFill>
                <a:schemeClr val="accent5">
                  <a:lumMod val="40000"/>
                  <a:lumOff val="60000"/>
                </a:schemeClr>
              </a:solidFill>
              <a:ln>
                <a:solidFill>
                  <a:schemeClr val="tx1"/>
                </a:solidFill>
              </a:ln>
            </c:spPr>
          </c:dPt>
          <c:dPt>
            <c:idx val="10"/>
            <c:invertIfNegative val="0"/>
            <c:bubble3D val="0"/>
            <c:spPr>
              <a:solidFill>
                <a:schemeClr val="accent1"/>
              </a:solidFill>
              <a:ln>
                <a:solidFill>
                  <a:schemeClr val="tx1"/>
                </a:solidFill>
              </a:ln>
            </c:spPr>
          </c:dPt>
          <c:dPt>
            <c:idx val="11"/>
            <c:invertIfNegative val="0"/>
            <c:bubble3D val="0"/>
            <c:spPr>
              <a:solidFill>
                <a:schemeClr val="accent3">
                  <a:lumMod val="60000"/>
                  <a:lumOff val="40000"/>
                </a:schemeClr>
              </a:solidFill>
              <a:ln>
                <a:solidFill>
                  <a:schemeClr val="tx1"/>
                </a:solidFill>
              </a:ln>
            </c:spPr>
          </c:dPt>
          <c:dPt>
            <c:idx val="12"/>
            <c:invertIfNegative val="0"/>
            <c:bubble3D val="0"/>
            <c:spPr>
              <a:solidFill>
                <a:schemeClr val="accent3">
                  <a:lumMod val="75000"/>
                </a:schemeClr>
              </a:solidFill>
              <a:ln>
                <a:solidFill>
                  <a:schemeClr val="tx1"/>
                </a:solidFill>
              </a:ln>
            </c:spPr>
          </c:dPt>
          <c:dPt>
            <c:idx val="13"/>
            <c:invertIfNegative val="0"/>
            <c:bubble3D val="0"/>
            <c:spPr>
              <a:solidFill>
                <a:schemeClr val="accent3">
                  <a:lumMod val="50000"/>
                </a:schemeClr>
              </a:solidFill>
              <a:ln>
                <a:solidFill>
                  <a:schemeClr val="tx1"/>
                </a:solidFill>
              </a:ln>
            </c:spPr>
          </c:dPt>
          <c:dPt>
            <c:idx val="14"/>
            <c:invertIfNegative val="0"/>
            <c:bubble3D val="0"/>
            <c:spPr>
              <a:solidFill>
                <a:schemeClr val="accent3">
                  <a:lumMod val="50000"/>
                </a:schemeClr>
              </a:solidFill>
              <a:ln>
                <a:solidFill>
                  <a:schemeClr val="tx1"/>
                </a:solidFill>
              </a:ln>
            </c:spPr>
          </c:dPt>
          <c:errBars>
            <c:errBarType val="both"/>
            <c:errValType val="cust"/>
            <c:noEndCap val="0"/>
            <c:plus>
              <c:numRef>
                <c:f>Sheet1!$A$10:$D$10</c:f>
                <c:numCache>
                  <c:formatCode>General</c:formatCode>
                  <c:ptCount val="4"/>
                  <c:pt idx="0">
                    <c:v>0</c:v>
                  </c:pt>
                  <c:pt idx="1">
                    <c:v>6.8000000000000043</c:v>
                  </c:pt>
                  <c:pt idx="2">
                    <c:v>8</c:v>
                  </c:pt>
                </c:numCache>
              </c:numRef>
            </c:plus>
            <c:minus>
              <c:numRef>
                <c:f>Sheet1!$A$11:$D$11</c:f>
                <c:numCache>
                  <c:formatCode>General</c:formatCode>
                  <c:ptCount val="4"/>
                  <c:pt idx="1">
                    <c:v>6.8999999999999986</c:v>
                  </c:pt>
                  <c:pt idx="2">
                    <c:v>7.8999999999999986</c:v>
                  </c:pt>
                </c:numCache>
              </c:numRef>
            </c:minus>
          </c:errBars>
          <c:cat>
            <c:strRef>
              <c:f>Sheet1!$A$1:$D$1</c:f>
              <c:strCache>
                <c:ptCount val="4"/>
                <c:pt idx="0">
                  <c:v> </c:v>
                </c:pt>
                <c:pt idx="1">
                  <c:v>2007-2008</c:v>
                </c:pt>
                <c:pt idx="2">
                  <c:v>2009-2010</c:v>
                </c:pt>
                <c:pt idx="3">
                  <c:v>  </c:v>
                </c:pt>
              </c:strCache>
            </c:strRef>
          </c:cat>
          <c:val>
            <c:numRef>
              <c:f>Sheet1!$A$2:$D$2</c:f>
              <c:numCache>
                <c:formatCode>General</c:formatCode>
                <c:ptCount val="4"/>
                <c:pt idx="1">
                  <c:v>32.700000000000003</c:v>
                </c:pt>
                <c:pt idx="2">
                  <c:v>35.9</c:v>
                </c:pt>
              </c:numCache>
            </c:numRef>
          </c:val>
        </c:ser>
        <c:dLbls>
          <c:showLegendKey val="0"/>
          <c:showVal val="0"/>
          <c:showCatName val="0"/>
          <c:showSerName val="0"/>
          <c:showPercent val="0"/>
          <c:showBubbleSize val="0"/>
        </c:dLbls>
        <c:gapWidth val="50"/>
        <c:overlap val="100"/>
        <c:axId val="85131264"/>
        <c:axId val="85132800"/>
      </c:barChart>
      <c:lineChart>
        <c:grouping val="standard"/>
        <c:varyColors val="0"/>
        <c:ser>
          <c:idx val="1"/>
          <c:order val="1"/>
          <c:spPr>
            <a:ln w="38100">
              <a:solidFill>
                <a:schemeClr val="tx1"/>
              </a:solidFill>
              <a:prstDash val="sysDash"/>
            </a:ln>
          </c:spPr>
          <c:marker>
            <c:symbol val="none"/>
          </c:marker>
          <c:cat>
            <c:strRef>
              <c:f>Sheet1!$A$1:$D$1</c:f>
              <c:strCache>
                <c:ptCount val="4"/>
                <c:pt idx="0">
                  <c:v> </c:v>
                </c:pt>
                <c:pt idx="1">
                  <c:v>2007-2008</c:v>
                </c:pt>
                <c:pt idx="2">
                  <c:v>2009-2010</c:v>
                </c:pt>
                <c:pt idx="3">
                  <c:v>  </c:v>
                </c:pt>
              </c:strCache>
            </c:strRef>
          </c:cat>
          <c:val>
            <c:numRef>
              <c:f>Sheet1!$A$3:$D$3</c:f>
              <c:numCache>
                <c:formatCode>General</c:formatCode>
                <c:ptCount val="4"/>
                <c:pt idx="0">
                  <c:v>29.4</c:v>
                </c:pt>
                <c:pt idx="1">
                  <c:v>29.4</c:v>
                </c:pt>
                <c:pt idx="2">
                  <c:v>29.4</c:v>
                </c:pt>
                <c:pt idx="3">
                  <c:v>29.4</c:v>
                </c:pt>
              </c:numCache>
            </c:numRef>
          </c:val>
          <c:smooth val="0"/>
        </c:ser>
        <c:ser>
          <c:idx val="2"/>
          <c:order val="2"/>
          <c:spPr>
            <a:ln w="38100">
              <a:solidFill>
                <a:schemeClr val="tx1"/>
              </a:solidFill>
              <a:prstDash val="sysDash"/>
            </a:ln>
          </c:spPr>
          <c:marker>
            <c:symbol val="none"/>
          </c:marker>
          <c:cat>
            <c:strRef>
              <c:f>Sheet1!$A$1:$D$1</c:f>
              <c:strCache>
                <c:ptCount val="4"/>
                <c:pt idx="0">
                  <c:v> </c:v>
                </c:pt>
                <c:pt idx="1">
                  <c:v>2007-2008</c:v>
                </c:pt>
                <c:pt idx="2">
                  <c:v>2009-2010</c:v>
                </c:pt>
                <c:pt idx="3">
                  <c:v>  </c:v>
                </c:pt>
              </c:strCache>
            </c:strRef>
          </c:cat>
          <c:val>
            <c:numRef>
              <c:f>Sheet1!$A$4:$D$4</c:f>
              <c:numCache>
                <c:formatCode>General</c:formatCode>
                <c:ptCount val="4"/>
              </c:numCache>
            </c:numRef>
          </c:val>
          <c:smooth val="0"/>
        </c:ser>
        <c:ser>
          <c:idx val="3"/>
          <c:order val="3"/>
          <c:spPr>
            <a:ln w="38100">
              <a:solidFill>
                <a:schemeClr val="tx1"/>
              </a:solidFill>
              <a:prstDash val="sysDash"/>
            </a:ln>
          </c:spPr>
          <c:marker>
            <c:symbol val="none"/>
          </c:marker>
          <c:cat>
            <c:strRef>
              <c:f>Sheet1!$A$1:$D$1</c:f>
              <c:strCache>
                <c:ptCount val="4"/>
                <c:pt idx="0">
                  <c:v> </c:v>
                </c:pt>
                <c:pt idx="1">
                  <c:v>2007-2008</c:v>
                </c:pt>
                <c:pt idx="2">
                  <c:v>2009-2010</c:v>
                </c:pt>
                <c:pt idx="3">
                  <c:v>  </c:v>
                </c:pt>
              </c:strCache>
            </c:strRef>
          </c:cat>
          <c:val>
            <c:numRef>
              <c:f>Sheet1!$A$5:$D$5</c:f>
              <c:numCache>
                <c:formatCode>General</c:formatCode>
                <c:ptCount val="4"/>
              </c:numCache>
            </c:numRef>
          </c:val>
          <c:smooth val="0"/>
        </c:ser>
        <c:dLbls>
          <c:showLegendKey val="0"/>
          <c:showVal val="0"/>
          <c:showCatName val="0"/>
          <c:showSerName val="0"/>
          <c:showPercent val="0"/>
          <c:showBubbleSize val="0"/>
        </c:dLbls>
        <c:marker val="1"/>
        <c:smooth val="0"/>
        <c:axId val="85140224"/>
        <c:axId val="85134336"/>
      </c:lineChart>
      <c:catAx>
        <c:axId val="85131264"/>
        <c:scaling>
          <c:orientation val="minMax"/>
        </c:scaling>
        <c:delete val="0"/>
        <c:axPos val="b"/>
        <c:majorTickMark val="none"/>
        <c:minorTickMark val="none"/>
        <c:tickLblPos val="nextTo"/>
        <c:spPr>
          <a:ln>
            <a:solidFill>
              <a:schemeClr val="tx1">
                <a:lumMod val="50000"/>
                <a:lumOff val="50000"/>
              </a:schemeClr>
            </a:solidFill>
          </a:ln>
        </c:spPr>
        <c:txPr>
          <a:bodyPr/>
          <a:lstStyle/>
          <a:p>
            <a:pPr>
              <a:defRPr sz="1400" b="0">
                <a:latin typeface="Tahoma" pitchFamily="34" charset="0"/>
                <a:ea typeface="Tahoma" pitchFamily="34" charset="0"/>
                <a:cs typeface="Tahoma" pitchFamily="34" charset="0"/>
              </a:defRPr>
            </a:pPr>
            <a:endParaRPr lang="en-US"/>
          </a:p>
        </c:txPr>
        <c:crossAx val="85132800"/>
        <c:crosses val="autoZero"/>
        <c:auto val="1"/>
        <c:lblAlgn val="ctr"/>
        <c:lblOffset val="100"/>
        <c:noMultiLvlLbl val="0"/>
      </c:catAx>
      <c:valAx>
        <c:axId val="85132800"/>
        <c:scaling>
          <c:orientation val="minMax"/>
          <c:max val="60"/>
        </c:scaling>
        <c:delete val="0"/>
        <c:axPos val="l"/>
        <c:majorGridlines>
          <c:spPr>
            <a:ln>
              <a:solidFill>
                <a:schemeClr val="bg1">
                  <a:lumMod val="85000"/>
                </a:schemeClr>
              </a:solidFill>
              <a:prstDash val="sysDash"/>
            </a:ln>
          </c:spPr>
        </c:majorGridlines>
        <c:numFmt formatCode="General" sourceLinked="1"/>
        <c:majorTickMark val="in"/>
        <c:minorTickMark val="none"/>
        <c:tickLblPos val="nextTo"/>
        <c:spPr>
          <a:ln>
            <a:solidFill>
              <a:schemeClr val="tx1">
                <a:lumMod val="50000"/>
                <a:lumOff val="50000"/>
              </a:schemeClr>
            </a:solidFill>
          </a:ln>
        </c:spPr>
        <c:txPr>
          <a:bodyPr/>
          <a:lstStyle/>
          <a:p>
            <a:pPr>
              <a:defRPr sz="1400">
                <a:latin typeface="Tahoma" pitchFamily="34" charset="0"/>
                <a:ea typeface="Tahoma" pitchFamily="34" charset="0"/>
                <a:cs typeface="Tahoma" pitchFamily="34" charset="0"/>
              </a:defRPr>
            </a:pPr>
            <a:endParaRPr lang="en-US"/>
          </a:p>
        </c:txPr>
        <c:crossAx val="85131264"/>
        <c:crosses val="autoZero"/>
        <c:crossBetween val="between"/>
        <c:majorUnit val="10"/>
      </c:valAx>
      <c:valAx>
        <c:axId val="85134336"/>
        <c:scaling>
          <c:orientation val="minMax"/>
        </c:scaling>
        <c:delete val="1"/>
        <c:axPos val="r"/>
        <c:numFmt formatCode="General" sourceLinked="1"/>
        <c:majorTickMark val="out"/>
        <c:minorTickMark val="none"/>
        <c:tickLblPos val="nextTo"/>
        <c:crossAx val="85140224"/>
        <c:crosses val="max"/>
        <c:crossBetween val="between"/>
      </c:valAx>
      <c:catAx>
        <c:axId val="85140224"/>
        <c:scaling>
          <c:orientation val="minMax"/>
        </c:scaling>
        <c:delete val="1"/>
        <c:axPos val="b"/>
        <c:majorTickMark val="out"/>
        <c:minorTickMark val="none"/>
        <c:tickLblPos val="nextTo"/>
        <c:crossAx val="85134336"/>
        <c:crosses val="autoZero"/>
        <c:auto val="1"/>
        <c:lblAlgn val="ctr"/>
        <c:lblOffset val="100"/>
        <c:noMultiLvlLbl val="0"/>
      </c:catAx>
      <c:spPr>
        <a:noFill/>
        <a:ln>
          <a:noFill/>
        </a:ln>
      </c:spPr>
    </c:plotArea>
    <c:plotVisOnly val="1"/>
    <c:dispBlanksAs val="gap"/>
    <c:showDLblsOverMax val="0"/>
  </c:chart>
  <c:spPr>
    <a:solidFill>
      <a:schemeClr val="bg1"/>
    </a:solidFill>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spPr>
            <a:ln>
              <a:solidFill>
                <a:schemeClr val="tx1"/>
              </a:solidFill>
            </a:ln>
          </c:spPr>
          <c:invertIfNegative val="0"/>
          <c:dPt>
            <c:idx val="1"/>
            <c:invertIfNegative val="0"/>
            <c:bubble3D val="0"/>
            <c:spPr>
              <a:solidFill>
                <a:srgbClr val="4F81BD"/>
              </a:solidFill>
              <a:ln>
                <a:solidFill>
                  <a:schemeClr val="tx1"/>
                </a:solidFill>
              </a:ln>
            </c:spPr>
          </c:dPt>
          <c:dPt>
            <c:idx val="3"/>
            <c:invertIfNegative val="0"/>
            <c:bubble3D val="0"/>
            <c:spPr>
              <a:solidFill>
                <a:schemeClr val="accent6">
                  <a:lumMod val="60000"/>
                  <a:lumOff val="40000"/>
                </a:schemeClr>
              </a:solidFill>
              <a:ln>
                <a:solidFill>
                  <a:schemeClr val="tx1"/>
                </a:solidFill>
              </a:ln>
            </c:spPr>
          </c:dPt>
          <c:dPt>
            <c:idx val="4"/>
            <c:invertIfNegative val="0"/>
            <c:bubble3D val="0"/>
            <c:spPr>
              <a:solidFill>
                <a:schemeClr val="accent5">
                  <a:lumMod val="40000"/>
                  <a:lumOff val="60000"/>
                </a:schemeClr>
              </a:solidFill>
              <a:ln>
                <a:solidFill>
                  <a:schemeClr val="tx1"/>
                </a:solidFill>
              </a:ln>
            </c:spPr>
          </c:dPt>
          <c:dPt>
            <c:idx val="5"/>
            <c:invertIfNegative val="0"/>
            <c:bubble3D val="0"/>
            <c:spPr>
              <a:solidFill>
                <a:schemeClr val="accent4">
                  <a:lumMod val="40000"/>
                  <a:lumOff val="60000"/>
                </a:schemeClr>
              </a:solidFill>
              <a:ln>
                <a:solidFill>
                  <a:schemeClr val="tx1"/>
                </a:solidFill>
              </a:ln>
            </c:spPr>
          </c:dPt>
          <c:dPt>
            <c:idx val="6"/>
            <c:invertIfNegative val="0"/>
            <c:bubble3D val="0"/>
            <c:spPr>
              <a:solidFill>
                <a:schemeClr val="bg2">
                  <a:lumMod val="90000"/>
                </a:schemeClr>
              </a:solidFill>
              <a:ln>
                <a:solidFill>
                  <a:schemeClr val="tx1"/>
                </a:solidFill>
              </a:ln>
            </c:spPr>
          </c:dPt>
          <c:dPt>
            <c:idx val="7"/>
            <c:invertIfNegative val="0"/>
            <c:bubble3D val="0"/>
            <c:spPr>
              <a:solidFill>
                <a:schemeClr val="accent2">
                  <a:lumMod val="40000"/>
                  <a:lumOff val="60000"/>
                </a:schemeClr>
              </a:solidFill>
              <a:ln>
                <a:solidFill>
                  <a:schemeClr val="tx1"/>
                </a:solidFill>
              </a:ln>
            </c:spPr>
          </c:dPt>
          <c:dPt>
            <c:idx val="8"/>
            <c:invertIfNegative val="0"/>
            <c:bubble3D val="0"/>
            <c:spPr>
              <a:solidFill>
                <a:schemeClr val="accent1">
                  <a:lumMod val="40000"/>
                  <a:lumOff val="60000"/>
                </a:schemeClr>
              </a:solidFill>
              <a:ln>
                <a:solidFill>
                  <a:schemeClr val="tx1"/>
                </a:solidFill>
              </a:ln>
            </c:spPr>
          </c:dPt>
          <c:dPt>
            <c:idx val="9"/>
            <c:invertIfNegative val="0"/>
            <c:bubble3D val="0"/>
            <c:spPr>
              <a:solidFill>
                <a:schemeClr val="accent3">
                  <a:lumMod val="20000"/>
                  <a:lumOff val="80000"/>
                </a:schemeClr>
              </a:solidFill>
              <a:ln>
                <a:solidFill>
                  <a:schemeClr val="tx1"/>
                </a:solidFill>
              </a:ln>
            </c:spPr>
          </c:dPt>
          <c:dPt>
            <c:idx val="10"/>
            <c:invertIfNegative val="0"/>
            <c:bubble3D val="0"/>
            <c:spPr>
              <a:solidFill>
                <a:schemeClr val="accent3">
                  <a:lumMod val="40000"/>
                  <a:lumOff val="60000"/>
                </a:schemeClr>
              </a:solidFill>
              <a:ln>
                <a:solidFill>
                  <a:schemeClr val="tx1"/>
                </a:solidFill>
              </a:ln>
            </c:spPr>
          </c:dPt>
          <c:dPt>
            <c:idx val="11"/>
            <c:invertIfNegative val="0"/>
            <c:bubble3D val="0"/>
            <c:spPr>
              <a:solidFill>
                <a:schemeClr val="accent3">
                  <a:lumMod val="60000"/>
                  <a:lumOff val="40000"/>
                </a:schemeClr>
              </a:solidFill>
              <a:ln>
                <a:solidFill>
                  <a:schemeClr val="tx1"/>
                </a:solidFill>
              </a:ln>
            </c:spPr>
          </c:dPt>
          <c:dPt>
            <c:idx val="12"/>
            <c:invertIfNegative val="0"/>
            <c:bubble3D val="0"/>
            <c:spPr>
              <a:solidFill>
                <a:schemeClr val="accent3">
                  <a:lumMod val="75000"/>
                </a:schemeClr>
              </a:solidFill>
              <a:ln>
                <a:solidFill>
                  <a:schemeClr val="tx1"/>
                </a:solidFill>
              </a:ln>
            </c:spPr>
          </c:dPt>
          <c:dPt>
            <c:idx val="13"/>
            <c:invertIfNegative val="0"/>
            <c:bubble3D val="0"/>
            <c:spPr>
              <a:solidFill>
                <a:schemeClr val="accent3">
                  <a:lumMod val="50000"/>
                </a:schemeClr>
              </a:solidFill>
              <a:ln>
                <a:solidFill>
                  <a:schemeClr val="tx1"/>
                </a:solidFill>
              </a:ln>
            </c:spPr>
          </c:dPt>
          <c:dPt>
            <c:idx val="14"/>
            <c:invertIfNegative val="0"/>
            <c:bubble3D val="0"/>
            <c:spPr>
              <a:solidFill>
                <a:schemeClr val="accent3">
                  <a:lumMod val="50000"/>
                </a:schemeClr>
              </a:solidFill>
              <a:ln>
                <a:solidFill>
                  <a:schemeClr val="tx1"/>
                </a:solidFill>
              </a:ln>
            </c:spPr>
          </c:dPt>
          <c:errBars>
            <c:errBarType val="both"/>
            <c:errValType val="cust"/>
            <c:noEndCap val="0"/>
            <c:plus>
              <c:numRef>
                <c:f>Sheet1!$A$10:$C$10</c:f>
                <c:numCache>
                  <c:formatCode>General</c:formatCode>
                  <c:ptCount val="3"/>
                  <c:pt idx="0">
                    <c:v>0</c:v>
                  </c:pt>
                  <c:pt idx="1">
                    <c:v>4.7000000000000028</c:v>
                  </c:pt>
                  <c:pt idx="2">
                    <c:v>3.9000000000000057</c:v>
                  </c:pt>
                </c:numCache>
              </c:numRef>
            </c:plus>
            <c:minus>
              <c:numRef>
                <c:f>Sheet1!$A$9:$C$9</c:f>
                <c:numCache>
                  <c:formatCode>General</c:formatCode>
                  <c:ptCount val="3"/>
                  <c:pt idx="0">
                    <c:v>0</c:v>
                  </c:pt>
                  <c:pt idx="1">
                    <c:v>4.9000000000000057</c:v>
                  </c:pt>
                  <c:pt idx="2">
                    <c:v>4.5</c:v>
                  </c:pt>
                </c:numCache>
              </c:numRef>
            </c:minus>
          </c:errBars>
          <c:cat>
            <c:strRef>
              <c:f>Sheet1!$A$1:$D$1</c:f>
              <c:strCache>
                <c:ptCount val="4"/>
                <c:pt idx="0">
                  <c:v>      </c:v>
                </c:pt>
                <c:pt idx="1">
                  <c:v>2009</c:v>
                </c:pt>
                <c:pt idx="2">
                  <c:v>2012</c:v>
                </c:pt>
                <c:pt idx="3">
                  <c:v>    </c:v>
                </c:pt>
              </c:strCache>
            </c:strRef>
          </c:cat>
          <c:val>
            <c:numRef>
              <c:f>Sheet1!$A$2:$D$2</c:f>
              <c:numCache>
                <c:formatCode>General</c:formatCode>
                <c:ptCount val="4"/>
                <c:pt idx="1">
                  <c:v>60.7</c:v>
                </c:pt>
                <c:pt idx="2">
                  <c:v>80.599999999999994</c:v>
                </c:pt>
              </c:numCache>
            </c:numRef>
          </c:val>
        </c:ser>
        <c:dLbls>
          <c:showLegendKey val="0"/>
          <c:showVal val="0"/>
          <c:showCatName val="0"/>
          <c:showSerName val="0"/>
          <c:showPercent val="0"/>
          <c:showBubbleSize val="0"/>
        </c:dLbls>
        <c:gapWidth val="50"/>
        <c:overlap val="100"/>
        <c:axId val="84013440"/>
        <c:axId val="84014976"/>
      </c:barChart>
      <c:lineChart>
        <c:grouping val="standard"/>
        <c:varyColors val="0"/>
        <c:ser>
          <c:idx val="1"/>
          <c:order val="1"/>
          <c:spPr>
            <a:ln w="38100">
              <a:solidFill>
                <a:schemeClr val="tx1"/>
              </a:solidFill>
              <a:prstDash val="sysDash"/>
            </a:ln>
          </c:spPr>
          <c:marker>
            <c:symbol val="none"/>
          </c:marker>
          <c:cat>
            <c:strRef>
              <c:f>Sheet1!$A$1:$D$1</c:f>
              <c:strCache>
                <c:ptCount val="4"/>
                <c:pt idx="0">
                  <c:v>      </c:v>
                </c:pt>
                <c:pt idx="1">
                  <c:v>2009</c:v>
                </c:pt>
                <c:pt idx="2">
                  <c:v>2012</c:v>
                </c:pt>
                <c:pt idx="3">
                  <c:v>    </c:v>
                </c:pt>
              </c:strCache>
            </c:strRef>
          </c:cat>
          <c:val>
            <c:numRef>
              <c:f>Sheet1!$A$3:$D$3</c:f>
              <c:numCache>
                <c:formatCode>General</c:formatCode>
                <c:ptCount val="4"/>
                <c:pt idx="0">
                  <c:v>66.8</c:v>
                </c:pt>
                <c:pt idx="1">
                  <c:v>66.8</c:v>
                </c:pt>
                <c:pt idx="2">
                  <c:v>66.8</c:v>
                </c:pt>
                <c:pt idx="3">
                  <c:v>66.8</c:v>
                </c:pt>
              </c:numCache>
            </c:numRef>
          </c:val>
          <c:smooth val="0"/>
        </c:ser>
        <c:ser>
          <c:idx val="2"/>
          <c:order val="2"/>
          <c:marker>
            <c:symbol val="none"/>
          </c:marker>
          <c:cat>
            <c:strRef>
              <c:f>Sheet1!$A$1:$D$1</c:f>
              <c:strCache>
                <c:ptCount val="4"/>
                <c:pt idx="0">
                  <c:v>      </c:v>
                </c:pt>
                <c:pt idx="1">
                  <c:v>2009</c:v>
                </c:pt>
                <c:pt idx="2">
                  <c:v>2012</c:v>
                </c:pt>
                <c:pt idx="3">
                  <c:v>    </c:v>
                </c:pt>
              </c:strCache>
            </c:strRef>
          </c:cat>
          <c:val>
            <c:numRef>
              <c:f>Sheet1!$A$4:$D$4</c:f>
              <c:numCache>
                <c:formatCode>General</c:formatCode>
                <c:ptCount val="4"/>
              </c:numCache>
            </c:numRef>
          </c:val>
          <c:smooth val="0"/>
        </c:ser>
        <c:dLbls>
          <c:showLegendKey val="0"/>
          <c:showVal val="0"/>
          <c:showCatName val="0"/>
          <c:showSerName val="0"/>
          <c:showPercent val="0"/>
          <c:showBubbleSize val="0"/>
        </c:dLbls>
        <c:marker val="1"/>
        <c:smooth val="0"/>
        <c:axId val="84022400"/>
        <c:axId val="84016512"/>
      </c:lineChart>
      <c:catAx>
        <c:axId val="84013440"/>
        <c:scaling>
          <c:orientation val="minMax"/>
        </c:scaling>
        <c:delete val="0"/>
        <c:axPos val="b"/>
        <c:majorTickMark val="none"/>
        <c:minorTickMark val="none"/>
        <c:tickLblPos val="nextTo"/>
        <c:spPr>
          <a:ln>
            <a:solidFill>
              <a:schemeClr val="tx1">
                <a:lumMod val="50000"/>
                <a:lumOff val="50000"/>
              </a:schemeClr>
            </a:solidFill>
          </a:ln>
        </c:spPr>
        <c:txPr>
          <a:bodyPr/>
          <a:lstStyle/>
          <a:p>
            <a:pPr>
              <a:defRPr sz="1400" b="0">
                <a:latin typeface="Tahoma" pitchFamily="34" charset="0"/>
                <a:ea typeface="Tahoma" pitchFamily="34" charset="0"/>
                <a:cs typeface="Tahoma" pitchFamily="34" charset="0"/>
              </a:defRPr>
            </a:pPr>
            <a:endParaRPr lang="en-US"/>
          </a:p>
        </c:txPr>
        <c:crossAx val="84014976"/>
        <c:crosses val="autoZero"/>
        <c:auto val="1"/>
        <c:lblAlgn val="ctr"/>
        <c:lblOffset val="100"/>
        <c:noMultiLvlLbl val="0"/>
      </c:catAx>
      <c:valAx>
        <c:axId val="84014976"/>
        <c:scaling>
          <c:orientation val="minMax"/>
        </c:scaling>
        <c:delete val="0"/>
        <c:axPos val="l"/>
        <c:majorGridlines>
          <c:spPr>
            <a:ln>
              <a:solidFill>
                <a:schemeClr val="bg1">
                  <a:lumMod val="85000"/>
                </a:schemeClr>
              </a:solidFill>
              <a:prstDash val="sysDash"/>
            </a:ln>
          </c:spPr>
        </c:majorGridlines>
        <c:numFmt formatCode="General" sourceLinked="1"/>
        <c:majorTickMark val="in"/>
        <c:minorTickMark val="none"/>
        <c:tickLblPos val="nextTo"/>
        <c:spPr>
          <a:ln>
            <a:solidFill>
              <a:schemeClr val="tx1">
                <a:lumMod val="50000"/>
                <a:lumOff val="50000"/>
              </a:schemeClr>
            </a:solidFill>
          </a:ln>
        </c:spPr>
        <c:txPr>
          <a:bodyPr/>
          <a:lstStyle/>
          <a:p>
            <a:pPr>
              <a:defRPr sz="1400">
                <a:latin typeface="Tahoma" pitchFamily="34" charset="0"/>
                <a:ea typeface="Tahoma" pitchFamily="34" charset="0"/>
                <a:cs typeface="Tahoma" pitchFamily="34" charset="0"/>
              </a:defRPr>
            </a:pPr>
            <a:endParaRPr lang="en-US"/>
          </a:p>
        </c:txPr>
        <c:crossAx val="84013440"/>
        <c:crosses val="autoZero"/>
        <c:crossBetween val="between"/>
        <c:majorUnit val="20"/>
      </c:valAx>
      <c:valAx>
        <c:axId val="84016512"/>
        <c:scaling>
          <c:orientation val="minMax"/>
        </c:scaling>
        <c:delete val="1"/>
        <c:axPos val="r"/>
        <c:numFmt formatCode="General" sourceLinked="1"/>
        <c:majorTickMark val="out"/>
        <c:minorTickMark val="none"/>
        <c:tickLblPos val="nextTo"/>
        <c:crossAx val="84022400"/>
        <c:crosses val="max"/>
        <c:crossBetween val="between"/>
      </c:valAx>
      <c:catAx>
        <c:axId val="84022400"/>
        <c:scaling>
          <c:orientation val="minMax"/>
        </c:scaling>
        <c:delete val="1"/>
        <c:axPos val="b"/>
        <c:majorTickMark val="out"/>
        <c:minorTickMark val="none"/>
        <c:tickLblPos val="nextTo"/>
        <c:crossAx val="84016512"/>
        <c:crosses val="autoZero"/>
        <c:auto val="1"/>
        <c:lblAlgn val="ctr"/>
        <c:lblOffset val="100"/>
        <c:noMultiLvlLbl val="0"/>
      </c:catAx>
      <c:spPr>
        <a:noFill/>
        <a:ln>
          <a:noFill/>
        </a:ln>
      </c:spPr>
    </c:plotArea>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3037523" cy="464662"/>
          </a:xfrm>
          <a:prstGeom prst="rect">
            <a:avLst/>
          </a:prstGeom>
        </p:spPr>
        <p:txBody>
          <a:bodyPr vert="horz" lIns="91310" tIns="45655" rIns="91310" bIns="45655" rtlCol="0"/>
          <a:lstStyle>
            <a:lvl1pPr algn="l">
              <a:defRPr sz="1200"/>
            </a:lvl1pPr>
          </a:lstStyle>
          <a:p>
            <a:endParaRPr lang="en-US" dirty="0"/>
          </a:p>
        </p:txBody>
      </p:sp>
      <p:sp>
        <p:nvSpPr>
          <p:cNvPr id="3" name="Date Placeholder 2"/>
          <p:cNvSpPr>
            <a:spLocks noGrp="1"/>
          </p:cNvSpPr>
          <p:nvPr>
            <p:ph type="dt" sz="quarter" idx="1"/>
          </p:nvPr>
        </p:nvSpPr>
        <p:spPr>
          <a:xfrm>
            <a:off x="3971293" y="2"/>
            <a:ext cx="3037523" cy="464662"/>
          </a:xfrm>
          <a:prstGeom prst="rect">
            <a:avLst/>
          </a:prstGeom>
        </p:spPr>
        <p:txBody>
          <a:bodyPr vert="horz" lIns="91310" tIns="45655" rIns="91310" bIns="45655" rtlCol="0"/>
          <a:lstStyle>
            <a:lvl1pPr algn="r">
              <a:defRPr sz="1200"/>
            </a:lvl1pPr>
          </a:lstStyle>
          <a:p>
            <a:fld id="{ECD10EAC-DB9E-40D7-A573-D913662CFEAA}" type="datetimeFigureOut">
              <a:rPr lang="en-US" smtClean="0"/>
              <a:pPr/>
              <a:t>1/7/2014</a:t>
            </a:fld>
            <a:endParaRPr lang="en-US" dirty="0"/>
          </a:p>
        </p:txBody>
      </p:sp>
      <p:sp>
        <p:nvSpPr>
          <p:cNvPr id="4" name="Footer Placeholder 3"/>
          <p:cNvSpPr>
            <a:spLocks noGrp="1"/>
          </p:cNvSpPr>
          <p:nvPr>
            <p:ph type="ftr" sz="quarter" idx="2"/>
          </p:nvPr>
        </p:nvSpPr>
        <p:spPr>
          <a:xfrm>
            <a:off x="2" y="8830155"/>
            <a:ext cx="3037523" cy="464662"/>
          </a:xfrm>
          <a:prstGeom prst="rect">
            <a:avLst/>
          </a:prstGeom>
        </p:spPr>
        <p:txBody>
          <a:bodyPr vert="horz" lIns="91310" tIns="45655" rIns="91310" bIns="45655"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1293" y="8830155"/>
            <a:ext cx="3037523" cy="464662"/>
          </a:xfrm>
          <a:prstGeom prst="rect">
            <a:avLst/>
          </a:prstGeom>
        </p:spPr>
        <p:txBody>
          <a:bodyPr vert="horz" lIns="91310" tIns="45655" rIns="91310" bIns="45655" rtlCol="0" anchor="b"/>
          <a:lstStyle>
            <a:lvl1pPr algn="r">
              <a:defRPr sz="1200"/>
            </a:lvl1pPr>
          </a:lstStyle>
          <a:p>
            <a:fld id="{D8725424-288F-4529-B7F3-0BC2CA7E5022}" type="slidenum">
              <a:rPr lang="en-US" smtClean="0"/>
              <a:pPr/>
              <a:t>‹#›</a:t>
            </a:fld>
            <a:endParaRPr lang="en-US" dirty="0"/>
          </a:p>
        </p:txBody>
      </p:sp>
    </p:spTree>
    <p:extLst>
      <p:ext uri="{BB962C8B-B14F-4D97-AF65-F5344CB8AC3E}">
        <p14:creationId xmlns:p14="http://schemas.microsoft.com/office/powerpoint/2010/main" val="35847724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55" tIns="46578" rIns="93155" bIns="46578"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55" tIns="46578" rIns="93155" bIns="46578" rtlCol="0"/>
          <a:lstStyle>
            <a:lvl1pPr algn="r">
              <a:defRPr sz="1200"/>
            </a:lvl1pPr>
          </a:lstStyle>
          <a:p>
            <a:fld id="{3E9D2DD8-C521-4505-924B-8CA20FD78ED1}" type="datetimeFigureOut">
              <a:rPr lang="en-US" smtClean="0"/>
              <a:pPr/>
              <a:t>1/7/2014</a:t>
            </a:fld>
            <a:endParaRPr lang="en-US" dirty="0"/>
          </a:p>
        </p:txBody>
      </p:sp>
      <p:sp>
        <p:nvSpPr>
          <p:cNvPr id="4" name="Slide Image Placeholder 3"/>
          <p:cNvSpPr>
            <a:spLocks noGrp="1" noRot="1" noChangeAspect="1"/>
          </p:cNvSpPr>
          <p:nvPr>
            <p:ph type="sldImg" idx="2"/>
          </p:nvPr>
        </p:nvSpPr>
        <p:spPr>
          <a:xfrm>
            <a:off x="1182688" y="698500"/>
            <a:ext cx="4645025" cy="3484563"/>
          </a:xfrm>
          <a:prstGeom prst="rect">
            <a:avLst/>
          </a:prstGeom>
          <a:noFill/>
          <a:ln w="12700">
            <a:solidFill>
              <a:prstClr val="black"/>
            </a:solidFill>
          </a:ln>
        </p:spPr>
        <p:txBody>
          <a:bodyPr vert="horz" lIns="93155" tIns="46578" rIns="93155" bIns="46578"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55" tIns="46578" rIns="93155" bIns="4657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55" tIns="46578" rIns="93155" bIns="46578"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55" tIns="46578" rIns="93155" bIns="46578" rtlCol="0" anchor="b"/>
          <a:lstStyle>
            <a:lvl1pPr algn="r">
              <a:defRPr sz="1200"/>
            </a:lvl1pPr>
          </a:lstStyle>
          <a:p>
            <a:fld id="{505CBE22-21B7-4090-A7D8-E04915029615}" type="slidenum">
              <a:rPr lang="en-US" smtClean="0"/>
              <a:pPr/>
              <a:t>‹#›</a:t>
            </a:fld>
            <a:endParaRPr lang="en-US" dirty="0"/>
          </a:p>
        </p:txBody>
      </p:sp>
    </p:spTree>
    <p:extLst>
      <p:ext uri="{BB962C8B-B14F-4D97-AF65-F5344CB8AC3E}">
        <p14:creationId xmlns:p14="http://schemas.microsoft.com/office/powerpoint/2010/main" val="1495459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Placeholder 2"/>
          <p:cNvSpPr>
            <a:spLocks noGrp="1" noRot="1" noChangeAspect="1" noChangeArrowheads="1" noTextEdit="1"/>
          </p:cNvSpPr>
          <p:nvPr>
            <p:ph type="sldImg"/>
          </p:nvPr>
        </p:nvSpPr>
        <p:spPr>
          <a:ln/>
        </p:spPr>
      </p:sp>
      <p:sp>
        <p:nvSpPr>
          <p:cNvPr id="22531" name="Placeholder 3"/>
          <p:cNvSpPr>
            <a:spLocks noGrp="1" noChangeArrowheads="1"/>
          </p:cNvSpPr>
          <p:nvPr>
            <p:ph type="body" idx="1"/>
          </p:nvPr>
        </p:nvSpPr>
        <p:spPr>
          <a:noFill/>
          <a:ln/>
        </p:spPr>
        <p:txBody>
          <a:bodyPr/>
          <a:lstStyle/>
          <a:p>
            <a:endParaRPr lang="en-US" sz="1100" dirty="0">
              <a:latin typeface="Arial" pitchFamily="34" charset="0"/>
              <a:ea typeface="ＭＳ Ｐゴシック" pitchFamily="-107" charset="-128"/>
            </a:endParaRPr>
          </a:p>
        </p:txBody>
      </p:sp>
      <p:sp>
        <p:nvSpPr>
          <p:cNvPr id="4" name="Footer Placeholder 3"/>
          <p:cNvSpPr>
            <a:spLocks noGrp="1"/>
          </p:cNvSpPr>
          <p:nvPr>
            <p:ph type="ftr" sz="quarter" idx="4"/>
          </p:nvPr>
        </p:nvSpPr>
        <p:spPr/>
        <p:txBody>
          <a:bodyPr/>
          <a:lstStyle/>
          <a:p>
            <a:pPr>
              <a:defRPr/>
            </a:pPr>
            <a:endParaRPr lang="en-US" dirty="0"/>
          </a:p>
        </p:txBody>
      </p:sp>
      <p:sp>
        <p:nvSpPr>
          <p:cNvPr id="22533" name="Slide Number Placeholder 4"/>
          <p:cNvSpPr>
            <a:spLocks noGrp="1"/>
          </p:cNvSpPr>
          <p:nvPr>
            <p:ph type="sldNum" sz="quarter" idx="5"/>
          </p:nvPr>
        </p:nvSpPr>
        <p:spPr>
          <a:noFill/>
        </p:spPr>
        <p:txBody>
          <a:bodyPr/>
          <a:lstStyle/>
          <a:p>
            <a:fld id="{9F8648A1-516E-474F-A172-5638897DB8D1}" type="slidenum">
              <a:rPr lang="en-US"/>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1150" y="390525"/>
            <a:ext cx="3848100" cy="2886075"/>
          </a:xfrm>
        </p:spPr>
      </p:sp>
      <p:sp>
        <p:nvSpPr>
          <p:cNvPr id="3" name="Notes Placeholder 2"/>
          <p:cNvSpPr>
            <a:spLocks noGrp="1"/>
          </p:cNvSpPr>
          <p:nvPr>
            <p:ph type="body" idx="1"/>
          </p:nvPr>
        </p:nvSpPr>
        <p:spPr/>
        <p:txBody>
          <a:bodyPr/>
          <a:lstStyle/>
          <a:p>
            <a:endParaRPr lang="en-US" b="1" u="sng"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24173396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1150" y="390525"/>
            <a:ext cx="3848100" cy="2886075"/>
          </a:xfrm>
        </p:spPr>
      </p:sp>
      <p:sp>
        <p:nvSpPr>
          <p:cNvPr id="3" name="Notes Placeholder 2"/>
          <p:cNvSpPr>
            <a:spLocks noGrp="1"/>
          </p:cNvSpPr>
          <p:nvPr>
            <p:ph type="body" idx="1"/>
          </p:nvPr>
        </p:nvSpPr>
        <p:spPr/>
        <p:txBody>
          <a:bodyPr>
            <a:normAutofit/>
          </a:bodyPr>
          <a:lstStyle/>
          <a:p>
            <a:endParaRPr lang="en-US" sz="1200" dirty="0" smtClean="0">
              <a:solidFill>
                <a:schemeClr val="tx1"/>
              </a:solidFill>
            </a:endParaRPr>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37337917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1150" y="390525"/>
            <a:ext cx="3848100" cy="2886075"/>
          </a:xfrm>
        </p:spPr>
      </p:sp>
      <p:sp>
        <p:nvSpPr>
          <p:cNvPr id="3" name="Notes Placeholder 2"/>
          <p:cNvSpPr>
            <a:spLocks noGrp="1"/>
          </p:cNvSpPr>
          <p:nvPr>
            <p:ph type="body" idx="1"/>
          </p:nvPr>
        </p:nvSpPr>
        <p:spPr/>
        <p:txBody>
          <a:bodyPr>
            <a:noAutofit/>
          </a:bodyPr>
          <a:lstStyle/>
          <a:p>
            <a:pPr marL="171450" indent="-171450">
              <a:buFont typeface="Arial" panose="020B0604020202020204" pitchFamily="34" charset="0"/>
              <a:buChar char="•"/>
            </a:pPr>
            <a:endParaRPr lang="en-US" sz="1200" dirty="0">
              <a:solidFill>
                <a:schemeClr val="tx2"/>
              </a:solidFill>
            </a:endParaRPr>
          </a:p>
        </p:txBody>
      </p:sp>
      <p:sp>
        <p:nvSpPr>
          <p:cNvPr id="4" name="Slide Number Placeholder 3"/>
          <p:cNvSpPr>
            <a:spLocks noGrp="1"/>
          </p:cNvSpPr>
          <p:nvPr>
            <p:ph type="sldNum" sz="quarter" idx="10"/>
          </p:nvPr>
        </p:nvSpPr>
        <p:spPr/>
        <p:txBody>
          <a:bodyPr/>
          <a:lstStyle/>
          <a:p>
            <a:pPr>
              <a:defRPr/>
            </a:pPr>
            <a:fld id="{45F01CA2-976B-48D9-8990-041447674341}" type="slidenum">
              <a:rPr lang="en-US" smtClean="0">
                <a:solidFill>
                  <a:prstClr val="black"/>
                </a:solidFill>
              </a:rPr>
              <a:pPr>
                <a:defRPr/>
              </a:pPr>
              <a:t>12</a:t>
            </a:fld>
            <a:endParaRPr lang="en-US" dirty="0">
              <a:solidFill>
                <a:prstClr val="black"/>
              </a:solidFill>
            </a:endParaRPr>
          </a:p>
        </p:txBody>
      </p:sp>
    </p:spTree>
    <p:extLst>
      <p:ext uri="{BB962C8B-B14F-4D97-AF65-F5344CB8AC3E}">
        <p14:creationId xmlns:p14="http://schemas.microsoft.com/office/powerpoint/2010/main" val="36613380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1150" y="390525"/>
            <a:ext cx="3848100" cy="2886075"/>
          </a:xfrm>
        </p:spPr>
      </p:sp>
      <p:sp>
        <p:nvSpPr>
          <p:cNvPr id="3" name="Notes Placeholder 2"/>
          <p:cNvSpPr>
            <a:spLocks noGrp="1"/>
          </p:cNvSpPr>
          <p:nvPr>
            <p:ph type="body" idx="1"/>
          </p:nvPr>
        </p:nvSpPr>
        <p:spPr>
          <a:xfrm>
            <a:off x="685800" y="3352800"/>
            <a:ext cx="5607050" cy="5715000"/>
          </a:xfrm>
        </p:spPr>
        <p:txBody>
          <a:bodyPr>
            <a:noAutofit/>
          </a:bodyPr>
          <a:lstStyle/>
          <a:p>
            <a:pPr marL="171450" indent="-171450">
              <a:buFont typeface="Arial" panose="020B0604020202020204" pitchFamily="34" charset="0"/>
              <a:buChar char="•"/>
            </a:pPr>
            <a:endParaRPr lang="en-US" u="none" baseline="0" dirty="0" smtClean="0">
              <a:solidFill>
                <a:schemeClr val="tx1"/>
              </a:solidFill>
            </a:endParaRPr>
          </a:p>
          <a:p>
            <a:pPr marL="171450" indent="-171450">
              <a:buFont typeface="Arial" panose="020B0604020202020204" pitchFamily="34" charset="0"/>
              <a:buChar char="•"/>
            </a:pPr>
            <a:endParaRPr lang="en-US" u="none" baseline="0" dirty="0" smtClean="0">
              <a:solidFill>
                <a:schemeClr val="tx1"/>
              </a:solidFill>
            </a:endParaRPr>
          </a:p>
          <a:p>
            <a:endParaRPr lang="en-US" dirty="0">
              <a:solidFill>
                <a:schemeClr val="tx1"/>
              </a:solidFill>
            </a:endParaRPr>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8837995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1150" y="390525"/>
            <a:ext cx="3848100" cy="2886075"/>
          </a:xfrm>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endParaRPr lang="en-US" sz="900" u="sng" baseline="0" dirty="0" smtClean="0">
              <a:solidFill>
                <a:schemeClr val="tx1"/>
              </a:solidFill>
            </a:endParaRPr>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8837995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1150" y="390525"/>
            <a:ext cx="3848100" cy="2886075"/>
          </a:xfrm>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endParaRPr lang="en-US" sz="1200" u="none" baseline="0" dirty="0" smtClean="0">
              <a:solidFill>
                <a:schemeClr val="tx1"/>
              </a:solidFill>
            </a:endParaRPr>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8837995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1150" y="390525"/>
            <a:ext cx="3848100" cy="2886075"/>
          </a:xfrm>
        </p:spPr>
      </p:sp>
      <p:sp>
        <p:nvSpPr>
          <p:cNvPr id="3" name="Notes Placeholder 2"/>
          <p:cNvSpPr>
            <a:spLocks noGrp="1"/>
          </p:cNvSpPr>
          <p:nvPr>
            <p:ph type="body" idx="1"/>
          </p:nvPr>
        </p:nvSpPr>
        <p:spPr/>
        <p:txBody>
          <a:bodyPr>
            <a:normAutofit/>
          </a:bodyPr>
          <a:lstStyle/>
          <a:p>
            <a:endParaRPr lang="en-US" dirty="0">
              <a:solidFill>
                <a:schemeClr val="tx1"/>
              </a:solidFill>
            </a:endParaRPr>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8837995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1150" y="390525"/>
            <a:ext cx="3848100" cy="2886075"/>
          </a:xfrm>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endParaRPr lang="en-US" sz="1200" u="none" baseline="0" dirty="0" smtClean="0">
              <a:solidFill>
                <a:schemeClr val="tx1"/>
              </a:solidFill>
            </a:endParaRPr>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8837995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1150" y="390525"/>
            <a:ext cx="3848100" cy="2886075"/>
          </a:xfrm>
        </p:spPr>
      </p:sp>
      <p:sp>
        <p:nvSpPr>
          <p:cNvPr id="3" name="Notes Placeholder 2"/>
          <p:cNvSpPr>
            <a:spLocks noGrp="1"/>
          </p:cNvSpPr>
          <p:nvPr>
            <p:ph type="body" idx="1"/>
          </p:nvPr>
        </p:nvSpPr>
        <p:spPr>
          <a:xfrm>
            <a:off x="685800" y="3581400"/>
            <a:ext cx="5607050" cy="4575173"/>
          </a:xfrm>
        </p:spPr>
        <p:txBody>
          <a:bodyPr>
            <a:noAutofit/>
          </a:bodyPr>
          <a:lstStyle/>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b="0" u="none" baseline="0" dirty="0" smtClean="0">
              <a:solidFill>
                <a:schemeClr val="tx1"/>
              </a:solidFill>
            </a:endParaRPr>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35073052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1150" y="390525"/>
            <a:ext cx="3848100" cy="2886075"/>
          </a:xfrm>
        </p:spPr>
      </p:sp>
      <p:sp>
        <p:nvSpPr>
          <p:cNvPr id="3" name="Notes Placeholder 2"/>
          <p:cNvSpPr>
            <a:spLocks noGrp="1"/>
          </p:cNvSpPr>
          <p:nvPr>
            <p:ph type="body" idx="1"/>
          </p:nvPr>
        </p:nvSpPr>
        <p:spPr>
          <a:xfrm>
            <a:off x="533400" y="3429000"/>
            <a:ext cx="5943600" cy="5715000"/>
          </a:xfrm>
        </p:spPr>
        <p:txBody>
          <a:bodyPr>
            <a:noAutofit/>
          </a:bodyPr>
          <a:lstStyle/>
          <a:p>
            <a:pPr marL="171450" lvl="0" indent="-171450">
              <a:buFont typeface="Arial" panose="020B0604020202020204" pitchFamily="34" charset="0"/>
              <a:buChar char="•"/>
            </a:pPr>
            <a:endParaRPr lang="en-US" sz="1050" kern="1200" dirty="0" smtClean="0">
              <a:solidFill>
                <a:schemeClr val="tx1"/>
              </a:solidFill>
              <a:effectLst/>
            </a:endParaRPr>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35073052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Placeholder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Placeholder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z="1200" kern="1200" dirty="0">
              <a:solidFill>
                <a:schemeClr val="tx1"/>
              </a:solidFill>
              <a:effectLst/>
              <a:latin typeface="+mn-lt"/>
              <a:ea typeface="+mn-ea"/>
              <a:cs typeface="+mn-cs"/>
            </a:endParaRPr>
          </a:p>
        </p:txBody>
      </p:sp>
      <p:sp>
        <p:nvSpPr>
          <p:cNvPr id="18436" name="Footer Placeholder 3"/>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endParaRPr lang="en-US" dirty="0" smtClean="0"/>
          </a:p>
        </p:txBody>
      </p:sp>
      <p:sp>
        <p:nvSpPr>
          <p:cNvPr id="18437"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4571D5C-0670-41C8-B435-462087EB516B}" type="slidenum">
              <a:rPr lang="en-US" smtClean="0"/>
              <a:pPr fontAlgn="base">
                <a:spcBef>
                  <a:spcPct val="0"/>
                </a:spcBef>
                <a:spcAft>
                  <a:spcPct val="0"/>
                </a:spcAft>
                <a:defRPr/>
              </a:pPr>
              <a:t>2</a:t>
            </a:fld>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1150" y="390525"/>
            <a:ext cx="3848100" cy="2886075"/>
          </a:xfrm>
        </p:spPr>
      </p:sp>
      <p:sp>
        <p:nvSpPr>
          <p:cNvPr id="3" name="Notes Placeholder 2"/>
          <p:cNvSpPr>
            <a:spLocks noGrp="1"/>
          </p:cNvSpPr>
          <p:nvPr>
            <p:ph type="body" idx="1"/>
          </p:nvPr>
        </p:nvSpPr>
        <p:spPr/>
        <p:txBody>
          <a:bodyPr>
            <a:normAutofit/>
          </a:bodyPr>
          <a:lstStyle/>
          <a:p>
            <a:pPr lvl="0"/>
            <a:endParaRPr lang="en-US" dirty="0">
              <a:solidFill>
                <a:schemeClr val="tx1"/>
              </a:solidFill>
            </a:endParaRPr>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35073052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45F01CA2-976B-48D9-8990-041447674341}" type="slidenum">
              <a:rPr lang="en-US" smtClean="0">
                <a:solidFill>
                  <a:prstClr val="black"/>
                </a:solidFill>
              </a:rPr>
              <a:pPr>
                <a:defRPr/>
              </a:pPr>
              <a:t>21</a:t>
            </a:fld>
            <a:endParaRPr lang="en-US" dirty="0">
              <a:solidFill>
                <a:prstClr val="black"/>
              </a:solidFill>
            </a:endParaRPr>
          </a:p>
        </p:txBody>
      </p:sp>
    </p:spTree>
    <p:extLst>
      <p:ext uri="{BB962C8B-B14F-4D97-AF65-F5344CB8AC3E}">
        <p14:creationId xmlns:p14="http://schemas.microsoft.com/office/powerpoint/2010/main" val="23880536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1150" y="390525"/>
            <a:ext cx="3848100" cy="2886075"/>
          </a:xfrm>
        </p:spPr>
      </p:sp>
      <p:sp>
        <p:nvSpPr>
          <p:cNvPr id="3" name="Notes Placeholder 2"/>
          <p:cNvSpPr>
            <a:spLocks noGrp="1"/>
          </p:cNvSpPr>
          <p:nvPr>
            <p:ph type="body" idx="1"/>
          </p:nvPr>
        </p:nvSpPr>
        <p:spPr/>
        <p:txBody>
          <a:bodyPr/>
          <a:lstStyle/>
          <a:p>
            <a:endParaRPr lang="en-US" b="1" u="sng"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24173396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1150" y="390525"/>
            <a:ext cx="3848100" cy="28860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5F01CA2-976B-48D9-8990-041447674341}" type="slidenum">
              <a:rPr lang="en-US" smtClean="0">
                <a:solidFill>
                  <a:prstClr val="black"/>
                </a:solidFill>
              </a:rPr>
              <a:pPr>
                <a:defRPr/>
              </a:pPr>
              <a:t>23</a:t>
            </a:fld>
            <a:endParaRPr lang="en-US" dirty="0">
              <a:solidFill>
                <a:prstClr val="black"/>
              </a:solidFill>
            </a:endParaRPr>
          </a:p>
        </p:txBody>
      </p:sp>
    </p:spTree>
    <p:extLst>
      <p:ext uri="{BB962C8B-B14F-4D97-AF65-F5344CB8AC3E}">
        <p14:creationId xmlns:p14="http://schemas.microsoft.com/office/powerpoint/2010/main" val="17051389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1150" y="390525"/>
            <a:ext cx="3848100" cy="288607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5F01CA2-976B-48D9-8990-041447674341}" type="slidenum">
              <a:rPr lang="en-US" smtClean="0">
                <a:solidFill>
                  <a:prstClr val="black"/>
                </a:solidFill>
              </a:rPr>
              <a:pPr>
                <a:defRPr/>
              </a:pPr>
              <a:t>24</a:t>
            </a:fld>
            <a:endParaRPr lang="en-US" dirty="0">
              <a:solidFill>
                <a:prstClr val="black"/>
              </a:solidFill>
            </a:endParaRPr>
          </a:p>
        </p:txBody>
      </p:sp>
    </p:spTree>
    <p:extLst>
      <p:ext uri="{BB962C8B-B14F-4D97-AF65-F5344CB8AC3E}">
        <p14:creationId xmlns:p14="http://schemas.microsoft.com/office/powerpoint/2010/main" val="23880536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1150" y="390525"/>
            <a:ext cx="3848100" cy="2886075"/>
          </a:xfrm>
        </p:spPr>
      </p:sp>
      <p:sp>
        <p:nvSpPr>
          <p:cNvPr id="3" name="Notes Placeholder 2"/>
          <p:cNvSpPr>
            <a:spLocks noGrp="1"/>
          </p:cNvSpPr>
          <p:nvPr>
            <p:ph type="body" idx="1"/>
          </p:nvPr>
        </p:nvSpPr>
        <p:spPr>
          <a:xfrm>
            <a:off x="838200" y="3657600"/>
            <a:ext cx="5867400" cy="9525000"/>
          </a:xfrm>
        </p:spPr>
        <p:txBody>
          <a:bodyPr>
            <a:noAutofit/>
          </a:bodyPr>
          <a:lstStyle/>
          <a:p>
            <a:endParaRPr lang="en-US" sz="1200" u="none"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45F01CA2-976B-48D9-8990-041447674341}" type="slidenum">
              <a:rPr lang="en-US" smtClean="0">
                <a:solidFill>
                  <a:prstClr val="black"/>
                </a:solidFill>
              </a:rPr>
              <a:pPr>
                <a:defRPr/>
              </a:pPr>
              <a:t>25</a:t>
            </a:fld>
            <a:endParaRPr lang="en-US" dirty="0">
              <a:solidFill>
                <a:prstClr val="black"/>
              </a:solidFill>
            </a:endParaRPr>
          </a:p>
        </p:txBody>
      </p:sp>
    </p:spTree>
    <p:extLst>
      <p:ext uri="{BB962C8B-B14F-4D97-AF65-F5344CB8AC3E}">
        <p14:creationId xmlns:p14="http://schemas.microsoft.com/office/powerpoint/2010/main" val="41956897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1150" y="390525"/>
            <a:ext cx="3848100" cy="2886075"/>
          </a:xfrm>
        </p:spPr>
      </p:sp>
      <p:sp>
        <p:nvSpPr>
          <p:cNvPr id="3" name="Notes Placeholder 2"/>
          <p:cNvSpPr>
            <a:spLocks noGrp="1"/>
          </p:cNvSpPr>
          <p:nvPr>
            <p:ph type="body" idx="1"/>
          </p:nvPr>
        </p:nvSpPr>
        <p:spPr>
          <a:xfrm>
            <a:off x="76200" y="3352800"/>
            <a:ext cx="6705600" cy="5714999"/>
          </a:xfrm>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35119166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1150" y="390525"/>
            <a:ext cx="3848100" cy="288607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5F01CA2-976B-48D9-8990-041447674341}" type="slidenum">
              <a:rPr lang="en-US" smtClean="0">
                <a:solidFill>
                  <a:prstClr val="black"/>
                </a:solidFill>
              </a:rPr>
              <a:pPr>
                <a:defRPr/>
              </a:pPr>
              <a:t>27</a:t>
            </a:fld>
            <a:endParaRPr lang="en-US" dirty="0">
              <a:solidFill>
                <a:prstClr val="black"/>
              </a:solidFill>
            </a:endParaRPr>
          </a:p>
        </p:txBody>
      </p:sp>
    </p:spTree>
    <p:extLst>
      <p:ext uri="{BB962C8B-B14F-4D97-AF65-F5344CB8AC3E}">
        <p14:creationId xmlns:p14="http://schemas.microsoft.com/office/powerpoint/2010/main" val="11058567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1150" y="390525"/>
            <a:ext cx="3848100" cy="2886075"/>
          </a:xfrm>
        </p:spPr>
      </p:sp>
      <p:sp>
        <p:nvSpPr>
          <p:cNvPr id="3" name="Notes Placeholder 2"/>
          <p:cNvSpPr>
            <a:spLocks noGrp="1"/>
          </p:cNvSpPr>
          <p:nvPr>
            <p:ph type="body" idx="1"/>
          </p:nvPr>
        </p:nvSpPr>
        <p:spPr/>
        <p:txBody>
          <a:bodyPr>
            <a:normAutofit/>
          </a:bodyPr>
          <a:lstStyle/>
          <a:p>
            <a:endParaRPr lang="en-US" sz="1200" baseline="0" dirty="0" smtClean="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4602197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pPr defTabSz="926456"/>
            <a:fld id="{146711BA-55C1-4EF0-81C1-7D56648FC5D4}" type="slidenum">
              <a:rPr lang="en-US" smtClean="0">
                <a:solidFill>
                  <a:prstClr val="black"/>
                </a:solidFill>
              </a:rPr>
              <a:pPr defTabSz="926456"/>
              <a:t>29</a:t>
            </a:fld>
            <a:endParaRPr lang="en-US" dirty="0" smtClean="0">
              <a:solidFill>
                <a:prstClr val="black"/>
              </a:solidFill>
            </a:endParaRPr>
          </a:p>
        </p:txBody>
      </p:sp>
      <p:sp>
        <p:nvSpPr>
          <p:cNvPr id="108547" name="Rectangle 2"/>
          <p:cNvSpPr>
            <a:spLocks noGrp="1" noRot="1" noChangeAspect="1" noChangeArrowheads="1" noTextEdit="1"/>
          </p:cNvSpPr>
          <p:nvPr>
            <p:ph type="sldImg"/>
          </p:nvPr>
        </p:nvSpPr>
        <p:spPr>
          <a:xfrm>
            <a:off x="1181100" y="673100"/>
            <a:ext cx="4649788" cy="3489325"/>
          </a:xfrm>
          <a:ln/>
        </p:spPr>
      </p:sp>
      <p:sp>
        <p:nvSpPr>
          <p:cNvPr id="108548" name="Rectangle 3"/>
          <p:cNvSpPr>
            <a:spLocks noGrp="1" noChangeArrowheads="1"/>
          </p:cNvSpPr>
          <p:nvPr>
            <p:ph type="body" idx="1"/>
          </p:nvPr>
        </p:nvSpPr>
        <p:spPr>
          <a:xfrm>
            <a:off x="934962" y="4415522"/>
            <a:ext cx="5140480" cy="4186060"/>
          </a:xfrm>
          <a:noFill/>
          <a:ln/>
        </p:spPr>
        <p:txBody>
          <a:bodyPr/>
          <a:lstStyle/>
          <a:p>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endParaRPr lang="en-US" dirty="0"/>
          </a:p>
        </p:txBody>
      </p:sp>
      <p:sp>
        <p:nvSpPr>
          <p:cNvPr id="23556"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US" dirty="0" smtClean="0">
                <a:solidFill>
                  <a:prstClr val="black"/>
                </a:solidFill>
              </a:rPr>
              <a:t>Healthy People 2020 Progress Review</a:t>
            </a:r>
          </a:p>
        </p:txBody>
      </p:sp>
      <p:sp>
        <p:nvSpPr>
          <p:cNvPr id="23557"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26DF62A-677D-4AF0-8EB6-DF24E153F3BC}" type="slidenum">
              <a:rPr lang="en-US" smtClean="0">
                <a:solidFill>
                  <a:prstClr val="black"/>
                </a:solidFill>
              </a:rPr>
              <a:pPr fontAlgn="base">
                <a:spcBef>
                  <a:spcPct val="0"/>
                </a:spcBef>
                <a:spcAft>
                  <a:spcPct val="0"/>
                </a:spcAft>
                <a:defRPr/>
              </a:pPr>
              <a:t>3</a:t>
            </a:fld>
            <a:endParaRPr lang="en-US" dirty="0" smtClean="0">
              <a:solidFill>
                <a:prstClr val="black"/>
              </a:solidFill>
            </a:endParaRPr>
          </a:p>
        </p:txBody>
      </p:sp>
      <p:sp>
        <p:nvSpPr>
          <p:cNvPr id="23558" name="Date Placeholder 5"/>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512DD61F-439A-43EE-BEB8-4025473422C9}" type="datetime1">
              <a:rPr lang="en-US" smtClean="0">
                <a:solidFill>
                  <a:prstClr val="black"/>
                </a:solidFill>
              </a:rPr>
              <a:pPr fontAlgn="base">
                <a:spcBef>
                  <a:spcPct val="0"/>
                </a:spcBef>
                <a:spcAft>
                  <a:spcPct val="0"/>
                </a:spcAft>
                <a:defRPr/>
              </a:pPr>
              <a:t>1/7/2014</a:t>
            </a:fld>
            <a:endParaRPr lang="en-US" dirty="0" smtClean="0">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1150" y="390525"/>
            <a:ext cx="3848100" cy="2886075"/>
          </a:xfrm>
        </p:spPr>
      </p:sp>
      <p:sp>
        <p:nvSpPr>
          <p:cNvPr id="3" name="Notes Placeholder 2"/>
          <p:cNvSpPr>
            <a:spLocks noGrp="1"/>
          </p:cNvSpPr>
          <p:nvPr>
            <p:ph type="body" idx="1"/>
          </p:nvPr>
        </p:nvSpPr>
        <p:spPr/>
        <p:txBody>
          <a:bodyPr/>
          <a:lstStyle/>
          <a:p>
            <a:pPr marL="0" indent="0">
              <a:buFontTx/>
              <a:buNone/>
            </a:pPr>
            <a:endParaRPr lang="en-US" sz="1200" dirty="0" smtClean="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37337917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1150" y="390525"/>
            <a:ext cx="3848100" cy="2886075"/>
          </a:xfrm>
        </p:spPr>
      </p:sp>
      <p:sp>
        <p:nvSpPr>
          <p:cNvPr id="3" name="Notes Placeholder 2"/>
          <p:cNvSpPr>
            <a:spLocks noGrp="1"/>
          </p:cNvSpPr>
          <p:nvPr>
            <p:ph type="body" idx="1"/>
          </p:nvPr>
        </p:nvSpPr>
        <p:spPr/>
        <p:txBody>
          <a:bodyPr>
            <a:normAutofit/>
          </a:bodyPr>
          <a:lstStyle/>
          <a:p>
            <a:pPr lvl="0"/>
            <a:endParaRPr lang="en-US" sz="1200" baseline="0" dirty="0" smtClean="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37337917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082">
              <a:defRPr/>
            </a:pPr>
            <a:endParaRPr lang="en-US" dirty="0"/>
          </a:p>
        </p:txBody>
      </p:sp>
      <p:sp>
        <p:nvSpPr>
          <p:cNvPr id="4" name="Slide Number Placeholder 3"/>
          <p:cNvSpPr>
            <a:spLocks noGrp="1"/>
          </p:cNvSpPr>
          <p:nvPr>
            <p:ph type="sldNum" sz="quarter" idx="10"/>
          </p:nvPr>
        </p:nvSpPr>
        <p:spPr/>
        <p:txBody>
          <a:bodyPr/>
          <a:lstStyle/>
          <a:p>
            <a:fld id="{4052D5C1-9DC6-4E83-AAA7-706443BA33B8}" type="slidenum">
              <a:rPr lang="en-US" smtClean="0"/>
              <a:t>32</a:t>
            </a:fld>
            <a:endParaRPr lang="en-US"/>
          </a:p>
        </p:txBody>
      </p:sp>
    </p:spTree>
    <p:extLst>
      <p:ext uri="{BB962C8B-B14F-4D97-AF65-F5344CB8AC3E}">
        <p14:creationId xmlns:p14="http://schemas.microsoft.com/office/powerpoint/2010/main" val="20614079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6E36C155-3436-4993-8102-9644867AAD03}" type="slidenum">
              <a:rPr lang="en-US" smtClean="0"/>
              <a:t>33</a:t>
            </a:fld>
            <a:endParaRPr lang="en-US"/>
          </a:p>
        </p:txBody>
      </p:sp>
    </p:spTree>
    <p:extLst>
      <p:ext uri="{BB962C8B-B14F-4D97-AF65-F5344CB8AC3E}">
        <p14:creationId xmlns:p14="http://schemas.microsoft.com/office/powerpoint/2010/main" val="37180949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E36C155-3436-4993-8102-9644867AAD03}" type="slidenum">
              <a:rPr lang="en-US" smtClean="0"/>
              <a:t>34</a:t>
            </a:fld>
            <a:endParaRPr lang="en-US"/>
          </a:p>
        </p:txBody>
      </p:sp>
    </p:spTree>
    <p:extLst>
      <p:ext uri="{BB962C8B-B14F-4D97-AF65-F5344CB8AC3E}">
        <p14:creationId xmlns:p14="http://schemas.microsoft.com/office/powerpoint/2010/main" val="13067260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6E36C155-3436-4993-8102-9644867AAD03}" type="slidenum">
              <a:rPr lang="en-US" smtClean="0"/>
              <a:t>35</a:t>
            </a:fld>
            <a:endParaRPr lang="en-US"/>
          </a:p>
        </p:txBody>
      </p:sp>
    </p:spTree>
    <p:extLst>
      <p:ext uri="{BB962C8B-B14F-4D97-AF65-F5344CB8AC3E}">
        <p14:creationId xmlns:p14="http://schemas.microsoft.com/office/powerpoint/2010/main" val="24884195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00" indent="-171400">
              <a:buFont typeface="Arial" panose="020B0604020202020204" pitchFamily="34" charset="0"/>
              <a:buChar char="•"/>
            </a:pPr>
            <a:r>
              <a:rPr lang="en-US" baseline="0" dirty="0" smtClean="0"/>
              <a:t>The FDA Advancing Regulatory Science Initiative was launched in February 2010 with the release of the Advancing Regulatory Science for Public Health report.  In August of 2011, the strategic plan for Advancing Regulatory Science at FDA was released.</a:t>
            </a:r>
          </a:p>
          <a:p>
            <a:pPr marL="171400" indent="-171400">
              <a:buFont typeface="Arial" panose="020B0604020202020204" pitchFamily="34" charset="0"/>
              <a:buChar char="•"/>
            </a:pPr>
            <a:r>
              <a:rPr lang="en-US" baseline="0" dirty="0" smtClean="0"/>
              <a:t>Regulatory science is defined as the science of developing new tools, standards and approaches to assess the safety, efficacy, quality and performance of FDA-regulated products.</a:t>
            </a:r>
          </a:p>
          <a:p>
            <a:pPr marL="171400" indent="-171400">
              <a:buFont typeface="Arial" panose="020B0604020202020204" pitchFamily="34" charset="0"/>
              <a:buChar char="•"/>
            </a:pPr>
            <a:r>
              <a:rPr lang="en-US" baseline="0" dirty="0" smtClean="0"/>
              <a:t>The plan identifies eight priority areas of regulatory science where new or enhanced engagement is essential to the continued success of FDA’s public health and regulatory mission.</a:t>
            </a:r>
          </a:p>
          <a:p>
            <a:pPr marL="171400" indent="-171400">
              <a:buFont typeface="Arial" panose="020B0604020202020204" pitchFamily="34" charset="0"/>
              <a:buChar char="•"/>
            </a:pPr>
            <a:r>
              <a:rPr lang="en-US" baseline="0" dirty="0" smtClean="0"/>
              <a:t>One priority research area that relates to all of the current Medical Product Safety objectives is  Modernizing Toxicology to Enhance Product Safety</a:t>
            </a:r>
          </a:p>
          <a:p>
            <a:pPr marL="171400" indent="-171400">
              <a:buFont typeface="Arial" panose="020B0604020202020204" pitchFamily="34" charset="0"/>
              <a:buChar char="•"/>
            </a:pPr>
            <a:r>
              <a:rPr lang="en-US" baseline="0" dirty="0" smtClean="0"/>
              <a:t>Serious and sometimes rare and unexpected adverse events may be observed in clinical trials or post-approval, suggesting that critical gaps exist in our understanding of the relationship between patient response and preclinical toxicology findings.</a:t>
            </a:r>
          </a:p>
          <a:p>
            <a:pPr marL="171400" indent="-171400">
              <a:buFont typeface="Arial" panose="020B0604020202020204" pitchFamily="34" charset="0"/>
              <a:buChar char="•"/>
            </a:pPr>
            <a:r>
              <a:rPr lang="en-US" baseline="0" dirty="0" smtClean="0"/>
              <a:t>FDA can close these gaps and improve preclinical safety predictions by further investing in three particular areas of regulatory science:  the evaluation and development of models and assays that better predict patient response, the identification and evaluation of more reliable biomarkers for monitoring toxicities, side effects, and abnormalities, and the use of computational tools to integrate and draw conclusions from a wide range of preclinical safety data types and sources.</a:t>
            </a:r>
          </a:p>
          <a:p>
            <a:pPr marL="171400" indent="-171400">
              <a:buFont typeface="Arial" panose="020B0604020202020204" pitchFamily="34" charset="0"/>
              <a:buChar char="•"/>
            </a:pPr>
            <a:r>
              <a:rPr lang="en-US" baseline="0" dirty="0" smtClean="0"/>
              <a:t>By addressing these needs, FDA will be better able to identify and accurately predict and reduce the magnitude and likelihood of risks associated with products.</a:t>
            </a:r>
            <a:endParaRPr lang="en-US" b="1" baseline="0" dirty="0" smtClean="0"/>
          </a:p>
          <a:p>
            <a:pPr marL="171400" indent="-171400">
              <a:buFont typeface="Arial" panose="020B0604020202020204" pitchFamily="34" charset="0"/>
              <a:buChar char="•"/>
            </a:pPr>
            <a:endParaRPr lang="en-US" baseline="0" dirty="0" smtClean="0"/>
          </a:p>
          <a:p>
            <a:pPr marL="171400" indent="-171400">
              <a:buFont typeface="Arial" panose="020B0604020202020204" pitchFamily="34" charset="0"/>
              <a:buChar char="•"/>
            </a:pP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6E36C155-3436-4993-8102-9644867AAD03}" type="slidenum">
              <a:rPr lang="en-US" smtClean="0"/>
              <a:t>36</a:t>
            </a:fld>
            <a:endParaRPr lang="en-US"/>
          </a:p>
        </p:txBody>
      </p:sp>
    </p:spTree>
    <p:extLst>
      <p:ext uri="{BB962C8B-B14F-4D97-AF65-F5344CB8AC3E}">
        <p14:creationId xmlns:p14="http://schemas.microsoft.com/office/powerpoint/2010/main" val="12677184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00" indent="-171400">
              <a:buFont typeface="Arial" panose="020B0604020202020204"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fld id="{6E36C155-3436-4993-8102-9644867AAD03}" type="slidenum">
              <a:rPr lang="en-US" smtClean="0"/>
              <a:t>37</a:t>
            </a:fld>
            <a:endParaRPr lang="en-US"/>
          </a:p>
        </p:txBody>
      </p:sp>
    </p:spTree>
    <p:extLst>
      <p:ext uri="{BB962C8B-B14F-4D97-AF65-F5344CB8AC3E}">
        <p14:creationId xmlns:p14="http://schemas.microsoft.com/office/powerpoint/2010/main" val="38626497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261" indent="-165261">
              <a:buFont typeface="Arial" panose="020B0604020202020204" pitchFamily="34" charset="0"/>
              <a:buChar char="•"/>
            </a:pPr>
            <a:endParaRPr lang="en-US" i="0" baseline="0" dirty="0" smtClean="0"/>
          </a:p>
        </p:txBody>
      </p:sp>
      <p:sp>
        <p:nvSpPr>
          <p:cNvPr id="4" name="Slide Number Placeholder 3"/>
          <p:cNvSpPr>
            <a:spLocks noGrp="1"/>
          </p:cNvSpPr>
          <p:nvPr>
            <p:ph type="sldNum" sz="quarter" idx="10"/>
          </p:nvPr>
        </p:nvSpPr>
        <p:spPr/>
        <p:txBody>
          <a:bodyPr/>
          <a:lstStyle/>
          <a:p>
            <a:fld id="{6E36C155-3436-4993-8102-9644867AAD03}" type="slidenum">
              <a:rPr lang="en-US" smtClean="0"/>
              <a:t>38</a:t>
            </a:fld>
            <a:endParaRPr lang="en-US"/>
          </a:p>
        </p:txBody>
      </p:sp>
    </p:spTree>
    <p:extLst>
      <p:ext uri="{BB962C8B-B14F-4D97-AF65-F5344CB8AC3E}">
        <p14:creationId xmlns:p14="http://schemas.microsoft.com/office/powerpoint/2010/main" val="10604052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E36C155-3436-4993-8102-9644867AAD03}" type="slidenum">
              <a:rPr lang="en-US" smtClean="0"/>
              <a:t>39</a:t>
            </a:fld>
            <a:endParaRPr lang="en-US"/>
          </a:p>
        </p:txBody>
      </p:sp>
    </p:spTree>
    <p:extLst>
      <p:ext uri="{BB962C8B-B14F-4D97-AF65-F5344CB8AC3E}">
        <p14:creationId xmlns:p14="http://schemas.microsoft.com/office/powerpoint/2010/main" val="28687634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5F01CA2-976B-48D9-8990-041447674341}" type="slidenum">
              <a:rPr lang="en-US" smtClean="0">
                <a:solidFill>
                  <a:prstClr val="black"/>
                </a:solidFill>
              </a:rPr>
              <a:pPr>
                <a:defRPr/>
              </a:pPr>
              <a:t>4</a:t>
            </a:fld>
            <a:endParaRPr lang="en-US" dirty="0">
              <a:solidFill>
                <a:prstClr val="black"/>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Placeholder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Placeholder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smtClean="0">
              <a:latin typeface="Arial" pitchFamily="34" charset="0"/>
              <a:ea typeface="ＭＳ Ｐゴシック" pitchFamily="34" charset="-128"/>
            </a:endParaRPr>
          </a:p>
        </p:txBody>
      </p:sp>
      <p:sp>
        <p:nvSpPr>
          <p:cNvPr id="17412" name="Footer Placeholder 3"/>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a:defRPr/>
            </a:pPr>
            <a:endParaRPr lang="en-US" dirty="0" smtClean="0">
              <a:solidFill>
                <a:prstClr val="black"/>
              </a:solidFill>
            </a:endParaRPr>
          </a:p>
        </p:txBody>
      </p:sp>
      <p:sp>
        <p:nvSpPr>
          <p:cNvPr id="17413"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C0A97B9C-8324-484B-9209-105D7E1F2347}" type="slidenum">
              <a:rPr lang="en-US" smtClean="0">
                <a:solidFill>
                  <a:prstClr val="black"/>
                </a:solidFill>
              </a:rPr>
              <a:pPr>
                <a:defRPr/>
              </a:pPr>
              <a:t>40</a:t>
            </a:fld>
            <a:endParaRPr lang="en-US" dirty="0" smtClean="0">
              <a:solidFill>
                <a:prstClr val="black"/>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45F01CA2-976B-48D9-8990-041447674341}" type="slidenum">
              <a:rPr lang="en-US" smtClean="0">
                <a:solidFill>
                  <a:prstClr val="black"/>
                </a:solidFill>
              </a:rPr>
              <a:pPr>
                <a:defRPr/>
              </a:pPr>
              <a:t>41</a:t>
            </a:fld>
            <a:endParaRPr lang="en-US" dirty="0">
              <a:solidFill>
                <a:prstClr val="black"/>
              </a:solidFill>
            </a:endParaRPr>
          </a:p>
        </p:txBody>
      </p:sp>
    </p:spTree>
    <p:extLst>
      <p:ext uri="{BB962C8B-B14F-4D97-AF65-F5344CB8AC3E}">
        <p14:creationId xmlns:p14="http://schemas.microsoft.com/office/powerpoint/2010/main" val="9801063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en-US" b="0" baseline="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45F01CA2-976B-48D9-8990-041447674341}" type="slidenum">
              <a:rPr lang="en-US" smtClean="0">
                <a:solidFill>
                  <a:prstClr val="black"/>
                </a:solidFill>
              </a:rPr>
              <a:pPr>
                <a:defRPr/>
              </a:pPr>
              <a:t>42</a:t>
            </a:fld>
            <a:endParaRPr lang="en-US" dirty="0">
              <a:solidFill>
                <a:prstClr val="black"/>
              </a:solidFill>
            </a:endParaRPr>
          </a:p>
        </p:txBody>
      </p:sp>
    </p:spTree>
    <p:extLst>
      <p:ext uri="{BB962C8B-B14F-4D97-AF65-F5344CB8AC3E}">
        <p14:creationId xmlns:p14="http://schemas.microsoft.com/office/powerpoint/2010/main" val="33805191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endParaRPr lang="en-US" dirty="0"/>
          </a:p>
        </p:txBody>
      </p:sp>
      <p:sp>
        <p:nvSpPr>
          <p:cNvPr id="4" name="Slide Number Placeholder 3"/>
          <p:cNvSpPr>
            <a:spLocks noGrp="1"/>
          </p:cNvSpPr>
          <p:nvPr>
            <p:ph type="sldNum" sz="quarter" idx="10"/>
          </p:nvPr>
        </p:nvSpPr>
        <p:spPr/>
        <p:txBody>
          <a:bodyPr/>
          <a:lstStyle/>
          <a:p>
            <a:pPr>
              <a:defRPr/>
            </a:pPr>
            <a:fld id="{45F01CA2-976B-48D9-8990-041447674341}" type="slidenum">
              <a:rPr lang="en-US" smtClean="0">
                <a:solidFill>
                  <a:prstClr val="black"/>
                </a:solidFill>
              </a:rPr>
              <a:pPr>
                <a:defRPr/>
              </a:pPr>
              <a:t>43</a:t>
            </a:fld>
            <a:endParaRPr lang="en-US" dirty="0">
              <a:solidFill>
                <a:prstClr val="black"/>
              </a:solidFill>
            </a:endParaRPr>
          </a:p>
        </p:txBody>
      </p:sp>
    </p:spTree>
    <p:extLst>
      <p:ext uri="{BB962C8B-B14F-4D97-AF65-F5344CB8AC3E}">
        <p14:creationId xmlns:p14="http://schemas.microsoft.com/office/powerpoint/2010/main" val="24236705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pPr>
              <a:defRPr/>
            </a:pPr>
            <a:fld id="{45F01CA2-976B-48D9-8990-041447674341}" type="slidenum">
              <a:rPr lang="en-US" smtClean="0">
                <a:solidFill>
                  <a:prstClr val="black"/>
                </a:solidFill>
              </a:rPr>
              <a:pPr>
                <a:defRPr/>
              </a:pPr>
              <a:t>44</a:t>
            </a:fld>
            <a:endParaRPr lang="en-US" dirty="0">
              <a:solidFill>
                <a:prstClr val="black"/>
              </a:solidFill>
            </a:endParaRPr>
          </a:p>
        </p:txBody>
      </p:sp>
    </p:spTree>
    <p:extLst>
      <p:ext uri="{BB962C8B-B14F-4D97-AF65-F5344CB8AC3E}">
        <p14:creationId xmlns:p14="http://schemas.microsoft.com/office/powerpoint/2010/main" val="24236705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5F01CA2-976B-48D9-8990-041447674341}" type="slidenum">
              <a:rPr lang="en-US" smtClean="0">
                <a:solidFill>
                  <a:prstClr val="black"/>
                </a:solidFill>
              </a:rPr>
              <a:pPr>
                <a:defRPr/>
              </a:pPr>
              <a:t>45</a:t>
            </a:fld>
            <a:endParaRPr lang="en-US" dirty="0">
              <a:solidFill>
                <a:prstClr val="black"/>
              </a:solidFill>
            </a:endParaRPr>
          </a:p>
        </p:txBody>
      </p:sp>
    </p:spTree>
    <p:extLst>
      <p:ext uri="{BB962C8B-B14F-4D97-AF65-F5344CB8AC3E}">
        <p14:creationId xmlns:p14="http://schemas.microsoft.com/office/powerpoint/2010/main" val="24236705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5F01CA2-976B-48D9-8990-041447674341}" type="slidenum">
              <a:rPr lang="en-US" smtClean="0">
                <a:solidFill>
                  <a:prstClr val="black"/>
                </a:solidFill>
              </a:rPr>
              <a:pPr>
                <a:defRPr/>
              </a:pPr>
              <a:t>46</a:t>
            </a:fld>
            <a:endParaRPr lang="en-US" dirty="0">
              <a:solidFill>
                <a:prstClr val="black"/>
              </a:solidFill>
            </a:endParaRPr>
          </a:p>
        </p:txBody>
      </p:sp>
    </p:spTree>
    <p:extLst>
      <p:ext uri="{BB962C8B-B14F-4D97-AF65-F5344CB8AC3E}">
        <p14:creationId xmlns:p14="http://schemas.microsoft.com/office/powerpoint/2010/main" val="242367054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5F01CA2-976B-48D9-8990-041447674341}" type="slidenum">
              <a:rPr lang="en-US" smtClean="0">
                <a:solidFill>
                  <a:prstClr val="black"/>
                </a:solidFill>
              </a:rPr>
              <a:pPr>
                <a:defRPr/>
              </a:pPr>
              <a:t>47</a:t>
            </a:fld>
            <a:endParaRPr lang="en-US" dirty="0">
              <a:solidFill>
                <a:prstClr val="black"/>
              </a:solidFill>
            </a:endParaRPr>
          </a:p>
        </p:txBody>
      </p:sp>
    </p:spTree>
    <p:extLst>
      <p:ext uri="{BB962C8B-B14F-4D97-AF65-F5344CB8AC3E}">
        <p14:creationId xmlns:p14="http://schemas.microsoft.com/office/powerpoint/2010/main" val="24236705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endParaRPr lang="en-US" dirty="0"/>
          </a:p>
        </p:txBody>
      </p:sp>
      <p:sp>
        <p:nvSpPr>
          <p:cNvPr id="4" name="Slide Number Placeholder 3"/>
          <p:cNvSpPr>
            <a:spLocks noGrp="1"/>
          </p:cNvSpPr>
          <p:nvPr>
            <p:ph type="sldNum" sz="quarter" idx="10"/>
          </p:nvPr>
        </p:nvSpPr>
        <p:spPr/>
        <p:txBody>
          <a:bodyPr/>
          <a:lstStyle/>
          <a:p>
            <a:pPr>
              <a:defRPr/>
            </a:pPr>
            <a:fld id="{45F01CA2-976B-48D9-8990-041447674341}" type="slidenum">
              <a:rPr lang="en-US" smtClean="0">
                <a:solidFill>
                  <a:prstClr val="black"/>
                </a:solidFill>
              </a:rPr>
              <a:pPr>
                <a:defRPr/>
              </a:pPr>
              <a:t>48</a:t>
            </a:fld>
            <a:endParaRPr lang="en-US" dirty="0">
              <a:solidFill>
                <a:prstClr val="black"/>
              </a:solidFill>
            </a:endParaRPr>
          </a:p>
        </p:txBody>
      </p:sp>
    </p:spTree>
    <p:extLst>
      <p:ext uri="{BB962C8B-B14F-4D97-AF65-F5344CB8AC3E}">
        <p14:creationId xmlns:p14="http://schemas.microsoft.com/office/powerpoint/2010/main" val="24236705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5F01CA2-976B-48D9-8990-041447674341}" type="slidenum">
              <a:rPr lang="en-US" smtClean="0">
                <a:solidFill>
                  <a:prstClr val="black"/>
                </a:solidFill>
              </a:rPr>
              <a:pPr>
                <a:defRPr/>
              </a:pPr>
              <a:t>49</a:t>
            </a:fld>
            <a:endParaRPr lang="en-US" dirty="0">
              <a:solidFill>
                <a:prstClr val="black"/>
              </a:solidFill>
            </a:endParaRPr>
          </a:p>
        </p:txBody>
      </p:sp>
    </p:spTree>
    <p:extLst>
      <p:ext uri="{BB962C8B-B14F-4D97-AF65-F5344CB8AC3E}">
        <p14:creationId xmlns:p14="http://schemas.microsoft.com/office/powerpoint/2010/main" val="2423670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5</a:t>
            </a:fld>
            <a:endParaRPr lang="en-US" dirty="0">
              <a:solidFill>
                <a:prstClr val="black"/>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5F01CA2-976B-48D9-8990-041447674341}" type="slidenum">
              <a:rPr lang="en-US" smtClean="0">
                <a:solidFill>
                  <a:prstClr val="black"/>
                </a:solidFill>
              </a:rPr>
              <a:pPr>
                <a:defRPr/>
              </a:pPr>
              <a:t>50</a:t>
            </a:fld>
            <a:endParaRPr lang="en-US" dirty="0">
              <a:solidFill>
                <a:prstClr val="black"/>
              </a:solidFill>
            </a:endParaRPr>
          </a:p>
        </p:txBody>
      </p:sp>
    </p:spTree>
    <p:extLst>
      <p:ext uri="{BB962C8B-B14F-4D97-AF65-F5344CB8AC3E}">
        <p14:creationId xmlns:p14="http://schemas.microsoft.com/office/powerpoint/2010/main" val="24236705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5F01CA2-976B-48D9-8990-041447674341}" type="slidenum">
              <a:rPr lang="en-US" smtClean="0">
                <a:solidFill>
                  <a:prstClr val="black"/>
                </a:solidFill>
              </a:rPr>
              <a:pPr>
                <a:defRPr/>
              </a:pPr>
              <a:t>51</a:t>
            </a:fld>
            <a:endParaRPr lang="en-US" dirty="0">
              <a:solidFill>
                <a:prstClr val="black"/>
              </a:solidFill>
            </a:endParaRPr>
          </a:p>
        </p:txBody>
      </p:sp>
    </p:spTree>
    <p:extLst>
      <p:ext uri="{BB962C8B-B14F-4D97-AF65-F5344CB8AC3E}">
        <p14:creationId xmlns:p14="http://schemas.microsoft.com/office/powerpoint/2010/main" val="242367054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45F01CA2-976B-48D9-8990-041447674341}" type="slidenum">
              <a:rPr lang="en-US" smtClean="0">
                <a:solidFill>
                  <a:prstClr val="black"/>
                </a:solidFill>
              </a:rPr>
              <a:pPr>
                <a:defRPr/>
              </a:pPr>
              <a:t>52</a:t>
            </a:fld>
            <a:endParaRPr lang="en-US" dirty="0">
              <a:solidFill>
                <a:prstClr val="black"/>
              </a:solidFill>
            </a:endParaRPr>
          </a:p>
        </p:txBody>
      </p:sp>
    </p:spTree>
    <p:extLst>
      <p:ext uri="{BB962C8B-B14F-4D97-AF65-F5344CB8AC3E}">
        <p14:creationId xmlns:p14="http://schemas.microsoft.com/office/powerpoint/2010/main" val="242367054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45F01CA2-976B-48D9-8990-041447674341}" type="slidenum">
              <a:rPr lang="en-US" smtClean="0">
                <a:solidFill>
                  <a:prstClr val="black"/>
                </a:solidFill>
              </a:rPr>
              <a:pPr>
                <a:defRPr/>
              </a:pPr>
              <a:t>53</a:t>
            </a:fld>
            <a:endParaRPr lang="en-US" dirty="0">
              <a:solidFill>
                <a:prstClr val="black"/>
              </a:solidFill>
            </a:endParaRPr>
          </a:p>
        </p:txBody>
      </p:sp>
    </p:spTree>
    <p:extLst>
      <p:ext uri="{BB962C8B-B14F-4D97-AF65-F5344CB8AC3E}">
        <p14:creationId xmlns:p14="http://schemas.microsoft.com/office/powerpoint/2010/main" val="242367054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45F01CA2-976B-48D9-8990-041447674341}" type="slidenum">
              <a:rPr lang="en-US" smtClean="0">
                <a:solidFill>
                  <a:prstClr val="black"/>
                </a:solidFill>
              </a:rPr>
              <a:pPr>
                <a:defRPr/>
              </a:pPr>
              <a:t>54</a:t>
            </a:fld>
            <a:endParaRPr lang="en-US" dirty="0">
              <a:solidFill>
                <a:prstClr val="black"/>
              </a:solidFill>
            </a:endParaRPr>
          </a:p>
        </p:txBody>
      </p:sp>
    </p:spTree>
    <p:extLst>
      <p:ext uri="{BB962C8B-B14F-4D97-AF65-F5344CB8AC3E}">
        <p14:creationId xmlns:p14="http://schemas.microsoft.com/office/powerpoint/2010/main" val="242367054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45F01CA2-976B-48D9-8990-041447674341}" type="slidenum">
              <a:rPr lang="en-US" smtClean="0">
                <a:solidFill>
                  <a:prstClr val="black"/>
                </a:solidFill>
              </a:rPr>
              <a:pPr>
                <a:defRPr/>
              </a:pPr>
              <a:t>55</a:t>
            </a:fld>
            <a:endParaRPr lang="en-US" dirty="0">
              <a:solidFill>
                <a:prstClr val="black"/>
              </a:solidFill>
            </a:endParaRPr>
          </a:p>
        </p:txBody>
      </p:sp>
    </p:spTree>
    <p:extLst>
      <p:ext uri="{BB962C8B-B14F-4D97-AF65-F5344CB8AC3E}">
        <p14:creationId xmlns:p14="http://schemas.microsoft.com/office/powerpoint/2010/main" val="242367054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5F01CA2-976B-48D9-8990-041447674341}" type="slidenum">
              <a:rPr lang="en-US" smtClean="0">
                <a:solidFill>
                  <a:prstClr val="black"/>
                </a:solidFill>
              </a:rPr>
              <a:pPr>
                <a:defRPr/>
              </a:pPr>
              <a:t>56</a:t>
            </a:fld>
            <a:endParaRPr lang="en-US" dirty="0">
              <a:solidFill>
                <a:prstClr val="black"/>
              </a:solidFill>
            </a:endParaRPr>
          </a:p>
        </p:txBody>
      </p:sp>
    </p:spTree>
    <p:extLst>
      <p:ext uri="{BB962C8B-B14F-4D97-AF65-F5344CB8AC3E}">
        <p14:creationId xmlns:p14="http://schemas.microsoft.com/office/powerpoint/2010/main" val="242367054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1150" y="390525"/>
            <a:ext cx="3848100" cy="288607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B854138-E779-487B-9B8E-F8F82C17768C}" type="slidenum">
              <a:rPr lang="en-US" smtClean="0">
                <a:solidFill>
                  <a:prstClr val="black"/>
                </a:solidFill>
              </a:rPr>
              <a:pPr/>
              <a:t>57</a:t>
            </a:fld>
            <a:endParaRPr lang="en-US">
              <a:solidFill>
                <a:prstClr val="black"/>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1150" y="390525"/>
            <a:ext cx="3848100" cy="288607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B854138-E779-487B-9B8E-F8F82C17768C}" type="slidenum">
              <a:rPr lang="en-US" smtClean="0">
                <a:solidFill>
                  <a:prstClr val="black"/>
                </a:solidFill>
              </a:rPr>
              <a:pPr/>
              <a:t>58</a:t>
            </a:fld>
            <a:endParaRPr lang="en-US">
              <a:solidFill>
                <a:prstClr val="black"/>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1150" y="390525"/>
            <a:ext cx="3848100" cy="2886075"/>
          </a:xfrm>
        </p:spPr>
      </p:sp>
      <p:sp>
        <p:nvSpPr>
          <p:cNvPr id="3" name="Notes Placeholder 2"/>
          <p:cNvSpPr>
            <a:spLocks noGrp="1"/>
          </p:cNvSpPr>
          <p:nvPr>
            <p:ph type="body" idx="1"/>
          </p:nvPr>
        </p:nvSpPr>
        <p:spPr/>
        <p:txBody>
          <a:bodyPr>
            <a:normAutofit lnSpcReduction="10000"/>
          </a:bodyPr>
          <a:lstStyle/>
          <a:p>
            <a:endParaRPr lang="en-US" dirty="0"/>
          </a:p>
        </p:txBody>
      </p:sp>
      <p:sp>
        <p:nvSpPr>
          <p:cNvPr id="4" name="Slide Number Placeholder 3"/>
          <p:cNvSpPr>
            <a:spLocks noGrp="1"/>
          </p:cNvSpPr>
          <p:nvPr>
            <p:ph type="sldNum" sz="quarter" idx="10"/>
          </p:nvPr>
        </p:nvSpPr>
        <p:spPr/>
        <p:txBody>
          <a:bodyPr/>
          <a:lstStyle/>
          <a:p>
            <a:fld id="{AB854138-E779-487B-9B8E-F8F82C17768C}" type="slidenum">
              <a:rPr lang="en-US" smtClean="0">
                <a:solidFill>
                  <a:prstClr val="black"/>
                </a:solidFill>
              </a:rPr>
              <a:pPr/>
              <a:t>59</a:t>
            </a:fld>
            <a:endParaRPr 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05CBE22-21B7-4090-A7D8-E04915029615}" type="slidenum">
              <a:rPr lang="en-US" smtClean="0"/>
              <a:pPr/>
              <a:t>6</a:t>
            </a:fld>
            <a:endParaRPr lang="en-US" dirty="0"/>
          </a:p>
        </p:txBody>
      </p:sp>
    </p:spTree>
    <p:extLst>
      <p:ext uri="{BB962C8B-B14F-4D97-AF65-F5344CB8AC3E}">
        <p14:creationId xmlns:p14="http://schemas.microsoft.com/office/powerpoint/2010/main" val="138560986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1150" y="390525"/>
            <a:ext cx="3848100" cy="2886075"/>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rgbClr val="00B050"/>
              </a:solidFill>
            </a:endParaRPr>
          </a:p>
        </p:txBody>
      </p:sp>
      <p:sp>
        <p:nvSpPr>
          <p:cNvPr id="4" name="Slide Number Placeholder 3"/>
          <p:cNvSpPr>
            <a:spLocks noGrp="1"/>
          </p:cNvSpPr>
          <p:nvPr>
            <p:ph type="sldNum" sz="quarter" idx="10"/>
          </p:nvPr>
        </p:nvSpPr>
        <p:spPr/>
        <p:txBody>
          <a:bodyPr/>
          <a:lstStyle/>
          <a:p>
            <a:pPr>
              <a:defRPr/>
            </a:pPr>
            <a:fld id="{C023C40F-F8B0-4743-9610-442C470AD214}" type="slidenum">
              <a:rPr lang="en-US" smtClean="0">
                <a:solidFill>
                  <a:prstClr val="black"/>
                </a:solidFill>
              </a:rPr>
              <a:pPr>
                <a:defRPr/>
              </a:pPr>
              <a:t>60</a:t>
            </a:fld>
            <a:endParaRPr lang="en-US">
              <a:solidFill>
                <a:prstClr val="black"/>
              </a:solidFill>
            </a:endParaRPr>
          </a:p>
        </p:txBody>
      </p:sp>
    </p:spTree>
    <p:extLst>
      <p:ext uri="{BB962C8B-B14F-4D97-AF65-F5344CB8AC3E}">
        <p14:creationId xmlns:p14="http://schemas.microsoft.com/office/powerpoint/2010/main" val="278724632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1150" y="390525"/>
            <a:ext cx="3848100" cy="288607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B854138-E779-487B-9B8E-F8F82C17768C}" type="slidenum">
              <a:rPr lang="en-US" smtClean="0">
                <a:solidFill>
                  <a:prstClr val="black"/>
                </a:solidFill>
              </a:rPr>
              <a:pPr/>
              <a:t>61</a:t>
            </a:fld>
            <a:endParaRPr lang="en-US">
              <a:solidFill>
                <a:prstClr val="black"/>
              </a:solidFil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1150" y="390525"/>
            <a:ext cx="3848100" cy="2886075"/>
          </a:xfrm>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AB854138-E779-487B-9B8E-F8F82C17768C}" type="slidenum">
              <a:rPr lang="en-US" smtClean="0">
                <a:solidFill>
                  <a:prstClr val="black"/>
                </a:solidFill>
              </a:rPr>
              <a:pPr/>
              <a:t>62</a:t>
            </a:fld>
            <a:endParaRPr lang="en-US">
              <a:solidFill>
                <a:prstClr val="black"/>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1150" y="390525"/>
            <a:ext cx="3848100" cy="28860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023C40F-F8B0-4743-9610-442C470AD214}" type="slidenum">
              <a:rPr lang="en-US" smtClean="0">
                <a:solidFill>
                  <a:prstClr val="black"/>
                </a:solidFill>
              </a:rPr>
              <a:pPr>
                <a:defRPr/>
              </a:pPr>
              <a:t>63</a:t>
            </a:fld>
            <a:endParaRPr lang="en-US">
              <a:solidFill>
                <a:prstClr val="black"/>
              </a:solidFill>
            </a:endParaRPr>
          </a:p>
        </p:txBody>
      </p:sp>
    </p:spTree>
    <p:extLst>
      <p:ext uri="{BB962C8B-B14F-4D97-AF65-F5344CB8AC3E}">
        <p14:creationId xmlns:p14="http://schemas.microsoft.com/office/powerpoint/2010/main" val="279573956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1150" y="390525"/>
            <a:ext cx="3848100" cy="288607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289F4CC-78F5-448F-8D9F-D305601E5A44}" type="slidenum">
              <a:rPr lang="en-US" smtClean="0">
                <a:solidFill>
                  <a:prstClr val="black"/>
                </a:solidFill>
              </a:rPr>
              <a:pPr/>
              <a:t>64</a:t>
            </a:fld>
            <a:endParaRPr lang="en-US">
              <a:solidFill>
                <a:prstClr val="black"/>
              </a:solidFil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1150" y="390525"/>
            <a:ext cx="3848100" cy="288607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B854138-E779-487B-9B8E-F8F82C17768C}" type="slidenum">
              <a:rPr lang="en-US" smtClean="0">
                <a:solidFill>
                  <a:prstClr val="black"/>
                </a:solidFill>
              </a:rPr>
              <a:pPr/>
              <a:t>65</a:t>
            </a:fld>
            <a:endParaRPr lang="en-US">
              <a:solidFill>
                <a:prstClr val="black"/>
              </a:solidFil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1150" y="390525"/>
            <a:ext cx="3848100" cy="288607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B854138-E779-487B-9B8E-F8F82C17768C}" type="slidenum">
              <a:rPr lang="en-US" smtClean="0">
                <a:solidFill>
                  <a:prstClr val="black"/>
                </a:solidFill>
              </a:rPr>
              <a:pPr/>
              <a:t>66</a:t>
            </a:fld>
            <a:endParaRPr lang="en-US">
              <a:solidFill>
                <a:prstClr val="black"/>
              </a:solidFil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Placeholder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Placeholder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endParaRPr lang="en-US" dirty="0"/>
          </a:p>
        </p:txBody>
      </p:sp>
      <p:sp>
        <p:nvSpPr>
          <p:cNvPr id="18436" name="Footer Placeholder 3"/>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endParaRPr lang="en-US" dirty="0" smtClean="0"/>
          </a:p>
        </p:txBody>
      </p:sp>
      <p:sp>
        <p:nvSpPr>
          <p:cNvPr id="18437"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4571D5C-0670-41C8-B435-462087EB516B}" type="slidenum">
              <a:rPr lang="en-US" smtClean="0"/>
              <a:pPr fontAlgn="base">
                <a:spcBef>
                  <a:spcPct val="0"/>
                </a:spcBef>
                <a:spcAft>
                  <a:spcPct val="0"/>
                </a:spcAft>
                <a:defRPr/>
              </a:pPr>
              <a:t>93</a:t>
            </a:fld>
            <a:endParaRPr lang="en-US" dirty="0"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Scroll</a:t>
            </a:r>
            <a:r>
              <a:rPr lang="en-US" baseline="0" dirty="0" smtClean="0"/>
              <a:t> through for Q&amp;A ]</a:t>
            </a:r>
            <a:endParaRPr lang="en-US" dirty="0"/>
          </a:p>
        </p:txBody>
      </p:sp>
      <p:sp>
        <p:nvSpPr>
          <p:cNvPr id="4" name="Slide Number Placeholder 3"/>
          <p:cNvSpPr>
            <a:spLocks noGrp="1"/>
          </p:cNvSpPr>
          <p:nvPr>
            <p:ph type="sldNum" sz="quarter" idx="10"/>
          </p:nvPr>
        </p:nvSpPr>
        <p:spPr/>
        <p:txBody>
          <a:bodyPr/>
          <a:lstStyle/>
          <a:p>
            <a:fld id="{316AF164-49DC-4348-913A-89400D8F6355}" type="slidenum">
              <a:rPr lang="en-US" smtClean="0">
                <a:solidFill>
                  <a:prstClr val="black"/>
                </a:solidFill>
              </a:rPr>
              <a:pPr/>
              <a:t>94</a:t>
            </a:fld>
            <a:endParaRPr lang="en-US">
              <a:solidFill>
                <a:prstClr val="black"/>
              </a:solidFill>
            </a:endParaRPr>
          </a:p>
        </p:txBody>
      </p:sp>
    </p:spTree>
    <p:extLst>
      <p:ext uri="{BB962C8B-B14F-4D97-AF65-F5344CB8AC3E}">
        <p14:creationId xmlns:p14="http://schemas.microsoft.com/office/powerpoint/2010/main" val="428380628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Scroll</a:t>
            </a:r>
            <a:r>
              <a:rPr lang="en-US" baseline="0" dirty="0" smtClean="0"/>
              <a:t> through for Q&amp;A ]</a:t>
            </a:r>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pPr/>
              <a:t>95</a:t>
            </a:fld>
            <a:endParaRPr lang="en-US" dirty="0"/>
          </a:p>
        </p:txBody>
      </p:sp>
    </p:spTree>
    <p:extLst>
      <p:ext uri="{BB962C8B-B14F-4D97-AF65-F5344CB8AC3E}">
        <p14:creationId xmlns:p14="http://schemas.microsoft.com/office/powerpoint/2010/main" val="38883471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10"/>
          </p:nvPr>
        </p:nvSpPr>
        <p:spPr/>
        <p:txBody>
          <a:bodyPr/>
          <a:lstStyle/>
          <a:p>
            <a:fld id="{505CBE22-21B7-4090-A7D8-E04915029615}" type="slidenum">
              <a:rPr lang="en-US" smtClean="0"/>
              <a:pPr/>
              <a:t>7</a:t>
            </a:fld>
            <a:endParaRPr lang="en-US" dirty="0"/>
          </a:p>
        </p:txBody>
      </p:sp>
    </p:spTree>
    <p:extLst>
      <p:ext uri="{BB962C8B-B14F-4D97-AF65-F5344CB8AC3E}">
        <p14:creationId xmlns:p14="http://schemas.microsoft.com/office/powerpoint/2010/main" val="124400598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FC2EB6C-5AFA-4749-883B-D9716F27D1D9}" type="slidenum">
              <a:rPr lang="en-US" smtClean="0">
                <a:solidFill>
                  <a:srgbClr val="000000"/>
                </a:solidFill>
              </a:rPr>
              <a:pPr fontAlgn="base">
                <a:spcBef>
                  <a:spcPct val="0"/>
                </a:spcBef>
                <a:spcAft>
                  <a:spcPct val="0"/>
                </a:spcAft>
                <a:defRPr/>
              </a:pPr>
              <a:t>96</a:t>
            </a:fld>
            <a:endParaRPr lang="en-US" dirty="0" smtClean="0">
              <a:solidFill>
                <a:srgbClr val="000000"/>
              </a:solidFill>
            </a:endParaRPr>
          </a:p>
        </p:txBody>
      </p:sp>
      <p:sp>
        <p:nvSpPr>
          <p:cNvPr id="2662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 Scroll</a:t>
            </a:r>
            <a:r>
              <a:rPr lang="en-US" baseline="0" dirty="0" smtClean="0"/>
              <a:t> through for Q&amp;A ]</a:t>
            </a:r>
            <a:endParaRPr lang="en-US" dirty="0" smtClean="0"/>
          </a:p>
          <a:p>
            <a:pPr eaLnBrk="1" hangingPunct="1">
              <a:spcBef>
                <a:spcPct val="0"/>
              </a:spcBef>
            </a:pPr>
            <a:endParaRPr lang="en-US" dirty="0"/>
          </a:p>
        </p:txBody>
      </p:sp>
      <p:sp>
        <p:nvSpPr>
          <p:cNvPr id="26629" name="Slide Number Placeholder 3"/>
          <p:cNvSpPr txBox="1">
            <a:spLocks noGrp="1"/>
          </p:cNvSpPr>
          <p:nvPr/>
        </p:nvSpPr>
        <p:spPr bwMode="auto">
          <a:xfrm>
            <a:off x="3971925" y="8829677"/>
            <a:ext cx="3036888"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753" tIns="46377" rIns="92753" bIns="46377"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base" hangingPunct="1">
              <a:spcBef>
                <a:spcPct val="0"/>
              </a:spcBef>
              <a:spcAft>
                <a:spcPct val="0"/>
              </a:spcAft>
            </a:pPr>
            <a:fld id="{C3022CF3-1D8A-4D87-BAD9-54583893A211}" type="slidenum">
              <a:rPr lang="en-US" sz="1200" b="1">
                <a:solidFill>
                  <a:srgbClr val="000000"/>
                </a:solidFill>
                <a:latin typeface="Times New Roman" pitchFamily="18" charset="0"/>
              </a:rPr>
              <a:pPr algn="r" eaLnBrk="1" fontAlgn="base" hangingPunct="1">
                <a:spcBef>
                  <a:spcPct val="0"/>
                </a:spcBef>
                <a:spcAft>
                  <a:spcPct val="0"/>
                </a:spcAft>
              </a:pPr>
              <a:t>96</a:t>
            </a:fld>
            <a:endParaRPr lang="en-US" sz="1200" b="1" dirty="0">
              <a:solidFill>
                <a:srgbClr val="000000"/>
              </a:solidFill>
              <a:latin typeface="Times New Roman" pitchFamily="18"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16">
              <a:defRPr/>
            </a:pPr>
            <a:r>
              <a:rPr lang="en-US" dirty="0" smtClean="0"/>
              <a:t>[ Scroll</a:t>
            </a:r>
            <a:r>
              <a:rPr lang="en-US" baseline="0" dirty="0" smtClean="0"/>
              <a:t> through for Q&amp;A ]</a:t>
            </a:r>
            <a:endParaRPr lang="en-US" dirty="0" smtClean="0"/>
          </a:p>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pPr/>
              <a:t>97</a:t>
            </a:fld>
            <a:endParaRPr lang="en-US" dirty="0"/>
          </a:p>
        </p:txBody>
      </p:sp>
    </p:spTree>
    <p:extLst>
      <p:ext uri="{BB962C8B-B14F-4D97-AF65-F5344CB8AC3E}">
        <p14:creationId xmlns:p14="http://schemas.microsoft.com/office/powerpoint/2010/main" val="124104487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Scroll</a:t>
            </a:r>
            <a:r>
              <a:rPr lang="en-US" baseline="0" dirty="0" smtClean="0"/>
              <a:t> through for Q&amp;A ]</a:t>
            </a:r>
            <a:endParaRPr lang="en-US" dirty="0"/>
          </a:p>
        </p:txBody>
      </p:sp>
      <p:sp>
        <p:nvSpPr>
          <p:cNvPr id="4" name="Slide Number Placeholder 3"/>
          <p:cNvSpPr>
            <a:spLocks noGrp="1"/>
          </p:cNvSpPr>
          <p:nvPr>
            <p:ph type="sldNum" sz="quarter" idx="10"/>
          </p:nvPr>
        </p:nvSpPr>
        <p:spPr/>
        <p:txBody>
          <a:bodyPr/>
          <a:lstStyle/>
          <a:p>
            <a:pPr>
              <a:defRPr/>
            </a:pPr>
            <a:fld id="{F5BE952B-63EC-4786-9FD5-07DEE7ED1281}" type="slidenum">
              <a:rPr lang="en-US" smtClean="0">
                <a:solidFill>
                  <a:prstClr val="black"/>
                </a:solidFill>
              </a:rPr>
              <a:pPr>
                <a:defRPr/>
              </a:pPr>
              <a:t>98</a:t>
            </a:fld>
            <a:endParaRPr lang="en-US">
              <a:solidFill>
                <a:prstClr val="black"/>
              </a:solidFil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Dr. Koh: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Thank you to all of our presenters today for sharing their expertise and detailed information. To our viewers, I hope that you’ll join us for our next Progress Review in February which will feature new data about Mental Health Mental Disorders and Substance Abuse.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Finally, I want to thank the workgroup members from the Food Safety and Medical Product Safety topic areas, as well as the teams from ODPHP and NCHS who have worked tirelessly to update the data and pull this information together.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Together, we CAN make Healthy People come alive for all Americans. I can’t thank you enough for all that you do.  </a:t>
            </a:r>
            <a:endParaRPr lang="en-US" sz="1200" kern="1200" dirty="0">
              <a:solidFill>
                <a:schemeClr val="tx1"/>
              </a:solidFill>
              <a:effectLst/>
              <a:latin typeface="+mn-lt"/>
              <a:ea typeface="+mn-ea"/>
              <a:cs typeface="+mn-cs"/>
            </a:endParaRPr>
          </a:p>
        </p:txBody>
      </p:sp>
      <p:sp>
        <p:nvSpPr>
          <p:cNvPr id="256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BAC5F70-A2BC-409C-BD3D-4CB1ED26AC9F}" type="slidenum">
              <a:rPr lang="en-US" smtClean="0">
                <a:solidFill>
                  <a:prstClr val="black"/>
                </a:solidFill>
              </a:rPr>
              <a:pPr fontAlgn="base">
                <a:spcBef>
                  <a:spcPct val="0"/>
                </a:spcBef>
                <a:spcAft>
                  <a:spcPct val="0"/>
                </a:spcAft>
                <a:defRPr/>
              </a:pPr>
              <a:t>99</a:t>
            </a:fld>
            <a:endParaRPr lang="en-US" dirty="0" smtClean="0">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E36C155-3436-4993-8102-9644867AAD03}" type="slidenum">
              <a:rPr lang="en-US" smtClean="0"/>
              <a:t>8</a:t>
            </a:fld>
            <a:endParaRPr lang="en-US"/>
          </a:p>
        </p:txBody>
      </p:sp>
    </p:spTree>
    <p:extLst>
      <p:ext uri="{BB962C8B-B14F-4D97-AF65-F5344CB8AC3E}">
        <p14:creationId xmlns:p14="http://schemas.microsoft.com/office/powerpoint/2010/main" val="35523424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Placeholder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Placeholder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smtClean="0">
              <a:latin typeface="Arial" pitchFamily="34" charset="0"/>
              <a:ea typeface="ＭＳ Ｐゴシック" pitchFamily="34" charset="-128"/>
            </a:endParaRPr>
          </a:p>
        </p:txBody>
      </p:sp>
      <p:sp>
        <p:nvSpPr>
          <p:cNvPr id="17412" name="Footer Placeholder 3"/>
          <p:cNvSpPr>
            <a:spLocks noGrp="1"/>
          </p:cNvSpPr>
          <p:nvPr>
            <p:ph type="ftr" sz="quarter" idx="4"/>
          </p:nvPr>
        </p:nvSpPr>
        <p:spPr bwMode="auto">
          <a:xfrm>
            <a:off x="1" y="8829675"/>
            <a:ext cx="3038475" cy="465138"/>
          </a:xfrm>
          <a:prstGeom prst="rect">
            <a:avLst/>
          </a:prstGeom>
          <a:ln>
            <a:miter lim="800000"/>
            <a:headEnd/>
            <a:tailEnd/>
          </a:ln>
        </p:spPr>
        <p:txBody>
          <a:bodyPr wrap="square" numCol="1" anchorCtr="0" compatLnSpc="1">
            <a:prstTxWarp prst="textNoShape">
              <a:avLst/>
            </a:prstTxWarp>
          </a:bodyPr>
          <a:lstStyle/>
          <a:p>
            <a:pPr>
              <a:defRPr/>
            </a:pPr>
            <a:endParaRPr lang="en-US" dirty="0" smtClean="0">
              <a:solidFill>
                <a:prstClr val="black"/>
              </a:solidFill>
            </a:endParaRPr>
          </a:p>
        </p:txBody>
      </p:sp>
      <p:sp>
        <p:nvSpPr>
          <p:cNvPr id="17413"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C0A97B9C-8324-484B-9209-105D7E1F2347}" type="slidenum">
              <a:rPr lang="en-US" smtClean="0">
                <a:solidFill>
                  <a:prstClr val="black"/>
                </a:solidFill>
              </a:rPr>
              <a:pPr>
                <a:defRPr/>
              </a:pPr>
              <a:t>9</a:t>
            </a:fld>
            <a:endParaRPr lang="en-US" dirty="0" smtClean="0">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6.xml"/><Relationship Id="rId5" Type="http://schemas.openxmlformats.org/officeDocument/2006/relationships/image" Target="../media/image10.png"/><Relationship Id="rId4" Type="http://schemas.openxmlformats.org/officeDocument/2006/relationships/image" Target="../media/image2.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88FAF9D-AF5A-496A-B0B6-E10018E45057}"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88FAF9D-AF5A-496A-B0B6-E10018E45057}"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88FAF9D-AF5A-496A-B0B6-E10018E45057}"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Section Header">
    <p:spTree>
      <p:nvGrpSpPr>
        <p:cNvPr id="1" name=""/>
        <p:cNvGrpSpPr/>
        <p:nvPr/>
      </p:nvGrpSpPr>
      <p:grpSpPr>
        <a:xfrm>
          <a:off x="0" y="0"/>
          <a:ext cx="0" cy="0"/>
          <a:chOff x="0" y="0"/>
          <a:chExt cx="0" cy="0"/>
        </a:xfrm>
      </p:grpSpPr>
      <p:sp>
        <p:nvSpPr>
          <p:cNvPr id="3" name="Rectangle 2"/>
          <p:cNvSpPr/>
          <p:nvPr userDrawn="1"/>
        </p:nvSpPr>
        <p:spPr bwMode="auto">
          <a:xfrm>
            <a:off x="0" y="0"/>
            <a:ext cx="9144000" cy="6019800"/>
          </a:xfrm>
          <a:prstGeom prst="rect">
            <a:avLst/>
          </a:prstGeom>
          <a:gradFill flip="none" rotWithShape="1">
            <a:gsLst>
              <a:gs pos="0">
                <a:srgbClr val="003F72"/>
              </a:gs>
              <a:gs pos="100000">
                <a:schemeClr val="bg1"/>
              </a:gs>
              <a:gs pos="100000">
                <a:schemeClr val="accent1">
                  <a:tint val="23500"/>
                  <a:satMod val="160000"/>
                </a:schemeClr>
              </a:gs>
            </a:gsLst>
            <a:lin ang="5400000" scaled="1"/>
            <a:tileRect/>
          </a:gradFill>
          <a:ln w="9525" cap="flat" cmpd="sng" algn="ctr">
            <a:noFill/>
            <a:prstDash val="solid"/>
            <a:round/>
            <a:headEnd type="none" w="med" len="med"/>
            <a:tailEnd type="none" w="med" len="med"/>
          </a:ln>
          <a:effectLst/>
        </p:spPr>
        <p:txBody>
          <a:bodyPr/>
          <a:lstStyle/>
          <a:p>
            <a:pPr algn="ctr">
              <a:buClr>
                <a:srgbClr val="97233F"/>
              </a:buClr>
              <a:buFont typeface="Arial" charset="0"/>
              <a:buNone/>
              <a:defRPr/>
            </a:pPr>
            <a:endParaRPr lang="en-US" dirty="0">
              <a:ea typeface="+mn-ea"/>
            </a:endParaRPr>
          </a:p>
        </p:txBody>
      </p:sp>
      <p:pic>
        <p:nvPicPr>
          <p:cNvPr id="4" name="Picture 21" descr="HP2020 Map_PPT"/>
          <p:cNvPicPr>
            <a:picLocks noChangeAspect="1" noChangeArrowheads="1"/>
          </p:cNvPicPr>
          <p:nvPr userDrawn="1"/>
        </p:nvPicPr>
        <p:blipFill>
          <a:blip r:embed="rId2" cstate="print"/>
          <a:srcRect/>
          <a:stretch>
            <a:fillRect/>
          </a:stretch>
        </p:blipFill>
        <p:spPr bwMode="auto">
          <a:xfrm>
            <a:off x="1535113" y="2160588"/>
            <a:ext cx="6069012" cy="3859212"/>
          </a:xfrm>
          <a:prstGeom prst="rect">
            <a:avLst/>
          </a:prstGeom>
          <a:noFill/>
          <a:ln w="9525">
            <a:noFill/>
            <a:miter lim="800000"/>
            <a:headEnd/>
            <a:tailEnd/>
          </a:ln>
        </p:spPr>
      </p:pic>
      <p:pic>
        <p:nvPicPr>
          <p:cNvPr id="5" name="Picture 33" descr="HP2020_logo.png"/>
          <p:cNvPicPr>
            <a:picLocks noChangeAspect="1"/>
          </p:cNvPicPr>
          <p:nvPr userDrawn="1"/>
        </p:nvPicPr>
        <p:blipFill>
          <a:blip r:embed="rId3" cstate="print"/>
          <a:srcRect/>
          <a:stretch>
            <a:fillRect/>
          </a:stretch>
        </p:blipFill>
        <p:spPr bwMode="auto">
          <a:xfrm>
            <a:off x="123825" y="6229350"/>
            <a:ext cx="1019175" cy="476250"/>
          </a:xfrm>
          <a:prstGeom prst="rect">
            <a:avLst/>
          </a:prstGeom>
          <a:noFill/>
          <a:ln w="9525">
            <a:noFill/>
            <a:miter lim="800000"/>
            <a:headEnd/>
            <a:tailEnd/>
          </a:ln>
        </p:spPr>
      </p:pic>
      <p:pic>
        <p:nvPicPr>
          <p:cNvPr id="6" name="Picture 12" descr="Document Logos"/>
          <p:cNvPicPr>
            <a:picLocks noChangeAspect="1" noChangeArrowheads="1"/>
          </p:cNvPicPr>
          <p:nvPr userDrawn="1"/>
        </p:nvPicPr>
        <p:blipFill>
          <a:blip r:embed="rId4" cstate="print"/>
          <a:srcRect/>
          <a:stretch>
            <a:fillRect/>
          </a:stretch>
        </p:blipFill>
        <p:spPr bwMode="auto">
          <a:xfrm>
            <a:off x="7543800" y="6019800"/>
            <a:ext cx="1477963" cy="744538"/>
          </a:xfrm>
          <a:prstGeom prst="rect">
            <a:avLst/>
          </a:prstGeom>
          <a:noFill/>
          <a:ln w="9525">
            <a:noFill/>
            <a:miter lim="800000"/>
            <a:headEnd/>
            <a:tailEnd/>
          </a:ln>
        </p:spPr>
      </p:pic>
      <p:sp>
        <p:nvSpPr>
          <p:cNvPr id="2" name="Title 1"/>
          <p:cNvSpPr>
            <a:spLocks noGrp="1"/>
          </p:cNvSpPr>
          <p:nvPr>
            <p:ph type="title"/>
          </p:nvPr>
        </p:nvSpPr>
        <p:spPr>
          <a:xfrm>
            <a:off x="457200" y="356616"/>
            <a:ext cx="8229600" cy="1161288"/>
          </a:xfrm>
        </p:spPr>
        <p:txBody>
          <a:bodyPr anchor="b"/>
          <a:lstStyle>
            <a:lvl1pPr algn="ctr">
              <a:defRPr sz="3200" b="1" cap="none">
                <a:solidFill>
                  <a:srgbClr val="FADA63"/>
                </a:solidFill>
                <a:latin typeface="Arial" pitchFamily="34" charset="0"/>
                <a:cs typeface="Arial" pitchFamily="34" charset="0"/>
              </a:defRPr>
            </a:lvl1pPr>
          </a:lstStyle>
          <a:p>
            <a:r>
              <a:rPr lang="en-US" dirty="0" smtClean="0"/>
              <a:t>Click to edit Master title style</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06171"/>
            <a:ext cx="8229600" cy="470780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4138" y="6295869"/>
            <a:ext cx="1055818" cy="562131"/>
          </a:xfrm>
          <a:prstGeom prst="rect">
            <a:avLst/>
          </a:prstGeom>
        </p:spPr>
      </p:pic>
      <p:sp>
        <p:nvSpPr>
          <p:cNvPr id="9"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11" name="Title 10"/>
          <p:cNvSpPr>
            <a:spLocks noGrp="1"/>
          </p:cNvSpPr>
          <p:nvPr>
            <p:ph type="title"/>
          </p:nvPr>
        </p:nvSpPr>
        <p:spPr>
          <a:xfrm>
            <a:off x="457200" y="0"/>
            <a:ext cx="8229600" cy="558140"/>
          </a:xfrm>
        </p:spPr>
        <p:txBody>
          <a:bodyPr>
            <a:normAutofit/>
          </a:bodyPr>
          <a:lstStyle>
            <a:lvl1pPr>
              <a:defRPr sz="3200"/>
            </a:lvl1pPr>
          </a:lstStyle>
          <a:p>
            <a:r>
              <a:rPr lang="en-US" dirty="0" smtClean="0"/>
              <a:t>Click to edit Master title style</a:t>
            </a:r>
            <a:endParaRPr lang="en-US" dirty="0"/>
          </a:p>
        </p:txBody>
      </p:sp>
      <p:sp>
        <p:nvSpPr>
          <p:cNvPr id="8" name="Text Placeholder 6"/>
          <p:cNvSpPr>
            <a:spLocks noGrp="1"/>
          </p:cNvSpPr>
          <p:nvPr>
            <p:ph type="body" sz="quarter" idx="13" hasCustomPrompt="1"/>
          </p:nvPr>
        </p:nvSpPr>
        <p:spPr>
          <a:xfrm>
            <a:off x="1" y="6301211"/>
            <a:ext cx="6365965"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3" name="Text Placeholder 6"/>
          <p:cNvSpPr>
            <a:spLocks noGrp="1"/>
          </p:cNvSpPr>
          <p:nvPr>
            <p:ph type="body" sz="quarter" idx="16" hasCustomPrompt="1"/>
          </p:nvPr>
        </p:nvSpPr>
        <p:spPr>
          <a:xfrm>
            <a:off x="6374674" y="6295869"/>
            <a:ext cx="1689464" cy="556788"/>
          </a:xfrm>
          <a:ln w="12700">
            <a:noFill/>
          </a:ln>
        </p:spPr>
        <p:txBody>
          <a:bodyPr>
            <a:noAutofit/>
          </a:bodyPr>
          <a:lstStyle>
            <a:lvl1pPr marL="0" algn="r">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spTree>
    <p:extLst>
      <p:ext uri="{BB962C8B-B14F-4D97-AF65-F5344CB8AC3E}">
        <p14:creationId xmlns:p14="http://schemas.microsoft.com/office/powerpoint/2010/main" val="9545660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smtClean="0"/>
          </a:p>
        </p:txBody>
      </p:sp>
      <p:sp>
        <p:nvSpPr>
          <p:cNvPr id="9" name="Text Placeholder 8"/>
          <p:cNvSpPr>
            <a:spLocks noGrp="1"/>
          </p:cNvSpPr>
          <p:nvPr>
            <p:ph type="body" sz="quarter" idx="10"/>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1" name="Title 1"/>
          <p:cNvSpPr>
            <a:spLocks noGrp="1"/>
          </p:cNvSpPr>
          <p:nvPr>
            <p:ph type="title"/>
          </p:nvPr>
        </p:nvSpPr>
        <p:spPr>
          <a:xfrm>
            <a:off x="457200" y="1981200"/>
            <a:ext cx="8229600" cy="1676400"/>
          </a:xfrm>
          <a:prstGeom prst="rect">
            <a:avLst/>
          </a:prstGeom>
        </p:spPr>
        <p:txBody>
          <a:bodyPr/>
          <a:lstStyle>
            <a:lvl1pPr>
              <a:lnSpc>
                <a:spcPts val="3000"/>
              </a:lnSpc>
              <a:defRPr sz="2800" b="1" baseline="0">
                <a:solidFill>
                  <a:schemeClr val="tx1"/>
                </a:solidFill>
                <a:effectLst/>
              </a:defRPr>
            </a:lvl1pPr>
          </a:lstStyle>
          <a:p>
            <a:r>
              <a:rPr lang="en-US" smtClean="0"/>
              <a:t>Click to edit Master title style</a:t>
            </a:r>
            <a:endParaRPr lang="en-US" dirty="0"/>
          </a:p>
        </p:txBody>
      </p:sp>
      <p:sp>
        <p:nvSpPr>
          <p:cNvPr id="6" name="Text Placeholder 5"/>
          <p:cNvSpPr>
            <a:spLocks noGrp="1"/>
          </p:cNvSpPr>
          <p:nvPr>
            <p:ph type="body" sz="quarter" idx="11"/>
          </p:nvPr>
        </p:nvSpPr>
        <p:spPr>
          <a:xfrm>
            <a:off x="2286000" y="6272784"/>
            <a:ext cx="5105400" cy="182880"/>
          </a:xfrm>
          <a:prstGeom prst="rect">
            <a:avLst/>
          </a:prstGeom>
        </p:spPr>
        <p:txBody>
          <a:bodyPr/>
          <a:lstStyle>
            <a:lvl1pPr>
              <a:buNone/>
              <a:defRPr sz="1000" baseline="0">
                <a:solidFill>
                  <a:schemeClr val="bg2"/>
                </a:solidFill>
              </a:defRPr>
            </a:lvl1pPr>
          </a:lstStyle>
          <a:p>
            <a:pPr lvl="0"/>
            <a:r>
              <a:rPr lang="en-US" smtClean="0"/>
              <a:t>Click to edit Master text styles</a:t>
            </a:r>
          </a:p>
        </p:txBody>
      </p:sp>
      <p:sp>
        <p:nvSpPr>
          <p:cNvPr id="7" name="Text Placeholder 6"/>
          <p:cNvSpPr>
            <a:spLocks noGrp="1"/>
          </p:cNvSpPr>
          <p:nvPr>
            <p:ph type="body" sz="quarter" idx="12"/>
          </p:nvPr>
        </p:nvSpPr>
        <p:spPr>
          <a:xfrm>
            <a:off x="2286000" y="6464808"/>
            <a:ext cx="5105400" cy="228600"/>
          </a:xfrm>
          <a:prstGeom prst="rect">
            <a:avLst/>
          </a:prstGeom>
        </p:spPr>
        <p:txBody>
          <a:bodyPr/>
          <a:lstStyle>
            <a:lvl1pPr>
              <a:buNone/>
              <a:defRPr sz="1000" baseline="0">
                <a:solidFill>
                  <a:schemeClr val="bg2"/>
                </a:solidFill>
              </a:defRPr>
            </a:lvl1pPr>
          </a:lstStyle>
          <a:p>
            <a:pPr lvl="0"/>
            <a:r>
              <a:rPr lang="en-US" smtClean="0"/>
              <a:t>Click to edit Master text styles</a:t>
            </a:r>
          </a:p>
        </p:txBody>
      </p:sp>
    </p:spTree>
    <p:extLst>
      <p:ext uri="{BB962C8B-B14F-4D97-AF65-F5344CB8AC3E}">
        <p14:creationId xmlns:p14="http://schemas.microsoft.com/office/powerpoint/2010/main" val="3277385763"/>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Basic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8"/>
          <p:cNvSpPr>
            <a:spLocks noGrp="1"/>
          </p:cNvSpPr>
          <p:nvPr>
            <p:ph type="body" sz="quarter" idx="10"/>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p:txBody>
      </p:sp>
    </p:spTree>
    <p:extLst>
      <p:ext uri="{BB962C8B-B14F-4D97-AF65-F5344CB8AC3E}">
        <p14:creationId xmlns:p14="http://schemas.microsoft.com/office/powerpoint/2010/main" val="2757380108"/>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Data Slide (for content heavy tables and chart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8"/>
          <p:cNvSpPr>
            <a:spLocks noGrp="1"/>
          </p:cNvSpPr>
          <p:nvPr>
            <p:ph type="body" sz="quarter" idx="10"/>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p:txBody>
      </p:sp>
    </p:spTree>
    <p:extLst>
      <p:ext uri="{BB962C8B-B14F-4D97-AF65-F5344CB8AC3E}">
        <p14:creationId xmlns:p14="http://schemas.microsoft.com/office/powerpoint/2010/main" val="1993416571"/>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Slide Badg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smtClean="0"/>
          </a:p>
        </p:txBody>
      </p:sp>
      <p:sp>
        <p:nvSpPr>
          <p:cNvPr id="9" name="Text Placeholder 8"/>
          <p:cNvSpPr>
            <a:spLocks noGrp="1"/>
          </p:cNvSpPr>
          <p:nvPr>
            <p:ph type="body" sz="quarter" idx="10"/>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1" name="Title 1"/>
          <p:cNvSpPr>
            <a:spLocks noGrp="1"/>
          </p:cNvSpPr>
          <p:nvPr>
            <p:ph type="title"/>
          </p:nvPr>
        </p:nvSpPr>
        <p:spPr>
          <a:xfrm>
            <a:off x="457200" y="1981200"/>
            <a:ext cx="8229600" cy="1676400"/>
          </a:xfrm>
          <a:prstGeom prst="rect">
            <a:avLst/>
          </a:prstGeom>
        </p:spPr>
        <p:txBody>
          <a:bodyPr/>
          <a:lstStyle>
            <a:lvl1pPr>
              <a:lnSpc>
                <a:spcPts val="3000"/>
              </a:lnSpc>
              <a:defRPr sz="2800" b="1" baseline="0">
                <a:solidFill>
                  <a:schemeClr val="tx1"/>
                </a:solidFill>
                <a:effectLst/>
              </a:defRPr>
            </a:lvl1pPr>
          </a:lstStyle>
          <a:p>
            <a:r>
              <a:rPr lang="en-US" smtClean="0"/>
              <a:t>Click to edit Master title style</a:t>
            </a:r>
            <a:endParaRPr lang="en-US" dirty="0"/>
          </a:p>
        </p:txBody>
      </p:sp>
    </p:spTree>
    <p:extLst>
      <p:ext uri="{BB962C8B-B14F-4D97-AF65-F5344CB8AC3E}">
        <p14:creationId xmlns:p14="http://schemas.microsoft.com/office/powerpoint/2010/main" val="2872483623"/>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asic Content Badg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8"/>
          <p:cNvSpPr>
            <a:spLocks noGrp="1"/>
          </p:cNvSpPr>
          <p:nvPr>
            <p:ph type="body" sz="quarter" idx="10"/>
          </p:nvPr>
        </p:nvSpPr>
        <p:spPr>
          <a:xfrm>
            <a:off x="457200" y="5791200"/>
            <a:ext cx="6705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p:txBody>
      </p:sp>
    </p:spTree>
    <p:extLst>
      <p:ext uri="{BB962C8B-B14F-4D97-AF65-F5344CB8AC3E}">
        <p14:creationId xmlns:p14="http://schemas.microsoft.com/office/powerpoint/2010/main" val="376161301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lnSpc>
                <a:spcPts val="3800"/>
              </a:lnSpc>
              <a:defRPr sz="3600" b="1" cap="all" baseline="0">
                <a:solidFill>
                  <a:schemeClr val="tx1"/>
                </a:solidFill>
                <a:effectLst/>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lnSpc>
                <a:spcPts val="2200"/>
              </a:lnSpc>
              <a:buNone/>
              <a:defRPr sz="2000" baseline="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92236178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88FAF9D-AF5A-496A-B0B6-E10018E45057}"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baseline="0">
                <a:solidFill>
                  <a:schemeClr val="tx1"/>
                </a:solidFill>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3575050" y="273051"/>
            <a:ext cx="5111750" cy="5518150"/>
          </a:xfrm>
          <a:prstGeom prst="rect">
            <a:avLst/>
          </a:prstGeom>
        </p:spPr>
        <p:txBody>
          <a:bodyPr anchor="ctr" anchorCtr="0"/>
          <a:lstStyle>
            <a:lvl1pPr>
              <a:buClr>
                <a:schemeClr val="tx1"/>
              </a:buClr>
              <a:buSzPct val="70000"/>
              <a:buFont typeface="Wingdings" pitchFamily="2" charset="2"/>
              <a:buChar char="q"/>
              <a:defRPr sz="2400" b="1">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a:solidFill>
                  <a:schemeClr val="bg2"/>
                </a:solidFill>
              </a:defRPr>
            </a:lvl4pPr>
            <a:lvl5pPr>
              <a:buClr>
                <a:schemeClr val="tx1"/>
              </a:buClr>
              <a:buSzPct val="70000"/>
              <a:buFont typeface="Arial" pitchFamily="34" charset="0"/>
              <a:buChar char="•"/>
              <a:defRPr sz="1800">
                <a:solidFill>
                  <a:schemeClr val="bg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1"/>
            <a:ext cx="3008313" cy="4356099"/>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a:p>
            <a:pPr lvl="1"/>
            <a:r>
              <a:rPr lang="en-US" smtClean="0"/>
              <a:t>Second level</a:t>
            </a:r>
          </a:p>
        </p:txBody>
      </p:sp>
      <p:sp>
        <p:nvSpPr>
          <p:cNvPr id="7" name="Text Placeholder 8"/>
          <p:cNvSpPr>
            <a:spLocks noGrp="1"/>
          </p:cNvSpPr>
          <p:nvPr>
            <p:ph type="body" sz="quarter" idx="10"/>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p:txBody>
      </p:sp>
    </p:spTree>
    <p:extLst>
      <p:ext uri="{BB962C8B-B14F-4D97-AF65-F5344CB8AC3E}">
        <p14:creationId xmlns:p14="http://schemas.microsoft.com/office/powerpoint/2010/main" val="4102277211"/>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baseline="0">
                <a:solidFill>
                  <a:schemeClr val="tx1"/>
                </a:solidFill>
                <a:effectLst/>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a:ln w="25400">
            <a:solidFill>
              <a:schemeClr val="bg2"/>
            </a:solidFill>
          </a:ln>
          <a:effectLst>
            <a:outerShdw blurRad="44450" dist="27940" dir="5400000" algn="ctr">
              <a:srgbClr val="000000">
                <a:alpha val="32000"/>
              </a:srgbClr>
            </a:outerShdw>
          </a:effectLst>
        </p:spPr>
        <p:txBody>
          <a:bodyPr/>
          <a:lstStyle>
            <a:lvl1pPr marL="0" indent="0">
              <a:buNone/>
              <a:defRPr sz="3200">
                <a:solidFill>
                  <a:schemeClr val="tx1"/>
                </a:solidFill>
                <a:effectLs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55696039"/>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losing">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1371600" y="4343400"/>
            <a:ext cx="6400800" cy="292100"/>
          </a:xfrm>
          <a:prstGeom prst="rect">
            <a:avLst/>
          </a:prstGeom>
        </p:spPr>
        <p:txBody>
          <a:bodyPr>
            <a:spAutoFit/>
          </a:bodyPr>
          <a:lstStyle/>
          <a:p>
            <a:pPr eaLnBrk="0" fontAlgn="base" hangingPunct="0">
              <a:spcBef>
                <a:spcPct val="0"/>
              </a:spcBef>
              <a:spcAft>
                <a:spcPct val="0"/>
              </a:spcAft>
              <a:defRPr/>
            </a:pPr>
            <a:r>
              <a:rPr lang="en-US" sz="1300" b="1" dirty="0">
                <a:solidFill>
                  <a:srgbClr val="FFFFFF"/>
                </a:solidFill>
                <a:latin typeface="Arial" pitchFamily="34" charset="0"/>
              </a:rPr>
              <a:t>For more information please contact Centers for Disease Control and Prevention</a:t>
            </a:r>
          </a:p>
        </p:txBody>
      </p:sp>
      <p:sp>
        <p:nvSpPr>
          <p:cNvPr id="6" name="Rectangle 5"/>
          <p:cNvSpPr/>
          <p:nvPr/>
        </p:nvSpPr>
        <p:spPr>
          <a:xfrm>
            <a:off x="1371600" y="4705350"/>
            <a:ext cx="5943600" cy="647700"/>
          </a:xfrm>
          <a:prstGeom prst="rect">
            <a:avLst/>
          </a:prstGeom>
        </p:spPr>
        <p:txBody>
          <a:bodyPr>
            <a:spAutoFit/>
          </a:bodyPr>
          <a:lstStyle/>
          <a:p>
            <a:pPr eaLnBrk="0" fontAlgn="base" hangingPunct="0">
              <a:spcBef>
                <a:spcPct val="0"/>
              </a:spcBef>
              <a:spcAft>
                <a:spcPct val="0"/>
              </a:spcAft>
              <a:defRPr/>
            </a:pPr>
            <a:r>
              <a:rPr lang="en-US" sz="1200" dirty="0">
                <a:solidFill>
                  <a:srgbClr val="FFFFFF"/>
                </a:solidFill>
                <a:latin typeface="Arial" pitchFamily="34" charset="0"/>
              </a:rPr>
              <a:t>1600 Clifton Road NE, Atlanta, GA 30333</a:t>
            </a:r>
          </a:p>
          <a:p>
            <a:pPr eaLnBrk="0" fontAlgn="base" hangingPunct="0">
              <a:spcBef>
                <a:spcPct val="0"/>
              </a:spcBef>
              <a:spcAft>
                <a:spcPct val="0"/>
              </a:spcAft>
              <a:defRPr/>
            </a:pPr>
            <a:r>
              <a:rPr lang="en-US" sz="1200" dirty="0">
                <a:solidFill>
                  <a:srgbClr val="FFFFFF"/>
                </a:solidFill>
                <a:latin typeface="Arial" pitchFamily="34" charset="0"/>
              </a:rPr>
              <a:t>Telephone, 1-800-CDC-INFO (232-4636)/TTY: 1-888-232-6348</a:t>
            </a:r>
          </a:p>
          <a:p>
            <a:pPr eaLnBrk="0" fontAlgn="base" hangingPunct="0">
              <a:spcBef>
                <a:spcPct val="0"/>
              </a:spcBef>
              <a:spcAft>
                <a:spcPct val="0"/>
              </a:spcAft>
              <a:defRPr/>
            </a:pPr>
            <a:r>
              <a:rPr lang="en-US" sz="1200" dirty="0">
                <a:solidFill>
                  <a:srgbClr val="FFFFFF"/>
                </a:solidFill>
                <a:latin typeface="Arial" pitchFamily="34" charset="0"/>
              </a:rPr>
              <a:t>E-mail: cdcinfo@cdc.gov 	Web: www.cdc.gov</a:t>
            </a:r>
          </a:p>
        </p:txBody>
      </p:sp>
      <p:sp>
        <p:nvSpPr>
          <p:cNvPr id="7" name="Rectangle 6"/>
          <p:cNvSpPr/>
          <p:nvPr/>
        </p:nvSpPr>
        <p:spPr>
          <a:xfrm>
            <a:off x="1371600" y="5421313"/>
            <a:ext cx="5943600" cy="369887"/>
          </a:xfrm>
          <a:prstGeom prst="rect">
            <a:avLst/>
          </a:prstGeom>
        </p:spPr>
        <p:txBody>
          <a:bodyPr>
            <a:spAutoFit/>
          </a:bodyPr>
          <a:lstStyle/>
          <a:p>
            <a:pPr eaLnBrk="0" fontAlgn="base" hangingPunct="0">
              <a:spcBef>
                <a:spcPct val="0"/>
              </a:spcBef>
              <a:spcAft>
                <a:spcPct val="0"/>
              </a:spcAft>
              <a:defRPr/>
            </a:pPr>
            <a:r>
              <a:rPr lang="en-US" sz="900" dirty="0">
                <a:solidFill>
                  <a:srgbClr val="FFFFFF"/>
                </a:solidFill>
                <a:latin typeface="Arial" pitchFamily="34" charset="0"/>
              </a:rPr>
              <a:t>The findings and conclusions in this report are those of the authors and do not necessarily represent the official position of the Centers for Disease Control and Prevention.</a:t>
            </a:r>
          </a:p>
        </p:txBody>
      </p:sp>
      <p:sp>
        <p:nvSpPr>
          <p:cNvPr id="3" name="Subtitle 2"/>
          <p:cNvSpPr>
            <a:spLocks noGrp="1"/>
          </p:cNvSpPr>
          <p:nvPr>
            <p:ph type="subTitle" idx="1"/>
          </p:nvPr>
        </p:nvSpPr>
        <p:spPr>
          <a:xfrm>
            <a:off x="1371600" y="1981200"/>
            <a:ext cx="6400800" cy="2057400"/>
          </a:xfrm>
          <a:prstGeom prst="rect">
            <a:avLst/>
          </a:prstGeom>
        </p:spPr>
        <p:txBody>
          <a:bodyPr/>
          <a:lstStyle>
            <a:lvl1pPr marL="0" indent="0" algn="ctr">
              <a:buNone/>
              <a:defRPr sz="28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smtClean="0"/>
          </a:p>
        </p:txBody>
      </p:sp>
      <p:sp>
        <p:nvSpPr>
          <p:cNvPr id="10" name="Text Placeholder 5"/>
          <p:cNvSpPr>
            <a:spLocks noGrp="1"/>
          </p:cNvSpPr>
          <p:nvPr>
            <p:ph type="body" sz="quarter" idx="11"/>
          </p:nvPr>
        </p:nvSpPr>
        <p:spPr>
          <a:xfrm>
            <a:off x="2286000" y="6272784"/>
            <a:ext cx="5105400" cy="182880"/>
          </a:xfrm>
          <a:prstGeom prst="rect">
            <a:avLst/>
          </a:prstGeom>
        </p:spPr>
        <p:txBody>
          <a:bodyPr/>
          <a:lstStyle>
            <a:lvl1pPr>
              <a:buNone/>
              <a:defRPr sz="1000" baseline="0">
                <a:solidFill>
                  <a:schemeClr val="bg2"/>
                </a:solidFill>
              </a:defRPr>
            </a:lvl1pPr>
          </a:lstStyle>
          <a:p>
            <a:pPr lvl="0"/>
            <a:r>
              <a:rPr lang="en-US" smtClean="0"/>
              <a:t>Click to edit Master text styles</a:t>
            </a:r>
          </a:p>
        </p:txBody>
      </p:sp>
      <p:sp>
        <p:nvSpPr>
          <p:cNvPr id="12" name="Text Placeholder 6"/>
          <p:cNvSpPr>
            <a:spLocks noGrp="1"/>
          </p:cNvSpPr>
          <p:nvPr>
            <p:ph type="body" sz="quarter" idx="12"/>
          </p:nvPr>
        </p:nvSpPr>
        <p:spPr>
          <a:xfrm>
            <a:off x="2286000" y="6464808"/>
            <a:ext cx="5105400" cy="228600"/>
          </a:xfrm>
          <a:prstGeom prst="rect">
            <a:avLst/>
          </a:prstGeom>
        </p:spPr>
        <p:txBody>
          <a:bodyPr/>
          <a:lstStyle>
            <a:lvl1pPr>
              <a:buNone/>
              <a:defRPr sz="1000" baseline="0">
                <a:solidFill>
                  <a:schemeClr val="bg2"/>
                </a:solidFill>
              </a:defRPr>
            </a:lvl1pPr>
          </a:lstStyle>
          <a:p>
            <a:pPr lvl="0"/>
            <a:r>
              <a:rPr lang="en-US" smtClean="0"/>
              <a:t>Click to edit Master text styles</a:t>
            </a:r>
          </a:p>
        </p:txBody>
      </p:sp>
    </p:spTree>
    <p:extLst>
      <p:ext uri="{BB962C8B-B14F-4D97-AF65-F5344CB8AC3E}">
        <p14:creationId xmlns:p14="http://schemas.microsoft.com/office/powerpoint/2010/main" val="2450206566"/>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1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smtClean="0"/>
          </a:p>
        </p:txBody>
      </p:sp>
      <p:sp>
        <p:nvSpPr>
          <p:cNvPr id="9" name="Text Placeholder 8"/>
          <p:cNvSpPr>
            <a:spLocks noGrp="1"/>
          </p:cNvSpPr>
          <p:nvPr>
            <p:ph type="body" sz="quarter" idx="10"/>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1" name="Title 1"/>
          <p:cNvSpPr>
            <a:spLocks noGrp="1"/>
          </p:cNvSpPr>
          <p:nvPr>
            <p:ph type="title"/>
          </p:nvPr>
        </p:nvSpPr>
        <p:spPr>
          <a:xfrm>
            <a:off x="457200" y="1981200"/>
            <a:ext cx="8229600" cy="1676400"/>
          </a:xfrm>
          <a:prstGeom prst="rect">
            <a:avLst/>
          </a:prstGeom>
        </p:spPr>
        <p:txBody>
          <a:bodyPr/>
          <a:lstStyle>
            <a:lvl1pPr>
              <a:lnSpc>
                <a:spcPts val="3000"/>
              </a:lnSpc>
              <a:defRPr sz="2800" b="1" baseline="0">
                <a:solidFill>
                  <a:schemeClr val="tx1"/>
                </a:solidFill>
                <a:effectLst/>
              </a:defRPr>
            </a:lvl1pPr>
          </a:lstStyle>
          <a:p>
            <a:r>
              <a:rPr lang="en-US" smtClean="0"/>
              <a:t>Click to edit Master title style</a:t>
            </a:r>
            <a:endParaRPr lang="en-US" dirty="0"/>
          </a:p>
        </p:txBody>
      </p:sp>
      <p:sp>
        <p:nvSpPr>
          <p:cNvPr id="6" name="Text Placeholder 5"/>
          <p:cNvSpPr>
            <a:spLocks noGrp="1"/>
          </p:cNvSpPr>
          <p:nvPr>
            <p:ph type="body" sz="quarter" idx="11"/>
          </p:nvPr>
        </p:nvSpPr>
        <p:spPr>
          <a:xfrm>
            <a:off x="2286000" y="6272784"/>
            <a:ext cx="5105400" cy="182880"/>
          </a:xfrm>
          <a:prstGeom prst="rect">
            <a:avLst/>
          </a:prstGeom>
        </p:spPr>
        <p:txBody>
          <a:bodyPr/>
          <a:lstStyle>
            <a:lvl1pPr>
              <a:buNone/>
              <a:defRPr sz="1000" baseline="0">
                <a:solidFill>
                  <a:schemeClr val="bg2"/>
                </a:solidFill>
              </a:defRPr>
            </a:lvl1pPr>
          </a:lstStyle>
          <a:p>
            <a:pPr lvl="0"/>
            <a:r>
              <a:rPr lang="en-US" smtClean="0"/>
              <a:t>Click to edit Master text styles</a:t>
            </a:r>
          </a:p>
        </p:txBody>
      </p:sp>
      <p:sp>
        <p:nvSpPr>
          <p:cNvPr id="7" name="Text Placeholder 6"/>
          <p:cNvSpPr>
            <a:spLocks noGrp="1"/>
          </p:cNvSpPr>
          <p:nvPr>
            <p:ph type="body" sz="quarter" idx="12"/>
          </p:nvPr>
        </p:nvSpPr>
        <p:spPr>
          <a:xfrm>
            <a:off x="2286000" y="6464808"/>
            <a:ext cx="5105400" cy="228600"/>
          </a:xfrm>
          <a:prstGeom prst="rect">
            <a:avLst/>
          </a:prstGeom>
        </p:spPr>
        <p:txBody>
          <a:bodyPr/>
          <a:lstStyle>
            <a:lvl1pPr>
              <a:buNone/>
              <a:defRPr sz="1000" baseline="0">
                <a:solidFill>
                  <a:schemeClr val="bg2"/>
                </a:solidFill>
              </a:defRPr>
            </a:lvl1pPr>
          </a:lstStyle>
          <a:p>
            <a:pPr lvl="0"/>
            <a:r>
              <a:rPr lang="en-US" smtClean="0"/>
              <a:t>Click to edit Master text styles</a:t>
            </a:r>
          </a:p>
        </p:txBody>
      </p:sp>
    </p:spTree>
    <p:extLst>
      <p:ext uri="{BB962C8B-B14F-4D97-AF65-F5344CB8AC3E}">
        <p14:creationId xmlns:p14="http://schemas.microsoft.com/office/powerpoint/2010/main" val="3733200820"/>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xfrm>
            <a:off x="457200" y="6243638"/>
            <a:ext cx="2133600" cy="457200"/>
          </a:xfrm>
          <a:prstGeom prst="rect">
            <a:avLst/>
          </a:prstGeom>
          <a:ln/>
        </p:spPr>
        <p:txBody>
          <a:bodyPr/>
          <a:lstStyle>
            <a:lvl1pPr>
              <a:defRPr/>
            </a:lvl1pPr>
          </a:lstStyle>
          <a:p>
            <a:pPr fontAlgn="base">
              <a:spcBef>
                <a:spcPct val="0"/>
              </a:spcBef>
              <a:spcAft>
                <a:spcPct val="0"/>
              </a:spcAft>
              <a:defRPr/>
            </a:pPr>
            <a:endParaRPr lang="en-US" dirty="0">
              <a:solidFill>
                <a:srgbClr val="FFC000"/>
              </a:solidFill>
              <a:latin typeface="Arial" pitchFamily="34" charset="0"/>
            </a:endParaRPr>
          </a:p>
        </p:txBody>
      </p:sp>
      <p:sp>
        <p:nvSpPr>
          <p:cNvPr id="3" name="Rectangle 4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fontAlgn="base">
              <a:spcBef>
                <a:spcPct val="0"/>
              </a:spcBef>
              <a:spcAft>
                <a:spcPct val="0"/>
              </a:spcAft>
              <a:defRPr/>
            </a:pPr>
            <a:endParaRPr lang="en-US" dirty="0">
              <a:solidFill>
                <a:srgbClr val="FFC000"/>
              </a:solidFill>
              <a:latin typeface="Arial" pitchFamily="34" charset="0"/>
            </a:endParaRPr>
          </a:p>
        </p:txBody>
      </p:sp>
      <p:sp>
        <p:nvSpPr>
          <p:cNvPr id="4" name="Rectangle 46"/>
          <p:cNvSpPr>
            <a:spLocks noGrp="1" noChangeArrowheads="1"/>
          </p:cNvSpPr>
          <p:nvPr>
            <p:ph type="sldNum" sz="quarter" idx="12"/>
          </p:nvPr>
        </p:nvSpPr>
        <p:spPr>
          <a:xfrm>
            <a:off x="6553200" y="6243638"/>
            <a:ext cx="2133600" cy="457200"/>
          </a:xfrm>
          <a:prstGeom prst="rect">
            <a:avLst/>
          </a:prstGeom>
          <a:ln/>
        </p:spPr>
        <p:txBody>
          <a:bodyPr/>
          <a:lstStyle>
            <a:lvl1pPr>
              <a:defRPr/>
            </a:lvl1pPr>
          </a:lstStyle>
          <a:p>
            <a:pPr fontAlgn="base">
              <a:spcBef>
                <a:spcPct val="0"/>
              </a:spcBef>
              <a:spcAft>
                <a:spcPct val="0"/>
              </a:spcAft>
              <a:defRPr/>
            </a:pPr>
            <a:fld id="{32ED5235-BD27-45F5-873B-2AE9014511E1}" type="slidenum">
              <a:rPr lang="en-US">
                <a:solidFill>
                  <a:srgbClr val="FFC000"/>
                </a:solidFill>
                <a:latin typeface="Arial" pitchFamily="34" charset="0"/>
              </a:rPr>
              <a:pPr fontAlgn="base">
                <a:spcBef>
                  <a:spcPct val="0"/>
                </a:spcBef>
                <a:spcAft>
                  <a:spcPct val="0"/>
                </a:spcAft>
                <a:defRPr/>
              </a:pPr>
              <a:t>‹#›</a:t>
            </a:fld>
            <a:endParaRPr lang="en-US" dirty="0">
              <a:solidFill>
                <a:srgbClr val="FFC000"/>
              </a:solidFill>
              <a:latin typeface="Arial" pitchFamily="34" charset="0"/>
            </a:endParaRPr>
          </a:p>
        </p:txBody>
      </p:sp>
    </p:spTree>
    <p:extLst>
      <p:ext uri="{BB962C8B-B14F-4D97-AF65-F5344CB8AC3E}">
        <p14:creationId xmlns:p14="http://schemas.microsoft.com/office/powerpoint/2010/main" val="37416606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7470648" cy="1066800"/>
          </a:xfrm>
        </p:spPr>
        <p:txBody>
          <a:bodyPr/>
          <a:lstStyle>
            <a:lvl1pPr>
              <a:defRPr sz="3200" b="0">
                <a:solidFill>
                  <a:srgbClr val="003F72"/>
                </a:solidFill>
                <a:latin typeface="Arial Black"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1600200" y="1676400"/>
            <a:ext cx="7086600" cy="4672584"/>
          </a:xfrm>
        </p:spPr>
        <p:txBody>
          <a:bodyPr/>
          <a:lstStyle>
            <a:lvl1pPr>
              <a:defRPr sz="2400">
                <a:latin typeface="Calibri" pitchFamily="34" charset="0"/>
                <a:cs typeface="Arial" pitchFamily="34" charset="0"/>
              </a:defRPr>
            </a:lvl1pPr>
            <a:lvl2pPr>
              <a:defRPr sz="2400">
                <a:latin typeface="Calibri" pitchFamily="34" charset="0"/>
                <a:cs typeface="Arial" pitchFamily="34" charset="0"/>
              </a:defRPr>
            </a:lvl2pPr>
            <a:lvl3pPr>
              <a:defRPr sz="2400">
                <a:latin typeface="Calibri" pitchFamily="34" charset="0"/>
                <a:cs typeface="Arial" pitchFamily="34" charset="0"/>
              </a:defRPr>
            </a:lvl3pPr>
            <a:lvl4pPr>
              <a:defRPr sz="2400">
                <a:latin typeface="Calibri" pitchFamily="34" charset="0"/>
                <a:cs typeface="Arial" pitchFamily="34" charset="0"/>
              </a:defRPr>
            </a:lvl4pPr>
            <a:lvl5pPr>
              <a:defRPr sz="2400">
                <a:latin typeface="Calibri"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213349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347927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8229600" cy="4876800"/>
          </a:xfrm>
          <a:prstGeom prst="rect">
            <a:avLst/>
          </a:prstGeom>
        </p:spPr>
        <p:txBody>
          <a:bodyPr/>
          <a:lstStyle>
            <a:lvl1pPr>
              <a:defRPr>
                <a:solidFill>
                  <a:schemeClr val="tx1"/>
                </a:solidFill>
                <a:latin typeface="Tahoma" pitchFamily="34" charset="0"/>
                <a:ea typeface="Tahoma" pitchFamily="34" charset="0"/>
                <a:cs typeface="Tahoma" pitchFamily="34" charset="0"/>
              </a:defRPr>
            </a:lvl1pPr>
            <a:lvl2pPr>
              <a:defRPr>
                <a:solidFill>
                  <a:schemeClr val="tx1"/>
                </a:solidFill>
                <a:latin typeface="Tahoma" pitchFamily="34" charset="0"/>
                <a:ea typeface="Tahoma" pitchFamily="34" charset="0"/>
                <a:cs typeface="Tahoma" pitchFamily="34" charset="0"/>
              </a:defRPr>
            </a:lvl2pPr>
            <a:lvl3pPr>
              <a:defRPr>
                <a:solidFill>
                  <a:schemeClr val="tx1"/>
                </a:solidFill>
                <a:latin typeface="Tahoma" pitchFamily="34" charset="0"/>
                <a:ea typeface="Tahoma" pitchFamily="34" charset="0"/>
                <a:cs typeface="Tahoma" pitchFamily="34" charset="0"/>
              </a:defRPr>
            </a:lvl3pPr>
            <a:lvl4pPr>
              <a:defRPr>
                <a:solidFill>
                  <a:schemeClr val="tx1"/>
                </a:solidFill>
                <a:latin typeface="Tahoma" pitchFamily="34" charset="0"/>
                <a:ea typeface="Tahoma" pitchFamily="34" charset="0"/>
                <a:cs typeface="Tahoma" pitchFamily="34" charset="0"/>
              </a:defRPr>
            </a:lvl4pPr>
            <a:lvl5pPr>
              <a:defRPr>
                <a:solidFill>
                  <a:schemeClr val="tx1"/>
                </a:solidFill>
                <a:latin typeface="Tahoma" pitchFamily="34" charset="0"/>
                <a:ea typeface="Tahoma" pitchFamily="34" charset="0"/>
                <a:cs typeface="Tahoma"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4"/>
          </p:nvPr>
        </p:nvSpPr>
        <p:spPr>
          <a:xfrm>
            <a:off x="6553200" y="6356350"/>
            <a:ext cx="2133600" cy="365125"/>
          </a:xfrm>
          <a:prstGeom prst="rect">
            <a:avLst/>
          </a:prstGeom>
        </p:spPr>
        <p:txBody>
          <a:bodyPr/>
          <a:lstStyle/>
          <a:p>
            <a:fld id="{F8ECAD15-DF40-4D57-8D99-2197AD37FB1A}" type="slidenum">
              <a:rPr lang="en-US" smtClean="0">
                <a:solidFill>
                  <a:prstClr val="black">
                    <a:tint val="75000"/>
                  </a:prstClr>
                </a:solidFill>
              </a:rPr>
              <a:pPr/>
              <a:t>‹#›</a:t>
            </a:fld>
            <a:endParaRPr lang="en-US">
              <a:solidFill>
                <a:prstClr val="black">
                  <a:tint val="75000"/>
                </a:prstClr>
              </a:solidFill>
            </a:endParaRPr>
          </a:p>
        </p:txBody>
      </p:sp>
      <p:sp>
        <p:nvSpPr>
          <p:cNvPr id="12" name="Title 10"/>
          <p:cNvSpPr>
            <a:spLocks noGrp="1"/>
          </p:cNvSpPr>
          <p:nvPr>
            <p:ph type="title"/>
          </p:nvPr>
        </p:nvSpPr>
        <p:spPr>
          <a:xfrm>
            <a:off x="0" y="76200"/>
            <a:ext cx="9144000" cy="1219200"/>
          </a:xfrm>
          <a:prstGeom prst="rect">
            <a:avLst/>
          </a:prstGeom>
        </p:spPr>
        <p:txBody>
          <a:bodyPr anchor="ctr" anchorCtr="1"/>
          <a:lstStyle>
            <a:lvl1pPr>
              <a:defRPr sz="3200" b="1">
                <a:solidFill>
                  <a:schemeClr val="tx2"/>
                </a:solidFill>
                <a:latin typeface="Tahoma" pitchFamily="34" charset="0"/>
                <a:ea typeface="Tahoma" pitchFamily="34" charset="0"/>
                <a:cs typeface="Tahoma" pitchFamily="34" charset="0"/>
              </a:defRPr>
            </a:lvl1pPr>
          </a:lstStyle>
          <a:p>
            <a:r>
              <a:rPr lang="en-US" dirty="0" smtClean="0"/>
              <a:t>Click to edit Master title style</a:t>
            </a:r>
            <a:endParaRPr lang="en-US" dirty="0"/>
          </a:p>
        </p:txBody>
      </p:sp>
      <p:sp>
        <p:nvSpPr>
          <p:cNvPr id="10" name="Text Placeholder 12"/>
          <p:cNvSpPr>
            <a:spLocks noGrp="1"/>
          </p:cNvSpPr>
          <p:nvPr>
            <p:ph type="body" sz="quarter" idx="10" hasCustomPrompt="1"/>
          </p:nvPr>
        </p:nvSpPr>
        <p:spPr>
          <a:xfrm>
            <a:off x="0" y="6506629"/>
            <a:ext cx="7315200" cy="344886"/>
          </a:xfrm>
          <a:prstGeom prst="rect">
            <a:avLst/>
          </a:prstGeom>
        </p:spPr>
        <p:txBody>
          <a:bodyPr/>
          <a:lstStyle>
            <a:lvl1pPr marL="0" indent="0">
              <a:lnSpc>
                <a:spcPct val="80000"/>
              </a:lnSpc>
              <a:spcBef>
                <a:spcPts val="0"/>
              </a:spcBef>
              <a:buNone/>
              <a:defRPr sz="1200">
                <a:latin typeface="Tahoma" pitchFamily="34" charset="0"/>
                <a:ea typeface="Tahoma" pitchFamily="34" charset="0"/>
                <a:cs typeface="Tahoma" pitchFamily="34" charset="0"/>
              </a:defRPr>
            </a:lvl1pPr>
          </a:lstStyle>
          <a:p>
            <a:pPr lvl="0"/>
            <a:r>
              <a:rPr lang="en-US" dirty="0" smtClean="0"/>
              <a:t>SOURCES:</a:t>
            </a:r>
            <a:endParaRPr lang="en-US" dirty="0"/>
          </a:p>
        </p:txBody>
      </p:sp>
      <p:sp>
        <p:nvSpPr>
          <p:cNvPr id="11" name="Text Placeholder 12"/>
          <p:cNvSpPr>
            <a:spLocks noGrp="1"/>
          </p:cNvSpPr>
          <p:nvPr>
            <p:ph type="body" sz="quarter" idx="13" hasCustomPrompt="1"/>
          </p:nvPr>
        </p:nvSpPr>
        <p:spPr>
          <a:xfrm>
            <a:off x="0" y="6162912"/>
            <a:ext cx="7315200" cy="344886"/>
          </a:xfrm>
          <a:prstGeom prst="rect">
            <a:avLst/>
          </a:prstGeom>
        </p:spPr>
        <p:txBody>
          <a:bodyPr/>
          <a:lstStyle>
            <a:lvl1pPr marL="0" indent="0">
              <a:lnSpc>
                <a:spcPct val="80000"/>
              </a:lnSpc>
              <a:spcBef>
                <a:spcPts val="0"/>
              </a:spcBef>
              <a:buNone/>
              <a:defRPr sz="1200">
                <a:latin typeface="Tahoma" pitchFamily="34" charset="0"/>
                <a:ea typeface="Tahoma" pitchFamily="34" charset="0"/>
                <a:cs typeface="Tahoma" pitchFamily="34" charset="0"/>
              </a:defRPr>
            </a:lvl1pPr>
          </a:lstStyle>
          <a:p>
            <a:pPr lvl="0"/>
            <a:r>
              <a:rPr lang="en-US" dirty="0" smtClean="0"/>
              <a:t>NOTES:</a:t>
            </a:r>
            <a:endParaRPr lang="en-US" dirty="0"/>
          </a:p>
        </p:txBody>
      </p:sp>
    </p:spTree>
    <p:extLst>
      <p:ext uri="{BB962C8B-B14F-4D97-AF65-F5344CB8AC3E}">
        <p14:creationId xmlns:p14="http://schemas.microsoft.com/office/powerpoint/2010/main" val="82620077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Title 10"/>
          <p:cNvSpPr>
            <a:spLocks noGrp="1"/>
          </p:cNvSpPr>
          <p:nvPr>
            <p:ph type="title"/>
          </p:nvPr>
        </p:nvSpPr>
        <p:spPr>
          <a:xfrm>
            <a:off x="0" y="76200"/>
            <a:ext cx="9144000" cy="1219200"/>
          </a:xfrm>
          <a:prstGeom prst="rect">
            <a:avLst/>
          </a:prstGeom>
        </p:spPr>
        <p:txBody>
          <a:bodyPr anchor="ctr" anchorCtr="1"/>
          <a:lstStyle>
            <a:lvl1pPr>
              <a:defRPr sz="3200" b="1">
                <a:solidFill>
                  <a:schemeClr val="tx2"/>
                </a:solidFill>
                <a:latin typeface="Tahoma" pitchFamily="34" charset="0"/>
                <a:ea typeface="Tahoma" pitchFamily="34" charset="0"/>
                <a:cs typeface="Tahoma" pitchFamily="34" charset="0"/>
              </a:defRPr>
            </a:lvl1pPr>
          </a:lstStyle>
          <a:p>
            <a:r>
              <a:rPr lang="en-US" dirty="0" smtClean="0"/>
              <a:t>Click to edit Master title style</a:t>
            </a:r>
            <a:endParaRPr lang="en-US" dirty="0"/>
          </a:p>
        </p:txBody>
      </p:sp>
      <p:sp>
        <p:nvSpPr>
          <p:cNvPr id="2" name="Slide Number Placeholder 1"/>
          <p:cNvSpPr>
            <a:spLocks noGrp="1"/>
          </p:cNvSpPr>
          <p:nvPr>
            <p:ph type="sldNum" sz="quarter" idx="14"/>
          </p:nvPr>
        </p:nvSpPr>
        <p:spPr/>
        <p:txBody>
          <a:bodyPr/>
          <a:lstStyle/>
          <a:p>
            <a:fld id="{F8ECAD15-DF40-4D57-8D99-2197AD37FB1A}" type="slidenum">
              <a:rPr lang="en-US" smtClean="0">
                <a:solidFill>
                  <a:prstClr val="black">
                    <a:tint val="75000"/>
                  </a:prstClr>
                </a:solidFill>
              </a:rPr>
              <a:pPr/>
              <a:t>‹#›</a:t>
            </a:fld>
            <a:endParaRPr lang="en-US">
              <a:solidFill>
                <a:prstClr val="black">
                  <a:tint val="75000"/>
                </a:prstClr>
              </a:solidFill>
            </a:endParaRPr>
          </a:p>
        </p:txBody>
      </p:sp>
      <p:sp>
        <p:nvSpPr>
          <p:cNvPr id="14" name="Text Placeholder 12"/>
          <p:cNvSpPr>
            <a:spLocks noGrp="1"/>
          </p:cNvSpPr>
          <p:nvPr>
            <p:ph type="body" sz="quarter" idx="10" hasCustomPrompt="1"/>
          </p:nvPr>
        </p:nvSpPr>
        <p:spPr>
          <a:xfrm>
            <a:off x="0" y="6506629"/>
            <a:ext cx="7315200" cy="344886"/>
          </a:xfrm>
          <a:prstGeom prst="rect">
            <a:avLst/>
          </a:prstGeom>
        </p:spPr>
        <p:txBody>
          <a:bodyPr/>
          <a:lstStyle>
            <a:lvl1pPr marL="0" indent="0">
              <a:lnSpc>
                <a:spcPct val="80000"/>
              </a:lnSpc>
              <a:spcBef>
                <a:spcPts val="0"/>
              </a:spcBef>
              <a:buNone/>
              <a:defRPr sz="1200">
                <a:latin typeface="Tahoma" pitchFamily="34" charset="0"/>
                <a:ea typeface="Tahoma" pitchFamily="34" charset="0"/>
                <a:cs typeface="Tahoma" pitchFamily="34" charset="0"/>
              </a:defRPr>
            </a:lvl1pPr>
          </a:lstStyle>
          <a:p>
            <a:pPr lvl="0"/>
            <a:r>
              <a:rPr lang="en-US" dirty="0" smtClean="0"/>
              <a:t>SOURCES:</a:t>
            </a:r>
            <a:endParaRPr lang="en-US" dirty="0"/>
          </a:p>
        </p:txBody>
      </p:sp>
      <p:sp>
        <p:nvSpPr>
          <p:cNvPr id="15" name="Text Placeholder 12"/>
          <p:cNvSpPr>
            <a:spLocks noGrp="1"/>
          </p:cNvSpPr>
          <p:nvPr>
            <p:ph type="body" sz="quarter" idx="13" hasCustomPrompt="1"/>
          </p:nvPr>
        </p:nvSpPr>
        <p:spPr>
          <a:xfrm>
            <a:off x="0" y="6162912"/>
            <a:ext cx="7315200" cy="344886"/>
          </a:xfrm>
          <a:prstGeom prst="rect">
            <a:avLst/>
          </a:prstGeom>
        </p:spPr>
        <p:txBody>
          <a:bodyPr/>
          <a:lstStyle>
            <a:lvl1pPr marL="0" indent="0">
              <a:lnSpc>
                <a:spcPct val="80000"/>
              </a:lnSpc>
              <a:spcBef>
                <a:spcPts val="0"/>
              </a:spcBef>
              <a:buNone/>
              <a:defRPr sz="1200">
                <a:latin typeface="Tahoma" pitchFamily="34" charset="0"/>
                <a:ea typeface="Tahoma" pitchFamily="34" charset="0"/>
                <a:cs typeface="Tahoma" pitchFamily="34" charset="0"/>
              </a:defRPr>
            </a:lvl1pPr>
          </a:lstStyle>
          <a:p>
            <a:pPr lvl="0"/>
            <a:r>
              <a:rPr lang="en-US" dirty="0" smtClean="0"/>
              <a:t>NOTES:</a:t>
            </a:r>
            <a:endParaRPr lang="en-US" dirty="0"/>
          </a:p>
        </p:txBody>
      </p:sp>
    </p:spTree>
    <p:extLst>
      <p:ext uri="{BB962C8B-B14F-4D97-AF65-F5344CB8AC3E}">
        <p14:creationId xmlns:p14="http://schemas.microsoft.com/office/powerpoint/2010/main" val="718834935"/>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8229600" cy="4876800"/>
          </a:xfrm>
          <a:prstGeom prst="rect">
            <a:avLst/>
          </a:prstGeom>
        </p:spPr>
        <p:txBody>
          <a:bodyPr/>
          <a:lstStyle>
            <a:lvl1pPr>
              <a:defRPr>
                <a:solidFill>
                  <a:schemeClr val="tx1"/>
                </a:solidFill>
                <a:latin typeface="Tahoma" pitchFamily="34" charset="0"/>
                <a:ea typeface="Tahoma" pitchFamily="34" charset="0"/>
                <a:cs typeface="Tahoma" pitchFamily="34" charset="0"/>
              </a:defRPr>
            </a:lvl1pPr>
            <a:lvl2pPr>
              <a:defRPr>
                <a:solidFill>
                  <a:schemeClr val="tx1"/>
                </a:solidFill>
                <a:latin typeface="Tahoma" pitchFamily="34" charset="0"/>
                <a:ea typeface="Tahoma" pitchFamily="34" charset="0"/>
                <a:cs typeface="Tahoma" pitchFamily="34" charset="0"/>
              </a:defRPr>
            </a:lvl2pPr>
            <a:lvl3pPr>
              <a:defRPr>
                <a:solidFill>
                  <a:schemeClr val="tx1"/>
                </a:solidFill>
                <a:latin typeface="Tahoma" pitchFamily="34" charset="0"/>
                <a:ea typeface="Tahoma" pitchFamily="34" charset="0"/>
                <a:cs typeface="Tahoma" pitchFamily="34" charset="0"/>
              </a:defRPr>
            </a:lvl3pPr>
            <a:lvl4pPr>
              <a:defRPr>
                <a:solidFill>
                  <a:schemeClr val="tx1"/>
                </a:solidFill>
                <a:latin typeface="Tahoma" pitchFamily="34" charset="0"/>
                <a:ea typeface="Tahoma" pitchFamily="34" charset="0"/>
                <a:cs typeface="Tahoma" pitchFamily="34" charset="0"/>
              </a:defRPr>
            </a:lvl4pPr>
            <a:lvl5pPr>
              <a:defRPr>
                <a:solidFill>
                  <a:schemeClr val="tx1"/>
                </a:solidFill>
                <a:latin typeface="Tahoma" pitchFamily="34" charset="0"/>
                <a:ea typeface="Tahoma" pitchFamily="34" charset="0"/>
                <a:cs typeface="Tahoma"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4"/>
          </p:nvPr>
        </p:nvSpPr>
        <p:spPr/>
        <p:txBody>
          <a:bodyPr/>
          <a:lstStyle/>
          <a:p>
            <a:fld id="{F8ECAD15-DF40-4D57-8D99-2197AD37FB1A}" type="slidenum">
              <a:rPr lang="en-US" smtClean="0">
                <a:solidFill>
                  <a:prstClr val="black">
                    <a:tint val="75000"/>
                  </a:prstClr>
                </a:solidFill>
              </a:rPr>
              <a:pPr/>
              <a:t>‹#›</a:t>
            </a:fld>
            <a:endParaRPr lang="en-US">
              <a:solidFill>
                <a:prstClr val="black">
                  <a:tint val="75000"/>
                </a:prstClr>
              </a:solidFill>
            </a:endParaRPr>
          </a:p>
        </p:txBody>
      </p:sp>
      <p:sp>
        <p:nvSpPr>
          <p:cNvPr id="12" name="Title 10"/>
          <p:cNvSpPr>
            <a:spLocks noGrp="1"/>
          </p:cNvSpPr>
          <p:nvPr>
            <p:ph type="title"/>
          </p:nvPr>
        </p:nvSpPr>
        <p:spPr>
          <a:xfrm>
            <a:off x="0" y="76200"/>
            <a:ext cx="9144000" cy="1219200"/>
          </a:xfrm>
          <a:prstGeom prst="rect">
            <a:avLst/>
          </a:prstGeom>
        </p:spPr>
        <p:txBody>
          <a:bodyPr anchor="ctr" anchorCtr="1"/>
          <a:lstStyle>
            <a:lvl1pPr>
              <a:defRPr sz="3200" b="1">
                <a:solidFill>
                  <a:schemeClr val="tx2"/>
                </a:solidFill>
                <a:latin typeface="Tahoma" pitchFamily="34" charset="0"/>
                <a:ea typeface="Tahoma" pitchFamily="34" charset="0"/>
                <a:cs typeface="Tahoma" pitchFamily="34" charset="0"/>
              </a:defRPr>
            </a:lvl1pPr>
          </a:lstStyle>
          <a:p>
            <a:r>
              <a:rPr lang="en-US" dirty="0" smtClean="0"/>
              <a:t>Click to edit Master title style</a:t>
            </a:r>
            <a:endParaRPr lang="en-US" dirty="0"/>
          </a:p>
        </p:txBody>
      </p:sp>
      <p:sp>
        <p:nvSpPr>
          <p:cNvPr id="10" name="Text Placeholder 12"/>
          <p:cNvSpPr>
            <a:spLocks noGrp="1"/>
          </p:cNvSpPr>
          <p:nvPr>
            <p:ph type="body" sz="quarter" idx="10" hasCustomPrompt="1"/>
          </p:nvPr>
        </p:nvSpPr>
        <p:spPr>
          <a:xfrm>
            <a:off x="0" y="6506629"/>
            <a:ext cx="7315200" cy="344886"/>
          </a:xfrm>
          <a:prstGeom prst="rect">
            <a:avLst/>
          </a:prstGeom>
        </p:spPr>
        <p:txBody>
          <a:bodyPr/>
          <a:lstStyle>
            <a:lvl1pPr marL="0" indent="0">
              <a:lnSpc>
                <a:spcPct val="80000"/>
              </a:lnSpc>
              <a:spcBef>
                <a:spcPts val="0"/>
              </a:spcBef>
              <a:buNone/>
              <a:defRPr sz="1200">
                <a:latin typeface="Tahoma" pitchFamily="34" charset="0"/>
                <a:ea typeface="Tahoma" pitchFamily="34" charset="0"/>
                <a:cs typeface="Tahoma" pitchFamily="34" charset="0"/>
              </a:defRPr>
            </a:lvl1pPr>
          </a:lstStyle>
          <a:p>
            <a:pPr lvl="0"/>
            <a:r>
              <a:rPr lang="en-US" dirty="0" smtClean="0"/>
              <a:t>SOURCES:</a:t>
            </a:r>
            <a:endParaRPr lang="en-US" dirty="0"/>
          </a:p>
        </p:txBody>
      </p:sp>
      <p:sp>
        <p:nvSpPr>
          <p:cNvPr id="11" name="Text Placeholder 12"/>
          <p:cNvSpPr>
            <a:spLocks noGrp="1"/>
          </p:cNvSpPr>
          <p:nvPr>
            <p:ph type="body" sz="quarter" idx="13" hasCustomPrompt="1"/>
          </p:nvPr>
        </p:nvSpPr>
        <p:spPr>
          <a:xfrm>
            <a:off x="0" y="6162912"/>
            <a:ext cx="7315200" cy="344886"/>
          </a:xfrm>
          <a:prstGeom prst="rect">
            <a:avLst/>
          </a:prstGeom>
        </p:spPr>
        <p:txBody>
          <a:bodyPr/>
          <a:lstStyle>
            <a:lvl1pPr marL="0" indent="0">
              <a:lnSpc>
                <a:spcPct val="80000"/>
              </a:lnSpc>
              <a:spcBef>
                <a:spcPts val="0"/>
              </a:spcBef>
              <a:buNone/>
              <a:defRPr sz="1200">
                <a:latin typeface="Tahoma" pitchFamily="34" charset="0"/>
                <a:ea typeface="Tahoma" pitchFamily="34" charset="0"/>
                <a:cs typeface="Tahoma" pitchFamily="34" charset="0"/>
              </a:defRPr>
            </a:lvl1pPr>
          </a:lstStyle>
          <a:p>
            <a:pPr lvl="0"/>
            <a:r>
              <a:rPr lang="en-US" dirty="0" smtClean="0"/>
              <a:t>NOTES:</a:t>
            </a:r>
            <a:endParaRPr lang="en-US" dirty="0"/>
          </a:p>
        </p:txBody>
      </p:sp>
    </p:spTree>
    <p:extLst>
      <p:ext uri="{BB962C8B-B14F-4D97-AF65-F5344CB8AC3E}">
        <p14:creationId xmlns:p14="http://schemas.microsoft.com/office/powerpoint/2010/main" val="255657088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88FAF9D-AF5A-496A-B0B6-E10018E45057}" type="slidenum">
              <a:rPr lang="en-US" smtClean="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Rectangle 3"/>
          <p:cNvSpPr/>
          <p:nvPr userDrawn="1"/>
        </p:nvSpPr>
        <p:spPr bwMode="auto">
          <a:xfrm>
            <a:off x="0" y="0"/>
            <a:ext cx="9144000" cy="6019800"/>
          </a:xfrm>
          <a:prstGeom prst="rect">
            <a:avLst/>
          </a:prstGeom>
          <a:gradFill flip="none" rotWithShape="1">
            <a:gsLst>
              <a:gs pos="0">
                <a:srgbClr val="003F72"/>
              </a:gs>
              <a:gs pos="100000">
                <a:schemeClr val="bg1"/>
              </a:gs>
              <a:gs pos="100000">
                <a:schemeClr val="accent1">
                  <a:tint val="23500"/>
                  <a:satMod val="160000"/>
                </a:schemeClr>
              </a:gs>
            </a:gsLst>
            <a:lin ang="5400000" scaled="1"/>
            <a:tileRect/>
          </a:gradFill>
          <a:ln w="9525" cap="flat" cmpd="sng" algn="ctr">
            <a:noFill/>
            <a:prstDash val="solid"/>
            <a:round/>
            <a:headEnd type="none" w="med" len="med"/>
            <a:tailEnd type="none" w="med" len="med"/>
          </a:ln>
          <a:effectLst/>
        </p:spPr>
        <p:txBody>
          <a:bodyPr/>
          <a:lstStyle/>
          <a:p>
            <a:pPr algn="ctr">
              <a:buClr>
                <a:srgbClr val="97233F"/>
              </a:buClr>
              <a:buFont typeface="Arial" charset="0"/>
              <a:buNone/>
              <a:defRPr/>
            </a:pPr>
            <a:endParaRPr lang="en-US" dirty="0">
              <a:solidFill>
                <a:prstClr val="black"/>
              </a:solidFill>
            </a:endParaRPr>
          </a:p>
        </p:txBody>
      </p:sp>
      <p:pic>
        <p:nvPicPr>
          <p:cNvPr id="5" name="Picture 21" descr="HP2020 Map_PPT"/>
          <p:cNvPicPr>
            <a:picLocks noChangeAspect="1" noChangeArrowheads="1"/>
          </p:cNvPicPr>
          <p:nvPr userDrawn="1"/>
        </p:nvPicPr>
        <p:blipFill>
          <a:blip r:embed="rId2" cstate="print"/>
          <a:srcRect/>
          <a:stretch>
            <a:fillRect/>
          </a:stretch>
        </p:blipFill>
        <p:spPr bwMode="auto">
          <a:xfrm>
            <a:off x="1535113" y="2160588"/>
            <a:ext cx="6069012" cy="3859212"/>
          </a:xfrm>
          <a:prstGeom prst="rect">
            <a:avLst/>
          </a:prstGeom>
          <a:noFill/>
          <a:ln w="9525">
            <a:noFill/>
            <a:miter lim="800000"/>
            <a:headEnd/>
            <a:tailEnd/>
          </a:ln>
        </p:spPr>
      </p:pic>
      <p:pic>
        <p:nvPicPr>
          <p:cNvPr id="6" name="Picture 12" descr="Document Logos"/>
          <p:cNvPicPr>
            <a:picLocks noChangeAspect="1" noChangeArrowheads="1"/>
          </p:cNvPicPr>
          <p:nvPr userDrawn="1"/>
        </p:nvPicPr>
        <p:blipFill>
          <a:blip r:embed="rId3" cstate="print"/>
          <a:srcRect/>
          <a:stretch>
            <a:fillRect/>
          </a:stretch>
        </p:blipFill>
        <p:spPr bwMode="auto">
          <a:xfrm>
            <a:off x="7604125" y="6078002"/>
            <a:ext cx="1477963" cy="744538"/>
          </a:xfrm>
          <a:prstGeom prst="rect">
            <a:avLst/>
          </a:prstGeom>
          <a:noFill/>
          <a:ln w="9525">
            <a:noFill/>
            <a:miter lim="800000"/>
            <a:headEnd/>
            <a:tailEnd/>
          </a:ln>
        </p:spPr>
      </p:pic>
      <p:pic>
        <p:nvPicPr>
          <p:cNvPr id="7" name="Picture 33" descr="HP2020_logo.png"/>
          <p:cNvPicPr>
            <a:picLocks noChangeAspect="1"/>
          </p:cNvPicPr>
          <p:nvPr userDrawn="1"/>
        </p:nvPicPr>
        <p:blipFill>
          <a:blip r:embed="rId4" cstate="print"/>
          <a:srcRect/>
          <a:stretch>
            <a:fillRect/>
          </a:stretch>
        </p:blipFill>
        <p:spPr bwMode="auto">
          <a:xfrm>
            <a:off x="76200" y="6224334"/>
            <a:ext cx="1280160" cy="598206"/>
          </a:xfrm>
          <a:prstGeom prst="rect">
            <a:avLst/>
          </a:prstGeom>
          <a:noFill/>
          <a:ln w="9525">
            <a:noFill/>
            <a:miter lim="800000"/>
            <a:headEnd/>
            <a:tailEnd/>
          </a:ln>
        </p:spPr>
      </p:pic>
      <p:sp>
        <p:nvSpPr>
          <p:cNvPr id="2" name="Title 1"/>
          <p:cNvSpPr>
            <a:spLocks noGrp="1"/>
          </p:cNvSpPr>
          <p:nvPr>
            <p:ph type="title"/>
          </p:nvPr>
        </p:nvSpPr>
        <p:spPr>
          <a:xfrm>
            <a:off x="-2381" y="606426"/>
            <a:ext cx="9144000" cy="1554162"/>
          </a:xfrm>
          <a:prstGeom prst="rect">
            <a:avLst/>
          </a:prstGeom>
        </p:spPr>
        <p:txBody>
          <a:bodyPr/>
          <a:lstStyle>
            <a:lvl1pPr>
              <a:defRPr lang="en-US" sz="3200" b="1" kern="1200" dirty="0">
                <a:solidFill>
                  <a:srgbClr val="FADA63"/>
                </a:solidFill>
                <a:latin typeface="Tahoma" pitchFamily="34" charset="0"/>
                <a:ea typeface="Tahoma" pitchFamily="34" charset="0"/>
                <a:cs typeface="Tahoma" pitchFamily="34" charset="0"/>
              </a:defRPr>
            </a:lvl1pPr>
          </a:lstStyle>
          <a:p>
            <a:pPr marL="0" lvl="0" indent="0" algn="ctr" defTabSz="914400" rtl="0" eaLnBrk="1" latinLnBrk="0" hangingPunct="1">
              <a:spcBef>
                <a:spcPts val="0"/>
              </a:spcBef>
              <a:buFont typeface="Arial" pitchFamily="34" charset="0"/>
              <a:buNone/>
            </a:pPr>
            <a:r>
              <a:rPr lang="en-US" dirty="0" smtClean="0"/>
              <a:t>Click to edit Master title style</a:t>
            </a:r>
            <a:endParaRPr lang="en-US" dirty="0"/>
          </a:p>
        </p:txBody>
      </p:sp>
    </p:spTree>
    <p:extLst>
      <p:ext uri="{BB962C8B-B14F-4D97-AF65-F5344CB8AC3E}">
        <p14:creationId xmlns:p14="http://schemas.microsoft.com/office/powerpoint/2010/main" val="841596848"/>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Rectangle 8"/>
          <p:cNvSpPr/>
          <p:nvPr userDrawn="1"/>
        </p:nvSpPr>
        <p:spPr bwMode="auto">
          <a:xfrm>
            <a:off x="0" y="76200"/>
            <a:ext cx="1371600" cy="1447800"/>
          </a:xfrm>
          <a:prstGeom prst="rect">
            <a:avLst/>
          </a:prstGeom>
          <a:gradFill>
            <a:gsLst>
              <a:gs pos="0">
                <a:srgbClr val="003F72"/>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3F72"/>
              </a:solidFill>
              <a:latin typeface="Arial" charset="0"/>
              <a:ea typeface="ＭＳ Ｐゴシック" pitchFamily="-107" charset="-128"/>
            </a:endParaRPr>
          </a:p>
        </p:txBody>
      </p:sp>
      <p:sp>
        <p:nvSpPr>
          <p:cNvPr id="10" name="Rectangle 9"/>
          <p:cNvSpPr/>
          <p:nvPr userDrawn="1"/>
        </p:nvSpPr>
        <p:spPr bwMode="auto">
          <a:xfrm>
            <a:off x="457200" y="1295400"/>
            <a:ext cx="8686800" cy="228600"/>
          </a:xfrm>
          <a:prstGeom prst="rect">
            <a:avLst/>
          </a:prstGeom>
          <a:gradFill>
            <a:gsLst>
              <a:gs pos="0">
                <a:srgbClr val="FADA63"/>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0000"/>
              </a:solidFill>
              <a:latin typeface="Arial" charset="0"/>
              <a:ea typeface="ＭＳ Ｐゴシック" pitchFamily="-107" charset="-128"/>
            </a:endParaRPr>
          </a:p>
        </p:txBody>
      </p:sp>
      <p:sp>
        <p:nvSpPr>
          <p:cNvPr id="11" name="Rectangle 19"/>
          <p:cNvSpPr>
            <a:spLocks noChangeArrowheads="1"/>
          </p:cNvSpPr>
          <p:nvPr userDrawn="1"/>
        </p:nvSpPr>
        <p:spPr bwMode="auto">
          <a:xfrm>
            <a:off x="0" y="0"/>
            <a:ext cx="9144000" cy="76200"/>
          </a:xfrm>
          <a:prstGeom prst="rect">
            <a:avLst/>
          </a:prstGeom>
          <a:solidFill>
            <a:srgbClr val="003F72"/>
          </a:solidFill>
          <a:ln w="9525">
            <a:noFill/>
            <a:round/>
            <a:headEnd/>
            <a:tailEnd/>
          </a:ln>
        </p:spPr>
        <p:txBody>
          <a:bodyPr/>
          <a:lstStyle/>
          <a:p>
            <a:pPr algn="ctr" fontAlgn="base">
              <a:spcBef>
                <a:spcPct val="0"/>
              </a:spcBef>
              <a:spcAft>
                <a:spcPct val="0"/>
              </a:spcAft>
              <a:defRPr/>
            </a:pPr>
            <a:endParaRPr lang="en-US" dirty="0">
              <a:solidFill>
                <a:srgbClr val="003F72"/>
              </a:solidFill>
              <a:latin typeface="Arial" pitchFamily="34" charset="0"/>
              <a:ea typeface="ＭＳ Ｐゴシック" charset="-128"/>
            </a:endParaRPr>
          </a:p>
        </p:txBody>
      </p:sp>
      <p:pic>
        <p:nvPicPr>
          <p:cNvPr id="12" name="Picture 15" descr="map.png"/>
          <p:cNvPicPr>
            <a:picLocks noChangeAspect="1"/>
          </p:cNvPicPr>
          <p:nvPr userDrawn="1"/>
        </p:nvPicPr>
        <p:blipFill>
          <a:blip r:embed="rId2" cstate="print"/>
          <a:srcRect b="32175"/>
          <a:stretch>
            <a:fillRect/>
          </a:stretch>
        </p:blipFill>
        <p:spPr bwMode="auto">
          <a:xfrm>
            <a:off x="152400" y="304800"/>
            <a:ext cx="1111250" cy="725488"/>
          </a:xfrm>
          <a:prstGeom prst="rect">
            <a:avLst/>
          </a:prstGeom>
          <a:noFill/>
          <a:ln w="9525">
            <a:noFill/>
            <a:miter lim="800000"/>
            <a:headEnd/>
            <a:tailEnd/>
          </a:ln>
        </p:spPr>
      </p:pic>
      <p:sp>
        <p:nvSpPr>
          <p:cNvPr id="13" name="Rectangle 12"/>
          <p:cNvSpPr/>
          <p:nvPr userDrawn="1"/>
        </p:nvSpPr>
        <p:spPr bwMode="auto">
          <a:xfrm>
            <a:off x="0" y="1295400"/>
            <a:ext cx="1371600" cy="4800600"/>
          </a:xfrm>
          <a:prstGeom prst="rect">
            <a:avLst/>
          </a:prstGeom>
          <a:gradFill>
            <a:gsLst>
              <a:gs pos="0">
                <a:srgbClr val="4FA98D"/>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0000"/>
              </a:solidFill>
              <a:latin typeface="Arial" charset="0"/>
              <a:ea typeface="ＭＳ Ｐゴシック" pitchFamily="-107" charset="-128"/>
            </a:endParaRPr>
          </a:p>
        </p:txBody>
      </p:sp>
      <p:sp>
        <p:nvSpPr>
          <p:cNvPr id="14" name="Title 1"/>
          <p:cNvSpPr>
            <a:spLocks noGrp="1"/>
          </p:cNvSpPr>
          <p:nvPr>
            <p:ph type="title"/>
          </p:nvPr>
        </p:nvSpPr>
        <p:spPr>
          <a:xfrm>
            <a:off x="1371599" y="4406900"/>
            <a:ext cx="7123113" cy="1362075"/>
          </a:xfrm>
          <a:prstGeom prst="rect">
            <a:avLst/>
          </a:prstGeom>
        </p:spPr>
        <p:txBody>
          <a:bodyPr anchor="t"/>
          <a:lstStyle>
            <a:lvl1pPr algn="l">
              <a:defRPr sz="3200" b="1" cap="all">
                <a:latin typeface="Tahoma" pitchFamily="34" charset="0"/>
                <a:ea typeface="Tahoma" pitchFamily="34" charset="0"/>
                <a:cs typeface="Tahoma" pitchFamily="34" charset="0"/>
              </a:defRPr>
            </a:lvl1pPr>
          </a:lstStyle>
          <a:p>
            <a:r>
              <a:rPr lang="en-US" dirty="0" smtClean="0"/>
              <a:t>Click to edit Master title style</a:t>
            </a:r>
            <a:endParaRPr lang="en-US" dirty="0"/>
          </a:p>
        </p:txBody>
      </p:sp>
      <p:pic>
        <p:nvPicPr>
          <p:cNvPr id="8" name="Picture 33" descr="HP2020_logo.png"/>
          <p:cNvPicPr>
            <a:picLocks noChangeAspect="1"/>
          </p:cNvPicPr>
          <p:nvPr userDrawn="1"/>
        </p:nvPicPr>
        <p:blipFill>
          <a:blip r:embed="rId3" cstate="print"/>
          <a:srcRect/>
          <a:stretch>
            <a:fillRect/>
          </a:stretch>
        </p:blipFill>
        <p:spPr bwMode="auto">
          <a:xfrm>
            <a:off x="76200" y="6224334"/>
            <a:ext cx="1280160" cy="598206"/>
          </a:xfrm>
          <a:prstGeom prst="rect">
            <a:avLst/>
          </a:prstGeom>
          <a:noFill/>
          <a:ln w="9525">
            <a:noFill/>
            <a:miter lim="800000"/>
            <a:headEnd/>
            <a:tailEnd/>
          </a:ln>
        </p:spPr>
      </p:pic>
    </p:spTree>
    <p:extLst>
      <p:ext uri="{BB962C8B-B14F-4D97-AF65-F5344CB8AC3E}">
        <p14:creationId xmlns:p14="http://schemas.microsoft.com/office/powerpoint/2010/main" val="3761839782"/>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9" name="Rectangle 8"/>
          <p:cNvSpPr/>
          <p:nvPr userDrawn="1"/>
        </p:nvSpPr>
        <p:spPr bwMode="auto">
          <a:xfrm>
            <a:off x="0" y="76200"/>
            <a:ext cx="1371600" cy="1447800"/>
          </a:xfrm>
          <a:prstGeom prst="rect">
            <a:avLst/>
          </a:prstGeom>
          <a:gradFill>
            <a:gsLst>
              <a:gs pos="0">
                <a:srgbClr val="003F72"/>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3F72"/>
              </a:solidFill>
              <a:latin typeface="Arial" charset="0"/>
              <a:ea typeface="ＭＳ Ｐゴシック" pitchFamily="-107" charset="-128"/>
            </a:endParaRPr>
          </a:p>
        </p:txBody>
      </p:sp>
      <p:sp>
        <p:nvSpPr>
          <p:cNvPr id="10" name="Rectangle 9"/>
          <p:cNvSpPr/>
          <p:nvPr userDrawn="1"/>
        </p:nvSpPr>
        <p:spPr bwMode="auto">
          <a:xfrm>
            <a:off x="457200" y="1295400"/>
            <a:ext cx="8686800" cy="228600"/>
          </a:xfrm>
          <a:prstGeom prst="rect">
            <a:avLst/>
          </a:prstGeom>
          <a:gradFill>
            <a:gsLst>
              <a:gs pos="0">
                <a:srgbClr val="FADA63"/>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0000"/>
              </a:solidFill>
              <a:latin typeface="Arial" charset="0"/>
              <a:ea typeface="ＭＳ Ｐゴシック" pitchFamily="-107" charset="-128"/>
            </a:endParaRPr>
          </a:p>
        </p:txBody>
      </p:sp>
      <p:sp>
        <p:nvSpPr>
          <p:cNvPr id="11" name="Rectangle 19"/>
          <p:cNvSpPr>
            <a:spLocks noChangeArrowheads="1"/>
          </p:cNvSpPr>
          <p:nvPr userDrawn="1"/>
        </p:nvSpPr>
        <p:spPr bwMode="auto">
          <a:xfrm>
            <a:off x="0" y="0"/>
            <a:ext cx="9144000" cy="76200"/>
          </a:xfrm>
          <a:prstGeom prst="rect">
            <a:avLst/>
          </a:prstGeom>
          <a:solidFill>
            <a:srgbClr val="003F72"/>
          </a:solidFill>
          <a:ln w="9525">
            <a:noFill/>
            <a:round/>
            <a:headEnd/>
            <a:tailEnd/>
          </a:ln>
        </p:spPr>
        <p:txBody>
          <a:bodyPr/>
          <a:lstStyle/>
          <a:p>
            <a:pPr algn="ctr" fontAlgn="base">
              <a:spcBef>
                <a:spcPct val="0"/>
              </a:spcBef>
              <a:spcAft>
                <a:spcPct val="0"/>
              </a:spcAft>
              <a:defRPr/>
            </a:pPr>
            <a:endParaRPr lang="en-US" dirty="0">
              <a:solidFill>
                <a:srgbClr val="003F72"/>
              </a:solidFill>
              <a:latin typeface="Arial" pitchFamily="34" charset="0"/>
              <a:ea typeface="ＭＳ Ｐゴシック" charset="-128"/>
            </a:endParaRPr>
          </a:p>
        </p:txBody>
      </p:sp>
      <p:pic>
        <p:nvPicPr>
          <p:cNvPr id="12" name="Picture 15" descr="map.png"/>
          <p:cNvPicPr>
            <a:picLocks noChangeAspect="1"/>
          </p:cNvPicPr>
          <p:nvPr userDrawn="1"/>
        </p:nvPicPr>
        <p:blipFill>
          <a:blip r:embed="rId2" cstate="print"/>
          <a:srcRect b="32175"/>
          <a:stretch>
            <a:fillRect/>
          </a:stretch>
        </p:blipFill>
        <p:spPr bwMode="auto">
          <a:xfrm>
            <a:off x="152400" y="304800"/>
            <a:ext cx="1111250" cy="725488"/>
          </a:xfrm>
          <a:prstGeom prst="rect">
            <a:avLst/>
          </a:prstGeom>
          <a:noFill/>
          <a:ln w="9525">
            <a:noFill/>
            <a:miter lim="800000"/>
            <a:headEnd/>
            <a:tailEnd/>
          </a:ln>
        </p:spPr>
      </p:pic>
      <p:sp>
        <p:nvSpPr>
          <p:cNvPr id="13" name="Rectangle 12"/>
          <p:cNvSpPr/>
          <p:nvPr userDrawn="1"/>
        </p:nvSpPr>
        <p:spPr bwMode="auto">
          <a:xfrm>
            <a:off x="0" y="1295400"/>
            <a:ext cx="1371600" cy="4800600"/>
          </a:xfrm>
          <a:prstGeom prst="rect">
            <a:avLst/>
          </a:prstGeom>
          <a:gradFill>
            <a:gsLst>
              <a:gs pos="0">
                <a:srgbClr val="4FA98D"/>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0000"/>
              </a:solidFill>
              <a:latin typeface="Arial" charset="0"/>
              <a:ea typeface="ＭＳ Ｐゴシック" pitchFamily="-107" charset="-128"/>
            </a:endParaRPr>
          </a:p>
        </p:txBody>
      </p:sp>
      <p:sp>
        <p:nvSpPr>
          <p:cNvPr id="15" name="Content Placeholder 13"/>
          <p:cNvSpPr>
            <a:spLocks noGrp="1"/>
          </p:cNvSpPr>
          <p:nvPr>
            <p:ph sz="quarter" idx="14"/>
          </p:nvPr>
        </p:nvSpPr>
        <p:spPr>
          <a:xfrm>
            <a:off x="1355725" y="1447800"/>
            <a:ext cx="7788275" cy="4724400"/>
          </a:xfrm>
          <a:prstGeom prst="rect">
            <a:avLst/>
          </a:prstGeom>
        </p:spPr>
        <p:txBody>
          <a:bodyPr/>
          <a:lstStyle>
            <a:lvl1pPr marL="342900" indent="-342900">
              <a:buClr>
                <a:srgbClr val="C00000"/>
              </a:buClr>
              <a:buSzPct val="120000"/>
              <a:buFont typeface="Wingdings" pitchFamily="2" charset="2"/>
              <a:buChar char="§"/>
              <a:defRPr>
                <a:latin typeface="Tahoma" pitchFamily="34" charset="0"/>
                <a:ea typeface="Tahoma" pitchFamily="34" charset="0"/>
                <a:cs typeface="Tahoma" pitchFamily="34" charset="0"/>
              </a:defRPr>
            </a:lvl1pPr>
            <a:lvl2pPr marL="742950" indent="-285750">
              <a:buFont typeface="Wingdings" panose="05000000000000000000" pitchFamily="2" charset="2"/>
              <a:buChar char="§"/>
              <a:defRPr>
                <a:latin typeface="Tahoma" pitchFamily="34" charset="0"/>
                <a:ea typeface="Tahoma" pitchFamily="34" charset="0"/>
                <a:cs typeface="Tahoma" pitchFamily="34" charset="0"/>
              </a:defRPr>
            </a:lvl2pPr>
            <a:lvl3pPr marL="1143000" indent="-228600">
              <a:buFont typeface="Wingdings" pitchFamily="2" charset="2"/>
              <a:buChar char="v"/>
              <a:defRPr>
                <a:latin typeface="Tahoma" pitchFamily="34" charset="0"/>
                <a:ea typeface="Tahoma" pitchFamily="34" charset="0"/>
                <a:cs typeface="Tahoma" pitchFamily="34" charset="0"/>
              </a:defRPr>
            </a:lvl3pPr>
            <a:lvl4pPr marL="1600200" indent="-228600">
              <a:buFont typeface="Arial" pitchFamily="34" charset="0"/>
              <a:buChar char="•"/>
              <a:defRPr>
                <a:latin typeface="Tahoma" pitchFamily="34" charset="0"/>
                <a:ea typeface="Tahoma" pitchFamily="34" charset="0"/>
                <a:cs typeface="Tahoma" pitchFamily="34" charset="0"/>
              </a:defRPr>
            </a:lvl4pPr>
            <a:lvl5pPr>
              <a:defRPr>
                <a:latin typeface="Tahoma" pitchFamily="34" charset="0"/>
                <a:ea typeface="Tahoma" pitchFamily="34" charset="0"/>
                <a:cs typeface="Tahoma"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Slide Number Placeholder 1"/>
          <p:cNvSpPr>
            <a:spLocks noGrp="1"/>
          </p:cNvSpPr>
          <p:nvPr>
            <p:ph type="sldNum" sz="quarter" idx="15"/>
          </p:nvPr>
        </p:nvSpPr>
        <p:spPr/>
        <p:txBody>
          <a:bodyPr/>
          <a:lstStyle/>
          <a:p>
            <a:fld id="{F8ECAD15-DF40-4D57-8D99-2197AD37FB1A}" type="slidenum">
              <a:rPr lang="en-US" smtClean="0">
                <a:solidFill>
                  <a:prstClr val="black">
                    <a:tint val="75000"/>
                  </a:prstClr>
                </a:solidFill>
              </a:rPr>
              <a:pPr/>
              <a:t>‹#›</a:t>
            </a:fld>
            <a:endParaRPr lang="en-US">
              <a:solidFill>
                <a:prstClr val="black">
                  <a:tint val="75000"/>
                </a:prstClr>
              </a:solidFill>
            </a:endParaRPr>
          </a:p>
        </p:txBody>
      </p:sp>
      <p:sp>
        <p:nvSpPr>
          <p:cNvPr id="21" name="Title 10"/>
          <p:cNvSpPr>
            <a:spLocks noGrp="1"/>
          </p:cNvSpPr>
          <p:nvPr>
            <p:ph type="title"/>
          </p:nvPr>
        </p:nvSpPr>
        <p:spPr>
          <a:xfrm>
            <a:off x="1371600" y="76200"/>
            <a:ext cx="7772400" cy="1219200"/>
          </a:xfrm>
          <a:prstGeom prst="rect">
            <a:avLst/>
          </a:prstGeom>
        </p:spPr>
        <p:txBody>
          <a:bodyPr anchor="ctr" anchorCtr="1"/>
          <a:lstStyle>
            <a:lvl1pPr>
              <a:defRPr sz="3200" b="1">
                <a:solidFill>
                  <a:schemeClr val="tx2"/>
                </a:solidFill>
                <a:latin typeface="Tahoma" pitchFamily="34" charset="0"/>
                <a:ea typeface="Tahoma" pitchFamily="34" charset="0"/>
                <a:cs typeface="Tahoma" pitchFamily="34" charset="0"/>
              </a:defRPr>
            </a:lvl1pPr>
          </a:lstStyle>
          <a:p>
            <a:r>
              <a:rPr lang="en-US" dirty="0" smtClean="0"/>
              <a:t>Click to edit Master title style</a:t>
            </a:r>
            <a:endParaRPr lang="en-US" dirty="0"/>
          </a:p>
        </p:txBody>
      </p:sp>
      <p:sp>
        <p:nvSpPr>
          <p:cNvPr id="14" name="Text Placeholder 12"/>
          <p:cNvSpPr>
            <a:spLocks noGrp="1"/>
          </p:cNvSpPr>
          <p:nvPr>
            <p:ph type="body" sz="quarter" idx="10" hasCustomPrompt="1"/>
          </p:nvPr>
        </p:nvSpPr>
        <p:spPr>
          <a:xfrm>
            <a:off x="1356361" y="6507798"/>
            <a:ext cx="5806438" cy="344886"/>
          </a:xfrm>
          <a:prstGeom prst="rect">
            <a:avLst/>
          </a:prstGeom>
        </p:spPr>
        <p:txBody>
          <a:bodyPr/>
          <a:lstStyle>
            <a:lvl1pPr marL="0" indent="0">
              <a:lnSpc>
                <a:spcPct val="80000"/>
              </a:lnSpc>
              <a:spcBef>
                <a:spcPts val="0"/>
              </a:spcBef>
              <a:buNone/>
              <a:defRPr sz="1200">
                <a:latin typeface="Tahoma" pitchFamily="34" charset="0"/>
                <a:ea typeface="Tahoma" pitchFamily="34" charset="0"/>
                <a:cs typeface="Tahoma" pitchFamily="34" charset="0"/>
              </a:defRPr>
            </a:lvl1pPr>
          </a:lstStyle>
          <a:p>
            <a:pPr lvl="0"/>
            <a:r>
              <a:rPr lang="en-US" dirty="0" smtClean="0"/>
              <a:t>SOURCES:</a:t>
            </a:r>
            <a:endParaRPr lang="en-US" dirty="0"/>
          </a:p>
        </p:txBody>
      </p:sp>
      <p:sp>
        <p:nvSpPr>
          <p:cNvPr id="16" name="Text Placeholder 12"/>
          <p:cNvSpPr>
            <a:spLocks noGrp="1"/>
          </p:cNvSpPr>
          <p:nvPr>
            <p:ph type="body" sz="quarter" idx="13" hasCustomPrompt="1"/>
          </p:nvPr>
        </p:nvSpPr>
        <p:spPr>
          <a:xfrm>
            <a:off x="1356361" y="6162912"/>
            <a:ext cx="5806438" cy="344886"/>
          </a:xfrm>
          <a:prstGeom prst="rect">
            <a:avLst/>
          </a:prstGeom>
        </p:spPr>
        <p:txBody>
          <a:bodyPr/>
          <a:lstStyle>
            <a:lvl1pPr marL="0" indent="0">
              <a:lnSpc>
                <a:spcPct val="80000"/>
              </a:lnSpc>
              <a:spcBef>
                <a:spcPts val="0"/>
              </a:spcBef>
              <a:buNone/>
              <a:defRPr sz="1200">
                <a:latin typeface="Tahoma" pitchFamily="34" charset="0"/>
                <a:ea typeface="Tahoma" pitchFamily="34" charset="0"/>
                <a:cs typeface="Tahoma" pitchFamily="34" charset="0"/>
              </a:defRPr>
            </a:lvl1pPr>
          </a:lstStyle>
          <a:p>
            <a:pPr lvl="0"/>
            <a:r>
              <a:rPr lang="en-US" dirty="0" smtClean="0"/>
              <a:t>NOTES:</a:t>
            </a:r>
            <a:endParaRPr lang="en-US" dirty="0"/>
          </a:p>
        </p:txBody>
      </p:sp>
      <p:pic>
        <p:nvPicPr>
          <p:cNvPr id="17" name="Picture 33" descr="HP2020_logo.png"/>
          <p:cNvPicPr>
            <a:picLocks noChangeAspect="1"/>
          </p:cNvPicPr>
          <p:nvPr userDrawn="1"/>
        </p:nvPicPr>
        <p:blipFill>
          <a:blip r:embed="rId3" cstate="print"/>
          <a:srcRect/>
          <a:stretch>
            <a:fillRect/>
          </a:stretch>
        </p:blipFill>
        <p:spPr bwMode="auto">
          <a:xfrm>
            <a:off x="76200" y="6224334"/>
            <a:ext cx="1280160" cy="598206"/>
          </a:xfrm>
          <a:prstGeom prst="rect">
            <a:avLst/>
          </a:prstGeom>
          <a:noFill/>
          <a:ln w="9525">
            <a:noFill/>
            <a:miter lim="800000"/>
            <a:headEnd/>
            <a:tailEnd/>
          </a:ln>
        </p:spPr>
      </p:pic>
    </p:spTree>
    <p:extLst>
      <p:ext uri="{BB962C8B-B14F-4D97-AF65-F5344CB8AC3E}">
        <p14:creationId xmlns:p14="http://schemas.microsoft.com/office/powerpoint/2010/main" val="3895522616"/>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1_Section Header">
    <p:spTree>
      <p:nvGrpSpPr>
        <p:cNvPr id="1" name=""/>
        <p:cNvGrpSpPr/>
        <p:nvPr/>
      </p:nvGrpSpPr>
      <p:grpSpPr>
        <a:xfrm>
          <a:off x="0" y="0"/>
          <a:ext cx="0" cy="0"/>
          <a:chOff x="0" y="0"/>
          <a:chExt cx="0" cy="0"/>
        </a:xfrm>
      </p:grpSpPr>
      <p:sp>
        <p:nvSpPr>
          <p:cNvPr id="3" name="Rectangle 2"/>
          <p:cNvSpPr/>
          <p:nvPr userDrawn="1"/>
        </p:nvSpPr>
        <p:spPr bwMode="auto">
          <a:xfrm>
            <a:off x="0" y="0"/>
            <a:ext cx="9144000" cy="6019800"/>
          </a:xfrm>
          <a:prstGeom prst="rect">
            <a:avLst/>
          </a:prstGeom>
          <a:gradFill flip="none" rotWithShape="1">
            <a:gsLst>
              <a:gs pos="0">
                <a:srgbClr val="003F72"/>
              </a:gs>
              <a:gs pos="100000">
                <a:schemeClr val="bg1"/>
              </a:gs>
              <a:gs pos="100000">
                <a:schemeClr val="accent1">
                  <a:tint val="23500"/>
                  <a:satMod val="160000"/>
                </a:schemeClr>
              </a:gs>
            </a:gsLst>
            <a:lin ang="5400000" scaled="1"/>
            <a:tileRect/>
          </a:gradFill>
          <a:ln w="9525" cap="flat" cmpd="sng" algn="ctr">
            <a:noFill/>
            <a:prstDash val="solid"/>
            <a:round/>
            <a:headEnd type="none" w="med" len="med"/>
            <a:tailEnd type="none" w="med" len="med"/>
          </a:ln>
          <a:effectLst/>
        </p:spPr>
        <p:txBody>
          <a:bodyPr/>
          <a:lstStyle/>
          <a:p>
            <a:pPr algn="ctr">
              <a:buClr>
                <a:srgbClr val="97233F"/>
              </a:buClr>
              <a:buFont typeface="Arial" charset="0"/>
              <a:buNone/>
              <a:defRPr/>
            </a:pPr>
            <a:endParaRPr lang="en-US" dirty="0">
              <a:ea typeface="+mn-ea"/>
            </a:endParaRPr>
          </a:p>
        </p:txBody>
      </p:sp>
      <p:pic>
        <p:nvPicPr>
          <p:cNvPr id="4" name="Picture 21" descr="HP2020 Map_PPT"/>
          <p:cNvPicPr>
            <a:picLocks noChangeAspect="1" noChangeArrowheads="1"/>
          </p:cNvPicPr>
          <p:nvPr userDrawn="1"/>
        </p:nvPicPr>
        <p:blipFill>
          <a:blip r:embed="rId2" cstate="print"/>
          <a:srcRect/>
          <a:stretch>
            <a:fillRect/>
          </a:stretch>
        </p:blipFill>
        <p:spPr bwMode="auto">
          <a:xfrm>
            <a:off x="1535113" y="2160588"/>
            <a:ext cx="6069012" cy="3859212"/>
          </a:xfrm>
          <a:prstGeom prst="rect">
            <a:avLst/>
          </a:prstGeom>
          <a:noFill/>
          <a:ln w="9525">
            <a:noFill/>
            <a:miter lim="800000"/>
            <a:headEnd/>
            <a:tailEnd/>
          </a:ln>
        </p:spPr>
      </p:pic>
      <p:pic>
        <p:nvPicPr>
          <p:cNvPr id="5" name="Picture 33" descr="HP2020_logo.png"/>
          <p:cNvPicPr>
            <a:picLocks noChangeAspect="1"/>
          </p:cNvPicPr>
          <p:nvPr userDrawn="1"/>
        </p:nvPicPr>
        <p:blipFill>
          <a:blip r:embed="rId3" cstate="print"/>
          <a:srcRect/>
          <a:stretch>
            <a:fillRect/>
          </a:stretch>
        </p:blipFill>
        <p:spPr bwMode="auto">
          <a:xfrm>
            <a:off x="123825" y="6229350"/>
            <a:ext cx="1019175" cy="476250"/>
          </a:xfrm>
          <a:prstGeom prst="rect">
            <a:avLst/>
          </a:prstGeom>
          <a:noFill/>
          <a:ln w="9525">
            <a:noFill/>
            <a:miter lim="800000"/>
            <a:headEnd/>
            <a:tailEnd/>
          </a:ln>
        </p:spPr>
      </p:pic>
      <p:pic>
        <p:nvPicPr>
          <p:cNvPr id="6" name="Picture 12" descr="Document Logos"/>
          <p:cNvPicPr>
            <a:picLocks noChangeAspect="1" noChangeArrowheads="1"/>
          </p:cNvPicPr>
          <p:nvPr userDrawn="1"/>
        </p:nvPicPr>
        <p:blipFill>
          <a:blip r:embed="rId4" cstate="print"/>
          <a:srcRect/>
          <a:stretch>
            <a:fillRect/>
          </a:stretch>
        </p:blipFill>
        <p:spPr bwMode="auto">
          <a:xfrm>
            <a:off x="7543800" y="6019800"/>
            <a:ext cx="1477963" cy="744538"/>
          </a:xfrm>
          <a:prstGeom prst="rect">
            <a:avLst/>
          </a:prstGeom>
          <a:noFill/>
          <a:ln w="9525">
            <a:noFill/>
            <a:miter lim="800000"/>
            <a:headEnd/>
            <a:tailEnd/>
          </a:ln>
        </p:spPr>
      </p:pic>
      <p:sp>
        <p:nvSpPr>
          <p:cNvPr id="2" name="Title 1"/>
          <p:cNvSpPr>
            <a:spLocks noGrp="1"/>
          </p:cNvSpPr>
          <p:nvPr>
            <p:ph type="title"/>
          </p:nvPr>
        </p:nvSpPr>
        <p:spPr>
          <a:xfrm>
            <a:off x="457200" y="356616"/>
            <a:ext cx="8229600" cy="1161288"/>
          </a:xfrm>
          <a:prstGeom prst="rect">
            <a:avLst/>
          </a:prstGeom>
        </p:spPr>
        <p:txBody>
          <a:bodyPr anchor="b"/>
          <a:lstStyle>
            <a:lvl1pPr algn="ctr">
              <a:defRPr sz="3200" b="1" cap="none">
                <a:solidFill>
                  <a:srgbClr val="FADA63"/>
                </a:solidFill>
                <a:latin typeface="Arial" pitchFamily="34" charset="0"/>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7262810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7470648" cy="1066800"/>
          </a:xfrm>
          <a:prstGeom prst="rect">
            <a:avLst/>
          </a:prstGeom>
        </p:spPr>
        <p:txBody>
          <a:bodyPr/>
          <a:lstStyle>
            <a:lvl1pPr>
              <a:defRPr sz="3200" b="0">
                <a:solidFill>
                  <a:srgbClr val="003F72"/>
                </a:solidFill>
                <a:latin typeface="Arial Black"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1600200" y="1676400"/>
            <a:ext cx="7086600" cy="4672584"/>
          </a:xfrm>
          <a:prstGeom prst="rect">
            <a:avLst/>
          </a:prstGeom>
        </p:spPr>
        <p:txBody>
          <a:bodyPr/>
          <a:lstStyle>
            <a:lvl1pPr>
              <a:defRPr sz="2400">
                <a:latin typeface="Calibri" pitchFamily="34" charset="0"/>
                <a:cs typeface="Arial" pitchFamily="34" charset="0"/>
              </a:defRPr>
            </a:lvl1pPr>
            <a:lvl2pPr>
              <a:defRPr sz="2400">
                <a:latin typeface="Calibri" pitchFamily="34" charset="0"/>
                <a:cs typeface="Arial" pitchFamily="34" charset="0"/>
              </a:defRPr>
            </a:lvl2pPr>
            <a:lvl3pPr>
              <a:defRPr sz="2400">
                <a:latin typeface="Calibri" pitchFamily="34" charset="0"/>
                <a:cs typeface="Arial" pitchFamily="34" charset="0"/>
              </a:defRPr>
            </a:lvl3pPr>
            <a:lvl4pPr>
              <a:defRPr sz="2400">
                <a:latin typeface="Calibri" pitchFamily="34" charset="0"/>
                <a:cs typeface="Arial" pitchFamily="34" charset="0"/>
              </a:defRPr>
            </a:lvl4pPr>
            <a:lvl5pPr>
              <a:defRPr sz="2400">
                <a:latin typeface="Calibri"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693657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7470648" cy="1066800"/>
          </a:xfrm>
        </p:spPr>
        <p:txBody>
          <a:bodyPr/>
          <a:lstStyle>
            <a:lvl1pPr>
              <a:defRPr sz="3200" b="0">
                <a:solidFill>
                  <a:srgbClr val="003F72"/>
                </a:solidFill>
                <a:latin typeface="Arial Black"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1600200" y="1676400"/>
            <a:ext cx="7086600" cy="4672584"/>
          </a:xfrm>
        </p:spPr>
        <p:txBody>
          <a:bodyPr/>
          <a:lstStyle>
            <a:lvl1pPr>
              <a:defRPr sz="2400">
                <a:latin typeface="Calibri" pitchFamily="34" charset="0"/>
                <a:cs typeface="Arial" pitchFamily="34" charset="0"/>
              </a:defRPr>
            </a:lvl1pPr>
            <a:lvl2pPr>
              <a:defRPr sz="2400">
                <a:latin typeface="Calibri" pitchFamily="34" charset="0"/>
                <a:cs typeface="Arial" pitchFamily="34" charset="0"/>
              </a:defRPr>
            </a:lvl2pPr>
            <a:lvl3pPr>
              <a:defRPr sz="2400">
                <a:latin typeface="Calibri" pitchFamily="34" charset="0"/>
                <a:cs typeface="Arial" pitchFamily="34" charset="0"/>
              </a:defRPr>
            </a:lvl3pPr>
            <a:lvl4pPr>
              <a:defRPr sz="2400">
                <a:latin typeface="Calibri" pitchFamily="34" charset="0"/>
                <a:cs typeface="Arial" pitchFamily="34" charset="0"/>
              </a:defRPr>
            </a:lvl4pPr>
            <a:lvl5pPr>
              <a:defRPr sz="2400">
                <a:latin typeface="Calibri"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654744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566272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97152" y="1600200"/>
            <a:ext cx="3584448" cy="4953000"/>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486400" y="1600200"/>
            <a:ext cx="3584448" cy="4953000"/>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196141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7467600" cy="1069848"/>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601576" y="1687514"/>
            <a:ext cx="358002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601576" y="2327275"/>
            <a:ext cx="3580024" cy="4302125"/>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486400" y="1687514"/>
            <a:ext cx="35814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486400" y="2327275"/>
            <a:ext cx="3581400" cy="4302125"/>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554689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7231823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88FAF9D-AF5A-496A-B0B6-E10018E45057}" type="slidenum">
              <a:rPr lang="en-US" smtClean="0"/>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728726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63687" y="152400"/>
            <a:ext cx="7275513" cy="1066800"/>
          </a:xfrm>
        </p:spPr>
        <p:txBody>
          <a:bodyPr anchor="b"/>
          <a:lstStyle>
            <a:lvl1pPr algn="l">
              <a:defRPr sz="3200" b="0"/>
            </a:lvl1pPr>
          </a:lstStyle>
          <a:p>
            <a:r>
              <a:rPr lang="en-US" smtClean="0"/>
              <a:t>Click to edit Master title style</a:t>
            </a:r>
            <a:endParaRPr lang="en-US" dirty="0"/>
          </a:p>
        </p:txBody>
      </p:sp>
      <p:sp>
        <p:nvSpPr>
          <p:cNvPr id="3" name="Content Placeholder 2"/>
          <p:cNvSpPr>
            <a:spLocks noGrp="1"/>
          </p:cNvSpPr>
          <p:nvPr>
            <p:ph idx="1"/>
          </p:nvPr>
        </p:nvSpPr>
        <p:spPr>
          <a:xfrm>
            <a:off x="4724400" y="1676400"/>
            <a:ext cx="4114800" cy="4449763"/>
          </a:xfrm>
        </p:spPr>
        <p:txBody>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1563687" y="1676400"/>
            <a:ext cx="3008313" cy="4449763"/>
          </a:xfrm>
        </p:spPr>
        <p:txBody>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19212162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6970712" cy="566738"/>
          </a:xfrm>
        </p:spPr>
        <p:txBody>
          <a:bodyPr anchor="b"/>
          <a:lstStyle>
            <a:lvl1pPr algn="l">
              <a:defRPr sz="2400" b="0">
                <a:solidFill>
                  <a:srgbClr val="003F72"/>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6970712"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6970712" cy="804862"/>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316513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133642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655762"/>
            <a:ext cx="2057400" cy="5049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00200" y="1655762"/>
            <a:ext cx="5105400" cy="5049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486623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4866354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bl" preserve="1">
  <p:cSld name="1_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7470775" cy="10668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600200" y="1673225"/>
            <a:ext cx="7315200" cy="4879975"/>
          </a:xfrm>
        </p:spPr>
        <p:txBody>
          <a:bodyPr/>
          <a:lstStyle/>
          <a:p>
            <a:pPr lvl="0"/>
            <a:endParaRPr lang="en-US" noProof="0" dirty="0"/>
          </a:p>
        </p:txBody>
      </p:sp>
    </p:spTree>
    <p:extLst>
      <p:ext uri="{BB962C8B-B14F-4D97-AF65-F5344CB8AC3E}">
        <p14:creationId xmlns:p14="http://schemas.microsoft.com/office/powerpoint/2010/main" val="4404272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Section Header">
    <p:spTree>
      <p:nvGrpSpPr>
        <p:cNvPr id="1" name=""/>
        <p:cNvGrpSpPr/>
        <p:nvPr/>
      </p:nvGrpSpPr>
      <p:grpSpPr>
        <a:xfrm>
          <a:off x="0" y="0"/>
          <a:ext cx="0" cy="0"/>
          <a:chOff x="0" y="0"/>
          <a:chExt cx="0" cy="0"/>
        </a:xfrm>
      </p:grpSpPr>
      <p:sp>
        <p:nvSpPr>
          <p:cNvPr id="3" name="Rectangle 2"/>
          <p:cNvSpPr/>
          <p:nvPr userDrawn="1"/>
        </p:nvSpPr>
        <p:spPr bwMode="auto">
          <a:xfrm>
            <a:off x="0" y="0"/>
            <a:ext cx="9144000" cy="6019800"/>
          </a:xfrm>
          <a:prstGeom prst="rect">
            <a:avLst/>
          </a:prstGeom>
          <a:gradFill flip="none" rotWithShape="1">
            <a:gsLst>
              <a:gs pos="0">
                <a:srgbClr val="003F72"/>
              </a:gs>
              <a:gs pos="100000">
                <a:schemeClr val="bg1"/>
              </a:gs>
              <a:gs pos="100000">
                <a:schemeClr val="accent1">
                  <a:tint val="23500"/>
                  <a:satMod val="160000"/>
                </a:schemeClr>
              </a:gs>
            </a:gsLst>
            <a:lin ang="5400000" scaled="1"/>
            <a:tileRect/>
          </a:gradFill>
          <a:ln w="9525" cap="flat" cmpd="sng" algn="ctr">
            <a:noFill/>
            <a:prstDash val="solid"/>
            <a:round/>
            <a:headEnd type="none" w="med" len="med"/>
            <a:tailEnd type="none" w="med" len="med"/>
          </a:ln>
          <a:effectLst/>
        </p:spPr>
        <p:txBody>
          <a:bodyPr/>
          <a:lstStyle/>
          <a:p>
            <a:pPr algn="ctr" fontAlgn="base">
              <a:spcBef>
                <a:spcPct val="0"/>
              </a:spcBef>
              <a:spcAft>
                <a:spcPct val="0"/>
              </a:spcAft>
              <a:buClr>
                <a:srgbClr val="97233F"/>
              </a:buClr>
              <a:buFont typeface="Arial" charset="0"/>
              <a:buNone/>
              <a:defRPr/>
            </a:pPr>
            <a:endParaRPr lang="en-US" b="1" dirty="0">
              <a:solidFill>
                <a:srgbClr val="000000"/>
              </a:solidFill>
              <a:latin typeface="Calibri" pitchFamily="34" charset="0"/>
              <a:ea typeface="ＭＳ Ｐゴシック" pitchFamily="-107" charset="-128"/>
            </a:endParaRPr>
          </a:p>
        </p:txBody>
      </p:sp>
      <p:pic>
        <p:nvPicPr>
          <p:cNvPr id="4" name="Picture 21" descr="HP2020 Map_PPT"/>
          <p:cNvPicPr>
            <a:picLocks noChangeAspect="1" noChangeArrowheads="1"/>
          </p:cNvPicPr>
          <p:nvPr userDrawn="1"/>
        </p:nvPicPr>
        <p:blipFill>
          <a:blip r:embed="rId2" cstate="print"/>
          <a:srcRect/>
          <a:stretch>
            <a:fillRect/>
          </a:stretch>
        </p:blipFill>
        <p:spPr bwMode="auto">
          <a:xfrm>
            <a:off x="1535113" y="2160588"/>
            <a:ext cx="6069012" cy="3859212"/>
          </a:xfrm>
          <a:prstGeom prst="rect">
            <a:avLst/>
          </a:prstGeom>
          <a:noFill/>
          <a:ln w="9525">
            <a:noFill/>
            <a:miter lim="800000"/>
            <a:headEnd/>
            <a:tailEnd/>
          </a:ln>
        </p:spPr>
      </p:pic>
      <p:pic>
        <p:nvPicPr>
          <p:cNvPr id="5" name="Picture 33" descr="HP2020_logo.png"/>
          <p:cNvPicPr>
            <a:picLocks noChangeAspect="1"/>
          </p:cNvPicPr>
          <p:nvPr userDrawn="1"/>
        </p:nvPicPr>
        <p:blipFill>
          <a:blip r:embed="rId3" cstate="print"/>
          <a:srcRect/>
          <a:stretch>
            <a:fillRect/>
          </a:stretch>
        </p:blipFill>
        <p:spPr bwMode="auto">
          <a:xfrm>
            <a:off x="123825" y="6229350"/>
            <a:ext cx="1019175" cy="476250"/>
          </a:xfrm>
          <a:prstGeom prst="rect">
            <a:avLst/>
          </a:prstGeom>
          <a:noFill/>
          <a:ln w="9525">
            <a:noFill/>
            <a:miter lim="800000"/>
            <a:headEnd/>
            <a:tailEnd/>
          </a:ln>
        </p:spPr>
      </p:pic>
      <p:pic>
        <p:nvPicPr>
          <p:cNvPr id="6" name="Picture 12" descr="Document Logos"/>
          <p:cNvPicPr>
            <a:picLocks noChangeAspect="1" noChangeArrowheads="1"/>
          </p:cNvPicPr>
          <p:nvPr userDrawn="1"/>
        </p:nvPicPr>
        <p:blipFill>
          <a:blip r:embed="rId4" cstate="print"/>
          <a:srcRect/>
          <a:stretch>
            <a:fillRect/>
          </a:stretch>
        </p:blipFill>
        <p:spPr bwMode="auto">
          <a:xfrm>
            <a:off x="7543800" y="6019800"/>
            <a:ext cx="1477963" cy="744538"/>
          </a:xfrm>
          <a:prstGeom prst="rect">
            <a:avLst/>
          </a:prstGeom>
          <a:noFill/>
          <a:ln w="9525">
            <a:noFill/>
            <a:miter lim="800000"/>
            <a:headEnd/>
            <a:tailEnd/>
          </a:ln>
        </p:spPr>
      </p:pic>
      <p:sp>
        <p:nvSpPr>
          <p:cNvPr id="2" name="Title 1"/>
          <p:cNvSpPr>
            <a:spLocks noGrp="1"/>
          </p:cNvSpPr>
          <p:nvPr>
            <p:ph type="title"/>
          </p:nvPr>
        </p:nvSpPr>
        <p:spPr>
          <a:xfrm>
            <a:off x="457200" y="356616"/>
            <a:ext cx="8229600" cy="1161288"/>
          </a:xfrm>
        </p:spPr>
        <p:txBody>
          <a:bodyPr anchor="b"/>
          <a:lstStyle>
            <a:lvl1pPr algn="ctr">
              <a:defRPr sz="3200" b="1" cap="none">
                <a:solidFill>
                  <a:srgbClr val="FADA63"/>
                </a:solidFill>
                <a:latin typeface="Arial" pitchFamily="34" charset="0"/>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7741472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Data chart with floating legend items">
    <p:spTree>
      <p:nvGrpSpPr>
        <p:cNvPr id="1" name=""/>
        <p:cNvGrpSpPr/>
        <p:nvPr/>
      </p:nvGrpSpPr>
      <p:grpSpPr>
        <a:xfrm>
          <a:off x="0" y="0"/>
          <a:ext cx="0" cy="0"/>
          <a:chOff x="0" y="0"/>
          <a:chExt cx="0" cy="0"/>
        </a:xfrm>
      </p:grpSpPr>
      <p:sp>
        <p:nvSpPr>
          <p:cNvPr id="9" name="Chart Placeholder 8"/>
          <p:cNvSpPr>
            <a:spLocks noGrp="1"/>
          </p:cNvSpPr>
          <p:nvPr>
            <p:ph type="chart" sz="quarter" idx="14"/>
          </p:nvPr>
        </p:nvSpPr>
        <p:spPr>
          <a:xfrm>
            <a:off x="-1" y="570368"/>
            <a:ext cx="9134945" cy="4861711"/>
          </a:xfrm>
        </p:spPr>
        <p:txBody>
          <a:bodyPr/>
          <a:lstStyle/>
          <a:p>
            <a:endParaRPr lang="en-US" dirty="0"/>
          </a:p>
        </p:txBody>
      </p:sp>
      <p:sp>
        <p:nvSpPr>
          <p:cNvPr id="10" name="Title 9"/>
          <p:cNvSpPr>
            <a:spLocks noGrp="1"/>
          </p:cNvSpPr>
          <p:nvPr>
            <p:ph type="title"/>
          </p:nvPr>
        </p:nvSpPr>
        <p:spPr>
          <a:xfrm>
            <a:off x="457200" y="3048"/>
            <a:ext cx="8229600" cy="567320"/>
          </a:xfrm>
        </p:spPr>
        <p:txBody>
          <a:bodyPr>
            <a:noAutofit/>
          </a:bodyPr>
          <a:lstStyle>
            <a:lvl1pPr>
              <a:defRPr sz="3200"/>
            </a:lvl1pPr>
          </a:lstStyle>
          <a:p>
            <a:r>
              <a:rPr lang="en-US" dirty="0" smtClean="0"/>
              <a:t>Click to edit Master title style</a:t>
            </a:r>
            <a:endParaRPr lang="en-US" dirty="0"/>
          </a:p>
        </p:txBody>
      </p:sp>
      <p:sp>
        <p:nvSpPr>
          <p:cNvPr id="22" name="Text Placeholder 6"/>
          <p:cNvSpPr>
            <a:spLocks noGrp="1"/>
          </p:cNvSpPr>
          <p:nvPr>
            <p:ph type="body" sz="quarter" idx="25" hasCustomPrompt="1"/>
          </p:nvPr>
        </p:nvSpPr>
        <p:spPr>
          <a:xfrm>
            <a:off x="7179398" y="686567"/>
            <a:ext cx="1964603" cy="336486"/>
          </a:xfrm>
        </p:spPr>
        <p:txBody>
          <a:bodyPr>
            <a:noAutofit/>
          </a:bodyPr>
          <a:lstStyle>
            <a:lvl1pPr marL="0">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Direction desired</a:t>
            </a:r>
            <a:endParaRPr lang="en-US" dirty="0"/>
          </a:p>
        </p:txBody>
      </p:sp>
      <p:sp>
        <p:nvSpPr>
          <p:cNvPr id="3" name="Text Placeholder 2"/>
          <p:cNvSpPr>
            <a:spLocks noGrp="1"/>
          </p:cNvSpPr>
          <p:nvPr>
            <p:ph type="body" sz="quarter" idx="17" hasCustomPrompt="1"/>
          </p:nvPr>
        </p:nvSpPr>
        <p:spPr>
          <a:xfrm>
            <a:off x="8142051" y="2552699"/>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Legend1</a:t>
            </a:r>
            <a:endParaRPr lang="en-US" dirty="0"/>
          </a:p>
        </p:txBody>
      </p:sp>
      <p:sp>
        <p:nvSpPr>
          <p:cNvPr id="15" name="Text Placeholder 2"/>
          <p:cNvSpPr>
            <a:spLocks noGrp="1"/>
          </p:cNvSpPr>
          <p:nvPr>
            <p:ph type="body" sz="quarter" idx="18" hasCustomPrompt="1"/>
          </p:nvPr>
        </p:nvSpPr>
        <p:spPr>
          <a:xfrm>
            <a:off x="8142052" y="2849954"/>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Legend2</a:t>
            </a:r>
            <a:endParaRPr lang="en-US" dirty="0"/>
          </a:p>
        </p:txBody>
      </p:sp>
      <p:sp>
        <p:nvSpPr>
          <p:cNvPr id="16" name="Text Placeholder 2"/>
          <p:cNvSpPr>
            <a:spLocks noGrp="1"/>
          </p:cNvSpPr>
          <p:nvPr>
            <p:ph type="body" sz="quarter" idx="19" hasCustomPrompt="1"/>
          </p:nvPr>
        </p:nvSpPr>
        <p:spPr>
          <a:xfrm>
            <a:off x="8142051" y="3174370"/>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Legend3</a:t>
            </a:r>
            <a:endParaRPr lang="en-US" dirty="0"/>
          </a:p>
        </p:txBody>
      </p:sp>
      <p:sp>
        <p:nvSpPr>
          <p:cNvPr id="17" name="Text Placeholder 2"/>
          <p:cNvSpPr>
            <a:spLocks noGrp="1"/>
          </p:cNvSpPr>
          <p:nvPr>
            <p:ph type="body" sz="quarter" idx="20" hasCustomPrompt="1"/>
          </p:nvPr>
        </p:nvSpPr>
        <p:spPr>
          <a:xfrm>
            <a:off x="8103140" y="3509348"/>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Legend4</a:t>
            </a:r>
            <a:endParaRPr lang="en-US" dirty="0"/>
          </a:p>
        </p:txBody>
      </p:sp>
      <p:sp>
        <p:nvSpPr>
          <p:cNvPr id="18" name="Text Placeholder 2"/>
          <p:cNvSpPr>
            <a:spLocks noGrp="1"/>
          </p:cNvSpPr>
          <p:nvPr>
            <p:ph type="body" sz="quarter" idx="21" hasCustomPrompt="1"/>
          </p:nvPr>
        </p:nvSpPr>
        <p:spPr>
          <a:xfrm>
            <a:off x="8122597" y="3888085"/>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Legend5</a:t>
            </a:r>
            <a:endParaRPr lang="en-US" dirty="0"/>
          </a:p>
        </p:txBody>
      </p:sp>
      <p:sp>
        <p:nvSpPr>
          <p:cNvPr id="19" name="Text Placeholder 2"/>
          <p:cNvSpPr>
            <a:spLocks noGrp="1"/>
          </p:cNvSpPr>
          <p:nvPr>
            <p:ph type="body" sz="quarter" idx="22" hasCustomPrompt="1"/>
          </p:nvPr>
        </p:nvSpPr>
        <p:spPr>
          <a:xfrm>
            <a:off x="8132324" y="4239661"/>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Legend6</a:t>
            </a:r>
            <a:endParaRPr lang="en-US" dirty="0"/>
          </a:p>
        </p:txBody>
      </p:sp>
      <p:sp>
        <p:nvSpPr>
          <p:cNvPr id="20" name="Text Placeholder 2"/>
          <p:cNvSpPr>
            <a:spLocks noGrp="1"/>
          </p:cNvSpPr>
          <p:nvPr>
            <p:ph type="body" sz="quarter" idx="23" hasCustomPrompt="1"/>
          </p:nvPr>
        </p:nvSpPr>
        <p:spPr>
          <a:xfrm>
            <a:off x="8142051" y="4610853"/>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Legend7</a:t>
            </a:r>
            <a:endParaRPr lang="en-US" dirty="0"/>
          </a:p>
        </p:txBody>
      </p:sp>
      <p:sp>
        <p:nvSpPr>
          <p:cNvPr id="21" name="Text Placeholder 2"/>
          <p:cNvSpPr>
            <a:spLocks noGrp="1"/>
          </p:cNvSpPr>
          <p:nvPr>
            <p:ph type="body" sz="quarter" idx="24" hasCustomPrompt="1"/>
          </p:nvPr>
        </p:nvSpPr>
        <p:spPr>
          <a:xfrm>
            <a:off x="8151779" y="4945832"/>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Legend8</a:t>
            </a:r>
            <a:endParaRPr lang="en-US" dirty="0"/>
          </a:p>
        </p:txBody>
      </p:sp>
      <p:sp>
        <p:nvSpPr>
          <p:cNvPr id="8"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7" name="Text Placeholder 6"/>
          <p:cNvSpPr>
            <a:spLocks noGrp="1"/>
          </p:cNvSpPr>
          <p:nvPr>
            <p:ph type="body" sz="quarter" idx="13" hasCustomPrompt="1"/>
          </p:nvPr>
        </p:nvSpPr>
        <p:spPr>
          <a:xfrm>
            <a:off x="0" y="6301211"/>
            <a:ext cx="7297093"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4" name="Text Placeholder 6"/>
          <p:cNvSpPr>
            <a:spLocks noGrp="1"/>
          </p:cNvSpPr>
          <p:nvPr>
            <p:ph type="body" sz="quarter" idx="16" hasCustomPrompt="1"/>
          </p:nvPr>
        </p:nvSpPr>
        <p:spPr>
          <a:xfrm>
            <a:off x="7306147" y="6310264"/>
            <a:ext cx="1122629" cy="547735"/>
          </a:xfrm>
          <a:ln w="12700">
            <a:noFill/>
          </a:ln>
        </p:spPr>
        <p:txBody>
          <a:bodyPr>
            <a:noAutofit/>
          </a:bodyPr>
          <a:lstStyle>
            <a:lvl1pPr marL="0">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13786" y="6295869"/>
            <a:ext cx="706169" cy="562131"/>
          </a:xfrm>
          <a:prstGeom prst="rect">
            <a:avLst/>
          </a:prstGeom>
        </p:spPr>
      </p:pic>
    </p:spTree>
    <p:extLst>
      <p:ext uri="{BB962C8B-B14F-4D97-AF65-F5344CB8AC3E}">
        <p14:creationId xmlns:p14="http://schemas.microsoft.com/office/powerpoint/2010/main" val="240430309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06171"/>
            <a:ext cx="8229600" cy="470780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4138" y="6295869"/>
            <a:ext cx="1055818" cy="562131"/>
          </a:xfrm>
          <a:prstGeom prst="rect">
            <a:avLst/>
          </a:prstGeom>
        </p:spPr>
      </p:pic>
      <p:sp>
        <p:nvSpPr>
          <p:cNvPr id="9"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11" name="Title 10"/>
          <p:cNvSpPr>
            <a:spLocks noGrp="1"/>
          </p:cNvSpPr>
          <p:nvPr>
            <p:ph type="title"/>
          </p:nvPr>
        </p:nvSpPr>
        <p:spPr>
          <a:xfrm>
            <a:off x="457200" y="0"/>
            <a:ext cx="8229600" cy="558140"/>
          </a:xfrm>
        </p:spPr>
        <p:txBody>
          <a:bodyPr>
            <a:normAutofit/>
          </a:bodyPr>
          <a:lstStyle>
            <a:lvl1pPr>
              <a:defRPr sz="3200"/>
            </a:lvl1pPr>
          </a:lstStyle>
          <a:p>
            <a:r>
              <a:rPr lang="en-US" dirty="0" smtClean="0"/>
              <a:t>Click to edit Master title style</a:t>
            </a:r>
            <a:endParaRPr lang="en-US" dirty="0"/>
          </a:p>
        </p:txBody>
      </p:sp>
      <p:sp>
        <p:nvSpPr>
          <p:cNvPr id="8" name="Text Placeholder 6"/>
          <p:cNvSpPr>
            <a:spLocks noGrp="1"/>
          </p:cNvSpPr>
          <p:nvPr>
            <p:ph type="body" sz="quarter" idx="13" hasCustomPrompt="1"/>
          </p:nvPr>
        </p:nvSpPr>
        <p:spPr>
          <a:xfrm>
            <a:off x="1" y="6301211"/>
            <a:ext cx="6365965"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3" name="Text Placeholder 6"/>
          <p:cNvSpPr>
            <a:spLocks noGrp="1"/>
          </p:cNvSpPr>
          <p:nvPr>
            <p:ph type="body" sz="quarter" idx="16" hasCustomPrompt="1"/>
          </p:nvPr>
        </p:nvSpPr>
        <p:spPr>
          <a:xfrm>
            <a:off x="6374674" y="6295869"/>
            <a:ext cx="1689464" cy="556788"/>
          </a:xfrm>
          <a:ln w="12700">
            <a:noFill/>
          </a:ln>
        </p:spPr>
        <p:txBody>
          <a:bodyPr>
            <a:noAutofit/>
          </a:bodyPr>
          <a:lstStyle>
            <a:lvl1pPr marL="0" algn="r">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spTree>
    <p:extLst>
      <p:ext uri="{BB962C8B-B14F-4D97-AF65-F5344CB8AC3E}">
        <p14:creationId xmlns:p14="http://schemas.microsoft.com/office/powerpoint/2010/main" val="296528904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88FAF9D-AF5A-496A-B0B6-E10018E45057}" type="slidenum">
              <a:rPr lang="en-US" smtClean="0"/>
              <a:pPr/>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dirty="0">
              <a:solidFill>
                <a:srgbClr val="000000"/>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srgbClr val="000000"/>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C88FAF9D-AF5A-496A-B0B6-E10018E450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594326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9" name="Rectangle 8"/>
          <p:cNvSpPr/>
          <p:nvPr userDrawn="1"/>
        </p:nvSpPr>
        <p:spPr bwMode="auto">
          <a:xfrm>
            <a:off x="0" y="76200"/>
            <a:ext cx="1371600" cy="1447800"/>
          </a:xfrm>
          <a:prstGeom prst="rect">
            <a:avLst/>
          </a:prstGeom>
          <a:gradFill>
            <a:gsLst>
              <a:gs pos="0">
                <a:srgbClr val="003F72"/>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3F72"/>
              </a:solidFill>
              <a:latin typeface="Arial" charset="0"/>
              <a:ea typeface="ＭＳ Ｐゴシック" pitchFamily="-107" charset="-128"/>
            </a:endParaRPr>
          </a:p>
        </p:txBody>
      </p:sp>
      <p:sp>
        <p:nvSpPr>
          <p:cNvPr id="10" name="Rectangle 9"/>
          <p:cNvSpPr/>
          <p:nvPr userDrawn="1"/>
        </p:nvSpPr>
        <p:spPr bwMode="auto">
          <a:xfrm>
            <a:off x="457200" y="1295400"/>
            <a:ext cx="8686800" cy="228600"/>
          </a:xfrm>
          <a:prstGeom prst="rect">
            <a:avLst/>
          </a:prstGeom>
          <a:gradFill>
            <a:gsLst>
              <a:gs pos="0">
                <a:srgbClr val="FADA63"/>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0000"/>
              </a:solidFill>
              <a:latin typeface="Arial" charset="0"/>
              <a:ea typeface="ＭＳ Ｐゴシック" pitchFamily="-107" charset="-128"/>
            </a:endParaRPr>
          </a:p>
        </p:txBody>
      </p:sp>
      <p:sp>
        <p:nvSpPr>
          <p:cNvPr id="11" name="Rectangle 19"/>
          <p:cNvSpPr>
            <a:spLocks noChangeArrowheads="1"/>
          </p:cNvSpPr>
          <p:nvPr userDrawn="1"/>
        </p:nvSpPr>
        <p:spPr bwMode="auto">
          <a:xfrm>
            <a:off x="0" y="0"/>
            <a:ext cx="9144000" cy="76200"/>
          </a:xfrm>
          <a:prstGeom prst="rect">
            <a:avLst/>
          </a:prstGeom>
          <a:solidFill>
            <a:srgbClr val="003F72"/>
          </a:solidFill>
          <a:ln w="9525">
            <a:noFill/>
            <a:round/>
            <a:headEnd/>
            <a:tailEnd/>
          </a:ln>
        </p:spPr>
        <p:txBody>
          <a:bodyPr/>
          <a:lstStyle/>
          <a:p>
            <a:pPr algn="ctr" fontAlgn="base">
              <a:spcBef>
                <a:spcPct val="0"/>
              </a:spcBef>
              <a:spcAft>
                <a:spcPct val="0"/>
              </a:spcAft>
              <a:defRPr/>
            </a:pPr>
            <a:endParaRPr lang="en-US" dirty="0">
              <a:solidFill>
                <a:srgbClr val="003F72"/>
              </a:solidFill>
              <a:latin typeface="Arial" pitchFamily="34" charset="0"/>
              <a:ea typeface="ＭＳ Ｐゴシック" charset="-128"/>
            </a:endParaRPr>
          </a:p>
        </p:txBody>
      </p:sp>
      <p:pic>
        <p:nvPicPr>
          <p:cNvPr id="12" name="Picture 15" descr="map.png"/>
          <p:cNvPicPr>
            <a:picLocks noChangeAspect="1"/>
          </p:cNvPicPr>
          <p:nvPr userDrawn="1"/>
        </p:nvPicPr>
        <p:blipFill>
          <a:blip r:embed="rId2" cstate="print"/>
          <a:srcRect b="32175"/>
          <a:stretch>
            <a:fillRect/>
          </a:stretch>
        </p:blipFill>
        <p:spPr bwMode="auto">
          <a:xfrm>
            <a:off x="152400" y="304800"/>
            <a:ext cx="1111250" cy="725488"/>
          </a:xfrm>
          <a:prstGeom prst="rect">
            <a:avLst/>
          </a:prstGeom>
          <a:noFill/>
          <a:ln w="9525">
            <a:noFill/>
            <a:miter lim="800000"/>
            <a:headEnd/>
            <a:tailEnd/>
          </a:ln>
        </p:spPr>
      </p:pic>
      <p:sp>
        <p:nvSpPr>
          <p:cNvPr id="13" name="Rectangle 12"/>
          <p:cNvSpPr/>
          <p:nvPr userDrawn="1"/>
        </p:nvSpPr>
        <p:spPr bwMode="auto">
          <a:xfrm>
            <a:off x="0" y="1295400"/>
            <a:ext cx="1371600" cy="4800600"/>
          </a:xfrm>
          <a:prstGeom prst="rect">
            <a:avLst/>
          </a:prstGeom>
          <a:gradFill>
            <a:gsLst>
              <a:gs pos="0">
                <a:srgbClr val="4FA98D"/>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0000"/>
              </a:solidFill>
              <a:latin typeface="Arial" charset="0"/>
              <a:ea typeface="ＭＳ Ｐゴシック" pitchFamily="-107" charset="-128"/>
            </a:endParaRPr>
          </a:p>
        </p:txBody>
      </p:sp>
      <p:sp>
        <p:nvSpPr>
          <p:cNvPr id="15" name="Content Placeholder 13"/>
          <p:cNvSpPr>
            <a:spLocks noGrp="1"/>
          </p:cNvSpPr>
          <p:nvPr>
            <p:ph sz="quarter" idx="14"/>
          </p:nvPr>
        </p:nvSpPr>
        <p:spPr>
          <a:xfrm>
            <a:off x="1355725" y="1447800"/>
            <a:ext cx="7788275" cy="4724400"/>
          </a:xfrm>
          <a:prstGeom prst="rect">
            <a:avLst/>
          </a:prstGeom>
        </p:spPr>
        <p:txBody>
          <a:bodyPr/>
          <a:lstStyle>
            <a:lvl1pPr marL="342900" indent="-342900">
              <a:buClr>
                <a:srgbClr val="C00000"/>
              </a:buClr>
              <a:buSzPct val="120000"/>
              <a:buFont typeface="Wingdings" pitchFamily="2" charset="2"/>
              <a:buChar char="§"/>
              <a:defRPr>
                <a:latin typeface="Tahoma" pitchFamily="34" charset="0"/>
                <a:ea typeface="Tahoma" pitchFamily="34" charset="0"/>
                <a:cs typeface="Tahoma" pitchFamily="34" charset="0"/>
              </a:defRPr>
            </a:lvl1pPr>
            <a:lvl2pPr>
              <a:defRPr>
                <a:latin typeface="Tahoma" pitchFamily="34" charset="0"/>
                <a:ea typeface="Tahoma" pitchFamily="34" charset="0"/>
                <a:cs typeface="Tahoma" pitchFamily="34" charset="0"/>
              </a:defRPr>
            </a:lvl2pPr>
            <a:lvl3pPr marL="1143000" indent="-228600">
              <a:buFont typeface="Wingdings" pitchFamily="2" charset="2"/>
              <a:buChar char="v"/>
              <a:defRPr>
                <a:latin typeface="Tahoma" pitchFamily="34" charset="0"/>
                <a:ea typeface="Tahoma" pitchFamily="34" charset="0"/>
                <a:cs typeface="Tahoma" pitchFamily="34" charset="0"/>
              </a:defRPr>
            </a:lvl3pPr>
            <a:lvl4pPr marL="1600200" indent="-228600">
              <a:buFont typeface="Arial" pitchFamily="34" charset="0"/>
              <a:buChar char="•"/>
              <a:defRPr>
                <a:latin typeface="Tahoma" pitchFamily="34" charset="0"/>
                <a:ea typeface="Tahoma" pitchFamily="34" charset="0"/>
                <a:cs typeface="Tahoma" pitchFamily="34" charset="0"/>
              </a:defRPr>
            </a:lvl4pPr>
            <a:lvl5pPr>
              <a:defRPr>
                <a:latin typeface="Tahoma" pitchFamily="34" charset="0"/>
                <a:ea typeface="Tahoma" pitchFamily="34" charset="0"/>
                <a:cs typeface="Tahoma"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Slide Number Placeholder 1"/>
          <p:cNvSpPr>
            <a:spLocks noGrp="1"/>
          </p:cNvSpPr>
          <p:nvPr>
            <p:ph type="sldNum" sz="quarter" idx="15"/>
          </p:nvPr>
        </p:nvSpPr>
        <p:spPr>
          <a:xfrm>
            <a:off x="8534400" y="6492503"/>
            <a:ext cx="609600" cy="365125"/>
          </a:xfrm>
          <a:prstGeom prst="rect">
            <a:avLst/>
          </a:prstGeom>
        </p:spPr>
        <p:txBody>
          <a:bodyPr/>
          <a:lstStyle/>
          <a:p>
            <a:fld id="{F8ECAD15-DF40-4D57-8D99-2197AD37FB1A}" type="slidenum">
              <a:rPr lang="en-US" smtClean="0">
                <a:solidFill>
                  <a:srgbClr val="000000"/>
                </a:solidFill>
              </a:rPr>
              <a:pPr/>
              <a:t>‹#›</a:t>
            </a:fld>
            <a:endParaRPr lang="en-US">
              <a:solidFill>
                <a:srgbClr val="000000"/>
              </a:solidFill>
            </a:endParaRPr>
          </a:p>
        </p:txBody>
      </p:sp>
      <p:sp>
        <p:nvSpPr>
          <p:cNvPr id="21" name="Title 10"/>
          <p:cNvSpPr>
            <a:spLocks noGrp="1"/>
          </p:cNvSpPr>
          <p:nvPr>
            <p:ph type="title"/>
          </p:nvPr>
        </p:nvSpPr>
        <p:spPr>
          <a:xfrm>
            <a:off x="1371600" y="76200"/>
            <a:ext cx="7772400" cy="1219200"/>
          </a:xfrm>
          <a:prstGeom prst="rect">
            <a:avLst/>
          </a:prstGeom>
        </p:spPr>
        <p:txBody>
          <a:bodyPr anchor="ctr" anchorCtr="1"/>
          <a:lstStyle>
            <a:lvl1pPr>
              <a:defRPr sz="3200" b="1">
                <a:solidFill>
                  <a:schemeClr val="tx2"/>
                </a:solidFill>
                <a:latin typeface="Tahoma" pitchFamily="34" charset="0"/>
                <a:ea typeface="Tahoma" pitchFamily="34" charset="0"/>
                <a:cs typeface="Tahoma" pitchFamily="34" charset="0"/>
              </a:defRPr>
            </a:lvl1pPr>
          </a:lstStyle>
          <a:p>
            <a:r>
              <a:rPr lang="en-US" dirty="0" smtClean="0"/>
              <a:t>Click to edit Master title style</a:t>
            </a:r>
            <a:endParaRPr lang="en-US" dirty="0"/>
          </a:p>
        </p:txBody>
      </p:sp>
      <p:sp>
        <p:nvSpPr>
          <p:cNvPr id="14" name="Text Placeholder 12"/>
          <p:cNvSpPr>
            <a:spLocks noGrp="1"/>
          </p:cNvSpPr>
          <p:nvPr>
            <p:ph type="body" sz="quarter" idx="10" hasCustomPrompt="1"/>
          </p:nvPr>
        </p:nvSpPr>
        <p:spPr>
          <a:xfrm>
            <a:off x="1356361" y="6507798"/>
            <a:ext cx="5806438" cy="344886"/>
          </a:xfrm>
          <a:prstGeom prst="rect">
            <a:avLst/>
          </a:prstGeom>
        </p:spPr>
        <p:txBody>
          <a:bodyPr/>
          <a:lstStyle>
            <a:lvl1pPr marL="0" indent="0">
              <a:lnSpc>
                <a:spcPct val="80000"/>
              </a:lnSpc>
              <a:spcBef>
                <a:spcPts val="0"/>
              </a:spcBef>
              <a:buNone/>
              <a:defRPr sz="1200">
                <a:latin typeface="Tahoma" pitchFamily="34" charset="0"/>
                <a:ea typeface="Tahoma" pitchFamily="34" charset="0"/>
                <a:cs typeface="Tahoma" pitchFamily="34" charset="0"/>
              </a:defRPr>
            </a:lvl1pPr>
          </a:lstStyle>
          <a:p>
            <a:pPr lvl="0"/>
            <a:r>
              <a:rPr lang="en-US" dirty="0" smtClean="0"/>
              <a:t>SOURCES:</a:t>
            </a:r>
            <a:endParaRPr lang="en-US" dirty="0"/>
          </a:p>
        </p:txBody>
      </p:sp>
      <p:sp>
        <p:nvSpPr>
          <p:cNvPr id="16" name="Text Placeholder 12"/>
          <p:cNvSpPr>
            <a:spLocks noGrp="1"/>
          </p:cNvSpPr>
          <p:nvPr>
            <p:ph type="body" sz="quarter" idx="13" hasCustomPrompt="1"/>
          </p:nvPr>
        </p:nvSpPr>
        <p:spPr>
          <a:xfrm>
            <a:off x="1356361" y="6162912"/>
            <a:ext cx="5806438" cy="344886"/>
          </a:xfrm>
          <a:prstGeom prst="rect">
            <a:avLst/>
          </a:prstGeom>
        </p:spPr>
        <p:txBody>
          <a:bodyPr/>
          <a:lstStyle>
            <a:lvl1pPr marL="0" indent="0">
              <a:lnSpc>
                <a:spcPct val="80000"/>
              </a:lnSpc>
              <a:spcBef>
                <a:spcPts val="0"/>
              </a:spcBef>
              <a:buNone/>
              <a:defRPr sz="1200">
                <a:latin typeface="Tahoma" pitchFamily="34" charset="0"/>
                <a:ea typeface="Tahoma" pitchFamily="34" charset="0"/>
                <a:cs typeface="Tahoma" pitchFamily="34" charset="0"/>
              </a:defRPr>
            </a:lvl1pPr>
          </a:lstStyle>
          <a:p>
            <a:pPr lvl="0"/>
            <a:r>
              <a:rPr lang="en-US" dirty="0" smtClean="0"/>
              <a:t>NOTES:</a:t>
            </a:r>
            <a:endParaRPr lang="en-US" dirty="0"/>
          </a:p>
        </p:txBody>
      </p:sp>
      <p:pic>
        <p:nvPicPr>
          <p:cNvPr id="17" name="Picture 33" descr="HP2020_logo.png"/>
          <p:cNvPicPr>
            <a:picLocks noChangeAspect="1"/>
          </p:cNvPicPr>
          <p:nvPr userDrawn="1"/>
        </p:nvPicPr>
        <p:blipFill>
          <a:blip r:embed="rId3" cstate="print"/>
          <a:srcRect/>
          <a:stretch>
            <a:fillRect/>
          </a:stretch>
        </p:blipFill>
        <p:spPr bwMode="auto">
          <a:xfrm>
            <a:off x="76200" y="6224334"/>
            <a:ext cx="1280160" cy="598206"/>
          </a:xfrm>
          <a:prstGeom prst="rect">
            <a:avLst/>
          </a:prstGeom>
          <a:noFill/>
          <a:ln w="9525">
            <a:noFill/>
            <a:miter lim="800000"/>
            <a:headEnd/>
            <a:tailEnd/>
          </a:ln>
        </p:spPr>
      </p:pic>
    </p:spTree>
    <p:extLst>
      <p:ext uri="{BB962C8B-B14F-4D97-AF65-F5344CB8AC3E}">
        <p14:creationId xmlns:p14="http://schemas.microsoft.com/office/powerpoint/2010/main" val="2892873337"/>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67CB476-EE9E-4301-8253-92925F707B86}"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8344636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2B76EA9-844C-444B-9638-E1AF1EB2C99B}"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419461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61F9B5F-039C-425A-9BCA-42BEDC3116F5}"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560800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E39B83A-F8FF-48EF-85FE-21241C7B078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740701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379EE61-D6C7-4CAE-835B-AC0CC2FCBF6D}"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063782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BC6CA6BD-6CA4-4825-8359-CBEA62F9FC2E}"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483126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C39E43E-5BA8-4BBE-A758-69D037E91EB6}"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112583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59B934A-D30A-459D-9C68-4B673A496ED1}"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93103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88FAF9D-AF5A-496A-B0B6-E10018E45057}" type="slidenum">
              <a:rPr lang="en-US" smtClean="0"/>
              <a:pPr/>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2F72ABA-BBFD-4DED-876B-B0FDC3D9BCA0}"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4877284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38DAC82-8F81-42DC-B7F9-071FCB7C56FE}"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532595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D607A7C-FF5E-4497-A56A-7275BFFFB927}"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498657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3" name="Rectangle 2"/>
          <p:cNvSpPr/>
          <p:nvPr userDrawn="1"/>
        </p:nvSpPr>
        <p:spPr bwMode="auto">
          <a:xfrm>
            <a:off x="0" y="0"/>
            <a:ext cx="9144000" cy="6019800"/>
          </a:xfrm>
          <a:prstGeom prst="rect">
            <a:avLst/>
          </a:prstGeom>
          <a:gradFill flip="none" rotWithShape="1">
            <a:gsLst>
              <a:gs pos="0">
                <a:srgbClr val="003F72"/>
              </a:gs>
              <a:gs pos="100000">
                <a:schemeClr val="bg1"/>
              </a:gs>
              <a:gs pos="100000">
                <a:schemeClr val="accent1">
                  <a:tint val="23500"/>
                  <a:satMod val="160000"/>
                </a:schemeClr>
              </a:gs>
            </a:gsLst>
            <a:lin ang="5400000" scaled="1"/>
            <a:tileRect/>
          </a:gradFill>
          <a:ln w="9525" cap="flat" cmpd="sng" algn="ctr">
            <a:noFill/>
            <a:prstDash val="solid"/>
            <a:round/>
            <a:headEnd type="none" w="med" len="med"/>
            <a:tailEnd type="none" w="med" len="med"/>
          </a:ln>
          <a:effectLst/>
        </p:spPr>
        <p:txBody>
          <a:bodyPr/>
          <a:lstStyle/>
          <a:p>
            <a:pPr algn="ctr">
              <a:buClr>
                <a:srgbClr val="97233F"/>
              </a:buClr>
              <a:buFont typeface="Arial" charset="0"/>
              <a:buNone/>
              <a:defRPr/>
            </a:pPr>
            <a:endParaRPr lang="en-US" dirty="0">
              <a:solidFill>
                <a:prstClr val="black"/>
              </a:solidFill>
            </a:endParaRPr>
          </a:p>
        </p:txBody>
      </p:sp>
      <p:pic>
        <p:nvPicPr>
          <p:cNvPr id="4" name="Picture 21" descr="HP2020 Map_PPT"/>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35113" y="2160588"/>
            <a:ext cx="6069012" cy="385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3" descr="HP2020_logo.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3825" y="6229350"/>
            <a:ext cx="10191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descr="Document Logos"/>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543800" y="6019800"/>
            <a:ext cx="1477963"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356616"/>
            <a:ext cx="8229600" cy="1161288"/>
          </a:xfrm>
        </p:spPr>
        <p:txBody>
          <a:bodyPr anchor="b"/>
          <a:lstStyle>
            <a:lvl1pPr algn="ctr">
              <a:defRPr sz="3200" b="1" cap="none">
                <a:solidFill>
                  <a:srgbClr val="FADA63"/>
                </a:solidFill>
                <a:latin typeface="Arial" pitchFamily="34" charset="0"/>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45591764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9" name="Rectangle 8"/>
          <p:cNvSpPr/>
          <p:nvPr userDrawn="1"/>
        </p:nvSpPr>
        <p:spPr bwMode="auto">
          <a:xfrm>
            <a:off x="0" y="76200"/>
            <a:ext cx="1371600" cy="1447800"/>
          </a:xfrm>
          <a:prstGeom prst="rect">
            <a:avLst/>
          </a:prstGeom>
          <a:gradFill>
            <a:gsLst>
              <a:gs pos="0">
                <a:srgbClr val="003F72"/>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3F72"/>
              </a:solidFill>
              <a:latin typeface="Arial" charset="0"/>
              <a:ea typeface="ＭＳ Ｐゴシック" pitchFamily="-107" charset="-128"/>
            </a:endParaRPr>
          </a:p>
        </p:txBody>
      </p:sp>
      <p:sp>
        <p:nvSpPr>
          <p:cNvPr id="10" name="Rectangle 9"/>
          <p:cNvSpPr/>
          <p:nvPr userDrawn="1"/>
        </p:nvSpPr>
        <p:spPr bwMode="auto">
          <a:xfrm>
            <a:off x="457200" y="1295400"/>
            <a:ext cx="8686800" cy="228600"/>
          </a:xfrm>
          <a:prstGeom prst="rect">
            <a:avLst/>
          </a:prstGeom>
          <a:gradFill>
            <a:gsLst>
              <a:gs pos="0">
                <a:srgbClr val="FADA63"/>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0000"/>
              </a:solidFill>
              <a:latin typeface="Arial" charset="0"/>
              <a:ea typeface="ＭＳ Ｐゴシック" pitchFamily="-107" charset="-128"/>
            </a:endParaRPr>
          </a:p>
        </p:txBody>
      </p:sp>
      <p:sp>
        <p:nvSpPr>
          <p:cNvPr id="11" name="Rectangle 19"/>
          <p:cNvSpPr>
            <a:spLocks noChangeArrowheads="1"/>
          </p:cNvSpPr>
          <p:nvPr userDrawn="1"/>
        </p:nvSpPr>
        <p:spPr bwMode="auto">
          <a:xfrm>
            <a:off x="0" y="0"/>
            <a:ext cx="9144000" cy="76200"/>
          </a:xfrm>
          <a:prstGeom prst="rect">
            <a:avLst/>
          </a:prstGeom>
          <a:solidFill>
            <a:srgbClr val="003F72"/>
          </a:solidFill>
          <a:ln w="9525">
            <a:noFill/>
            <a:round/>
            <a:headEnd/>
            <a:tailEnd/>
          </a:ln>
        </p:spPr>
        <p:txBody>
          <a:bodyPr/>
          <a:lstStyle/>
          <a:p>
            <a:pPr algn="ctr" fontAlgn="base">
              <a:spcBef>
                <a:spcPct val="0"/>
              </a:spcBef>
              <a:spcAft>
                <a:spcPct val="0"/>
              </a:spcAft>
              <a:defRPr/>
            </a:pPr>
            <a:endParaRPr lang="en-US" dirty="0">
              <a:solidFill>
                <a:srgbClr val="003F72"/>
              </a:solidFill>
              <a:latin typeface="Arial" pitchFamily="34" charset="0"/>
              <a:ea typeface="ＭＳ Ｐゴシック" charset="-128"/>
            </a:endParaRPr>
          </a:p>
        </p:txBody>
      </p:sp>
      <p:pic>
        <p:nvPicPr>
          <p:cNvPr id="12" name="Picture 15" descr="map.png"/>
          <p:cNvPicPr>
            <a:picLocks noChangeAspect="1"/>
          </p:cNvPicPr>
          <p:nvPr userDrawn="1"/>
        </p:nvPicPr>
        <p:blipFill>
          <a:blip r:embed="rId2" cstate="print"/>
          <a:srcRect b="32175"/>
          <a:stretch>
            <a:fillRect/>
          </a:stretch>
        </p:blipFill>
        <p:spPr bwMode="auto">
          <a:xfrm>
            <a:off x="152400" y="304800"/>
            <a:ext cx="1111250" cy="725488"/>
          </a:xfrm>
          <a:prstGeom prst="rect">
            <a:avLst/>
          </a:prstGeom>
          <a:noFill/>
          <a:ln w="9525">
            <a:noFill/>
            <a:miter lim="800000"/>
            <a:headEnd/>
            <a:tailEnd/>
          </a:ln>
        </p:spPr>
      </p:pic>
      <p:sp>
        <p:nvSpPr>
          <p:cNvPr id="13" name="Rectangle 12"/>
          <p:cNvSpPr/>
          <p:nvPr userDrawn="1"/>
        </p:nvSpPr>
        <p:spPr bwMode="auto">
          <a:xfrm>
            <a:off x="0" y="1295400"/>
            <a:ext cx="1371600" cy="4800600"/>
          </a:xfrm>
          <a:prstGeom prst="rect">
            <a:avLst/>
          </a:prstGeom>
          <a:gradFill>
            <a:gsLst>
              <a:gs pos="0">
                <a:srgbClr val="4FA98D"/>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0000"/>
              </a:solidFill>
              <a:latin typeface="Arial" charset="0"/>
              <a:ea typeface="ＭＳ Ｐゴシック" pitchFamily="-107" charset="-128"/>
            </a:endParaRPr>
          </a:p>
        </p:txBody>
      </p:sp>
      <p:sp>
        <p:nvSpPr>
          <p:cNvPr id="14" name="Title 1"/>
          <p:cNvSpPr>
            <a:spLocks noGrp="1"/>
          </p:cNvSpPr>
          <p:nvPr>
            <p:ph type="title"/>
          </p:nvPr>
        </p:nvSpPr>
        <p:spPr>
          <a:xfrm>
            <a:off x="1371599" y="4406900"/>
            <a:ext cx="7123113" cy="1362075"/>
          </a:xfrm>
          <a:prstGeom prst="rect">
            <a:avLst/>
          </a:prstGeom>
        </p:spPr>
        <p:txBody>
          <a:bodyPr anchor="t"/>
          <a:lstStyle>
            <a:lvl1pPr algn="l">
              <a:defRPr sz="3200" b="1" cap="all">
                <a:latin typeface="Tahoma" pitchFamily="34" charset="0"/>
                <a:ea typeface="Tahoma" pitchFamily="34" charset="0"/>
                <a:cs typeface="Tahoma" pitchFamily="34" charset="0"/>
              </a:defRPr>
            </a:lvl1pPr>
          </a:lstStyle>
          <a:p>
            <a:r>
              <a:rPr lang="en-US" dirty="0" smtClean="0"/>
              <a:t>Click to edit Master title style</a:t>
            </a:r>
            <a:endParaRPr lang="en-US" dirty="0"/>
          </a:p>
        </p:txBody>
      </p:sp>
      <p:pic>
        <p:nvPicPr>
          <p:cNvPr id="8" name="Picture 33" descr="HP2020_logo.png"/>
          <p:cNvPicPr>
            <a:picLocks noChangeAspect="1"/>
          </p:cNvPicPr>
          <p:nvPr userDrawn="1"/>
        </p:nvPicPr>
        <p:blipFill>
          <a:blip r:embed="rId3" cstate="print"/>
          <a:srcRect/>
          <a:stretch>
            <a:fillRect/>
          </a:stretch>
        </p:blipFill>
        <p:spPr bwMode="auto">
          <a:xfrm>
            <a:off x="76200" y="6224334"/>
            <a:ext cx="1280160" cy="598206"/>
          </a:xfrm>
          <a:prstGeom prst="rect">
            <a:avLst/>
          </a:prstGeom>
          <a:noFill/>
          <a:ln w="9525">
            <a:noFill/>
            <a:miter lim="800000"/>
            <a:headEnd/>
            <a:tailEnd/>
          </a:ln>
        </p:spPr>
      </p:pic>
    </p:spTree>
    <p:extLst>
      <p:ext uri="{BB962C8B-B14F-4D97-AF65-F5344CB8AC3E}">
        <p14:creationId xmlns:p14="http://schemas.microsoft.com/office/powerpoint/2010/main" val="3867248193"/>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9" name="Rectangle 8"/>
          <p:cNvSpPr/>
          <p:nvPr userDrawn="1"/>
        </p:nvSpPr>
        <p:spPr bwMode="auto">
          <a:xfrm>
            <a:off x="0" y="76200"/>
            <a:ext cx="1371600" cy="1447800"/>
          </a:xfrm>
          <a:prstGeom prst="rect">
            <a:avLst/>
          </a:prstGeom>
          <a:gradFill>
            <a:gsLst>
              <a:gs pos="0">
                <a:srgbClr val="003F72"/>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3F72"/>
              </a:solidFill>
              <a:latin typeface="Arial" charset="0"/>
              <a:ea typeface="ＭＳ Ｐゴシック" pitchFamily="-107" charset="-128"/>
            </a:endParaRPr>
          </a:p>
        </p:txBody>
      </p:sp>
      <p:sp>
        <p:nvSpPr>
          <p:cNvPr id="10" name="Rectangle 9"/>
          <p:cNvSpPr/>
          <p:nvPr userDrawn="1"/>
        </p:nvSpPr>
        <p:spPr bwMode="auto">
          <a:xfrm>
            <a:off x="457200" y="1295400"/>
            <a:ext cx="8686800" cy="228600"/>
          </a:xfrm>
          <a:prstGeom prst="rect">
            <a:avLst/>
          </a:prstGeom>
          <a:gradFill>
            <a:gsLst>
              <a:gs pos="0">
                <a:srgbClr val="FADA63"/>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0000"/>
              </a:solidFill>
              <a:latin typeface="Arial" charset="0"/>
              <a:ea typeface="ＭＳ Ｐゴシック" pitchFamily="-107" charset="-128"/>
            </a:endParaRPr>
          </a:p>
        </p:txBody>
      </p:sp>
      <p:sp>
        <p:nvSpPr>
          <p:cNvPr id="11" name="Rectangle 19"/>
          <p:cNvSpPr>
            <a:spLocks noChangeArrowheads="1"/>
          </p:cNvSpPr>
          <p:nvPr userDrawn="1"/>
        </p:nvSpPr>
        <p:spPr bwMode="auto">
          <a:xfrm>
            <a:off x="0" y="0"/>
            <a:ext cx="9144000" cy="76200"/>
          </a:xfrm>
          <a:prstGeom prst="rect">
            <a:avLst/>
          </a:prstGeom>
          <a:solidFill>
            <a:srgbClr val="003F72"/>
          </a:solidFill>
          <a:ln w="9525">
            <a:noFill/>
            <a:round/>
            <a:headEnd/>
            <a:tailEnd/>
          </a:ln>
        </p:spPr>
        <p:txBody>
          <a:bodyPr/>
          <a:lstStyle/>
          <a:p>
            <a:pPr algn="ctr" fontAlgn="base">
              <a:spcBef>
                <a:spcPct val="0"/>
              </a:spcBef>
              <a:spcAft>
                <a:spcPct val="0"/>
              </a:spcAft>
              <a:defRPr/>
            </a:pPr>
            <a:endParaRPr lang="en-US" dirty="0">
              <a:solidFill>
                <a:srgbClr val="003F72"/>
              </a:solidFill>
              <a:latin typeface="Arial" pitchFamily="34" charset="0"/>
              <a:ea typeface="ＭＳ Ｐゴシック" charset="-128"/>
            </a:endParaRPr>
          </a:p>
        </p:txBody>
      </p:sp>
      <p:pic>
        <p:nvPicPr>
          <p:cNvPr id="12" name="Picture 15" descr="map.png"/>
          <p:cNvPicPr>
            <a:picLocks noChangeAspect="1"/>
          </p:cNvPicPr>
          <p:nvPr userDrawn="1"/>
        </p:nvPicPr>
        <p:blipFill>
          <a:blip r:embed="rId2" cstate="print"/>
          <a:srcRect b="32175"/>
          <a:stretch>
            <a:fillRect/>
          </a:stretch>
        </p:blipFill>
        <p:spPr bwMode="auto">
          <a:xfrm>
            <a:off x="152400" y="304800"/>
            <a:ext cx="1111250" cy="725488"/>
          </a:xfrm>
          <a:prstGeom prst="rect">
            <a:avLst/>
          </a:prstGeom>
          <a:noFill/>
          <a:ln w="9525">
            <a:noFill/>
            <a:miter lim="800000"/>
            <a:headEnd/>
            <a:tailEnd/>
          </a:ln>
        </p:spPr>
      </p:pic>
      <p:sp>
        <p:nvSpPr>
          <p:cNvPr id="13" name="Rectangle 12"/>
          <p:cNvSpPr/>
          <p:nvPr userDrawn="1"/>
        </p:nvSpPr>
        <p:spPr bwMode="auto">
          <a:xfrm>
            <a:off x="0" y="1295400"/>
            <a:ext cx="1371600" cy="4800600"/>
          </a:xfrm>
          <a:prstGeom prst="rect">
            <a:avLst/>
          </a:prstGeom>
          <a:gradFill>
            <a:gsLst>
              <a:gs pos="0">
                <a:srgbClr val="4FA98D"/>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0000"/>
              </a:solidFill>
              <a:latin typeface="Arial" charset="0"/>
              <a:ea typeface="ＭＳ Ｐゴシック" pitchFamily="-107" charset="-128"/>
            </a:endParaRPr>
          </a:p>
        </p:txBody>
      </p:sp>
      <p:sp>
        <p:nvSpPr>
          <p:cNvPr id="15" name="Content Placeholder 13"/>
          <p:cNvSpPr>
            <a:spLocks noGrp="1"/>
          </p:cNvSpPr>
          <p:nvPr>
            <p:ph sz="quarter" idx="14"/>
          </p:nvPr>
        </p:nvSpPr>
        <p:spPr>
          <a:xfrm>
            <a:off x="1355725" y="1447800"/>
            <a:ext cx="7788275" cy="4724400"/>
          </a:xfrm>
          <a:prstGeom prst="rect">
            <a:avLst/>
          </a:prstGeom>
        </p:spPr>
        <p:txBody>
          <a:bodyPr/>
          <a:lstStyle>
            <a:lvl1pPr marL="342900" indent="-342900">
              <a:buClr>
                <a:srgbClr val="C00000"/>
              </a:buClr>
              <a:buSzPct val="120000"/>
              <a:buFont typeface="Wingdings" pitchFamily="2" charset="2"/>
              <a:buChar char="§"/>
              <a:defRPr>
                <a:latin typeface="Tahoma" pitchFamily="34" charset="0"/>
                <a:ea typeface="Tahoma" pitchFamily="34" charset="0"/>
                <a:cs typeface="Tahoma" pitchFamily="34" charset="0"/>
              </a:defRPr>
            </a:lvl1pPr>
            <a:lvl2pPr>
              <a:defRPr>
                <a:latin typeface="Tahoma" pitchFamily="34" charset="0"/>
                <a:ea typeface="Tahoma" pitchFamily="34" charset="0"/>
                <a:cs typeface="Tahoma" pitchFamily="34" charset="0"/>
              </a:defRPr>
            </a:lvl2pPr>
            <a:lvl3pPr marL="1143000" indent="-228600">
              <a:buFont typeface="Wingdings" pitchFamily="2" charset="2"/>
              <a:buChar char="v"/>
              <a:defRPr>
                <a:latin typeface="Tahoma" pitchFamily="34" charset="0"/>
                <a:ea typeface="Tahoma" pitchFamily="34" charset="0"/>
                <a:cs typeface="Tahoma" pitchFamily="34" charset="0"/>
              </a:defRPr>
            </a:lvl3pPr>
            <a:lvl4pPr marL="1600200" indent="-228600">
              <a:buFont typeface="Arial" pitchFamily="34" charset="0"/>
              <a:buChar char="•"/>
              <a:defRPr>
                <a:latin typeface="Tahoma" pitchFamily="34" charset="0"/>
                <a:ea typeface="Tahoma" pitchFamily="34" charset="0"/>
                <a:cs typeface="Tahoma" pitchFamily="34" charset="0"/>
              </a:defRPr>
            </a:lvl4pPr>
            <a:lvl5pPr>
              <a:defRPr>
                <a:latin typeface="Tahoma" pitchFamily="34" charset="0"/>
                <a:ea typeface="Tahoma" pitchFamily="34" charset="0"/>
                <a:cs typeface="Tahoma"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Slide Number Placeholder 1"/>
          <p:cNvSpPr>
            <a:spLocks noGrp="1"/>
          </p:cNvSpPr>
          <p:nvPr>
            <p:ph type="sldNum" sz="quarter" idx="15"/>
          </p:nvPr>
        </p:nvSpPr>
        <p:spPr/>
        <p:txBody>
          <a:bodyPr/>
          <a:lstStyle/>
          <a:p>
            <a:fld id="{F8ECAD15-DF40-4D57-8D99-2197AD37FB1A}" type="slidenum">
              <a:rPr lang="en-US" smtClean="0">
                <a:solidFill>
                  <a:prstClr val="black">
                    <a:tint val="75000"/>
                  </a:prstClr>
                </a:solidFill>
              </a:rPr>
              <a:pPr/>
              <a:t>‹#›</a:t>
            </a:fld>
            <a:endParaRPr lang="en-US" dirty="0">
              <a:solidFill>
                <a:prstClr val="black">
                  <a:tint val="75000"/>
                </a:prstClr>
              </a:solidFill>
            </a:endParaRPr>
          </a:p>
        </p:txBody>
      </p:sp>
      <p:sp>
        <p:nvSpPr>
          <p:cNvPr id="21" name="Title 10"/>
          <p:cNvSpPr>
            <a:spLocks noGrp="1"/>
          </p:cNvSpPr>
          <p:nvPr>
            <p:ph type="title"/>
          </p:nvPr>
        </p:nvSpPr>
        <p:spPr>
          <a:xfrm>
            <a:off x="1371600" y="76200"/>
            <a:ext cx="7772400" cy="1219200"/>
          </a:xfrm>
          <a:prstGeom prst="rect">
            <a:avLst/>
          </a:prstGeom>
        </p:spPr>
        <p:txBody>
          <a:bodyPr anchor="ctr" anchorCtr="1"/>
          <a:lstStyle>
            <a:lvl1pPr>
              <a:defRPr sz="3200" b="1">
                <a:solidFill>
                  <a:schemeClr val="tx2"/>
                </a:solidFill>
                <a:latin typeface="Tahoma" pitchFamily="34" charset="0"/>
                <a:ea typeface="Tahoma" pitchFamily="34" charset="0"/>
                <a:cs typeface="Tahoma" pitchFamily="34" charset="0"/>
              </a:defRPr>
            </a:lvl1pPr>
          </a:lstStyle>
          <a:p>
            <a:r>
              <a:rPr lang="en-US" dirty="0" smtClean="0"/>
              <a:t>Click to edit Master title style</a:t>
            </a:r>
            <a:endParaRPr lang="en-US" dirty="0"/>
          </a:p>
        </p:txBody>
      </p:sp>
      <p:sp>
        <p:nvSpPr>
          <p:cNvPr id="14" name="Text Placeholder 12"/>
          <p:cNvSpPr>
            <a:spLocks noGrp="1"/>
          </p:cNvSpPr>
          <p:nvPr>
            <p:ph type="body" sz="quarter" idx="10" hasCustomPrompt="1"/>
          </p:nvPr>
        </p:nvSpPr>
        <p:spPr>
          <a:xfrm>
            <a:off x="1356361" y="6507798"/>
            <a:ext cx="5806438" cy="344886"/>
          </a:xfrm>
          <a:prstGeom prst="rect">
            <a:avLst/>
          </a:prstGeom>
        </p:spPr>
        <p:txBody>
          <a:bodyPr/>
          <a:lstStyle>
            <a:lvl1pPr marL="0" indent="0">
              <a:lnSpc>
                <a:spcPct val="80000"/>
              </a:lnSpc>
              <a:spcBef>
                <a:spcPts val="0"/>
              </a:spcBef>
              <a:buNone/>
              <a:defRPr sz="1200">
                <a:latin typeface="Tahoma" pitchFamily="34" charset="0"/>
                <a:ea typeface="Tahoma" pitchFamily="34" charset="0"/>
                <a:cs typeface="Tahoma" pitchFamily="34" charset="0"/>
              </a:defRPr>
            </a:lvl1pPr>
          </a:lstStyle>
          <a:p>
            <a:pPr lvl="0"/>
            <a:r>
              <a:rPr lang="en-US" dirty="0" smtClean="0"/>
              <a:t>SOURCES:</a:t>
            </a:r>
            <a:endParaRPr lang="en-US" dirty="0"/>
          </a:p>
        </p:txBody>
      </p:sp>
      <p:sp>
        <p:nvSpPr>
          <p:cNvPr id="16" name="Text Placeholder 12"/>
          <p:cNvSpPr>
            <a:spLocks noGrp="1"/>
          </p:cNvSpPr>
          <p:nvPr>
            <p:ph type="body" sz="quarter" idx="13" hasCustomPrompt="1"/>
          </p:nvPr>
        </p:nvSpPr>
        <p:spPr>
          <a:xfrm>
            <a:off x="1356361" y="6162912"/>
            <a:ext cx="5806438" cy="344886"/>
          </a:xfrm>
          <a:prstGeom prst="rect">
            <a:avLst/>
          </a:prstGeom>
        </p:spPr>
        <p:txBody>
          <a:bodyPr/>
          <a:lstStyle>
            <a:lvl1pPr marL="0" indent="0">
              <a:lnSpc>
                <a:spcPct val="80000"/>
              </a:lnSpc>
              <a:spcBef>
                <a:spcPts val="0"/>
              </a:spcBef>
              <a:buNone/>
              <a:defRPr sz="1200">
                <a:latin typeface="Tahoma" pitchFamily="34" charset="0"/>
                <a:ea typeface="Tahoma" pitchFamily="34" charset="0"/>
                <a:cs typeface="Tahoma" pitchFamily="34" charset="0"/>
              </a:defRPr>
            </a:lvl1pPr>
          </a:lstStyle>
          <a:p>
            <a:pPr lvl="0"/>
            <a:r>
              <a:rPr lang="en-US" dirty="0" smtClean="0"/>
              <a:t>NOTES:</a:t>
            </a:r>
            <a:endParaRPr lang="en-US" dirty="0"/>
          </a:p>
        </p:txBody>
      </p:sp>
      <p:pic>
        <p:nvPicPr>
          <p:cNvPr id="17" name="Picture 33" descr="HP2020_logo.png"/>
          <p:cNvPicPr>
            <a:picLocks noChangeAspect="1"/>
          </p:cNvPicPr>
          <p:nvPr userDrawn="1"/>
        </p:nvPicPr>
        <p:blipFill>
          <a:blip r:embed="rId3" cstate="print"/>
          <a:srcRect/>
          <a:stretch>
            <a:fillRect/>
          </a:stretch>
        </p:blipFill>
        <p:spPr bwMode="auto">
          <a:xfrm>
            <a:off x="76200" y="6224334"/>
            <a:ext cx="1280160" cy="598206"/>
          </a:xfrm>
          <a:prstGeom prst="rect">
            <a:avLst/>
          </a:prstGeom>
          <a:noFill/>
          <a:ln w="9525">
            <a:noFill/>
            <a:miter lim="800000"/>
            <a:headEnd/>
            <a:tailEnd/>
          </a:ln>
        </p:spPr>
      </p:pic>
    </p:spTree>
    <p:extLst>
      <p:ext uri="{BB962C8B-B14F-4D97-AF65-F5344CB8AC3E}">
        <p14:creationId xmlns:p14="http://schemas.microsoft.com/office/powerpoint/2010/main" val="1649804661"/>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Rectangle 3"/>
          <p:cNvSpPr/>
          <p:nvPr userDrawn="1"/>
        </p:nvSpPr>
        <p:spPr bwMode="auto">
          <a:xfrm>
            <a:off x="0" y="0"/>
            <a:ext cx="9144000" cy="6019800"/>
          </a:xfrm>
          <a:prstGeom prst="rect">
            <a:avLst/>
          </a:prstGeom>
          <a:gradFill flip="none" rotWithShape="1">
            <a:gsLst>
              <a:gs pos="0">
                <a:srgbClr val="003F72"/>
              </a:gs>
              <a:gs pos="100000">
                <a:schemeClr val="bg1"/>
              </a:gs>
              <a:gs pos="100000">
                <a:schemeClr val="accent1">
                  <a:tint val="23500"/>
                  <a:satMod val="160000"/>
                </a:schemeClr>
              </a:gs>
            </a:gsLst>
            <a:lin ang="5400000" scaled="1"/>
            <a:tileRect/>
          </a:gradFill>
          <a:ln w="9525" cap="flat" cmpd="sng" algn="ctr">
            <a:noFill/>
            <a:prstDash val="solid"/>
            <a:round/>
            <a:headEnd type="none" w="med" len="med"/>
            <a:tailEnd type="none" w="med" len="med"/>
          </a:ln>
          <a:effectLst/>
        </p:spPr>
        <p:txBody>
          <a:bodyPr/>
          <a:lstStyle/>
          <a:p>
            <a:pPr algn="ctr">
              <a:buClr>
                <a:srgbClr val="97233F"/>
              </a:buClr>
              <a:buFont typeface="Arial" charset="0"/>
              <a:buNone/>
              <a:defRPr/>
            </a:pPr>
            <a:endParaRPr lang="en-US" dirty="0">
              <a:solidFill>
                <a:prstClr val="black"/>
              </a:solidFill>
            </a:endParaRPr>
          </a:p>
        </p:txBody>
      </p:sp>
      <p:pic>
        <p:nvPicPr>
          <p:cNvPr id="5" name="Picture 21" descr="HP2020 Map_PPT"/>
          <p:cNvPicPr>
            <a:picLocks noChangeAspect="1" noChangeArrowheads="1"/>
          </p:cNvPicPr>
          <p:nvPr userDrawn="1"/>
        </p:nvPicPr>
        <p:blipFill>
          <a:blip r:embed="rId2" cstate="print"/>
          <a:srcRect/>
          <a:stretch>
            <a:fillRect/>
          </a:stretch>
        </p:blipFill>
        <p:spPr bwMode="auto">
          <a:xfrm>
            <a:off x="1535113" y="2160588"/>
            <a:ext cx="6069012" cy="3859212"/>
          </a:xfrm>
          <a:prstGeom prst="rect">
            <a:avLst/>
          </a:prstGeom>
          <a:noFill/>
          <a:ln w="9525">
            <a:noFill/>
            <a:miter lim="800000"/>
            <a:headEnd/>
            <a:tailEnd/>
          </a:ln>
        </p:spPr>
      </p:pic>
      <p:pic>
        <p:nvPicPr>
          <p:cNvPr id="6" name="Picture 12" descr="Document Logos"/>
          <p:cNvPicPr>
            <a:picLocks noChangeAspect="1" noChangeArrowheads="1"/>
          </p:cNvPicPr>
          <p:nvPr userDrawn="1"/>
        </p:nvPicPr>
        <p:blipFill>
          <a:blip r:embed="rId3" cstate="print"/>
          <a:srcRect/>
          <a:stretch>
            <a:fillRect/>
          </a:stretch>
        </p:blipFill>
        <p:spPr bwMode="auto">
          <a:xfrm>
            <a:off x="7604125" y="6078002"/>
            <a:ext cx="1477963" cy="744538"/>
          </a:xfrm>
          <a:prstGeom prst="rect">
            <a:avLst/>
          </a:prstGeom>
          <a:noFill/>
          <a:ln w="9525">
            <a:noFill/>
            <a:miter lim="800000"/>
            <a:headEnd/>
            <a:tailEnd/>
          </a:ln>
        </p:spPr>
      </p:pic>
      <p:pic>
        <p:nvPicPr>
          <p:cNvPr id="7" name="Picture 33" descr="HP2020_logo.png"/>
          <p:cNvPicPr>
            <a:picLocks noChangeAspect="1"/>
          </p:cNvPicPr>
          <p:nvPr userDrawn="1"/>
        </p:nvPicPr>
        <p:blipFill>
          <a:blip r:embed="rId4" cstate="print"/>
          <a:srcRect/>
          <a:stretch>
            <a:fillRect/>
          </a:stretch>
        </p:blipFill>
        <p:spPr bwMode="auto">
          <a:xfrm>
            <a:off x="76200" y="6224334"/>
            <a:ext cx="1280160" cy="598206"/>
          </a:xfrm>
          <a:prstGeom prst="rect">
            <a:avLst/>
          </a:prstGeom>
          <a:noFill/>
          <a:ln w="9525">
            <a:noFill/>
            <a:miter lim="800000"/>
            <a:headEnd/>
            <a:tailEnd/>
          </a:ln>
        </p:spPr>
      </p:pic>
      <p:sp>
        <p:nvSpPr>
          <p:cNvPr id="2" name="Title 1"/>
          <p:cNvSpPr>
            <a:spLocks noGrp="1"/>
          </p:cNvSpPr>
          <p:nvPr>
            <p:ph type="title"/>
          </p:nvPr>
        </p:nvSpPr>
        <p:spPr>
          <a:xfrm>
            <a:off x="-2381" y="606426"/>
            <a:ext cx="9144000" cy="1554162"/>
          </a:xfrm>
          <a:prstGeom prst="rect">
            <a:avLst/>
          </a:prstGeom>
        </p:spPr>
        <p:txBody>
          <a:bodyPr/>
          <a:lstStyle>
            <a:lvl1pPr>
              <a:defRPr lang="en-US" sz="3200" b="1" kern="1200" dirty="0">
                <a:solidFill>
                  <a:srgbClr val="FADA63"/>
                </a:solidFill>
                <a:latin typeface="Tahoma" pitchFamily="34" charset="0"/>
                <a:ea typeface="Tahoma" pitchFamily="34" charset="0"/>
                <a:cs typeface="Tahoma" pitchFamily="34" charset="0"/>
              </a:defRPr>
            </a:lvl1pPr>
          </a:lstStyle>
          <a:p>
            <a:pPr marL="0" lvl="0" indent="0" algn="ctr" defTabSz="914400" rtl="0" eaLnBrk="1" latinLnBrk="0" hangingPunct="1">
              <a:spcBef>
                <a:spcPts val="0"/>
              </a:spcBef>
              <a:buFont typeface="Arial" pitchFamily="34" charset="0"/>
              <a:buNone/>
            </a:pPr>
            <a:r>
              <a:rPr lang="en-US" dirty="0" smtClean="0"/>
              <a:t>Click to edit Master title style</a:t>
            </a:r>
            <a:endParaRPr lang="en-US" dirty="0"/>
          </a:p>
        </p:txBody>
      </p:sp>
      <p:pic>
        <p:nvPicPr>
          <p:cNvPr id="8" name="Picture 4" descr="usdaART"/>
          <p:cNvPicPr>
            <a:picLocks noChangeAspect="1" noChangeArrowheads="1"/>
          </p:cNvPicPr>
          <p:nvPr userDrawn="1"/>
        </p:nvPicPr>
        <p:blipFill>
          <a:blip r:embed="rId5" cstate="print"/>
          <a:srcRect/>
          <a:stretch>
            <a:fillRect/>
          </a:stretch>
        </p:blipFill>
        <p:spPr bwMode="auto">
          <a:xfrm>
            <a:off x="6629400" y="6172200"/>
            <a:ext cx="781418" cy="539708"/>
          </a:xfrm>
          <a:prstGeom prst="rect">
            <a:avLst/>
          </a:prstGeom>
          <a:solidFill>
            <a:schemeClr val="bg1"/>
          </a:solidFill>
        </p:spPr>
      </p:pic>
    </p:spTree>
    <p:extLst>
      <p:ext uri="{BB962C8B-B14F-4D97-AF65-F5344CB8AC3E}">
        <p14:creationId xmlns:p14="http://schemas.microsoft.com/office/powerpoint/2010/main" val="820696227"/>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8229600" cy="4876800"/>
          </a:xfrm>
          <a:prstGeom prst="rect">
            <a:avLst/>
          </a:prstGeom>
        </p:spPr>
        <p:txBody>
          <a:bodyPr/>
          <a:lstStyle>
            <a:lvl1pPr>
              <a:defRPr>
                <a:solidFill>
                  <a:schemeClr val="tx1"/>
                </a:solidFill>
                <a:latin typeface="Tahoma" pitchFamily="34" charset="0"/>
                <a:ea typeface="Tahoma" pitchFamily="34" charset="0"/>
                <a:cs typeface="Tahoma" pitchFamily="34" charset="0"/>
              </a:defRPr>
            </a:lvl1pPr>
            <a:lvl2pPr>
              <a:defRPr>
                <a:solidFill>
                  <a:schemeClr val="tx1"/>
                </a:solidFill>
                <a:latin typeface="Tahoma" pitchFamily="34" charset="0"/>
                <a:ea typeface="Tahoma" pitchFamily="34" charset="0"/>
                <a:cs typeface="Tahoma" pitchFamily="34" charset="0"/>
              </a:defRPr>
            </a:lvl2pPr>
            <a:lvl3pPr>
              <a:defRPr>
                <a:solidFill>
                  <a:schemeClr val="tx1"/>
                </a:solidFill>
                <a:latin typeface="Tahoma" pitchFamily="34" charset="0"/>
                <a:ea typeface="Tahoma" pitchFamily="34" charset="0"/>
                <a:cs typeface="Tahoma" pitchFamily="34" charset="0"/>
              </a:defRPr>
            </a:lvl3pPr>
            <a:lvl4pPr>
              <a:defRPr>
                <a:solidFill>
                  <a:schemeClr val="tx1"/>
                </a:solidFill>
                <a:latin typeface="Tahoma" pitchFamily="34" charset="0"/>
                <a:ea typeface="Tahoma" pitchFamily="34" charset="0"/>
                <a:cs typeface="Tahoma" pitchFamily="34" charset="0"/>
              </a:defRPr>
            </a:lvl4pPr>
            <a:lvl5pPr>
              <a:defRPr>
                <a:solidFill>
                  <a:schemeClr val="tx1"/>
                </a:solidFill>
                <a:latin typeface="Tahoma" pitchFamily="34" charset="0"/>
                <a:ea typeface="Tahoma" pitchFamily="34" charset="0"/>
                <a:cs typeface="Tahoma"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4"/>
          </p:nvPr>
        </p:nvSpPr>
        <p:spPr/>
        <p:txBody>
          <a:bodyPr/>
          <a:lstStyle/>
          <a:p>
            <a:fld id="{F8ECAD15-DF40-4D57-8D99-2197AD37FB1A}" type="slidenum">
              <a:rPr lang="en-US" smtClean="0">
                <a:solidFill>
                  <a:prstClr val="black">
                    <a:tint val="75000"/>
                  </a:prstClr>
                </a:solidFill>
              </a:rPr>
              <a:pPr/>
              <a:t>‹#›</a:t>
            </a:fld>
            <a:endParaRPr lang="en-US">
              <a:solidFill>
                <a:prstClr val="black">
                  <a:tint val="75000"/>
                </a:prstClr>
              </a:solidFill>
            </a:endParaRPr>
          </a:p>
        </p:txBody>
      </p:sp>
      <p:sp>
        <p:nvSpPr>
          <p:cNvPr id="12" name="Title 10"/>
          <p:cNvSpPr>
            <a:spLocks noGrp="1"/>
          </p:cNvSpPr>
          <p:nvPr>
            <p:ph type="title"/>
          </p:nvPr>
        </p:nvSpPr>
        <p:spPr>
          <a:xfrm>
            <a:off x="0" y="76200"/>
            <a:ext cx="9144000" cy="1219200"/>
          </a:xfrm>
          <a:prstGeom prst="rect">
            <a:avLst/>
          </a:prstGeom>
        </p:spPr>
        <p:txBody>
          <a:bodyPr anchor="ctr" anchorCtr="1"/>
          <a:lstStyle>
            <a:lvl1pPr>
              <a:defRPr sz="3200" b="1">
                <a:solidFill>
                  <a:schemeClr val="tx2"/>
                </a:solidFill>
                <a:latin typeface="Tahoma" pitchFamily="34" charset="0"/>
                <a:ea typeface="Tahoma" pitchFamily="34" charset="0"/>
                <a:cs typeface="Tahoma" pitchFamily="34" charset="0"/>
              </a:defRPr>
            </a:lvl1pPr>
          </a:lstStyle>
          <a:p>
            <a:r>
              <a:rPr lang="en-US" dirty="0" smtClean="0"/>
              <a:t>Click to edit Master title style</a:t>
            </a:r>
            <a:endParaRPr lang="en-US" dirty="0"/>
          </a:p>
        </p:txBody>
      </p:sp>
      <p:sp>
        <p:nvSpPr>
          <p:cNvPr id="10" name="Text Placeholder 12"/>
          <p:cNvSpPr>
            <a:spLocks noGrp="1"/>
          </p:cNvSpPr>
          <p:nvPr>
            <p:ph type="body" sz="quarter" idx="10" hasCustomPrompt="1"/>
          </p:nvPr>
        </p:nvSpPr>
        <p:spPr>
          <a:xfrm>
            <a:off x="0" y="6506629"/>
            <a:ext cx="7315200" cy="344886"/>
          </a:xfrm>
          <a:prstGeom prst="rect">
            <a:avLst/>
          </a:prstGeom>
        </p:spPr>
        <p:txBody>
          <a:bodyPr/>
          <a:lstStyle>
            <a:lvl1pPr marL="0" indent="0">
              <a:lnSpc>
                <a:spcPct val="80000"/>
              </a:lnSpc>
              <a:spcBef>
                <a:spcPts val="0"/>
              </a:spcBef>
              <a:buNone/>
              <a:defRPr sz="1200">
                <a:latin typeface="Tahoma" pitchFamily="34" charset="0"/>
                <a:ea typeface="Tahoma" pitchFamily="34" charset="0"/>
                <a:cs typeface="Tahoma" pitchFamily="34" charset="0"/>
              </a:defRPr>
            </a:lvl1pPr>
          </a:lstStyle>
          <a:p>
            <a:pPr lvl="0"/>
            <a:r>
              <a:rPr lang="en-US" dirty="0" smtClean="0"/>
              <a:t>SOURCES:</a:t>
            </a:r>
            <a:endParaRPr lang="en-US" dirty="0"/>
          </a:p>
        </p:txBody>
      </p:sp>
      <p:sp>
        <p:nvSpPr>
          <p:cNvPr id="11" name="Text Placeholder 12"/>
          <p:cNvSpPr>
            <a:spLocks noGrp="1"/>
          </p:cNvSpPr>
          <p:nvPr>
            <p:ph type="body" sz="quarter" idx="13" hasCustomPrompt="1"/>
          </p:nvPr>
        </p:nvSpPr>
        <p:spPr>
          <a:xfrm>
            <a:off x="0" y="6162912"/>
            <a:ext cx="7315200" cy="344886"/>
          </a:xfrm>
          <a:prstGeom prst="rect">
            <a:avLst/>
          </a:prstGeom>
        </p:spPr>
        <p:txBody>
          <a:bodyPr/>
          <a:lstStyle>
            <a:lvl1pPr marL="0" indent="0">
              <a:lnSpc>
                <a:spcPct val="80000"/>
              </a:lnSpc>
              <a:spcBef>
                <a:spcPts val="0"/>
              </a:spcBef>
              <a:buNone/>
              <a:defRPr sz="1200">
                <a:latin typeface="Tahoma" pitchFamily="34" charset="0"/>
                <a:ea typeface="Tahoma" pitchFamily="34" charset="0"/>
                <a:cs typeface="Tahoma" pitchFamily="34" charset="0"/>
              </a:defRPr>
            </a:lvl1pPr>
          </a:lstStyle>
          <a:p>
            <a:pPr lvl="0"/>
            <a:r>
              <a:rPr lang="en-US" dirty="0" smtClean="0"/>
              <a:t>NOTES:</a:t>
            </a:r>
            <a:endParaRPr lang="en-US" dirty="0"/>
          </a:p>
        </p:txBody>
      </p:sp>
    </p:spTree>
    <p:extLst>
      <p:ext uri="{BB962C8B-B14F-4D97-AF65-F5344CB8AC3E}">
        <p14:creationId xmlns:p14="http://schemas.microsoft.com/office/powerpoint/2010/main" val="337182052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88FAF9D-AF5A-496A-B0B6-E10018E45057}"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88FAF9D-AF5A-496A-B0B6-E10018E45057}"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88FAF9D-AF5A-496A-B0B6-E10018E45057}"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5.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theme" Target="../theme/theme5.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image" Target="../media/image2.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image" Target="../media/image9.png"/><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theme" Target="../theme/theme6.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8FAF9D-AF5A-496A-B0B6-E10018E45057}"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704" r:id="rId13"/>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2138498"/>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2" r:id="rId11"/>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a:defRPr>
      </a:lvl2pPr>
      <a:lvl3pPr algn="ctr" rtl="0" eaLnBrk="0" fontAlgn="base" hangingPunct="0">
        <a:spcBef>
          <a:spcPct val="0"/>
        </a:spcBef>
        <a:spcAft>
          <a:spcPct val="0"/>
        </a:spcAft>
        <a:defRPr sz="4400">
          <a:solidFill>
            <a:schemeClr val="tx1"/>
          </a:solidFill>
          <a:latin typeface="Myriad Web Pro"/>
        </a:defRPr>
      </a:lvl3pPr>
      <a:lvl4pPr algn="ctr" rtl="0" eaLnBrk="0" fontAlgn="base" hangingPunct="0">
        <a:spcBef>
          <a:spcPct val="0"/>
        </a:spcBef>
        <a:spcAft>
          <a:spcPct val="0"/>
        </a:spcAft>
        <a:defRPr sz="4400">
          <a:solidFill>
            <a:schemeClr val="tx1"/>
          </a:solidFill>
          <a:latin typeface="Myriad Web Pro"/>
        </a:defRPr>
      </a:lvl4pPr>
      <a:lvl5pPr algn="ctr" rtl="0" eaLnBrk="0" fontAlgn="base" hangingPunct="0">
        <a:spcBef>
          <a:spcPct val="0"/>
        </a:spcBef>
        <a:spcAft>
          <a:spcPct val="0"/>
        </a:spcAft>
        <a:defRPr sz="4400">
          <a:solidFill>
            <a:schemeClr val="tx1"/>
          </a:solidFill>
          <a:latin typeface="Myriad Web Pro"/>
        </a:defRPr>
      </a:lvl5pPr>
      <a:lvl6pPr marL="457200" algn="ctr" rtl="0" fontAlgn="base">
        <a:spcBef>
          <a:spcPct val="0"/>
        </a:spcBef>
        <a:spcAft>
          <a:spcPct val="0"/>
        </a:spcAft>
        <a:defRPr sz="4400">
          <a:solidFill>
            <a:schemeClr val="tx1"/>
          </a:solidFill>
          <a:latin typeface="Myriad Web Pro"/>
        </a:defRPr>
      </a:lvl6pPr>
      <a:lvl7pPr marL="914400" algn="ctr" rtl="0" fontAlgn="base">
        <a:spcBef>
          <a:spcPct val="0"/>
        </a:spcBef>
        <a:spcAft>
          <a:spcPct val="0"/>
        </a:spcAft>
        <a:defRPr sz="4400">
          <a:solidFill>
            <a:schemeClr val="tx1"/>
          </a:solidFill>
          <a:latin typeface="Myriad Web Pro"/>
        </a:defRPr>
      </a:lvl7pPr>
      <a:lvl8pPr marL="1371600" algn="ctr" rtl="0" fontAlgn="base">
        <a:spcBef>
          <a:spcPct val="0"/>
        </a:spcBef>
        <a:spcAft>
          <a:spcPct val="0"/>
        </a:spcAft>
        <a:defRPr sz="4400">
          <a:solidFill>
            <a:schemeClr val="tx1"/>
          </a:solidFill>
          <a:latin typeface="Myriad Web Pro"/>
        </a:defRPr>
      </a:lvl8pPr>
      <a:lvl9pPr marL="1828800" algn="ctr" rtl="0" fontAlgn="base">
        <a:spcBef>
          <a:spcPct val="0"/>
        </a:spcBef>
        <a:spcAft>
          <a:spcPct val="0"/>
        </a:spcAft>
        <a:defRPr sz="4400">
          <a:solidFill>
            <a:schemeClr val="tx1"/>
          </a:solidFill>
          <a:latin typeface="Myriad Web Pro"/>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21"/>
          <p:cNvSpPr>
            <a:spLocks noGrp="1"/>
          </p:cNvSpPr>
          <p:nvPr>
            <p:ph type="title"/>
          </p:nvPr>
        </p:nvSpPr>
        <p:spPr bwMode="auto">
          <a:xfrm>
            <a:off x="1600200" y="152400"/>
            <a:ext cx="74707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Text Placeholder 12"/>
          <p:cNvSpPr>
            <a:spLocks noGrp="1"/>
          </p:cNvSpPr>
          <p:nvPr>
            <p:ph type="body" idx="1"/>
          </p:nvPr>
        </p:nvSpPr>
        <p:spPr bwMode="auto">
          <a:xfrm>
            <a:off x="1600200" y="1673225"/>
            <a:ext cx="7315200" cy="487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 name="Rectangle 11"/>
          <p:cNvSpPr/>
          <p:nvPr/>
        </p:nvSpPr>
        <p:spPr bwMode="auto">
          <a:xfrm>
            <a:off x="0" y="76200"/>
            <a:ext cx="1371600" cy="1447800"/>
          </a:xfrm>
          <a:prstGeom prst="rect">
            <a:avLst/>
          </a:prstGeom>
          <a:gradFill>
            <a:gsLst>
              <a:gs pos="0">
                <a:srgbClr val="003F72"/>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3F72"/>
              </a:solidFill>
              <a:latin typeface="Arial" charset="0"/>
              <a:ea typeface="ＭＳ Ｐゴシック" pitchFamily="-107" charset="-128"/>
            </a:endParaRPr>
          </a:p>
        </p:txBody>
      </p:sp>
      <p:sp>
        <p:nvSpPr>
          <p:cNvPr id="13" name="Rectangle 12"/>
          <p:cNvSpPr/>
          <p:nvPr/>
        </p:nvSpPr>
        <p:spPr bwMode="auto">
          <a:xfrm>
            <a:off x="457200" y="1295400"/>
            <a:ext cx="8686800" cy="228600"/>
          </a:xfrm>
          <a:prstGeom prst="rect">
            <a:avLst/>
          </a:prstGeom>
          <a:gradFill>
            <a:gsLst>
              <a:gs pos="0">
                <a:srgbClr val="FADA63"/>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0000"/>
              </a:solidFill>
              <a:latin typeface="Arial" charset="0"/>
              <a:ea typeface="ＭＳ Ｐゴシック" pitchFamily="-107" charset="-128"/>
            </a:endParaRPr>
          </a:p>
        </p:txBody>
      </p:sp>
      <p:sp>
        <p:nvSpPr>
          <p:cNvPr id="1030" name="Rectangle 19"/>
          <p:cNvSpPr>
            <a:spLocks noChangeArrowheads="1"/>
          </p:cNvSpPr>
          <p:nvPr/>
        </p:nvSpPr>
        <p:spPr bwMode="auto">
          <a:xfrm>
            <a:off x="0" y="0"/>
            <a:ext cx="9144000" cy="76200"/>
          </a:xfrm>
          <a:prstGeom prst="rect">
            <a:avLst/>
          </a:prstGeom>
          <a:solidFill>
            <a:srgbClr val="003F72"/>
          </a:solidFill>
          <a:ln w="9525">
            <a:noFill/>
            <a:round/>
            <a:headEnd/>
            <a:tailEnd/>
          </a:ln>
        </p:spPr>
        <p:txBody>
          <a:bodyPr/>
          <a:lstStyle/>
          <a:p>
            <a:pPr algn="ctr" fontAlgn="base">
              <a:spcBef>
                <a:spcPct val="0"/>
              </a:spcBef>
              <a:spcAft>
                <a:spcPct val="0"/>
              </a:spcAft>
              <a:defRPr/>
            </a:pPr>
            <a:endParaRPr lang="en-US" dirty="0">
              <a:solidFill>
                <a:srgbClr val="003F72"/>
              </a:solidFill>
              <a:latin typeface="Arial" pitchFamily="34" charset="0"/>
              <a:ea typeface="ＭＳ Ｐゴシック" charset="-128"/>
            </a:endParaRPr>
          </a:p>
        </p:txBody>
      </p:sp>
      <p:pic>
        <p:nvPicPr>
          <p:cNvPr id="3079" name="Picture 15" descr="map.png"/>
          <p:cNvPicPr>
            <a:picLocks noChangeAspect="1"/>
          </p:cNvPicPr>
          <p:nvPr/>
        </p:nvPicPr>
        <p:blipFill>
          <a:blip r:embed="rId5" cstate="print">
            <a:extLst>
              <a:ext uri="{28A0092B-C50C-407E-A947-70E740481C1C}">
                <a14:useLocalDpi xmlns:a14="http://schemas.microsoft.com/office/drawing/2010/main" val="0"/>
              </a:ext>
            </a:extLst>
          </a:blip>
          <a:srcRect b="32175"/>
          <a:stretch>
            <a:fillRect/>
          </a:stretch>
        </p:blipFill>
        <p:spPr bwMode="auto">
          <a:xfrm>
            <a:off x="152400" y="304800"/>
            <a:ext cx="1111250"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bwMode="auto">
          <a:xfrm>
            <a:off x="0" y="1295400"/>
            <a:ext cx="1371600" cy="4800600"/>
          </a:xfrm>
          <a:prstGeom prst="rect">
            <a:avLst/>
          </a:prstGeom>
          <a:gradFill>
            <a:gsLst>
              <a:gs pos="0">
                <a:srgbClr val="4FA98D"/>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0000"/>
              </a:solidFill>
              <a:latin typeface="Arial" charset="0"/>
              <a:ea typeface="ＭＳ Ｐゴシック" pitchFamily="-107" charset="-128"/>
            </a:endParaRPr>
          </a:p>
        </p:txBody>
      </p:sp>
      <p:pic>
        <p:nvPicPr>
          <p:cNvPr id="3081" name="Picture 33" descr="HP2020_logo.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3825" y="6229350"/>
            <a:ext cx="10191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64" r:id="rId1"/>
    <p:sldLayoutId id="2147483765" r:id="rId2"/>
    <p:sldLayoutId id="2147483772" r:id="rId3"/>
  </p:sldLayoutIdLst>
  <p:hf hdr="0" dt="0"/>
  <p:txStyles>
    <p:titleStyle>
      <a:lvl1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1pPr>
      <a:lvl2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2pPr>
      <a:lvl3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3pPr>
      <a:lvl4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4pPr>
      <a:lvl5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5pPr>
      <a:lvl6pPr marL="457200" algn="l" rtl="0" eaLnBrk="1" fontAlgn="base" hangingPunct="1">
        <a:spcBef>
          <a:spcPct val="0"/>
        </a:spcBef>
        <a:spcAft>
          <a:spcPct val="0"/>
        </a:spcAft>
        <a:defRPr sz="4000">
          <a:solidFill>
            <a:schemeClr val="tx2"/>
          </a:solidFill>
          <a:latin typeface="Trebuchet MS" pitchFamily="34" charset="0"/>
        </a:defRPr>
      </a:lvl6pPr>
      <a:lvl7pPr marL="914400" algn="l" rtl="0" eaLnBrk="1" fontAlgn="base" hangingPunct="1">
        <a:spcBef>
          <a:spcPct val="0"/>
        </a:spcBef>
        <a:spcAft>
          <a:spcPct val="0"/>
        </a:spcAft>
        <a:defRPr sz="4000">
          <a:solidFill>
            <a:schemeClr val="tx2"/>
          </a:solidFill>
          <a:latin typeface="Trebuchet MS" pitchFamily="34" charset="0"/>
        </a:defRPr>
      </a:lvl7pPr>
      <a:lvl8pPr marL="1371600" algn="l" rtl="0" eaLnBrk="1" fontAlgn="base" hangingPunct="1">
        <a:spcBef>
          <a:spcPct val="0"/>
        </a:spcBef>
        <a:spcAft>
          <a:spcPct val="0"/>
        </a:spcAft>
        <a:defRPr sz="4000">
          <a:solidFill>
            <a:schemeClr val="tx2"/>
          </a:solidFill>
          <a:latin typeface="Trebuchet MS" pitchFamily="34" charset="0"/>
        </a:defRPr>
      </a:lvl8pPr>
      <a:lvl9pPr marL="1828800" algn="l" rtl="0" eaLnBrk="1" fontAlgn="base" hangingPunct="1">
        <a:spcBef>
          <a:spcPct val="0"/>
        </a:spcBef>
        <a:spcAft>
          <a:spcPct val="0"/>
        </a:spcAft>
        <a:defRPr sz="4000">
          <a:solidFill>
            <a:schemeClr val="tx2"/>
          </a:solidFill>
          <a:latin typeface="Trebuchet MS" pitchFamily="34" charset="0"/>
        </a:defRPr>
      </a:lvl9pPr>
    </p:titleStyle>
    <p:body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a:xfrm>
            <a:off x="8534400" y="6492503"/>
            <a:ext cx="609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ECAD15-DF40-4D57-8D99-2197AD37FB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3335175"/>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97" r:id="rId6"/>
    <p:sldLayoutId id="2147483798" r:id="rId7"/>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21"/>
          <p:cNvSpPr>
            <a:spLocks noGrp="1"/>
          </p:cNvSpPr>
          <p:nvPr>
            <p:ph type="title"/>
          </p:nvPr>
        </p:nvSpPr>
        <p:spPr bwMode="auto">
          <a:xfrm>
            <a:off x="1600200" y="152400"/>
            <a:ext cx="7470775"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12"/>
          <p:cNvSpPr>
            <a:spLocks noGrp="1"/>
          </p:cNvSpPr>
          <p:nvPr>
            <p:ph type="body" idx="1"/>
          </p:nvPr>
        </p:nvSpPr>
        <p:spPr bwMode="auto">
          <a:xfrm>
            <a:off x="1600200" y="1673225"/>
            <a:ext cx="7315200" cy="48799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 name="Rectangle 11"/>
          <p:cNvSpPr/>
          <p:nvPr/>
        </p:nvSpPr>
        <p:spPr bwMode="auto">
          <a:xfrm>
            <a:off x="0" y="76200"/>
            <a:ext cx="1371600" cy="1447800"/>
          </a:xfrm>
          <a:prstGeom prst="rect">
            <a:avLst/>
          </a:prstGeom>
          <a:gradFill>
            <a:gsLst>
              <a:gs pos="0">
                <a:srgbClr val="003F72"/>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3F72"/>
              </a:solidFill>
              <a:latin typeface="Arial" charset="0"/>
              <a:ea typeface="ＭＳ Ｐゴシック" pitchFamily="-107" charset="-128"/>
            </a:endParaRPr>
          </a:p>
        </p:txBody>
      </p:sp>
      <p:sp>
        <p:nvSpPr>
          <p:cNvPr id="13" name="Rectangle 12"/>
          <p:cNvSpPr/>
          <p:nvPr/>
        </p:nvSpPr>
        <p:spPr bwMode="auto">
          <a:xfrm>
            <a:off x="457200" y="1295400"/>
            <a:ext cx="8686800" cy="228600"/>
          </a:xfrm>
          <a:prstGeom prst="rect">
            <a:avLst/>
          </a:prstGeom>
          <a:gradFill>
            <a:gsLst>
              <a:gs pos="0">
                <a:srgbClr val="FADA63"/>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0000"/>
              </a:solidFill>
              <a:latin typeface="Arial" charset="0"/>
              <a:ea typeface="ＭＳ Ｐゴシック" pitchFamily="-107" charset="-128"/>
            </a:endParaRPr>
          </a:p>
        </p:txBody>
      </p:sp>
      <p:sp>
        <p:nvSpPr>
          <p:cNvPr id="1030" name="Rectangle 19"/>
          <p:cNvSpPr>
            <a:spLocks noChangeArrowheads="1"/>
          </p:cNvSpPr>
          <p:nvPr/>
        </p:nvSpPr>
        <p:spPr bwMode="auto">
          <a:xfrm>
            <a:off x="0" y="0"/>
            <a:ext cx="9144000" cy="76200"/>
          </a:xfrm>
          <a:prstGeom prst="rect">
            <a:avLst/>
          </a:prstGeom>
          <a:solidFill>
            <a:srgbClr val="003F72"/>
          </a:solidFill>
          <a:ln w="9525">
            <a:noFill/>
            <a:round/>
            <a:headEnd/>
            <a:tailEnd/>
          </a:ln>
        </p:spPr>
        <p:txBody>
          <a:bodyPr/>
          <a:lstStyle/>
          <a:p>
            <a:pPr algn="ctr" fontAlgn="base">
              <a:spcBef>
                <a:spcPct val="0"/>
              </a:spcBef>
              <a:spcAft>
                <a:spcPct val="0"/>
              </a:spcAft>
              <a:defRPr/>
            </a:pPr>
            <a:endParaRPr lang="en-US" dirty="0">
              <a:solidFill>
                <a:srgbClr val="003F72"/>
              </a:solidFill>
              <a:latin typeface="Arial" pitchFamily="34" charset="0"/>
              <a:ea typeface="ＭＳ Ｐゴシック" charset="-128"/>
            </a:endParaRPr>
          </a:p>
        </p:txBody>
      </p:sp>
      <p:pic>
        <p:nvPicPr>
          <p:cNvPr id="2055" name="Picture 15" descr="map.png"/>
          <p:cNvPicPr>
            <a:picLocks noChangeAspect="1"/>
          </p:cNvPicPr>
          <p:nvPr/>
        </p:nvPicPr>
        <p:blipFill>
          <a:blip r:embed="rId19" cstate="print"/>
          <a:srcRect b="32175"/>
          <a:stretch>
            <a:fillRect/>
          </a:stretch>
        </p:blipFill>
        <p:spPr bwMode="auto">
          <a:xfrm>
            <a:off x="152400" y="304800"/>
            <a:ext cx="1111250" cy="725488"/>
          </a:xfrm>
          <a:prstGeom prst="rect">
            <a:avLst/>
          </a:prstGeom>
          <a:noFill/>
          <a:ln w="9525">
            <a:noFill/>
            <a:miter lim="800000"/>
            <a:headEnd/>
            <a:tailEnd/>
          </a:ln>
        </p:spPr>
      </p:pic>
      <p:sp>
        <p:nvSpPr>
          <p:cNvPr id="16" name="Rectangle 15"/>
          <p:cNvSpPr/>
          <p:nvPr/>
        </p:nvSpPr>
        <p:spPr bwMode="auto">
          <a:xfrm>
            <a:off x="0" y="1295400"/>
            <a:ext cx="1371600" cy="4800600"/>
          </a:xfrm>
          <a:prstGeom prst="rect">
            <a:avLst/>
          </a:prstGeom>
          <a:gradFill>
            <a:gsLst>
              <a:gs pos="0">
                <a:srgbClr val="4FA98D"/>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0000"/>
              </a:solidFill>
              <a:latin typeface="Arial" charset="0"/>
              <a:ea typeface="ＭＳ Ｐゴシック" pitchFamily="-107" charset="-128"/>
            </a:endParaRPr>
          </a:p>
        </p:txBody>
      </p:sp>
      <p:pic>
        <p:nvPicPr>
          <p:cNvPr id="2057" name="Picture 33" descr="HP2020_logo.png"/>
          <p:cNvPicPr>
            <a:picLocks noChangeAspect="1"/>
          </p:cNvPicPr>
          <p:nvPr/>
        </p:nvPicPr>
        <p:blipFill>
          <a:blip r:embed="rId20" cstate="print"/>
          <a:srcRect/>
          <a:stretch>
            <a:fillRect/>
          </a:stretch>
        </p:blipFill>
        <p:spPr bwMode="auto">
          <a:xfrm>
            <a:off x="123825" y="6229350"/>
            <a:ext cx="1019175" cy="476250"/>
          </a:xfrm>
          <a:prstGeom prst="rect">
            <a:avLst/>
          </a:prstGeom>
          <a:noFill/>
          <a:ln w="9525">
            <a:noFill/>
            <a:miter lim="800000"/>
            <a:headEnd/>
            <a:tailEnd/>
          </a:ln>
        </p:spPr>
      </p:pic>
    </p:spTree>
    <p:extLst>
      <p:ext uri="{BB962C8B-B14F-4D97-AF65-F5344CB8AC3E}">
        <p14:creationId xmlns:p14="http://schemas.microsoft.com/office/powerpoint/2010/main" val="3853988829"/>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 id="2147483794" r:id="rId15"/>
    <p:sldLayoutId id="2147483795" r:id="rId16"/>
    <p:sldLayoutId id="2147483796" r:id="rId17"/>
  </p:sldLayoutIdLst>
  <p:hf hdr="0" dt="0"/>
  <p:txStyles>
    <p:titleStyle>
      <a:lvl1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1pPr>
      <a:lvl2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2pPr>
      <a:lvl3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3pPr>
      <a:lvl4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4pPr>
      <a:lvl5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5pPr>
      <a:lvl6pPr marL="457200" algn="l" rtl="0" eaLnBrk="1" fontAlgn="base" hangingPunct="1">
        <a:spcBef>
          <a:spcPct val="0"/>
        </a:spcBef>
        <a:spcAft>
          <a:spcPct val="0"/>
        </a:spcAft>
        <a:defRPr sz="4000">
          <a:solidFill>
            <a:schemeClr val="tx2"/>
          </a:solidFill>
          <a:latin typeface="Trebuchet MS" pitchFamily="34" charset="0"/>
        </a:defRPr>
      </a:lvl6pPr>
      <a:lvl7pPr marL="914400" algn="l" rtl="0" eaLnBrk="1" fontAlgn="base" hangingPunct="1">
        <a:spcBef>
          <a:spcPct val="0"/>
        </a:spcBef>
        <a:spcAft>
          <a:spcPct val="0"/>
        </a:spcAft>
        <a:defRPr sz="4000">
          <a:solidFill>
            <a:schemeClr val="tx2"/>
          </a:solidFill>
          <a:latin typeface="Trebuchet MS" pitchFamily="34" charset="0"/>
        </a:defRPr>
      </a:lvl7pPr>
      <a:lvl8pPr marL="1371600" algn="l" rtl="0" eaLnBrk="1" fontAlgn="base" hangingPunct="1">
        <a:spcBef>
          <a:spcPct val="0"/>
        </a:spcBef>
        <a:spcAft>
          <a:spcPct val="0"/>
        </a:spcAft>
        <a:defRPr sz="4000">
          <a:solidFill>
            <a:schemeClr val="tx2"/>
          </a:solidFill>
          <a:latin typeface="Trebuchet MS" pitchFamily="34" charset="0"/>
        </a:defRPr>
      </a:lvl8pPr>
      <a:lvl9pPr marL="1828800" algn="l" rtl="0" eaLnBrk="1" fontAlgn="base" hangingPunct="1">
        <a:spcBef>
          <a:spcPct val="0"/>
        </a:spcBef>
        <a:spcAft>
          <a:spcPct val="0"/>
        </a:spcAft>
        <a:defRPr sz="4000">
          <a:solidFill>
            <a:schemeClr val="tx2"/>
          </a:solidFill>
          <a:latin typeface="Trebuchet MS" pitchFamily="34" charset="0"/>
        </a:defRPr>
      </a:lvl9pPr>
    </p:titleStyle>
    <p:body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2B0C919A-00E0-4F09-B35F-D3B3917CF8F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532973194"/>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 id="2147483813" r:id="rId14"/>
    <p:sldLayoutId id="2147483814" r:id="rId15"/>
    <p:sldLayoutId id="2147483815" r:id="rId16"/>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29.xml"/><Relationship Id="rId5" Type="http://schemas.openxmlformats.org/officeDocument/2006/relationships/image" Target="../media/image23.jpeg"/><Relationship Id="rId4" Type="http://schemas.openxmlformats.org/officeDocument/2006/relationships/image" Target="../media/image22.jpeg"/></Relationships>
</file>

<file path=ppt/slides/_rels/slide24.xml.rels><?xml version="1.0" encoding="UTF-8" standalone="yes"?>
<Relationships xmlns="http://schemas.openxmlformats.org/package/2006/relationships"><Relationship Id="rId3" Type="http://schemas.openxmlformats.org/officeDocument/2006/relationships/hyperlink" Target="http://www.fda.gov/Drugs/DrugSafety/SafeUseInitiative/ucm188760.htm" TargetMode="External"/><Relationship Id="rId2" Type="http://schemas.openxmlformats.org/officeDocument/2006/relationships/notesSlide" Target="../notesSlides/notesSlide24.xml"/><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6.xm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8.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2.xml"/></Relationships>
</file>

<file path=ppt/slides/_rels/slide36.xml.rels><?xml version="1.0" encoding="UTF-8" standalone="yes"?>
<Relationships xmlns="http://schemas.openxmlformats.org/package/2006/relationships"><Relationship Id="rId3" Type="http://schemas.openxmlformats.org/officeDocument/2006/relationships/hyperlink" Target="http://www.fda.gov/ScienceResearch/SpecialTopics/RegulatoryScience/default.htm" TargetMode="External"/><Relationship Id="rId2" Type="http://schemas.openxmlformats.org/officeDocument/2006/relationships/notesSlide" Target="../notesSlides/notesSlide36.xml"/><Relationship Id="rId1" Type="http://schemas.openxmlformats.org/officeDocument/2006/relationships/slideLayout" Target="../slideLayouts/slideLayout32.xml"/></Relationships>
</file>

<file path=ppt/slides/_rels/slide37.xml.rels><?xml version="1.0" encoding="UTF-8" standalone="yes"?>
<Relationships xmlns="http://schemas.openxmlformats.org/package/2006/relationships"><Relationship Id="rId3" Type="http://schemas.openxmlformats.org/officeDocument/2006/relationships/hyperlink" Target="http://www.fda.gov/ScienceResearch/SpecialTopics/PersonalizedMedicine/ucm20041021.htm" TargetMode="External"/><Relationship Id="rId2" Type="http://schemas.openxmlformats.org/officeDocument/2006/relationships/notesSlide" Target="../notesSlides/notesSlide37.xml"/><Relationship Id="rId1" Type="http://schemas.openxmlformats.org/officeDocument/2006/relationships/slideLayout" Target="../slideLayouts/slideLayout3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6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4.xml"/></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2.xml"/><Relationship Id="rId1" Type="http://schemas.openxmlformats.org/officeDocument/2006/relationships/slideLayout" Target="../slideLayouts/slideLayout65.xml"/></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3.xml"/><Relationship Id="rId1" Type="http://schemas.openxmlformats.org/officeDocument/2006/relationships/slideLayout" Target="../slideLayouts/slideLayout65.xml"/></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4.xml"/><Relationship Id="rId1" Type="http://schemas.openxmlformats.org/officeDocument/2006/relationships/slideLayout" Target="../slideLayouts/slideLayout65.xml"/></Relationships>
</file>

<file path=ppt/slides/_rels/slide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5.xml"/><Relationship Id="rId1" Type="http://schemas.openxmlformats.org/officeDocument/2006/relationships/slideLayout" Target="../slideLayouts/slideLayout65.xml"/></Relationships>
</file>

<file path=ppt/slides/_rels/slide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6.xml"/><Relationship Id="rId1" Type="http://schemas.openxmlformats.org/officeDocument/2006/relationships/slideLayout" Target="../slideLayouts/slideLayout65.xml"/></Relationships>
</file>

<file path=ppt/slides/_rels/slide4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7.xml"/><Relationship Id="rId1" Type="http://schemas.openxmlformats.org/officeDocument/2006/relationships/slideLayout" Target="../slideLayouts/slideLayout65.xml"/><Relationship Id="rId4" Type="http://schemas.openxmlformats.org/officeDocument/2006/relationships/image" Target="../media/image26.png"/></Relationships>
</file>

<file path=ppt/slides/_rels/slide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8.xml"/><Relationship Id="rId1" Type="http://schemas.openxmlformats.org/officeDocument/2006/relationships/slideLayout" Target="../slideLayouts/slideLayout65.xml"/></Relationships>
</file>

<file path=ppt/slides/_rels/slide4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9.xml"/><Relationship Id="rId1" Type="http://schemas.openxmlformats.org/officeDocument/2006/relationships/slideLayout" Target="../slideLayouts/slideLayout65.xml"/></Relationships>
</file>

<file path=ppt/slides/_rels/slide5.xml.rels><?xml version="1.0" encoding="UTF-8" standalone="yes"?>
<Relationships xmlns="http://schemas.openxmlformats.org/package/2006/relationships"><Relationship Id="rId3" Type="http://schemas.openxmlformats.org/officeDocument/2006/relationships/hyperlink" Target="http://www.cdc.gov/drugresistance/threat-report-2013/" TargetMode="External"/><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0.xml"/><Relationship Id="rId1" Type="http://schemas.openxmlformats.org/officeDocument/2006/relationships/slideLayout" Target="../slideLayouts/slideLayout65.xml"/></Relationships>
</file>

<file path=ppt/slides/_rels/slide5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1.xml"/><Relationship Id="rId1" Type="http://schemas.openxmlformats.org/officeDocument/2006/relationships/slideLayout" Target="../slideLayouts/slideLayout65.xml"/></Relationships>
</file>

<file path=ppt/slides/_rels/slide52.xml.rels><?xml version="1.0" encoding="UTF-8" standalone="yes"?>
<Relationships xmlns="http://schemas.openxmlformats.org/package/2006/relationships"><Relationship Id="rId3" Type="http://schemas.openxmlformats.org/officeDocument/2006/relationships/hyperlink" Target="http://www.foodsafety.gov/" TargetMode="External"/><Relationship Id="rId7" Type="http://schemas.openxmlformats.org/officeDocument/2006/relationships/image" Target="../media/image26.png"/><Relationship Id="rId2" Type="http://schemas.openxmlformats.org/officeDocument/2006/relationships/notesSlide" Target="../notesSlides/notesSlide52.xml"/><Relationship Id="rId1" Type="http://schemas.openxmlformats.org/officeDocument/2006/relationships/slideLayout" Target="../slideLayouts/slideLayout65.xml"/><Relationship Id="rId6" Type="http://schemas.openxmlformats.org/officeDocument/2006/relationships/hyperlink" Target="mailto:Industry@fda.gov" TargetMode="External"/><Relationship Id="rId5" Type="http://schemas.openxmlformats.org/officeDocument/2006/relationships/hyperlink" Target="mailto:consumer@fda.gov" TargetMode="External"/><Relationship Id="rId4" Type="http://schemas.openxmlformats.org/officeDocument/2006/relationships/hyperlink" Target="http://www.fda.gov/"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3.xml"/><Relationship Id="rId1" Type="http://schemas.openxmlformats.org/officeDocument/2006/relationships/slideLayout" Target="../slideLayouts/slideLayout65.xml"/></Relationships>
</file>

<file path=ppt/slides/_rels/slide5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4.xml"/><Relationship Id="rId1" Type="http://schemas.openxmlformats.org/officeDocument/2006/relationships/slideLayout" Target="../slideLayouts/slideLayout65.xml"/></Relationships>
</file>

<file path=ppt/slides/_rels/slide55.xml.rels><?xml version="1.0" encoding="UTF-8" standalone="yes"?>
<Relationships xmlns="http://schemas.openxmlformats.org/package/2006/relationships"><Relationship Id="rId3" Type="http://schemas.openxmlformats.org/officeDocument/2006/relationships/hyperlink" Target="http://www.foodsafety.gov/" TargetMode="External"/><Relationship Id="rId7" Type="http://schemas.openxmlformats.org/officeDocument/2006/relationships/image" Target="../media/image26.png"/><Relationship Id="rId2" Type="http://schemas.openxmlformats.org/officeDocument/2006/relationships/notesSlide" Target="../notesSlides/notesSlide55.xml"/><Relationship Id="rId1" Type="http://schemas.openxmlformats.org/officeDocument/2006/relationships/slideLayout" Target="../slideLayouts/slideLayout65.xml"/><Relationship Id="rId6" Type="http://schemas.openxmlformats.org/officeDocument/2006/relationships/hyperlink" Target="mailto:Industry@fda.gov" TargetMode="External"/><Relationship Id="rId5" Type="http://schemas.openxmlformats.org/officeDocument/2006/relationships/hyperlink" Target="mailto:Consumer@fda.gov" TargetMode="External"/><Relationship Id="rId4" Type="http://schemas.openxmlformats.org/officeDocument/2006/relationships/hyperlink" Target="http://www.fda.gov/"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6.xml"/><Relationship Id="rId1" Type="http://schemas.openxmlformats.org/officeDocument/2006/relationships/slideLayout" Target="../slideLayouts/slideLayout6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5.xml"/></Relationships>
</file>

<file path=ppt/slides/_rels/slide5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9.xml"/><Relationship Id="rId1" Type="http://schemas.openxmlformats.org/officeDocument/2006/relationships/slideLayout" Target="../slideLayouts/slideLayout67.xml"/><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6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6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65.xml"/></Relationships>
</file>

<file path=ppt/slides/_rels/slide6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4.xml"/><Relationship Id="rId1" Type="http://schemas.openxmlformats.org/officeDocument/2006/relationships/slideLayout" Target="../slideLayouts/slideLayout67.xml"/><Relationship Id="rId4" Type="http://schemas.openxmlformats.org/officeDocument/2006/relationships/image" Target="../media/image29.png"/></Relationships>
</file>

<file path=ppt/slides/_rels/slide6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5.xml"/><Relationship Id="rId1" Type="http://schemas.openxmlformats.org/officeDocument/2006/relationships/slideLayout" Target="../slideLayouts/slideLayout67.xml"/><Relationship Id="rId4" Type="http://schemas.openxmlformats.org/officeDocument/2006/relationships/image" Target="../media/image30.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65.xml"/></Relationships>
</file>

<file path=ppt/slides/_rels/slide6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2.xml"/></Relationships>
</file>

<file path=ppt/slides/_rels/slide6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3.xml"/></Relationships>
</file>

<file path=ppt/slides/_rels/slide6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7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3.xml"/></Relationships>
</file>

<file path=ppt/slides/_rels/slide7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3.xml"/></Relationships>
</file>

<file path=ppt/slides/_rels/slide7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3.xml"/></Relationships>
</file>

<file path=ppt/slides/_rels/slide7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3.xml"/></Relationships>
</file>

<file path=ppt/slides/_rels/slide7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3.xml"/></Relationships>
</file>

<file path=ppt/slides/_rels/slide7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3.xml"/></Relationships>
</file>

<file path=ppt/slides/_rels/slide7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3.xml"/></Relationships>
</file>

<file path=ppt/slides/_rels/slide7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3.xml"/></Relationships>
</file>

<file path=ppt/slides/_rels/slide7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3.xml"/></Relationships>
</file>

<file path=ppt/slides/_rels/slide7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8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3.xml"/></Relationships>
</file>

<file path=ppt/slides/_rels/slide8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3.xml"/></Relationships>
</file>

<file path=ppt/slides/_rels/slide8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3.xml"/></Relationships>
</file>

<file path=ppt/slides/_rels/slide8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3.xml"/></Relationships>
</file>

<file path=ppt/slides/_rels/slide8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3.xml"/></Relationships>
</file>

<file path=ppt/slides/_rels/slide8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3.xml"/></Relationships>
</file>

<file path=ppt/slides/_rels/slide8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3.xml"/></Relationships>
</file>

<file path=ppt/slides/_rels/slide8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3.xml"/></Relationships>
</file>

<file path=ppt/slides/_rels/slide8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3.xml"/></Relationships>
</file>

<file path=ppt/slides/_rels/slide8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9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3.xml"/></Relationships>
</file>

<file path=ppt/slides/_rels/slide9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3.xml"/></Relationships>
</file>

<file path=ppt/slides/_rels/slide9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3.xml"/></Relationships>
</file>

<file path=ppt/slides/_rels/slide9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8.xml"/><Relationship Id="rId1" Type="http://schemas.openxmlformats.org/officeDocument/2006/relationships/slideLayout" Target="../slideLayouts/slideLayout30.xml"/><Relationship Id="rId4" Type="http://schemas.openxmlformats.org/officeDocument/2006/relationships/hyperlink" Target="http://www.healthypeople.gov/2020/LHI/infographicGallery.aspx"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9.xml"/><Relationship Id="rId1" Type="http://schemas.openxmlformats.org/officeDocument/2006/relationships/slideLayout" Target="../slideLayouts/slideLayout26.xml"/><Relationship Id="rId4" Type="http://schemas.openxmlformats.org/officeDocument/2006/relationships/image" Target="../media/image59.jpeg"/></Relationships>
</file>

<file path=ppt/slides/_rels/slide9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70.xml"/><Relationship Id="rId1" Type="http://schemas.openxmlformats.org/officeDocument/2006/relationships/slideLayout" Target="../slideLayouts/slideLayout36.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97.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71.xml"/><Relationship Id="rId1" Type="http://schemas.openxmlformats.org/officeDocument/2006/relationships/slideLayout" Target="../slideLayouts/slideLayout36.xml"/></Relationships>
</file>

<file path=ppt/slides/_rels/slide9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2.xml"/><Relationship Id="rId1" Type="http://schemas.openxmlformats.org/officeDocument/2006/relationships/slideLayout" Target="../slideLayouts/slideLayout36.xml"/><Relationship Id="rId4" Type="http://schemas.openxmlformats.org/officeDocument/2006/relationships/hyperlink" Target="http://healthypeople.gov/2020/implement/MapSharingLibrary.aspx" TargetMode="Externa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a:spLocks noGrp="1"/>
          </p:cNvSpPr>
          <p:nvPr>
            <p:ph type="title"/>
          </p:nvPr>
        </p:nvSpPr>
        <p:spPr>
          <a:xfrm>
            <a:off x="0" y="762000"/>
            <a:ext cx="9144000" cy="1295400"/>
          </a:xfrm>
        </p:spPr>
        <p:txBody>
          <a:bodyPr>
            <a:noAutofit/>
          </a:bodyPr>
          <a:lstStyle/>
          <a:p>
            <a:r>
              <a:rPr lang="en-US" sz="3000" dirty="0" smtClean="0">
                <a:latin typeface="Arial Black" panose="020B0A04020102020204" pitchFamily="34" charset="0"/>
              </a:rPr>
              <a:t>Prevention of Foodborne Illness and Medical Product Adverse Events:</a:t>
            </a:r>
            <a:br>
              <a:rPr lang="en-US" sz="3000" dirty="0" smtClean="0">
                <a:latin typeface="Arial Black" panose="020B0A04020102020204" pitchFamily="34" charset="0"/>
              </a:rPr>
            </a:br>
            <a:r>
              <a:rPr lang="en-US" sz="3000" dirty="0" smtClean="0">
                <a:latin typeface="Arial Black" panose="020B0A04020102020204" pitchFamily="34" charset="0"/>
              </a:rPr>
              <a:t>A Healthy People 2020 Progress Review </a:t>
            </a:r>
            <a:r>
              <a:rPr lang="en-US" sz="3600" dirty="0" smtClean="0">
                <a:latin typeface="+mj-lt"/>
              </a:rPr>
              <a:t/>
            </a:r>
            <a:br>
              <a:rPr lang="en-US" sz="3600" dirty="0" smtClean="0">
                <a:latin typeface="+mj-lt"/>
              </a:rPr>
            </a:br>
            <a:r>
              <a:rPr lang="en-US" sz="2200" dirty="0" smtClean="0">
                <a:latin typeface="+mj-lt"/>
              </a:rPr>
              <a:t>January </a:t>
            </a:r>
            <a:r>
              <a:rPr lang="en-US" sz="2200" dirty="0">
                <a:latin typeface="+mj-lt"/>
              </a:rPr>
              <a:t>8</a:t>
            </a:r>
            <a:r>
              <a:rPr lang="en-US" sz="2200" dirty="0" smtClean="0">
                <a:latin typeface="+mj-lt"/>
              </a:rPr>
              <a:t>, 2014</a:t>
            </a:r>
            <a:endParaRPr lang="en-US" sz="2200" dirty="0">
              <a:latin typeface="+mj-lt"/>
            </a:endParaRPr>
          </a:p>
        </p:txBody>
      </p:sp>
    </p:spTree>
    <p:extLst>
      <p:ext uri="{BB962C8B-B14F-4D97-AF65-F5344CB8AC3E}">
        <p14:creationId xmlns:p14="http://schemas.microsoft.com/office/powerpoint/2010/main" val="14816509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US" sz="3600" b="1" dirty="0" smtClean="0">
                <a:latin typeface="Tahoma" panose="020B0604030504040204" pitchFamily="34" charset="0"/>
                <a:ea typeface="Tahoma" panose="020B0604030504040204" pitchFamily="34" charset="0"/>
                <a:cs typeface="Tahoma" panose="020B0604030504040204" pitchFamily="34" charset="0"/>
              </a:rPr>
              <a:t>Presentation Outline</a:t>
            </a:r>
            <a:endParaRPr lang="en-US" sz="3600" b="1" dirty="0">
              <a:latin typeface="Tahoma" panose="020B0604030504040204" pitchFamily="34" charset="0"/>
              <a:ea typeface="Tahoma" panose="020B0604030504040204" pitchFamily="34" charset="0"/>
              <a:cs typeface="Tahoma" panose="020B0604030504040204" pitchFamily="34" charset="0"/>
            </a:endParaRPr>
          </a:p>
        </p:txBody>
      </p:sp>
      <p:sp>
        <p:nvSpPr>
          <p:cNvPr id="4" name="Content Placeholder 3"/>
          <p:cNvSpPr>
            <a:spLocks noGrp="1"/>
          </p:cNvSpPr>
          <p:nvPr>
            <p:ph idx="1"/>
          </p:nvPr>
        </p:nvSpPr>
        <p:spPr>
          <a:xfrm>
            <a:off x="1600200" y="1676400"/>
            <a:ext cx="7543800" cy="5029200"/>
          </a:xfrm>
        </p:spPr>
        <p:txBody>
          <a:bodyPr/>
          <a:lstStyle/>
          <a:p>
            <a:r>
              <a:rPr lang="en-US" sz="2800" dirty="0">
                <a:latin typeface="Tahoma" panose="020B0604030504040204" pitchFamily="34" charset="0"/>
                <a:ea typeface="Tahoma" panose="020B0604030504040204" pitchFamily="34" charset="0"/>
                <a:cs typeface="Tahoma" panose="020B0604030504040204" pitchFamily="34" charset="0"/>
              </a:rPr>
              <a:t>Food Safety</a:t>
            </a:r>
          </a:p>
          <a:p>
            <a:pPr lvl="1">
              <a:buFont typeface="Wingdings" panose="05000000000000000000" pitchFamily="2" charset="2"/>
              <a:buChar char="§"/>
            </a:pPr>
            <a:r>
              <a:rPr lang="en-US" sz="2600" dirty="0" smtClean="0">
                <a:latin typeface="Tahoma" panose="020B0604030504040204" pitchFamily="34" charset="0"/>
                <a:ea typeface="Tahoma" panose="020B0604030504040204" pitchFamily="34" charset="0"/>
                <a:cs typeface="Tahoma" panose="020B0604030504040204" pitchFamily="34" charset="0"/>
              </a:rPr>
              <a:t>Foodborne infections</a:t>
            </a:r>
            <a:endParaRPr lang="en-US" sz="2600" dirty="0">
              <a:latin typeface="Tahoma" panose="020B0604030504040204" pitchFamily="34" charset="0"/>
              <a:ea typeface="Tahoma" panose="020B0604030504040204" pitchFamily="34" charset="0"/>
              <a:cs typeface="Tahoma" panose="020B0604030504040204" pitchFamily="34" charset="0"/>
            </a:endParaRPr>
          </a:p>
          <a:p>
            <a:pPr lvl="1">
              <a:buFont typeface="Wingdings" panose="05000000000000000000" pitchFamily="2" charset="2"/>
              <a:buChar char="§"/>
            </a:pPr>
            <a:r>
              <a:rPr lang="en-US" sz="2600" dirty="0" smtClean="0">
                <a:latin typeface="Tahoma" panose="020B0604030504040204" pitchFamily="34" charset="0"/>
                <a:ea typeface="Tahoma" panose="020B0604030504040204" pitchFamily="34" charset="0"/>
                <a:cs typeface="Tahoma" panose="020B0604030504040204" pitchFamily="34" charset="0"/>
              </a:rPr>
              <a:t>Foodborne </a:t>
            </a:r>
            <a:r>
              <a:rPr lang="en-US" sz="2600" dirty="0">
                <a:latin typeface="Tahoma" panose="020B0604030504040204" pitchFamily="34" charset="0"/>
                <a:ea typeface="Tahoma" panose="020B0604030504040204" pitchFamily="34" charset="0"/>
                <a:cs typeface="Tahoma" panose="020B0604030504040204" pitchFamily="34" charset="0"/>
              </a:rPr>
              <a:t>disease outbreaks</a:t>
            </a:r>
          </a:p>
          <a:p>
            <a:pPr lvl="1">
              <a:buFont typeface="Wingdings" panose="05000000000000000000" pitchFamily="2" charset="2"/>
              <a:buChar char="§"/>
            </a:pPr>
            <a:r>
              <a:rPr lang="en-US" sz="2600" dirty="0" smtClean="0">
                <a:latin typeface="Tahoma" panose="020B0604030504040204" pitchFamily="34" charset="0"/>
                <a:ea typeface="Tahoma" panose="020B0604030504040204" pitchFamily="34" charset="0"/>
                <a:cs typeface="Tahoma" panose="020B0604030504040204" pitchFamily="34" charset="0"/>
              </a:rPr>
              <a:t>Antimicrobial </a:t>
            </a:r>
            <a:r>
              <a:rPr lang="en-US" sz="2600" dirty="0">
                <a:latin typeface="Tahoma" panose="020B0604030504040204" pitchFamily="34" charset="0"/>
                <a:ea typeface="Tahoma" panose="020B0604030504040204" pitchFamily="34" charset="0"/>
                <a:cs typeface="Tahoma" panose="020B0604030504040204" pitchFamily="34" charset="0"/>
              </a:rPr>
              <a:t>resistance</a:t>
            </a:r>
          </a:p>
          <a:p>
            <a:pPr lvl="1">
              <a:buFont typeface="Wingdings" panose="05000000000000000000" pitchFamily="2" charset="2"/>
              <a:buChar char="§"/>
            </a:pPr>
            <a:r>
              <a:rPr lang="en-US" sz="2600" dirty="0" smtClean="0">
                <a:latin typeface="Tahoma" panose="020B0604030504040204" pitchFamily="34" charset="0"/>
                <a:ea typeface="Tahoma" panose="020B0604030504040204" pitchFamily="34" charset="0"/>
                <a:cs typeface="Tahoma" panose="020B0604030504040204" pitchFamily="34" charset="0"/>
              </a:rPr>
              <a:t>Food </a:t>
            </a:r>
            <a:r>
              <a:rPr lang="en-US" sz="2600" dirty="0">
                <a:latin typeface="Tahoma" panose="020B0604030504040204" pitchFamily="34" charset="0"/>
                <a:ea typeface="Tahoma" panose="020B0604030504040204" pitchFamily="34" charset="0"/>
                <a:cs typeface="Tahoma" panose="020B0604030504040204" pitchFamily="34" charset="0"/>
              </a:rPr>
              <a:t>safety practices and </a:t>
            </a:r>
            <a:r>
              <a:rPr lang="en-US" sz="2600" dirty="0" smtClean="0">
                <a:latin typeface="Tahoma" panose="020B0604030504040204" pitchFamily="34" charset="0"/>
                <a:ea typeface="Tahoma" panose="020B0604030504040204" pitchFamily="34" charset="0"/>
                <a:cs typeface="Tahoma" panose="020B0604030504040204" pitchFamily="34" charset="0"/>
              </a:rPr>
              <a:t>food allergies</a:t>
            </a:r>
          </a:p>
          <a:p>
            <a:pPr marL="346075" lvl="1" indent="0">
              <a:buNone/>
            </a:pPr>
            <a:endParaRPr lang="en-US" sz="2600" dirty="0" smtClean="0">
              <a:latin typeface="Tahoma" panose="020B0604030504040204" pitchFamily="34" charset="0"/>
              <a:ea typeface="Tahoma" panose="020B0604030504040204" pitchFamily="34" charset="0"/>
              <a:cs typeface="Tahoma" panose="020B0604030504040204" pitchFamily="34" charset="0"/>
            </a:endParaRPr>
          </a:p>
          <a:p>
            <a:r>
              <a:rPr lang="en-US" sz="2800" dirty="0" smtClean="0">
                <a:latin typeface="Tahoma" panose="020B0604030504040204" pitchFamily="34" charset="0"/>
                <a:ea typeface="Tahoma" panose="020B0604030504040204" pitchFamily="34" charset="0"/>
                <a:cs typeface="Tahoma" panose="020B0604030504040204" pitchFamily="34" charset="0"/>
              </a:rPr>
              <a:t>Medical </a:t>
            </a:r>
            <a:r>
              <a:rPr lang="en-US" sz="2800" dirty="0">
                <a:latin typeface="Tahoma" panose="020B0604030504040204" pitchFamily="34" charset="0"/>
                <a:ea typeface="Tahoma" panose="020B0604030504040204" pitchFamily="34" charset="0"/>
                <a:cs typeface="Tahoma" panose="020B0604030504040204" pitchFamily="34" charset="0"/>
              </a:rPr>
              <a:t>Product Safety</a:t>
            </a:r>
          </a:p>
          <a:p>
            <a:pPr lvl="1">
              <a:buFont typeface="Wingdings" panose="05000000000000000000" pitchFamily="2" charset="2"/>
              <a:buChar char="§"/>
            </a:pPr>
            <a:r>
              <a:rPr lang="en-US" sz="2600" dirty="0">
                <a:latin typeface="Tahoma" panose="020B0604030504040204" pitchFamily="34" charset="0"/>
                <a:ea typeface="Tahoma" panose="020B0604030504040204" pitchFamily="34" charset="0"/>
                <a:cs typeface="Tahoma" panose="020B0604030504040204" pitchFamily="34" charset="0"/>
              </a:rPr>
              <a:t>Adverse drug events</a:t>
            </a:r>
          </a:p>
          <a:p>
            <a:pPr lvl="1">
              <a:buFont typeface="Wingdings" panose="05000000000000000000" pitchFamily="2" charset="2"/>
              <a:buChar char="§"/>
            </a:pPr>
            <a:r>
              <a:rPr lang="en-US" sz="2600" dirty="0">
                <a:latin typeface="Tahoma" panose="020B0604030504040204" pitchFamily="34" charset="0"/>
                <a:ea typeface="Tahoma" panose="020B0604030504040204" pitchFamily="34" charset="0"/>
                <a:cs typeface="Tahoma" panose="020B0604030504040204" pitchFamily="34" charset="0"/>
              </a:rPr>
              <a:t>Tracking of adverse drug events</a:t>
            </a:r>
          </a:p>
          <a:p>
            <a:pPr lvl="1">
              <a:buFont typeface="Wingdings" panose="05000000000000000000" pitchFamily="2" charset="2"/>
              <a:buChar char="§"/>
            </a:pPr>
            <a:r>
              <a:rPr lang="en-US" sz="2600" dirty="0">
                <a:latin typeface="Tahoma" panose="020B0604030504040204" pitchFamily="34" charset="0"/>
                <a:ea typeface="Tahoma" panose="020B0604030504040204" pitchFamily="34" charset="0"/>
                <a:cs typeface="Tahoma" panose="020B0604030504040204" pitchFamily="34" charset="0"/>
              </a:rPr>
              <a:t>Potential new data source</a:t>
            </a:r>
          </a:p>
        </p:txBody>
      </p:sp>
      <p:sp>
        <p:nvSpPr>
          <p:cNvPr id="6"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1A4EBD27-DC53-4898-B72E-5655E4B22A68}" type="slidenum">
              <a:rPr lang="en-US" sz="1200" smtClean="0">
                <a:solidFill>
                  <a:srgbClr val="898989"/>
                </a:solidFill>
                <a:latin typeface="Calibri" panose="020F0502020204030204" pitchFamily="34" charset="0"/>
              </a:rPr>
              <a:pPr algn="r">
                <a:defRPr/>
              </a:pPr>
              <a:t>10</a:t>
            </a:fld>
            <a:endParaRPr lang="en-US" sz="1200" dirty="0">
              <a:solidFill>
                <a:srgbClr val="898989"/>
              </a:solidFill>
              <a:latin typeface="Calibri" panose="020F0502020204030204" pitchFamily="34" charset="0"/>
            </a:endParaRPr>
          </a:p>
        </p:txBody>
      </p:sp>
      <p:sp>
        <p:nvSpPr>
          <p:cNvPr id="5" name="Rectangle 4" descr="Upcoming sections of the data presentation&#10;"/>
          <p:cNvSpPr/>
          <p:nvPr/>
        </p:nvSpPr>
        <p:spPr>
          <a:xfrm>
            <a:off x="1484127" y="4573314"/>
            <a:ext cx="7469373" cy="1968062"/>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rgbClr val="FFFFFF"/>
              </a:solidFill>
            </a:endParaRPr>
          </a:p>
        </p:txBody>
      </p:sp>
    </p:spTree>
    <p:extLst>
      <p:ext uri="{BB962C8B-B14F-4D97-AF65-F5344CB8AC3E}">
        <p14:creationId xmlns:p14="http://schemas.microsoft.com/office/powerpoint/2010/main" val="21254434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sz="quarter" idx="14"/>
          </p:nvPr>
        </p:nvSpPr>
        <p:spPr>
          <a:xfrm>
            <a:off x="1355725" y="1371600"/>
            <a:ext cx="7788275" cy="4724400"/>
          </a:xfrm>
        </p:spPr>
        <p:txBody>
          <a:bodyPr/>
          <a:lstStyle/>
          <a:p>
            <a:pPr fontAlgn="base">
              <a:spcBef>
                <a:spcPts val="2400"/>
              </a:spcBef>
              <a:spcAft>
                <a:spcPct val="0"/>
              </a:spcAft>
            </a:pPr>
            <a:r>
              <a:rPr lang="en-US" sz="2000" b="1" dirty="0" smtClean="0"/>
              <a:t>Foodborne illnesses caused by 31 major pathogens annually account for:</a:t>
            </a:r>
          </a:p>
          <a:p>
            <a:pPr lvl="1" fontAlgn="base">
              <a:spcBef>
                <a:spcPts val="600"/>
              </a:spcBef>
              <a:spcAft>
                <a:spcPct val="0"/>
              </a:spcAft>
              <a:buSzPct val="100000"/>
              <a:buFont typeface="Wingdings" pitchFamily="2" charset="2"/>
              <a:buChar char="§"/>
            </a:pPr>
            <a:r>
              <a:rPr lang="en-US" sz="2000" dirty="0"/>
              <a:t>9.4 </a:t>
            </a:r>
            <a:r>
              <a:rPr lang="en-US" sz="2000" dirty="0" smtClean="0"/>
              <a:t>million episodes of foodborne illnesses </a:t>
            </a:r>
          </a:p>
          <a:p>
            <a:pPr lvl="1" fontAlgn="base">
              <a:spcBef>
                <a:spcPts val="600"/>
              </a:spcBef>
              <a:spcAft>
                <a:spcPct val="0"/>
              </a:spcAft>
              <a:buSzPct val="100000"/>
              <a:buFont typeface="Wingdings" pitchFamily="2" charset="2"/>
              <a:buChar char="§"/>
            </a:pPr>
            <a:r>
              <a:rPr lang="en-US" sz="2000" dirty="0" smtClean="0"/>
              <a:t>55,961 hospitalizations </a:t>
            </a:r>
          </a:p>
          <a:p>
            <a:pPr lvl="1" fontAlgn="base">
              <a:spcBef>
                <a:spcPts val="600"/>
              </a:spcBef>
              <a:spcAft>
                <a:spcPct val="0"/>
              </a:spcAft>
              <a:buSzPct val="100000"/>
              <a:buFont typeface="Wingdings" pitchFamily="2" charset="2"/>
              <a:buChar char="§"/>
            </a:pPr>
            <a:r>
              <a:rPr lang="en-US" sz="2000" dirty="0" smtClean="0"/>
              <a:t>1,351 deaths</a:t>
            </a:r>
          </a:p>
          <a:p>
            <a:pPr>
              <a:spcBef>
                <a:spcPts val="600"/>
              </a:spcBef>
            </a:pPr>
            <a:r>
              <a:rPr lang="en-US" sz="1800" b="1" dirty="0" smtClean="0"/>
              <a:t>Estimates of the illnesses caused by four key pathogens tracked annually in Healthy People are:</a:t>
            </a:r>
          </a:p>
          <a:p>
            <a:pPr lvl="1">
              <a:spcBef>
                <a:spcPts val="600"/>
              </a:spcBef>
              <a:buSzPct val="100000"/>
              <a:buFont typeface="Wingdings" panose="05000000000000000000" pitchFamily="2" charset="2"/>
              <a:buChar char="§"/>
            </a:pPr>
            <a:r>
              <a:rPr lang="en-US" sz="2000" i="1" dirty="0" smtClean="0"/>
              <a:t>Salmonella</a:t>
            </a:r>
          </a:p>
          <a:p>
            <a:pPr lvl="2">
              <a:spcBef>
                <a:spcPts val="0"/>
              </a:spcBef>
              <a:buClr>
                <a:schemeClr val="tx2"/>
              </a:buClr>
              <a:buSzPct val="100000"/>
              <a:buFont typeface="Wingdings" panose="05000000000000000000" pitchFamily="2" charset="2"/>
              <a:buChar char="§"/>
            </a:pPr>
            <a:r>
              <a:rPr lang="en-US" sz="1600" dirty="0" smtClean="0"/>
              <a:t>1,027,561 illnesses; </a:t>
            </a:r>
            <a:r>
              <a:rPr lang="en-US" sz="1600" dirty="0"/>
              <a:t>19,336 </a:t>
            </a:r>
            <a:r>
              <a:rPr lang="en-US" sz="1600" dirty="0" smtClean="0"/>
              <a:t>hospitalizations; and</a:t>
            </a:r>
            <a:r>
              <a:rPr lang="en-US" sz="1600" dirty="0"/>
              <a:t> </a:t>
            </a:r>
            <a:r>
              <a:rPr lang="en-US" sz="1600" dirty="0" smtClean="0"/>
              <a:t>378 deaths  </a:t>
            </a:r>
            <a:endParaRPr lang="en-US" sz="1600" i="1" dirty="0" smtClean="0"/>
          </a:p>
          <a:p>
            <a:pPr lvl="1">
              <a:spcBef>
                <a:spcPts val="600"/>
              </a:spcBef>
              <a:buSzPct val="100000"/>
              <a:buFont typeface="Wingdings" panose="05000000000000000000" pitchFamily="2" charset="2"/>
              <a:buChar char="§"/>
            </a:pPr>
            <a:r>
              <a:rPr lang="en-US" sz="2000" i="1" dirty="0" smtClean="0"/>
              <a:t>Campylobacter</a:t>
            </a:r>
          </a:p>
          <a:p>
            <a:pPr lvl="2">
              <a:spcBef>
                <a:spcPts val="0"/>
              </a:spcBef>
              <a:buClr>
                <a:schemeClr val="tx2"/>
              </a:buClr>
              <a:buSzPct val="100000"/>
              <a:buFont typeface="Wingdings" panose="05000000000000000000" pitchFamily="2" charset="2"/>
              <a:buChar char="§"/>
            </a:pPr>
            <a:r>
              <a:rPr lang="en-US" sz="1600" dirty="0" smtClean="0"/>
              <a:t>845,024 illnesses; 8,463 hospitalizations; and 76 deaths</a:t>
            </a:r>
            <a:endParaRPr lang="en-US" sz="1600" i="1" dirty="0" smtClean="0"/>
          </a:p>
          <a:p>
            <a:pPr lvl="1">
              <a:spcBef>
                <a:spcPts val="600"/>
              </a:spcBef>
              <a:buSzPct val="100000"/>
              <a:buFont typeface="Wingdings" panose="05000000000000000000" pitchFamily="2" charset="2"/>
              <a:buChar char="§"/>
            </a:pPr>
            <a:r>
              <a:rPr lang="en-US" sz="2000" dirty="0" smtClean="0"/>
              <a:t>Shiga toxin producing </a:t>
            </a:r>
            <a:r>
              <a:rPr lang="en-US" sz="2000" i="1" dirty="0" smtClean="0"/>
              <a:t>Escherichia coli </a:t>
            </a:r>
            <a:r>
              <a:rPr lang="en-US" sz="2000" dirty="0" smtClean="0"/>
              <a:t>serogroup O157</a:t>
            </a:r>
          </a:p>
          <a:p>
            <a:pPr lvl="2">
              <a:spcBef>
                <a:spcPts val="0"/>
              </a:spcBef>
              <a:buClr>
                <a:schemeClr val="tx2"/>
              </a:buClr>
              <a:buSzPct val="100000"/>
              <a:buFont typeface="Wingdings" panose="05000000000000000000" pitchFamily="2" charset="2"/>
              <a:buChar char="§"/>
            </a:pPr>
            <a:r>
              <a:rPr lang="en-US" sz="1600" dirty="0" smtClean="0"/>
              <a:t>63,153 illnesses; 2,138 hospitalizations; and 20 deaths</a:t>
            </a:r>
          </a:p>
          <a:p>
            <a:pPr lvl="1">
              <a:spcBef>
                <a:spcPts val="600"/>
              </a:spcBef>
              <a:buSzPct val="100000"/>
              <a:buFont typeface="Wingdings" panose="05000000000000000000" pitchFamily="2" charset="2"/>
              <a:buChar char="§"/>
            </a:pPr>
            <a:r>
              <a:rPr lang="en-US" sz="2000" i="1" dirty="0" smtClean="0"/>
              <a:t>Listeria monocytogenes</a:t>
            </a:r>
          </a:p>
          <a:p>
            <a:pPr lvl="2">
              <a:spcBef>
                <a:spcPts val="0"/>
              </a:spcBef>
              <a:buClr>
                <a:schemeClr val="tx2"/>
              </a:buClr>
              <a:buSzPct val="100000"/>
              <a:buFont typeface="Wingdings" panose="05000000000000000000" pitchFamily="2" charset="2"/>
              <a:buChar char="§"/>
            </a:pPr>
            <a:r>
              <a:rPr lang="en-US" sz="1600" dirty="0" smtClean="0"/>
              <a:t>1,591 illnesses; 1,455 hospitalizations; and 255 deaths</a:t>
            </a:r>
            <a:endParaRPr lang="en-US" sz="1600" i="1" dirty="0" smtClean="0"/>
          </a:p>
          <a:p>
            <a:pPr lvl="1">
              <a:spcBef>
                <a:spcPts val="600"/>
              </a:spcBef>
              <a:buSzPct val="100000"/>
            </a:pPr>
            <a:endParaRPr lang="en-US" sz="2000" dirty="0" smtClean="0"/>
          </a:p>
          <a:p>
            <a:pPr>
              <a:spcBef>
                <a:spcPts val="600"/>
              </a:spcBef>
              <a:buSzPct val="100000"/>
            </a:pPr>
            <a:endParaRPr lang="en-US" sz="2400" dirty="0"/>
          </a:p>
        </p:txBody>
      </p:sp>
      <p:sp>
        <p:nvSpPr>
          <p:cNvPr id="5" name="Slide Number Placeholder 4"/>
          <p:cNvSpPr>
            <a:spLocks noGrp="1"/>
          </p:cNvSpPr>
          <p:nvPr>
            <p:ph type="sldNum" sz="quarter" idx="15"/>
          </p:nvPr>
        </p:nvSpPr>
        <p:spPr/>
        <p:txBody>
          <a:bodyPr/>
          <a:lstStyle/>
          <a:p>
            <a:fld id="{F8ECAD15-DF40-4D57-8D99-2197AD37FB1A}" type="slidenum">
              <a:rPr lang="en-US" smtClean="0">
                <a:solidFill>
                  <a:prstClr val="black">
                    <a:tint val="75000"/>
                  </a:prstClr>
                </a:solidFill>
              </a:rPr>
              <a:pPr/>
              <a:t>11</a:t>
            </a:fld>
            <a:endParaRPr lang="en-US" dirty="0">
              <a:solidFill>
                <a:prstClr val="black">
                  <a:tint val="75000"/>
                </a:prstClr>
              </a:solidFill>
            </a:endParaRPr>
          </a:p>
        </p:txBody>
      </p:sp>
      <p:sp>
        <p:nvSpPr>
          <p:cNvPr id="7" name="Title 6"/>
          <p:cNvSpPr>
            <a:spLocks noGrp="1"/>
          </p:cNvSpPr>
          <p:nvPr>
            <p:ph type="title"/>
          </p:nvPr>
        </p:nvSpPr>
        <p:spPr>
          <a:prstGeom prst="rect">
            <a:avLst/>
          </a:prstGeom>
        </p:spPr>
        <p:txBody>
          <a:bodyPr/>
          <a:lstStyle/>
          <a:p>
            <a:r>
              <a:rPr lang="en-US" dirty="0"/>
              <a:t/>
            </a:r>
            <a:br>
              <a:rPr lang="en-US" dirty="0"/>
            </a:br>
            <a:r>
              <a:rPr lang="en-US" dirty="0"/>
              <a:t>Food </a:t>
            </a:r>
            <a:r>
              <a:rPr lang="en-US" dirty="0" smtClean="0"/>
              <a:t>Safety: Public </a:t>
            </a:r>
            <a:r>
              <a:rPr lang="en-US" dirty="0"/>
              <a:t>Health </a:t>
            </a:r>
            <a:r>
              <a:rPr lang="en-US" dirty="0" smtClean="0"/>
              <a:t>Impact</a:t>
            </a:r>
            <a:r>
              <a:rPr lang="en-US" dirty="0"/>
              <a:t/>
            </a:r>
            <a:br>
              <a:rPr lang="en-US" dirty="0"/>
            </a:br>
            <a:endParaRPr lang="en-US" dirty="0"/>
          </a:p>
        </p:txBody>
      </p:sp>
      <p:sp>
        <p:nvSpPr>
          <p:cNvPr id="2" name="Text Placeholder 1"/>
          <p:cNvSpPr>
            <a:spLocks noGrp="1"/>
          </p:cNvSpPr>
          <p:nvPr>
            <p:ph type="body" sz="quarter" idx="10"/>
          </p:nvPr>
        </p:nvSpPr>
        <p:spPr>
          <a:xfrm>
            <a:off x="1356360" y="6367632"/>
            <a:ext cx="7559039" cy="451884"/>
          </a:xfrm>
        </p:spPr>
        <p:txBody>
          <a:bodyPr/>
          <a:lstStyle/>
          <a:p>
            <a:r>
              <a:rPr lang="en-US" sz="1000" dirty="0"/>
              <a:t>SOURCES: Scallan, E., et al.; 2011a. Foodborne illnesses acquired in the United States—major pathogens. Emerg. Infect. Dis. 17(1): </a:t>
            </a:r>
            <a:r>
              <a:rPr lang="en-US" sz="1000" dirty="0" smtClean="0"/>
              <a:t>7-15. Scallan</a:t>
            </a:r>
            <a:r>
              <a:rPr lang="en-US" sz="1000" dirty="0"/>
              <a:t>, E., et al</a:t>
            </a:r>
            <a:r>
              <a:rPr lang="en-US" sz="1000" dirty="0" smtClean="0"/>
              <a:t>.; 2011b </a:t>
            </a:r>
            <a:r>
              <a:rPr lang="en-US" sz="1000" dirty="0"/>
              <a:t>Foodborne illnesses acquired in the United </a:t>
            </a:r>
            <a:r>
              <a:rPr lang="en-US" sz="1000" dirty="0" smtClean="0"/>
              <a:t>States—unspecified agents. </a:t>
            </a:r>
            <a:r>
              <a:rPr lang="en-US" sz="1000" dirty="0"/>
              <a:t>Emerg. Infect. Dis. 17(1): 16-22.</a:t>
            </a:r>
          </a:p>
          <a:p>
            <a:endParaRPr lang="en-US" sz="1000" dirty="0"/>
          </a:p>
        </p:txBody>
      </p:sp>
    </p:spTree>
    <p:extLst>
      <p:ext uri="{BB962C8B-B14F-4D97-AF65-F5344CB8AC3E}">
        <p14:creationId xmlns:p14="http://schemas.microsoft.com/office/powerpoint/2010/main" val="38198302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4"/>
          </p:nvPr>
        </p:nvSpPr>
        <p:spPr>
          <a:xfrm>
            <a:off x="1355725" y="1447800"/>
            <a:ext cx="8016875" cy="5410200"/>
          </a:xfrm>
        </p:spPr>
        <p:txBody>
          <a:bodyPr>
            <a:noAutofit/>
          </a:bodyPr>
          <a:lstStyle/>
          <a:p>
            <a:pPr marL="0" indent="0">
              <a:spcBef>
                <a:spcPts val="0"/>
              </a:spcBef>
              <a:buNone/>
            </a:pPr>
            <a:r>
              <a:rPr lang="en-US" sz="2400" dirty="0" smtClean="0"/>
              <a:t>CDC </a:t>
            </a:r>
            <a:r>
              <a:rPr lang="en-US" sz="2400" dirty="0"/>
              <a:t>leads federal </a:t>
            </a:r>
            <a:r>
              <a:rPr lang="en-US" sz="2400" dirty="0" smtClean="0"/>
              <a:t>surveillance efforts to collect </a:t>
            </a:r>
          </a:p>
          <a:p>
            <a:pPr marL="0" indent="0">
              <a:spcBef>
                <a:spcPts val="0"/>
              </a:spcBef>
              <a:spcAft>
                <a:spcPts val="800"/>
              </a:spcAft>
              <a:buNone/>
            </a:pPr>
            <a:r>
              <a:rPr lang="en-US" sz="2400" dirty="0" smtClean="0"/>
              <a:t>foodborne illness and outbreak data with these systems: </a:t>
            </a:r>
          </a:p>
          <a:p>
            <a:pPr>
              <a:spcBef>
                <a:spcPts val="0"/>
              </a:spcBef>
              <a:spcAft>
                <a:spcPts val="800"/>
              </a:spcAft>
            </a:pPr>
            <a:r>
              <a:rPr lang="en-US" sz="2200" b="1" dirty="0" smtClean="0"/>
              <a:t>Foodborne Diseases Active Surveillance Network (FoodNet)</a:t>
            </a:r>
          </a:p>
          <a:p>
            <a:pPr lvl="1"/>
            <a:r>
              <a:rPr lang="en-US" sz="1800" dirty="0" smtClean="0"/>
              <a:t>tracks laboratory </a:t>
            </a:r>
            <a:r>
              <a:rPr lang="en-US" sz="1800" dirty="0"/>
              <a:t>confirmed cases of </a:t>
            </a:r>
            <a:r>
              <a:rPr lang="en-US" sz="1800" dirty="0" smtClean="0"/>
              <a:t>infection targeting nine pathogens transmitted </a:t>
            </a:r>
            <a:r>
              <a:rPr lang="en-US" sz="1800" dirty="0"/>
              <a:t>commonly through </a:t>
            </a:r>
            <a:r>
              <a:rPr lang="en-US" sz="1800" dirty="0" smtClean="0"/>
              <a:t>food</a:t>
            </a:r>
            <a:r>
              <a:rPr lang="en-US" sz="1800" dirty="0"/>
              <a:t> </a:t>
            </a:r>
            <a:r>
              <a:rPr lang="en-US" sz="1800" dirty="0" smtClean="0"/>
              <a:t>with a network of    10 states, USDA-FSIS and the FDA</a:t>
            </a:r>
          </a:p>
          <a:p>
            <a:pPr>
              <a:spcAft>
                <a:spcPts val="600"/>
              </a:spcAft>
            </a:pPr>
            <a:r>
              <a:rPr lang="en-US" sz="2200" b="1" dirty="0"/>
              <a:t>National Outbreak Reporting System (NORS)</a:t>
            </a:r>
          </a:p>
          <a:p>
            <a:pPr lvl="1"/>
            <a:r>
              <a:rPr lang="en-US" sz="1800" dirty="0" smtClean="0"/>
              <a:t>collects reports </a:t>
            </a:r>
            <a:r>
              <a:rPr lang="en-US" sz="1800" dirty="0"/>
              <a:t>of enteric disease outbreaks caused by bacterial, </a:t>
            </a:r>
            <a:r>
              <a:rPr lang="en-US" sz="1800" dirty="0" smtClean="0"/>
              <a:t> viral</a:t>
            </a:r>
            <a:r>
              <a:rPr lang="en-US" sz="1800" dirty="0"/>
              <a:t>, parasitic, chemical, toxin, and unknown </a:t>
            </a:r>
            <a:r>
              <a:rPr lang="en-US" sz="1800" dirty="0" smtClean="0"/>
              <a:t>agents</a:t>
            </a:r>
          </a:p>
          <a:p>
            <a:r>
              <a:rPr lang="en-US" sz="2200" b="1" dirty="0"/>
              <a:t>National Antimicrobial Resistance Monitoring  </a:t>
            </a:r>
            <a:r>
              <a:rPr lang="en-US" sz="2200" b="1" dirty="0" smtClean="0"/>
              <a:t>System </a:t>
            </a:r>
            <a:r>
              <a:rPr lang="en-US" sz="2200" b="1" dirty="0"/>
              <a:t>for Enteric Bacteria (NARMS) </a:t>
            </a:r>
          </a:p>
          <a:p>
            <a:pPr lvl="1"/>
            <a:r>
              <a:rPr lang="en-US" sz="1800" dirty="0" smtClean="0"/>
              <a:t>tracks </a:t>
            </a:r>
            <a:r>
              <a:rPr lang="en-US" sz="1800" dirty="0"/>
              <a:t>antimicrobial resistance in </a:t>
            </a:r>
            <a:r>
              <a:rPr lang="en-US" sz="1800" dirty="0" smtClean="0"/>
              <a:t>human infections caused by </a:t>
            </a:r>
            <a:r>
              <a:rPr lang="en-US" sz="1800" i="1" dirty="0" smtClean="0"/>
              <a:t>Salmonella</a:t>
            </a:r>
            <a:r>
              <a:rPr lang="en-US" sz="1800" dirty="0" smtClean="0"/>
              <a:t> </a:t>
            </a:r>
            <a:r>
              <a:rPr lang="en-US" sz="1800" dirty="0"/>
              <a:t>and other enteric </a:t>
            </a:r>
            <a:r>
              <a:rPr lang="en-US" sz="1800" dirty="0" smtClean="0"/>
              <a:t>bacteria</a:t>
            </a:r>
            <a:endParaRPr lang="en-US" sz="1500" dirty="0"/>
          </a:p>
        </p:txBody>
      </p:sp>
      <p:sp>
        <p:nvSpPr>
          <p:cNvPr id="3" name="Slide Number Placeholder 2"/>
          <p:cNvSpPr>
            <a:spLocks noGrp="1"/>
          </p:cNvSpPr>
          <p:nvPr>
            <p:ph type="sldNum" sz="quarter" idx="15"/>
          </p:nvPr>
        </p:nvSpPr>
        <p:spPr/>
        <p:txBody>
          <a:bodyPr/>
          <a:lstStyle/>
          <a:p>
            <a:fld id="{F8ECAD15-DF40-4D57-8D99-2197AD37FB1A}" type="slidenum">
              <a:rPr lang="en-US" smtClean="0">
                <a:solidFill>
                  <a:prstClr val="black">
                    <a:tint val="75000"/>
                  </a:prstClr>
                </a:solidFill>
              </a:rPr>
              <a:pPr/>
              <a:t>12</a:t>
            </a:fld>
            <a:endParaRPr lang="en-US">
              <a:solidFill>
                <a:prstClr val="black">
                  <a:tint val="75000"/>
                </a:prstClr>
              </a:solidFill>
            </a:endParaRPr>
          </a:p>
        </p:txBody>
      </p:sp>
      <p:sp>
        <p:nvSpPr>
          <p:cNvPr id="4" name="Title 3"/>
          <p:cNvSpPr>
            <a:spLocks noGrp="1"/>
          </p:cNvSpPr>
          <p:nvPr>
            <p:ph type="title"/>
          </p:nvPr>
        </p:nvSpPr>
        <p:spPr>
          <a:xfrm>
            <a:off x="1219200" y="152400"/>
            <a:ext cx="7772400" cy="1219200"/>
          </a:xfrm>
        </p:spPr>
        <p:txBody>
          <a:bodyPr/>
          <a:lstStyle/>
          <a:p>
            <a:r>
              <a:rPr lang="en-US" dirty="0" smtClean="0"/>
              <a:t>Major Data Systems Used for </a:t>
            </a:r>
            <a:br>
              <a:rPr lang="en-US" dirty="0" smtClean="0"/>
            </a:br>
            <a:r>
              <a:rPr lang="en-US" dirty="0" smtClean="0"/>
              <a:t>Foodborne Illness Surveillance</a:t>
            </a:r>
            <a:endParaRPr lang="en-US" dirty="0"/>
          </a:p>
        </p:txBody>
      </p:sp>
    </p:spTree>
    <p:extLst>
      <p:ext uri="{BB962C8B-B14F-4D97-AF65-F5344CB8AC3E}">
        <p14:creationId xmlns:p14="http://schemas.microsoft.com/office/powerpoint/2010/main" val="23317813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4"/>
          </p:nvPr>
        </p:nvSpPr>
        <p:spPr/>
        <p:txBody>
          <a:bodyPr/>
          <a:lstStyle/>
          <a:p>
            <a:fld id="{F8ECAD15-DF40-4D57-8D99-2197AD37FB1A}" type="slidenum">
              <a:rPr lang="en-US" smtClean="0">
                <a:solidFill>
                  <a:prstClr val="black">
                    <a:tint val="75000"/>
                  </a:prstClr>
                </a:solidFill>
              </a:rPr>
              <a:pPr/>
              <a:t>13</a:t>
            </a:fld>
            <a:endParaRPr lang="en-US" dirty="0">
              <a:solidFill>
                <a:prstClr val="black">
                  <a:tint val="75000"/>
                </a:prstClr>
              </a:solidFill>
            </a:endParaRPr>
          </a:p>
        </p:txBody>
      </p:sp>
      <p:sp>
        <p:nvSpPr>
          <p:cNvPr id="4" name="Title 3" descr="Immunization Coverage &#10;Children 19-35 months, 1994-2011&#10;MMR, Hib, Polio, HepB, Varicella"/>
          <p:cNvSpPr>
            <a:spLocks noGrp="1"/>
          </p:cNvSpPr>
          <p:nvPr>
            <p:ph type="title"/>
          </p:nvPr>
        </p:nvSpPr>
        <p:spPr>
          <a:xfrm>
            <a:off x="0" y="-76200"/>
            <a:ext cx="9144000" cy="1219200"/>
          </a:xfrm>
        </p:spPr>
        <p:txBody>
          <a:bodyPr/>
          <a:lstStyle/>
          <a:p>
            <a:r>
              <a:rPr lang="en-US" sz="2500" dirty="0" smtClean="0"/>
              <a:t>Infections </a:t>
            </a:r>
            <a:r>
              <a:rPr lang="en-US" sz="2500" dirty="0"/>
              <a:t>Caused by </a:t>
            </a:r>
            <a:r>
              <a:rPr lang="en-US" sz="2500" i="1" dirty="0" smtClean="0"/>
              <a:t>Salmonella</a:t>
            </a:r>
            <a:r>
              <a:rPr lang="en-US" sz="2500" dirty="0" smtClean="0"/>
              <a:t>, </a:t>
            </a:r>
            <a:br>
              <a:rPr lang="en-US" sz="2500" dirty="0" smtClean="0"/>
            </a:br>
            <a:r>
              <a:rPr lang="en-US" sz="2500" dirty="0" smtClean="0"/>
              <a:t>2006–2008</a:t>
            </a:r>
            <a:r>
              <a:rPr lang="en-US" sz="2500" dirty="0"/>
              <a:t>* and 2011</a:t>
            </a:r>
          </a:p>
        </p:txBody>
      </p:sp>
      <p:sp>
        <p:nvSpPr>
          <p:cNvPr id="20" name="Text Placeholder 2"/>
          <p:cNvSpPr>
            <a:spLocks noGrp="1"/>
          </p:cNvSpPr>
          <p:nvPr>
            <p:ph type="body" sz="quarter" idx="13"/>
          </p:nvPr>
        </p:nvSpPr>
        <p:spPr>
          <a:xfrm>
            <a:off x="1" y="6207564"/>
            <a:ext cx="6553199" cy="753135"/>
          </a:xfrm>
        </p:spPr>
        <p:txBody>
          <a:bodyPr/>
          <a:lstStyle/>
          <a:p>
            <a:r>
              <a:rPr lang="en-US" sz="1000" dirty="0" smtClean="0"/>
              <a:t>NOTES: Data </a:t>
            </a:r>
            <a:r>
              <a:rPr lang="en-US" sz="1000" dirty="0"/>
              <a:t>for age groups between 20 and 64 </a:t>
            </a:r>
            <a:r>
              <a:rPr lang="en-US" sz="1000" dirty="0" smtClean="0"/>
              <a:t>are similar and were </a:t>
            </a:r>
            <a:r>
              <a:rPr lang="en-US" sz="1000" dirty="0"/>
              <a:t>aggregated to </a:t>
            </a:r>
            <a:r>
              <a:rPr lang="en-US" sz="1000" dirty="0" smtClean="0"/>
              <a:t>highlight the other, </a:t>
            </a:r>
            <a:r>
              <a:rPr lang="en-US" sz="1000" dirty="0"/>
              <a:t>most at-risk </a:t>
            </a:r>
            <a:r>
              <a:rPr lang="en-US" sz="1000" dirty="0" smtClean="0"/>
              <a:t>groups; Rates include both foodborne and non-foodborne illnesses.</a:t>
            </a:r>
          </a:p>
          <a:p>
            <a:r>
              <a:rPr lang="en-US" sz="1000" dirty="0"/>
              <a:t>SOURCE: Foodborne Diseases Active Surveillance Network (FoodNet), CDC/NCEZID.</a:t>
            </a:r>
          </a:p>
          <a:p>
            <a:r>
              <a:rPr lang="en-US" sz="1000" dirty="0" smtClean="0"/>
              <a:t>* </a:t>
            </a:r>
            <a:r>
              <a:rPr lang="en-US" sz="1000" dirty="0"/>
              <a:t>The baseline </a:t>
            </a:r>
            <a:r>
              <a:rPr lang="en-US" sz="1000" dirty="0" smtClean="0"/>
              <a:t>figure was calculated using </a:t>
            </a:r>
            <a:r>
              <a:rPr lang="en-US" sz="1000" dirty="0"/>
              <a:t>a 3-year average (2006-08</a:t>
            </a:r>
            <a:r>
              <a:rPr lang="en-US" sz="1000" dirty="0" smtClean="0"/>
              <a:t>).</a:t>
            </a:r>
            <a:endParaRPr lang="en-US" sz="1000" dirty="0"/>
          </a:p>
          <a:p>
            <a:endParaRPr lang="en-US" sz="1000" dirty="0"/>
          </a:p>
        </p:txBody>
      </p:sp>
      <p:sp>
        <p:nvSpPr>
          <p:cNvPr id="12" name="Text Placeholder 8"/>
          <p:cNvSpPr txBox="1">
            <a:spLocks/>
          </p:cNvSpPr>
          <p:nvPr/>
        </p:nvSpPr>
        <p:spPr>
          <a:xfrm>
            <a:off x="7381875" y="6248400"/>
            <a:ext cx="1457325" cy="457200"/>
          </a:xfrm>
          <a:prstGeom prst="rect">
            <a:avLst/>
          </a:prstGeom>
          <a:ln w="15875">
            <a:solidFill>
              <a:schemeClr val="accent2"/>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base">
              <a:spcBef>
                <a:spcPts val="0"/>
              </a:spcBef>
              <a:spcAft>
                <a:spcPct val="0"/>
              </a:spcAft>
            </a:pPr>
            <a:r>
              <a:rPr lang="en-US" sz="1200" dirty="0" smtClean="0">
                <a:solidFill>
                  <a:prstClr val="black"/>
                </a:solidFill>
                <a:latin typeface="Tahoma" pitchFamily="34" charset="0"/>
                <a:ea typeface="Tahoma" pitchFamily="34" charset="0"/>
                <a:cs typeface="Tahoma" pitchFamily="34" charset="0"/>
              </a:rPr>
              <a:t>Obj. FS-1.4</a:t>
            </a:r>
          </a:p>
          <a:p>
            <a:pPr algn="ctr" fontAlgn="base">
              <a:spcBef>
                <a:spcPts val="0"/>
              </a:spcBef>
              <a:spcAft>
                <a:spcPct val="0"/>
              </a:spcAft>
            </a:pPr>
            <a:r>
              <a:rPr lang="en-US" sz="1200" b="0" dirty="0">
                <a:solidFill>
                  <a:prstClr val="black"/>
                </a:solidFill>
                <a:latin typeface="Tahoma" pitchFamily="34" charset="0"/>
                <a:ea typeface="Tahoma" pitchFamily="34" charset="0"/>
                <a:cs typeface="Tahoma" pitchFamily="34" charset="0"/>
              </a:rPr>
              <a:t>Decrease desired</a:t>
            </a:r>
          </a:p>
          <a:p>
            <a:pPr algn="l" fontAlgn="base">
              <a:spcBef>
                <a:spcPts val="0"/>
              </a:spcBef>
              <a:spcAft>
                <a:spcPct val="0"/>
              </a:spcAft>
            </a:pPr>
            <a:endParaRPr lang="en-US" sz="1400" dirty="0" smtClean="0">
              <a:solidFill>
                <a:prstClr val="black"/>
              </a:solidFill>
              <a:latin typeface="Arial" pitchFamily="34" charset="0"/>
              <a:cs typeface="Arial" pitchFamily="34" charset="0"/>
            </a:endParaRPr>
          </a:p>
          <a:p>
            <a:pPr algn="l" fontAlgn="base">
              <a:spcBef>
                <a:spcPts val="0"/>
              </a:spcBef>
              <a:spcAft>
                <a:spcPct val="0"/>
              </a:spcAft>
            </a:pPr>
            <a:endParaRPr lang="en-US" sz="1400" b="0" dirty="0" smtClean="0">
              <a:solidFill>
                <a:prstClr val="black"/>
              </a:solidFill>
              <a:latin typeface="Arial" pitchFamily="34" charset="0"/>
              <a:cs typeface="Arial" pitchFamily="34" charset="0"/>
            </a:endParaRPr>
          </a:p>
        </p:txBody>
      </p:sp>
      <p:pic>
        <p:nvPicPr>
          <p:cNvPr id="9" name="Picture 8" descr="Bar graph showing cases of Salmonella per 100,000 population in total, for femal versus male, and then by age group. Infections are highest for both 2006-2008 and 2011 in the younger than age 5 category." title="Infections caucsed by Salmonella, 2006 through 2008 and 20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 y="905464"/>
            <a:ext cx="9143245" cy="5047071"/>
          </a:xfrm>
          <a:prstGeom prst="rect">
            <a:avLst/>
          </a:prstGeom>
        </p:spPr>
      </p:pic>
    </p:spTree>
    <p:extLst>
      <p:ext uri="{BB962C8B-B14F-4D97-AF65-F5344CB8AC3E}">
        <p14:creationId xmlns:p14="http://schemas.microsoft.com/office/powerpoint/2010/main" val="15682715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4"/>
          </p:nvPr>
        </p:nvSpPr>
        <p:spPr/>
        <p:txBody>
          <a:bodyPr/>
          <a:lstStyle/>
          <a:p>
            <a:fld id="{F8ECAD15-DF40-4D57-8D99-2197AD37FB1A}" type="slidenum">
              <a:rPr lang="en-US" smtClean="0">
                <a:solidFill>
                  <a:prstClr val="black">
                    <a:tint val="75000"/>
                  </a:prstClr>
                </a:solidFill>
              </a:rPr>
              <a:pPr/>
              <a:t>14</a:t>
            </a:fld>
            <a:endParaRPr lang="en-US" dirty="0">
              <a:solidFill>
                <a:prstClr val="black">
                  <a:tint val="75000"/>
                </a:prstClr>
              </a:solidFill>
            </a:endParaRPr>
          </a:p>
        </p:txBody>
      </p:sp>
      <p:sp>
        <p:nvSpPr>
          <p:cNvPr id="4" name="Title 3" descr="Immunization Coverage &#10;Children 19-35 months, 1994-2011&#10;MMR, Hib, Polio, HepB, Varicella"/>
          <p:cNvSpPr>
            <a:spLocks noGrp="1"/>
          </p:cNvSpPr>
          <p:nvPr>
            <p:ph type="title"/>
          </p:nvPr>
        </p:nvSpPr>
        <p:spPr/>
        <p:txBody>
          <a:bodyPr/>
          <a:lstStyle/>
          <a:p>
            <a:r>
              <a:rPr lang="en-US" sz="2500" dirty="0" smtClean="0"/>
              <a:t>Infections </a:t>
            </a:r>
            <a:r>
              <a:rPr lang="en-US" sz="2500" dirty="0"/>
              <a:t>Caused by</a:t>
            </a:r>
            <a:r>
              <a:rPr lang="en-US" sz="2500" i="1" dirty="0"/>
              <a:t> </a:t>
            </a:r>
            <a:r>
              <a:rPr lang="en-US" sz="2500" i="1" dirty="0" smtClean="0"/>
              <a:t>Campylobacter</a:t>
            </a:r>
            <a:r>
              <a:rPr lang="en-US" sz="2500" dirty="0" smtClean="0"/>
              <a:t>, </a:t>
            </a:r>
            <a:br>
              <a:rPr lang="en-US" sz="2500" dirty="0" smtClean="0"/>
            </a:br>
            <a:r>
              <a:rPr lang="en-US" sz="2500" dirty="0" smtClean="0"/>
              <a:t>2006–2008</a:t>
            </a:r>
            <a:r>
              <a:rPr lang="en-US" sz="2500" dirty="0"/>
              <a:t>* and 2011</a:t>
            </a:r>
          </a:p>
        </p:txBody>
      </p:sp>
      <p:sp>
        <p:nvSpPr>
          <p:cNvPr id="21" name="Text Placeholder 8"/>
          <p:cNvSpPr txBox="1">
            <a:spLocks/>
          </p:cNvSpPr>
          <p:nvPr/>
        </p:nvSpPr>
        <p:spPr>
          <a:xfrm>
            <a:off x="7559426" y="6063134"/>
            <a:ext cx="1457325" cy="457200"/>
          </a:xfrm>
          <a:prstGeom prst="rect">
            <a:avLst/>
          </a:prstGeom>
          <a:ln w="15875">
            <a:solidFill>
              <a:schemeClr val="accent2"/>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base">
              <a:spcBef>
                <a:spcPts val="0"/>
              </a:spcBef>
              <a:spcAft>
                <a:spcPct val="0"/>
              </a:spcAft>
            </a:pPr>
            <a:r>
              <a:rPr lang="en-US" sz="1200" dirty="0" smtClean="0">
                <a:solidFill>
                  <a:prstClr val="black"/>
                </a:solidFill>
                <a:latin typeface="Tahoma" pitchFamily="34" charset="0"/>
                <a:ea typeface="Tahoma" pitchFamily="34" charset="0"/>
                <a:cs typeface="Tahoma" pitchFamily="34" charset="0"/>
              </a:rPr>
              <a:t>Obj. FS-1.1</a:t>
            </a:r>
          </a:p>
          <a:p>
            <a:pPr algn="ctr" fontAlgn="base">
              <a:spcBef>
                <a:spcPts val="0"/>
              </a:spcBef>
              <a:spcAft>
                <a:spcPct val="0"/>
              </a:spcAft>
            </a:pPr>
            <a:r>
              <a:rPr lang="en-US" sz="1200" b="0" dirty="0">
                <a:solidFill>
                  <a:prstClr val="black"/>
                </a:solidFill>
                <a:latin typeface="Tahoma" pitchFamily="34" charset="0"/>
                <a:ea typeface="Tahoma" pitchFamily="34" charset="0"/>
                <a:cs typeface="Tahoma" pitchFamily="34" charset="0"/>
              </a:rPr>
              <a:t>Decrease desired</a:t>
            </a:r>
          </a:p>
          <a:p>
            <a:pPr algn="l" fontAlgn="base">
              <a:spcBef>
                <a:spcPts val="0"/>
              </a:spcBef>
              <a:spcAft>
                <a:spcPct val="0"/>
              </a:spcAft>
            </a:pPr>
            <a:endParaRPr lang="en-US" sz="1400" dirty="0" smtClean="0">
              <a:solidFill>
                <a:prstClr val="black"/>
              </a:solidFill>
              <a:latin typeface="Arial" pitchFamily="34" charset="0"/>
              <a:cs typeface="Arial" pitchFamily="34" charset="0"/>
            </a:endParaRPr>
          </a:p>
          <a:p>
            <a:pPr algn="l" fontAlgn="base">
              <a:spcBef>
                <a:spcPts val="0"/>
              </a:spcBef>
              <a:spcAft>
                <a:spcPct val="0"/>
              </a:spcAft>
            </a:pPr>
            <a:endParaRPr lang="en-US" sz="1400" b="0" dirty="0" smtClean="0">
              <a:solidFill>
                <a:prstClr val="black"/>
              </a:solidFill>
              <a:latin typeface="Arial" pitchFamily="34" charset="0"/>
              <a:cs typeface="Arial" pitchFamily="34" charset="0"/>
            </a:endParaRPr>
          </a:p>
        </p:txBody>
      </p:sp>
      <p:sp>
        <p:nvSpPr>
          <p:cNvPr id="16" name="Text Placeholder 2"/>
          <p:cNvSpPr>
            <a:spLocks noGrp="1"/>
          </p:cNvSpPr>
          <p:nvPr>
            <p:ph type="body" sz="quarter" idx="13"/>
          </p:nvPr>
        </p:nvSpPr>
        <p:spPr>
          <a:xfrm>
            <a:off x="1" y="6207564"/>
            <a:ext cx="6553199" cy="753135"/>
          </a:xfrm>
        </p:spPr>
        <p:txBody>
          <a:bodyPr/>
          <a:lstStyle/>
          <a:p>
            <a:r>
              <a:rPr lang="en-US" sz="1000" dirty="0" smtClean="0"/>
              <a:t>NOTES: </a:t>
            </a:r>
            <a:r>
              <a:rPr lang="en-US" sz="1000" dirty="0"/>
              <a:t>Data for age groups between 20 and 64 are similar and were aggregated to highlight the other, most at-risk groups; Rates include both foodborne and non-foodborne </a:t>
            </a:r>
            <a:r>
              <a:rPr lang="en-US" sz="1000" dirty="0" smtClean="0"/>
              <a:t>illnesses.</a:t>
            </a:r>
            <a:endParaRPr lang="en-US" sz="1000" dirty="0"/>
          </a:p>
          <a:p>
            <a:r>
              <a:rPr lang="en-US" sz="1000" dirty="0" smtClean="0"/>
              <a:t>SOURCE</a:t>
            </a:r>
            <a:r>
              <a:rPr lang="en-US" sz="1000" dirty="0"/>
              <a:t>: Foodborne Diseases Active Surveillance Network (FoodNet), CDC/NCEZID.</a:t>
            </a:r>
          </a:p>
          <a:p>
            <a:r>
              <a:rPr lang="en-US" sz="1000" dirty="0" smtClean="0"/>
              <a:t>* </a:t>
            </a:r>
            <a:r>
              <a:rPr lang="en-US" sz="1000" dirty="0"/>
              <a:t>The baseline figure was calculated using a 3-year average (2006-08</a:t>
            </a:r>
            <a:r>
              <a:rPr lang="en-US" sz="1000" dirty="0" smtClean="0"/>
              <a:t>).</a:t>
            </a:r>
            <a:endParaRPr lang="en-US" sz="1000" dirty="0"/>
          </a:p>
        </p:txBody>
      </p:sp>
      <p:pic>
        <p:nvPicPr>
          <p:cNvPr id="7" name="Picture 6" descr="Bar graph displaing cases per 100,000 of Campylobacter for total, male, female, and age groups. " title="Infections Causes by Campylobacter, 2006-2008 and 20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20" y="1058053"/>
            <a:ext cx="8960380" cy="4809347"/>
          </a:xfrm>
          <a:prstGeom prst="rect">
            <a:avLst/>
          </a:prstGeom>
        </p:spPr>
      </p:pic>
    </p:spTree>
    <p:extLst>
      <p:ext uri="{BB962C8B-B14F-4D97-AF65-F5344CB8AC3E}">
        <p14:creationId xmlns:p14="http://schemas.microsoft.com/office/powerpoint/2010/main" val="102735041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4"/>
          </p:nvPr>
        </p:nvSpPr>
        <p:spPr/>
        <p:txBody>
          <a:bodyPr/>
          <a:lstStyle/>
          <a:p>
            <a:fld id="{F8ECAD15-DF40-4D57-8D99-2197AD37FB1A}" type="slidenum">
              <a:rPr lang="en-US" smtClean="0">
                <a:solidFill>
                  <a:prstClr val="black">
                    <a:tint val="75000"/>
                  </a:prstClr>
                </a:solidFill>
              </a:rPr>
              <a:pPr/>
              <a:t>15</a:t>
            </a:fld>
            <a:endParaRPr lang="en-US" dirty="0">
              <a:solidFill>
                <a:prstClr val="black">
                  <a:tint val="75000"/>
                </a:prstClr>
              </a:solidFill>
            </a:endParaRPr>
          </a:p>
        </p:txBody>
      </p:sp>
      <p:sp>
        <p:nvSpPr>
          <p:cNvPr id="4" name="Title 3" descr="Immunization Coverage &#10;Children 19-35 months, 1994-2011&#10;MMR, Hib, Polio, HepB, Varicella"/>
          <p:cNvSpPr>
            <a:spLocks noGrp="1"/>
          </p:cNvSpPr>
          <p:nvPr>
            <p:ph type="title"/>
          </p:nvPr>
        </p:nvSpPr>
        <p:spPr>
          <a:xfrm>
            <a:off x="0" y="-26276"/>
            <a:ext cx="9144000" cy="1219200"/>
          </a:xfrm>
        </p:spPr>
        <p:txBody>
          <a:bodyPr/>
          <a:lstStyle/>
          <a:p>
            <a:r>
              <a:rPr lang="en-US" sz="2500" dirty="0" smtClean="0"/>
              <a:t>Infections </a:t>
            </a:r>
            <a:r>
              <a:rPr lang="en-US" sz="2500" dirty="0"/>
              <a:t>Caused </a:t>
            </a:r>
            <a:r>
              <a:rPr lang="en-US" sz="2500" dirty="0" smtClean="0"/>
              <a:t>by </a:t>
            </a:r>
            <a:r>
              <a:rPr lang="en-US" sz="2500" i="1" dirty="0" smtClean="0"/>
              <a:t>E. coli </a:t>
            </a:r>
            <a:r>
              <a:rPr lang="en-US" sz="2500" dirty="0" smtClean="0"/>
              <a:t>* O157, </a:t>
            </a:r>
            <a:br>
              <a:rPr lang="en-US" sz="2500" dirty="0" smtClean="0"/>
            </a:br>
            <a:r>
              <a:rPr lang="en-US" sz="2500" dirty="0" smtClean="0"/>
              <a:t>2006–2008** </a:t>
            </a:r>
            <a:r>
              <a:rPr lang="en-US" sz="2500" dirty="0"/>
              <a:t>and 2011</a:t>
            </a:r>
          </a:p>
        </p:txBody>
      </p:sp>
      <p:sp>
        <p:nvSpPr>
          <p:cNvPr id="20" name="Text Placeholder 2"/>
          <p:cNvSpPr>
            <a:spLocks noGrp="1"/>
          </p:cNvSpPr>
          <p:nvPr>
            <p:ph type="body" sz="quarter" idx="13"/>
          </p:nvPr>
        </p:nvSpPr>
        <p:spPr>
          <a:xfrm>
            <a:off x="0" y="6063559"/>
            <a:ext cx="6933526" cy="718241"/>
          </a:xfrm>
        </p:spPr>
        <p:txBody>
          <a:bodyPr/>
          <a:lstStyle/>
          <a:p>
            <a:r>
              <a:rPr lang="en-US" sz="1000" dirty="0" smtClean="0"/>
              <a:t>NOTES: </a:t>
            </a:r>
            <a:r>
              <a:rPr lang="en-US" sz="1000" dirty="0"/>
              <a:t>Data for age groups between 20 and 64 are similar and were aggregated to highlight the other, most at-risk groups; Rates include both foodborne and non-foodborne </a:t>
            </a:r>
            <a:r>
              <a:rPr lang="en-US" sz="1000" dirty="0" smtClean="0"/>
              <a:t>illnesses.</a:t>
            </a:r>
            <a:endParaRPr lang="en-US" sz="1000" dirty="0"/>
          </a:p>
          <a:p>
            <a:r>
              <a:rPr lang="en-US" sz="1000" dirty="0" smtClean="0"/>
              <a:t>SOURCE</a:t>
            </a:r>
            <a:r>
              <a:rPr lang="en-US" sz="1000" dirty="0"/>
              <a:t>: Foodborne Diseases Active Surveillance Network (FoodNet), CDC/NCEZID.</a:t>
            </a:r>
          </a:p>
          <a:p>
            <a:r>
              <a:rPr lang="en-US" sz="1000" dirty="0" smtClean="0"/>
              <a:t>* STEC </a:t>
            </a:r>
            <a:r>
              <a:rPr lang="en-US" sz="1000" dirty="0"/>
              <a:t>O157 is a Shiga toxin-producing </a:t>
            </a:r>
            <a:r>
              <a:rPr lang="en-US" sz="1000" i="1" dirty="0"/>
              <a:t>Escherichia coli</a:t>
            </a:r>
            <a:r>
              <a:rPr lang="en-US" sz="1000" dirty="0"/>
              <a:t>, serogroup </a:t>
            </a:r>
            <a:r>
              <a:rPr lang="en-US" sz="1000" dirty="0" smtClean="0"/>
              <a:t>O157.</a:t>
            </a:r>
          </a:p>
          <a:p>
            <a:r>
              <a:rPr lang="en-US" sz="1000" dirty="0" smtClean="0"/>
              <a:t>** </a:t>
            </a:r>
            <a:r>
              <a:rPr lang="en-US" sz="1000" dirty="0"/>
              <a:t>The baseline figure was calculated using a 3-year average (2006-08</a:t>
            </a:r>
            <a:r>
              <a:rPr lang="en-US" sz="1000" dirty="0" smtClean="0"/>
              <a:t>).</a:t>
            </a:r>
            <a:endParaRPr lang="en-US" sz="1000" dirty="0"/>
          </a:p>
        </p:txBody>
      </p:sp>
      <p:sp>
        <p:nvSpPr>
          <p:cNvPr id="12" name="Text Placeholder 8"/>
          <p:cNvSpPr txBox="1">
            <a:spLocks/>
          </p:cNvSpPr>
          <p:nvPr/>
        </p:nvSpPr>
        <p:spPr>
          <a:xfrm>
            <a:off x="7543798" y="6105338"/>
            <a:ext cx="1457325" cy="457200"/>
          </a:xfrm>
          <a:prstGeom prst="rect">
            <a:avLst/>
          </a:prstGeom>
          <a:ln w="15875">
            <a:solidFill>
              <a:schemeClr val="accent2"/>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base">
              <a:spcBef>
                <a:spcPts val="0"/>
              </a:spcBef>
              <a:spcAft>
                <a:spcPct val="0"/>
              </a:spcAft>
            </a:pPr>
            <a:r>
              <a:rPr lang="en-US" sz="1200" dirty="0" smtClean="0">
                <a:solidFill>
                  <a:prstClr val="black"/>
                </a:solidFill>
                <a:latin typeface="Tahoma" pitchFamily="34" charset="0"/>
                <a:ea typeface="Tahoma" pitchFamily="34" charset="0"/>
                <a:cs typeface="Tahoma" pitchFamily="34" charset="0"/>
              </a:rPr>
              <a:t>Obj. FS-1.2</a:t>
            </a:r>
          </a:p>
          <a:p>
            <a:pPr algn="ctr" fontAlgn="base">
              <a:spcBef>
                <a:spcPts val="0"/>
              </a:spcBef>
              <a:spcAft>
                <a:spcPct val="0"/>
              </a:spcAft>
            </a:pPr>
            <a:r>
              <a:rPr lang="en-US" sz="1200" b="0" dirty="0">
                <a:solidFill>
                  <a:prstClr val="black"/>
                </a:solidFill>
                <a:latin typeface="Tahoma" pitchFamily="34" charset="0"/>
                <a:ea typeface="Tahoma" pitchFamily="34" charset="0"/>
                <a:cs typeface="Tahoma" pitchFamily="34" charset="0"/>
              </a:rPr>
              <a:t>Decrease desired</a:t>
            </a:r>
          </a:p>
          <a:p>
            <a:pPr algn="l" fontAlgn="base">
              <a:spcBef>
                <a:spcPts val="0"/>
              </a:spcBef>
              <a:spcAft>
                <a:spcPct val="0"/>
              </a:spcAft>
            </a:pPr>
            <a:endParaRPr lang="en-US" sz="1400" dirty="0" smtClean="0">
              <a:solidFill>
                <a:prstClr val="black"/>
              </a:solidFill>
              <a:latin typeface="Arial" pitchFamily="34" charset="0"/>
              <a:cs typeface="Arial" pitchFamily="34" charset="0"/>
            </a:endParaRPr>
          </a:p>
          <a:p>
            <a:pPr algn="l" fontAlgn="base">
              <a:spcBef>
                <a:spcPts val="0"/>
              </a:spcBef>
              <a:spcAft>
                <a:spcPct val="0"/>
              </a:spcAft>
            </a:pPr>
            <a:endParaRPr lang="en-US" sz="1400" b="0" dirty="0" smtClean="0">
              <a:solidFill>
                <a:prstClr val="black"/>
              </a:solidFill>
              <a:latin typeface="Arial" pitchFamily="34" charset="0"/>
              <a:cs typeface="Arial" pitchFamily="34" charset="0"/>
            </a:endParaRPr>
          </a:p>
        </p:txBody>
      </p:sp>
      <p:pic>
        <p:nvPicPr>
          <p:cNvPr id="6" name="Picture 5" descr="Bar graph showing infections per 100,000 population for overall, for male and female, and by age group breakdown." title="Infections Causes by E.coli 0157, 2006-2008 and 20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 y="923751"/>
            <a:ext cx="9143245" cy="5010498"/>
          </a:xfrm>
          <a:prstGeom prst="rect">
            <a:avLst/>
          </a:prstGeom>
        </p:spPr>
      </p:pic>
    </p:spTree>
    <p:extLst>
      <p:ext uri="{BB962C8B-B14F-4D97-AF65-F5344CB8AC3E}">
        <p14:creationId xmlns:p14="http://schemas.microsoft.com/office/powerpoint/2010/main" val="415492943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4"/>
          </p:nvPr>
        </p:nvSpPr>
        <p:spPr/>
        <p:txBody>
          <a:bodyPr/>
          <a:lstStyle/>
          <a:p>
            <a:fld id="{F8ECAD15-DF40-4D57-8D99-2197AD37FB1A}" type="slidenum">
              <a:rPr lang="en-US" smtClean="0">
                <a:solidFill>
                  <a:prstClr val="black">
                    <a:tint val="75000"/>
                  </a:prstClr>
                </a:solidFill>
              </a:rPr>
              <a:pPr/>
              <a:t>16</a:t>
            </a:fld>
            <a:endParaRPr lang="en-US" dirty="0">
              <a:solidFill>
                <a:prstClr val="black">
                  <a:tint val="75000"/>
                </a:prstClr>
              </a:solidFill>
            </a:endParaRPr>
          </a:p>
        </p:txBody>
      </p:sp>
      <p:sp>
        <p:nvSpPr>
          <p:cNvPr id="4" name="Title 3" descr="Immunization Coverage &#10;Children 19-35 months, 1994-2011&#10;MMR, Hib, Polio, HepB, Varicella"/>
          <p:cNvSpPr>
            <a:spLocks noGrp="1"/>
          </p:cNvSpPr>
          <p:nvPr>
            <p:ph type="title"/>
          </p:nvPr>
        </p:nvSpPr>
        <p:spPr>
          <a:xfrm>
            <a:off x="0" y="0"/>
            <a:ext cx="9144000" cy="1219200"/>
          </a:xfrm>
        </p:spPr>
        <p:txBody>
          <a:bodyPr/>
          <a:lstStyle/>
          <a:p>
            <a:r>
              <a:rPr lang="en-US" sz="2500" dirty="0" smtClean="0"/>
              <a:t>Infections </a:t>
            </a:r>
            <a:r>
              <a:rPr lang="en-US" sz="2500" dirty="0"/>
              <a:t>Caused by </a:t>
            </a:r>
            <a:r>
              <a:rPr lang="en-US" sz="2500" i="1" dirty="0"/>
              <a:t>Listeria </a:t>
            </a:r>
            <a:r>
              <a:rPr lang="en-US" sz="2500" i="1" dirty="0" smtClean="0"/>
              <a:t>monocytogenes</a:t>
            </a:r>
            <a:r>
              <a:rPr lang="en-US" sz="2500" dirty="0" smtClean="0"/>
              <a:t>, </a:t>
            </a:r>
            <a:br>
              <a:rPr lang="en-US" sz="2500" dirty="0" smtClean="0"/>
            </a:br>
            <a:r>
              <a:rPr lang="en-US" sz="2500" dirty="0" smtClean="0"/>
              <a:t>2006–2008</a:t>
            </a:r>
            <a:r>
              <a:rPr lang="en-US" sz="2500" dirty="0"/>
              <a:t>* and 2011</a:t>
            </a:r>
          </a:p>
        </p:txBody>
      </p:sp>
      <p:sp>
        <p:nvSpPr>
          <p:cNvPr id="20" name="Text Placeholder 2"/>
          <p:cNvSpPr>
            <a:spLocks noGrp="1"/>
          </p:cNvSpPr>
          <p:nvPr>
            <p:ph type="body" sz="quarter" idx="13"/>
          </p:nvPr>
        </p:nvSpPr>
        <p:spPr>
          <a:xfrm>
            <a:off x="-22015" y="6063134"/>
            <a:ext cx="6118015" cy="625029"/>
          </a:xfrm>
        </p:spPr>
        <p:txBody>
          <a:bodyPr/>
          <a:lstStyle/>
          <a:p>
            <a:r>
              <a:rPr lang="en-US" sz="1000" dirty="0" smtClean="0"/>
              <a:t>NOTES: </a:t>
            </a:r>
            <a:r>
              <a:rPr lang="en-US" sz="1000" dirty="0"/>
              <a:t>Data for age groups between 20 and 64 are similar and were aggregated to highlight the </a:t>
            </a:r>
            <a:r>
              <a:rPr lang="en-US" sz="1000" dirty="0" smtClean="0"/>
              <a:t>other,most </a:t>
            </a:r>
            <a:r>
              <a:rPr lang="en-US" sz="1000" dirty="0"/>
              <a:t>at-risk groups; Rates include both foodborne and non-foodborne </a:t>
            </a:r>
            <a:r>
              <a:rPr lang="en-US" sz="1000" dirty="0" smtClean="0"/>
              <a:t>illnesses.</a:t>
            </a:r>
            <a:endParaRPr lang="en-US" sz="1000" dirty="0"/>
          </a:p>
          <a:p>
            <a:r>
              <a:rPr lang="en-US" sz="1000" dirty="0" smtClean="0"/>
              <a:t>SOURCE</a:t>
            </a:r>
            <a:r>
              <a:rPr lang="en-US" sz="1000" dirty="0"/>
              <a:t>: Foodborne Diseases Active Surveillance Network (FoodNet), CDC/NCEZID.</a:t>
            </a:r>
          </a:p>
          <a:p>
            <a:r>
              <a:rPr lang="en-US" sz="1000" dirty="0"/>
              <a:t>*The baseline figure was calculated using a 3-year average (2006-08).</a:t>
            </a:r>
          </a:p>
          <a:p>
            <a:r>
              <a:rPr lang="en-US" sz="1000" dirty="0" smtClean="0"/>
              <a:t>†Zero cases in 2006 through 2008, and 2011.</a:t>
            </a:r>
            <a:endParaRPr lang="en-US" sz="1000" dirty="0"/>
          </a:p>
          <a:p>
            <a:endParaRPr lang="en-US" sz="1000" dirty="0"/>
          </a:p>
        </p:txBody>
      </p:sp>
      <p:sp>
        <p:nvSpPr>
          <p:cNvPr id="19" name="Text Placeholder 8"/>
          <p:cNvSpPr txBox="1">
            <a:spLocks/>
          </p:cNvSpPr>
          <p:nvPr/>
        </p:nvSpPr>
        <p:spPr>
          <a:xfrm>
            <a:off x="7388770" y="6311464"/>
            <a:ext cx="1457325" cy="457200"/>
          </a:xfrm>
          <a:prstGeom prst="rect">
            <a:avLst/>
          </a:prstGeom>
          <a:ln w="15875">
            <a:solidFill>
              <a:schemeClr val="accent2"/>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base">
              <a:spcBef>
                <a:spcPts val="0"/>
              </a:spcBef>
              <a:spcAft>
                <a:spcPct val="0"/>
              </a:spcAft>
            </a:pPr>
            <a:r>
              <a:rPr lang="en-US" sz="1200" dirty="0" smtClean="0">
                <a:solidFill>
                  <a:prstClr val="black"/>
                </a:solidFill>
                <a:latin typeface="Tahoma" pitchFamily="34" charset="0"/>
                <a:ea typeface="Tahoma" pitchFamily="34" charset="0"/>
                <a:cs typeface="Tahoma" pitchFamily="34" charset="0"/>
              </a:rPr>
              <a:t>Obj. FS-1.3</a:t>
            </a:r>
          </a:p>
          <a:p>
            <a:pPr algn="ctr" fontAlgn="base">
              <a:spcBef>
                <a:spcPts val="0"/>
              </a:spcBef>
              <a:spcAft>
                <a:spcPct val="0"/>
              </a:spcAft>
            </a:pPr>
            <a:r>
              <a:rPr lang="en-US" sz="1200" b="0" dirty="0">
                <a:solidFill>
                  <a:prstClr val="black"/>
                </a:solidFill>
                <a:latin typeface="Tahoma" pitchFamily="34" charset="0"/>
                <a:ea typeface="Tahoma" pitchFamily="34" charset="0"/>
                <a:cs typeface="Tahoma" pitchFamily="34" charset="0"/>
              </a:rPr>
              <a:t>Decrease desired</a:t>
            </a:r>
          </a:p>
          <a:p>
            <a:pPr algn="l" fontAlgn="base">
              <a:spcBef>
                <a:spcPts val="0"/>
              </a:spcBef>
              <a:spcAft>
                <a:spcPct val="0"/>
              </a:spcAft>
            </a:pPr>
            <a:endParaRPr lang="en-US" sz="1400" dirty="0" smtClean="0">
              <a:solidFill>
                <a:prstClr val="black"/>
              </a:solidFill>
              <a:latin typeface="Arial" pitchFamily="34" charset="0"/>
              <a:cs typeface="Arial" pitchFamily="34" charset="0"/>
            </a:endParaRPr>
          </a:p>
          <a:p>
            <a:pPr algn="l" fontAlgn="base">
              <a:spcBef>
                <a:spcPts val="0"/>
              </a:spcBef>
              <a:spcAft>
                <a:spcPct val="0"/>
              </a:spcAft>
            </a:pPr>
            <a:endParaRPr lang="en-US" sz="1400" b="0" dirty="0" smtClean="0">
              <a:solidFill>
                <a:prstClr val="black"/>
              </a:solidFill>
              <a:latin typeface="Arial" pitchFamily="34" charset="0"/>
              <a:cs typeface="Arial" pitchFamily="34" charset="0"/>
            </a:endParaRPr>
          </a:p>
        </p:txBody>
      </p:sp>
      <p:pic>
        <p:nvPicPr>
          <p:cNvPr id="5" name="Picture 4" descr="Bar graph showing total infections as well as breakdown by sex and age groups." title="Infections Caused by Listeria monocytogenes, 2006-2008 and 20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6869"/>
            <a:ext cx="9144000" cy="5144261"/>
          </a:xfrm>
          <a:prstGeom prst="rect">
            <a:avLst/>
          </a:prstGeom>
        </p:spPr>
      </p:pic>
    </p:spTree>
    <p:extLst>
      <p:ext uri="{BB962C8B-B14F-4D97-AF65-F5344CB8AC3E}">
        <p14:creationId xmlns:p14="http://schemas.microsoft.com/office/powerpoint/2010/main" val="381196549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4"/>
          </p:nvPr>
        </p:nvSpPr>
        <p:spPr/>
        <p:txBody>
          <a:bodyPr/>
          <a:lstStyle/>
          <a:p>
            <a:fld id="{F8ECAD15-DF40-4D57-8D99-2197AD37FB1A}" type="slidenum">
              <a:rPr lang="en-US" smtClean="0">
                <a:solidFill>
                  <a:prstClr val="black">
                    <a:tint val="75000"/>
                  </a:prstClr>
                </a:solidFill>
              </a:rPr>
              <a:pPr/>
              <a:t>17</a:t>
            </a:fld>
            <a:endParaRPr lang="en-US" dirty="0">
              <a:solidFill>
                <a:prstClr val="black">
                  <a:tint val="75000"/>
                </a:prstClr>
              </a:solidFill>
            </a:endParaRPr>
          </a:p>
        </p:txBody>
      </p:sp>
      <p:sp>
        <p:nvSpPr>
          <p:cNvPr id="4" name="Title 3" descr="Immunization Coverage &#10;Children 19-35 months, 1994-2011&#10;MMR, Hib, Polio, HepB, Varicella"/>
          <p:cNvSpPr>
            <a:spLocks noGrp="1"/>
          </p:cNvSpPr>
          <p:nvPr>
            <p:ph type="title"/>
          </p:nvPr>
        </p:nvSpPr>
        <p:spPr/>
        <p:txBody>
          <a:bodyPr/>
          <a:lstStyle/>
          <a:p>
            <a:r>
              <a:rPr lang="en-US" sz="2500" dirty="0" smtClean="0"/>
              <a:t>Outbreak-Associated </a:t>
            </a:r>
            <a:r>
              <a:rPr lang="en-US" sz="2500" dirty="0"/>
              <a:t>Infections </a:t>
            </a:r>
            <a:r>
              <a:rPr lang="en-US" sz="2500" dirty="0" smtClean="0"/>
              <a:t>Attributed to Five Food Groups, 2006–2008* through 2011</a:t>
            </a:r>
            <a:endParaRPr lang="en-US" sz="2500" dirty="0"/>
          </a:p>
        </p:txBody>
      </p:sp>
      <p:sp>
        <p:nvSpPr>
          <p:cNvPr id="16" name="Text Placeholder 8"/>
          <p:cNvSpPr>
            <a:spLocks noGrp="1"/>
          </p:cNvSpPr>
          <p:nvPr>
            <p:ph type="body" sz="quarter" idx="13"/>
          </p:nvPr>
        </p:nvSpPr>
        <p:spPr>
          <a:xfrm>
            <a:off x="76199" y="6172200"/>
            <a:ext cx="6705601" cy="685800"/>
          </a:xfrm>
        </p:spPr>
        <p:txBody>
          <a:bodyPr>
            <a:noAutofit/>
          </a:bodyPr>
          <a:lstStyle/>
          <a:p>
            <a:r>
              <a:rPr lang="en-US" sz="1000" dirty="0" smtClean="0"/>
              <a:t>*The baseline </a:t>
            </a:r>
            <a:r>
              <a:rPr lang="en-US" sz="1000" dirty="0"/>
              <a:t>figure was calculated using a 3-year average (2006-08</a:t>
            </a:r>
            <a:r>
              <a:rPr lang="en-US" sz="1000" dirty="0" smtClean="0"/>
              <a:t>).</a:t>
            </a:r>
          </a:p>
          <a:p>
            <a:r>
              <a:rPr lang="en-US" sz="1000" dirty="0"/>
              <a:t>SOURCE: National Outbreak Reporting System (NORS), CDC/NCEZID and CSTE. </a:t>
            </a:r>
          </a:p>
          <a:p>
            <a:r>
              <a:rPr lang="en-US" sz="1000" dirty="0" smtClean="0"/>
              <a:t> </a:t>
            </a:r>
            <a:endParaRPr lang="en-US" sz="1000" dirty="0"/>
          </a:p>
        </p:txBody>
      </p:sp>
      <p:sp>
        <p:nvSpPr>
          <p:cNvPr id="17" name="Text Placeholder 10"/>
          <p:cNvSpPr>
            <a:spLocks noGrp="1"/>
          </p:cNvSpPr>
          <p:nvPr>
            <p:ph type="body" sz="quarter" idx="4294967295"/>
          </p:nvPr>
        </p:nvSpPr>
        <p:spPr>
          <a:xfrm>
            <a:off x="6477000" y="6300381"/>
            <a:ext cx="2286000" cy="481419"/>
          </a:xfrm>
          <a:prstGeom prst="rect">
            <a:avLst/>
          </a:prstGeom>
          <a:ln w="15875">
            <a:solidFill>
              <a:schemeClr val="accent2"/>
            </a:solidFill>
          </a:ln>
        </p:spPr>
        <p:txBody>
          <a:bodyPr>
            <a:noAutofit/>
          </a:bodyPr>
          <a:lstStyle/>
          <a:p>
            <a:pPr marL="0" indent="0" algn="ctr">
              <a:spcBef>
                <a:spcPts val="0"/>
              </a:spcBef>
              <a:buNone/>
            </a:pPr>
            <a:r>
              <a:rPr lang="en-US" sz="1200" b="1" dirty="0" smtClean="0">
                <a:latin typeface="Tahoma" pitchFamily="34" charset="0"/>
                <a:ea typeface="Tahoma" pitchFamily="34" charset="0"/>
                <a:cs typeface="Tahoma" pitchFamily="34" charset="0"/>
              </a:rPr>
              <a:t>Obj. FS-2.1 through 2.5 </a:t>
            </a:r>
            <a:r>
              <a:rPr lang="en-US" sz="1200" dirty="0" smtClean="0">
                <a:latin typeface="Tahoma" pitchFamily="34" charset="0"/>
                <a:ea typeface="Tahoma" pitchFamily="34" charset="0"/>
                <a:cs typeface="Tahoma" pitchFamily="34" charset="0"/>
              </a:rPr>
              <a:t>Decrease desired</a:t>
            </a:r>
            <a:endParaRPr lang="en-US" sz="1200" b="1" dirty="0">
              <a:latin typeface="Tahoma" pitchFamily="34" charset="0"/>
              <a:ea typeface="Tahoma" pitchFamily="34" charset="0"/>
              <a:cs typeface="Tahoma" pitchFamily="34" charset="0"/>
            </a:endParaRPr>
          </a:p>
        </p:txBody>
      </p:sp>
      <p:pic>
        <p:nvPicPr>
          <p:cNvPr id="5" name="Picture 4" descr="This is a graph with multiple lines displaying the fluctuation of outbreak-associated infections attributed to five food groups. The five food groups are Dairy, Fruits/Nuts, Poultry, Beef, and Leafy Vegetables." title="Outbreak-Associated Infections Attributed to Five Food Groups, 2006–2008* through 20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813" y="1042613"/>
            <a:ext cx="8832374" cy="4772774"/>
          </a:xfrm>
          <a:prstGeom prst="rect">
            <a:avLst/>
          </a:prstGeom>
        </p:spPr>
      </p:pic>
    </p:spTree>
    <p:extLst>
      <p:ext uri="{BB962C8B-B14F-4D97-AF65-F5344CB8AC3E}">
        <p14:creationId xmlns:p14="http://schemas.microsoft.com/office/powerpoint/2010/main" val="386501633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4"/>
          </p:nvPr>
        </p:nvSpPr>
        <p:spPr/>
        <p:txBody>
          <a:bodyPr/>
          <a:lstStyle/>
          <a:p>
            <a:fld id="{F8ECAD15-DF40-4D57-8D99-2197AD37FB1A}" type="slidenum">
              <a:rPr lang="en-US" smtClean="0">
                <a:solidFill>
                  <a:prstClr val="black">
                    <a:tint val="75000"/>
                  </a:prstClr>
                </a:solidFill>
              </a:rPr>
              <a:pPr/>
              <a:t>18</a:t>
            </a:fld>
            <a:endParaRPr lang="en-US" dirty="0">
              <a:solidFill>
                <a:prstClr val="black">
                  <a:tint val="75000"/>
                </a:prstClr>
              </a:solidFill>
            </a:endParaRPr>
          </a:p>
        </p:txBody>
      </p:sp>
      <p:sp>
        <p:nvSpPr>
          <p:cNvPr id="3" name="Title 2" title="Percent of Salmonella and Campylobacter  Clinical Isolates Resistant to Antibiotics, "/>
          <p:cNvSpPr>
            <a:spLocks noGrp="1"/>
          </p:cNvSpPr>
          <p:nvPr>
            <p:ph type="title"/>
          </p:nvPr>
        </p:nvSpPr>
        <p:spPr/>
        <p:txBody>
          <a:bodyPr/>
          <a:lstStyle/>
          <a:p>
            <a:r>
              <a:rPr lang="en-US" sz="2500" dirty="0"/>
              <a:t>Percent of </a:t>
            </a:r>
            <a:r>
              <a:rPr lang="en-US" sz="2500" i="1" dirty="0"/>
              <a:t>Salmonella</a:t>
            </a:r>
            <a:r>
              <a:rPr lang="en-US" sz="2500" dirty="0"/>
              <a:t> and </a:t>
            </a:r>
            <a:r>
              <a:rPr lang="en-US" sz="2500" i="1" dirty="0"/>
              <a:t>Campylobacter</a:t>
            </a:r>
            <a:r>
              <a:rPr lang="en-US" sz="2500" dirty="0"/>
              <a:t> </a:t>
            </a:r>
            <a:r>
              <a:rPr lang="en-US" sz="2500" dirty="0" smtClean="0"/>
              <a:t> Clinical Isolates </a:t>
            </a:r>
            <a:r>
              <a:rPr lang="en-US" sz="2500" dirty="0"/>
              <a:t>Resistant to Antibiotics, </a:t>
            </a:r>
            <a:br>
              <a:rPr lang="en-US" sz="2500" dirty="0"/>
            </a:br>
            <a:r>
              <a:rPr lang="en-US" sz="2500" dirty="0" smtClean="0"/>
              <a:t>2006–2008* and 2011</a:t>
            </a:r>
            <a:endParaRPr lang="en-US" sz="2500" dirty="0"/>
          </a:p>
        </p:txBody>
      </p:sp>
      <p:sp>
        <p:nvSpPr>
          <p:cNvPr id="17" name="Text Placeholder 2"/>
          <p:cNvSpPr>
            <a:spLocks noGrp="1"/>
          </p:cNvSpPr>
          <p:nvPr>
            <p:ph type="body" sz="quarter" idx="13"/>
          </p:nvPr>
        </p:nvSpPr>
        <p:spPr>
          <a:xfrm>
            <a:off x="1" y="6301211"/>
            <a:ext cx="7162799" cy="565841"/>
          </a:xfrm>
        </p:spPr>
        <p:txBody>
          <a:bodyPr/>
          <a:lstStyle/>
          <a:p>
            <a:r>
              <a:rPr lang="en-US" sz="1000" dirty="0" smtClean="0"/>
              <a:t>NOTES: I = 95% confidence interval; FS-3.5 tracks resistance of 3 or more from among 24 antibiotics;</a:t>
            </a:r>
          </a:p>
          <a:p>
            <a:r>
              <a:rPr lang="en-US" sz="1000" dirty="0" smtClean="0"/>
              <a:t>Confidence intervals were not available for baseline estimates.</a:t>
            </a:r>
          </a:p>
          <a:p>
            <a:r>
              <a:rPr lang="en-US" sz="1000" dirty="0"/>
              <a:t>SOURCE: National Antimicrobial Resistance </a:t>
            </a:r>
            <a:r>
              <a:rPr lang="en-US" sz="1000" dirty="0" smtClean="0"/>
              <a:t>Monitoring System </a:t>
            </a:r>
            <a:r>
              <a:rPr lang="en-US" sz="1000" dirty="0"/>
              <a:t>for Enteric Bacteria (NARMS), </a:t>
            </a:r>
            <a:r>
              <a:rPr lang="en-US" sz="1000" dirty="0" smtClean="0"/>
              <a:t>CDC/NCEZID</a:t>
            </a:r>
            <a:r>
              <a:rPr lang="en-US" sz="1000" dirty="0"/>
              <a:t>.</a:t>
            </a:r>
          </a:p>
          <a:p>
            <a:r>
              <a:rPr lang="en-US" sz="1000" dirty="0" smtClean="0"/>
              <a:t>* </a:t>
            </a:r>
            <a:r>
              <a:rPr lang="en-US" sz="1000" dirty="0"/>
              <a:t>The baseline is a 3-year average (2006-08</a:t>
            </a:r>
            <a:r>
              <a:rPr lang="en-US" sz="1000" dirty="0" smtClean="0"/>
              <a:t>).</a:t>
            </a:r>
            <a:endParaRPr lang="en-US" sz="1000" dirty="0"/>
          </a:p>
        </p:txBody>
      </p:sp>
      <p:sp>
        <p:nvSpPr>
          <p:cNvPr id="18" name="Text Placeholder 8"/>
          <p:cNvSpPr txBox="1">
            <a:spLocks/>
          </p:cNvSpPr>
          <p:nvPr/>
        </p:nvSpPr>
        <p:spPr>
          <a:xfrm>
            <a:off x="6324600" y="6248400"/>
            <a:ext cx="2295525" cy="457200"/>
          </a:xfrm>
          <a:prstGeom prst="rect">
            <a:avLst/>
          </a:prstGeom>
          <a:ln w="15875">
            <a:solidFill>
              <a:schemeClr val="accent2"/>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base">
              <a:spcBef>
                <a:spcPts val="0"/>
              </a:spcBef>
              <a:spcAft>
                <a:spcPct val="0"/>
              </a:spcAft>
            </a:pPr>
            <a:r>
              <a:rPr lang="en-US" sz="1200" dirty="0" smtClean="0">
                <a:solidFill>
                  <a:prstClr val="black"/>
                </a:solidFill>
                <a:latin typeface="Tahoma" pitchFamily="34" charset="0"/>
                <a:ea typeface="Tahoma" pitchFamily="34" charset="0"/>
                <a:cs typeface="Tahoma" pitchFamily="34" charset="0"/>
              </a:rPr>
              <a:t>Obj. FS-3.1 through 3.6</a:t>
            </a:r>
          </a:p>
          <a:p>
            <a:pPr algn="ctr" fontAlgn="base">
              <a:spcBef>
                <a:spcPts val="0"/>
              </a:spcBef>
              <a:spcAft>
                <a:spcPct val="0"/>
              </a:spcAft>
            </a:pPr>
            <a:r>
              <a:rPr lang="en-US" sz="1200" b="0" dirty="0" smtClean="0">
                <a:solidFill>
                  <a:prstClr val="black"/>
                </a:solidFill>
                <a:latin typeface="Tahoma" pitchFamily="34" charset="0"/>
                <a:ea typeface="Tahoma" pitchFamily="34" charset="0"/>
                <a:cs typeface="Tahoma" pitchFamily="34" charset="0"/>
              </a:rPr>
              <a:t>Maintain Baseline</a:t>
            </a:r>
            <a:endParaRPr lang="en-US" sz="1200" b="0" dirty="0">
              <a:solidFill>
                <a:prstClr val="black"/>
              </a:solidFill>
              <a:latin typeface="Tahoma" pitchFamily="34" charset="0"/>
              <a:ea typeface="Tahoma" pitchFamily="34" charset="0"/>
              <a:cs typeface="Tahoma" pitchFamily="34" charset="0"/>
            </a:endParaRPr>
          </a:p>
          <a:p>
            <a:pPr algn="l" fontAlgn="base">
              <a:spcBef>
                <a:spcPts val="0"/>
              </a:spcBef>
              <a:spcAft>
                <a:spcPct val="0"/>
              </a:spcAft>
            </a:pPr>
            <a:endParaRPr lang="en-US" sz="1400" dirty="0" smtClean="0">
              <a:solidFill>
                <a:prstClr val="black"/>
              </a:solidFill>
              <a:latin typeface="Arial" pitchFamily="34" charset="0"/>
              <a:cs typeface="Arial" pitchFamily="34" charset="0"/>
            </a:endParaRPr>
          </a:p>
          <a:p>
            <a:pPr algn="l" fontAlgn="base">
              <a:spcBef>
                <a:spcPts val="0"/>
              </a:spcBef>
              <a:spcAft>
                <a:spcPct val="0"/>
              </a:spcAft>
            </a:pPr>
            <a:endParaRPr lang="en-US" sz="1400" b="0" dirty="0" smtClean="0">
              <a:solidFill>
                <a:prstClr val="black"/>
              </a:solidFill>
              <a:latin typeface="Arial" pitchFamily="34" charset="0"/>
              <a:cs typeface="Arial" pitchFamily="34" charset="0"/>
            </a:endParaRPr>
          </a:p>
        </p:txBody>
      </p:sp>
      <p:pic>
        <p:nvPicPr>
          <p:cNvPr id="6" name="Picture 5" descr="Bar graph showing differences in percent of antibiotic resistant Salmonella and Campylobacter clinical isolates. " title="Percent of Salmonella and Campylobacter  Clinical Isolates Resistant to Antibiotics,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85901"/>
            <a:ext cx="9144000" cy="4933899"/>
          </a:xfrm>
          <a:prstGeom prst="rect">
            <a:avLst/>
          </a:prstGeom>
        </p:spPr>
      </p:pic>
    </p:spTree>
    <p:extLst>
      <p:ext uri="{BB962C8B-B14F-4D97-AF65-F5344CB8AC3E}">
        <p14:creationId xmlns:p14="http://schemas.microsoft.com/office/powerpoint/2010/main" val="242580429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4"/>
          </p:nvPr>
        </p:nvSpPr>
        <p:spPr/>
        <p:txBody>
          <a:bodyPr/>
          <a:lstStyle/>
          <a:p>
            <a:fld id="{F8ECAD15-DF40-4D57-8D99-2197AD37FB1A}" type="slidenum">
              <a:rPr lang="en-US" smtClean="0">
                <a:solidFill>
                  <a:prstClr val="black">
                    <a:tint val="75000"/>
                  </a:prstClr>
                </a:solidFill>
              </a:rPr>
              <a:pPr/>
              <a:t>19</a:t>
            </a:fld>
            <a:endParaRPr lang="en-US" dirty="0">
              <a:solidFill>
                <a:prstClr val="black">
                  <a:tint val="75000"/>
                </a:prstClr>
              </a:solidFill>
            </a:endParaRPr>
          </a:p>
        </p:txBody>
      </p:sp>
      <p:sp>
        <p:nvSpPr>
          <p:cNvPr id="3" name="Title 2"/>
          <p:cNvSpPr>
            <a:spLocks noGrp="1"/>
          </p:cNvSpPr>
          <p:nvPr>
            <p:ph type="title"/>
          </p:nvPr>
        </p:nvSpPr>
        <p:spPr/>
        <p:txBody>
          <a:bodyPr/>
          <a:lstStyle/>
          <a:p>
            <a:r>
              <a:rPr lang="en-US" sz="2500" dirty="0"/>
              <a:t>Key Food Safety </a:t>
            </a:r>
            <a:r>
              <a:rPr lang="en-US" sz="2500" dirty="0" smtClean="0"/>
              <a:t>Practices, 2006 </a:t>
            </a:r>
            <a:r>
              <a:rPr lang="en-US" sz="2500" dirty="0"/>
              <a:t>and 2010</a:t>
            </a:r>
          </a:p>
        </p:txBody>
      </p:sp>
      <p:sp>
        <p:nvSpPr>
          <p:cNvPr id="16" name="Text Placeholder 8"/>
          <p:cNvSpPr txBox="1">
            <a:spLocks/>
          </p:cNvSpPr>
          <p:nvPr/>
        </p:nvSpPr>
        <p:spPr>
          <a:xfrm>
            <a:off x="6705600" y="6019800"/>
            <a:ext cx="2274141" cy="457200"/>
          </a:xfrm>
          <a:prstGeom prst="rect">
            <a:avLst/>
          </a:prstGeom>
          <a:ln w="15875">
            <a:solidFill>
              <a:schemeClr val="accent2"/>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base">
              <a:spcBef>
                <a:spcPts val="0"/>
              </a:spcBef>
              <a:spcAft>
                <a:spcPct val="0"/>
              </a:spcAft>
            </a:pPr>
            <a:r>
              <a:rPr lang="en-US" sz="1200" dirty="0" smtClean="0">
                <a:solidFill>
                  <a:prstClr val="black"/>
                </a:solidFill>
                <a:latin typeface="Tahoma" pitchFamily="34" charset="0"/>
                <a:ea typeface="Tahoma" pitchFamily="34" charset="0"/>
                <a:cs typeface="Tahoma" pitchFamily="34" charset="0"/>
              </a:rPr>
              <a:t>Obj. FS-5.1 through 5.4</a:t>
            </a:r>
          </a:p>
          <a:p>
            <a:pPr algn="ctr" fontAlgn="base">
              <a:spcBef>
                <a:spcPts val="0"/>
              </a:spcBef>
              <a:spcAft>
                <a:spcPct val="0"/>
              </a:spcAft>
            </a:pPr>
            <a:r>
              <a:rPr lang="en-US" sz="1200" b="0" dirty="0" smtClean="0">
                <a:solidFill>
                  <a:prstClr val="black"/>
                </a:solidFill>
                <a:latin typeface="Tahoma" pitchFamily="34" charset="0"/>
                <a:ea typeface="Tahoma" pitchFamily="34" charset="0"/>
                <a:cs typeface="Tahoma" pitchFamily="34" charset="0"/>
              </a:rPr>
              <a:t>Increase </a:t>
            </a:r>
            <a:r>
              <a:rPr lang="en-US" sz="1200" b="0" dirty="0">
                <a:solidFill>
                  <a:prstClr val="black"/>
                </a:solidFill>
                <a:latin typeface="Tahoma" pitchFamily="34" charset="0"/>
                <a:ea typeface="Tahoma" pitchFamily="34" charset="0"/>
                <a:cs typeface="Tahoma" pitchFamily="34" charset="0"/>
              </a:rPr>
              <a:t>desired</a:t>
            </a:r>
          </a:p>
          <a:p>
            <a:pPr algn="l" fontAlgn="base">
              <a:spcBef>
                <a:spcPts val="0"/>
              </a:spcBef>
              <a:spcAft>
                <a:spcPct val="0"/>
              </a:spcAft>
            </a:pPr>
            <a:endParaRPr lang="en-US" sz="1400" dirty="0" smtClean="0">
              <a:solidFill>
                <a:prstClr val="black"/>
              </a:solidFill>
              <a:latin typeface="Arial" pitchFamily="34" charset="0"/>
              <a:cs typeface="Arial" pitchFamily="34" charset="0"/>
            </a:endParaRPr>
          </a:p>
          <a:p>
            <a:pPr algn="l" fontAlgn="base">
              <a:spcBef>
                <a:spcPts val="0"/>
              </a:spcBef>
              <a:spcAft>
                <a:spcPct val="0"/>
              </a:spcAft>
            </a:pPr>
            <a:endParaRPr lang="en-US" sz="1400" b="0" dirty="0" smtClean="0">
              <a:solidFill>
                <a:prstClr val="black"/>
              </a:solidFill>
              <a:latin typeface="Arial" pitchFamily="34" charset="0"/>
              <a:cs typeface="Arial" pitchFamily="34" charset="0"/>
            </a:endParaRPr>
          </a:p>
        </p:txBody>
      </p:sp>
      <p:sp>
        <p:nvSpPr>
          <p:cNvPr id="24" name="Text Placeholder 2"/>
          <p:cNvSpPr>
            <a:spLocks noGrp="1"/>
          </p:cNvSpPr>
          <p:nvPr>
            <p:ph type="body" sz="quarter" idx="13"/>
          </p:nvPr>
        </p:nvSpPr>
        <p:spPr>
          <a:xfrm>
            <a:off x="1" y="5791200"/>
            <a:ext cx="6553199" cy="999652"/>
          </a:xfrm>
        </p:spPr>
        <p:txBody>
          <a:bodyPr/>
          <a:lstStyle/>
          <a:p>
            <a:r>
              <a:rPr lang="en-US" sz="1100" dirty="0" smtClean="0"/>
              <a:t>NOTES: I </a:t>
            </a:r>
            <a:r>
              <a:rPr lang="en-US" sz="1100" dirty="0"/>
              <a:t>= 95% confidence interval. </a:t>
            </a:r>
            <a:endParaRPr lang="en-US" sz="1100" dirty="0" smtClean="0"/>
          </a:p>
          <a:p>
            <a:r>
              <a:rPr lang="en-US" sz="1100" dirty="0" smtClean="0"/>
              <a:t>FightBAC!™ Messages:</a:t>
            </a:r>
          </a:p>
          <a:p>
            <a:endParaRPr lang="en-US" sz="1100" dirty="0" smtClean="0"/>
          </a:p>
          <a:p>
            <a:r>
              <a:rPr lang="en-US" sz="1100" b="1" dirty="0"/>
              <a:t>Clean</a:t>
            </a:r>
            <a:r>
              <a:rPr lang="en-US" sz="1100" dirty="0"/>
              <a:t> – </a:t>
            </a:r>
            <a:r>
              <a:rPr lang="en-US" sz="1100" dirty="0" smtClean="0"/>
              <a:t>Wash </a:t>
            </a:r>
            <a:r>
              <a:rPr lang="en-US" sz="1100" dirty="0"/>
              <a:t>hands and surfaces </a:t>
            </a:r>
            <a:r>
              <a:rPr lang="en-US" sz="1100" dirty="0" smtClean="0"/>
              <a:t>often		</a:t>
            </a:r>
            <a:r>
              <a:rPr lang="en-US" sz="1100" b="1" dirty="0" smtClean="0"/>
              <a:t>Separate</a:t>
            </a:r>
            <a:r>
              <a:rPr lang="en-US" sz="1100" dirty="0" smtClean="0"/>
              <a:t> – Don’t cross-contaminate</a:t>
            </a:r>
          </a:p>
          <a:p>
            <a:r>
              <a:rPr lang="en-US" sz="1100" b="1" dirty="0" smtClean="0"/>
              <a:t>Cook </a:t>
            </a:r>
            <a:r>
              <a:rPr lang="en-US" sz="1100" dirty="0" smtClean="0"/>
              <a:t>– Cook to proper temperature		</a:t>
            </a:r>
            <a:r>
              <a:rPr lang="en-US" sz="1100" b="1" dirty="0" smtClean="0"/>
              <a:t>Chill</a:t>
            </a:r>
            <a:r>
              <a:rPr lang="en-US" sz="1100" dirty="0" smtClean="0"/>
              <a:t> – Refrigerate promptly</a:t>
            </a:r>
          </a:p>
          <a:p>
            <a:endParaRPr lang="en-US" sz="1100" dirty="0" smtClean="0"/>
          </a:p>
          <a:p>
            <a:r>
              <a:rPr lang="en-US" sz="1100" dirty="0"/>
              <a:t>SOURCE: Food Safety Survey, </a:t>
            </a:r>
            <a:r>
              <a:rPr lang="en-US" sz="1100" dirty="0" smtClean="0"/>
              <a:t>FDA/CFSAN.</a:t>
            </a:r>
            <a:endParaRPr lang="en-US" sz="1100" dirty="0"/>
          </a:p>
          <a:p>
            <a:endParaRPr lang="en-US" sz="1100" dirty="0"/>
          </a:p>
          <a:p>
            <a:endParaRPr lang="en-US" sz="1100" dirty="0"/>
          </a:p>
        </p:txBody>
      </p:sp>
      <p:pic>
        <p:nvPicPr>
          <p:cNvPr id="5" name="Picture 4" descr="This bar graph depicts 4 key food safety practives in 2006 and 2010. The 4 key food safety practices are clean, separate, cook, and chill." title="Key Food Safety Practices, 2006 and 20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5" y="951180"/>
            <a:ext cx="9137149" cy="4955639"/>
          </a:xfrm>
          <a:prstGeom prst="rect">
            <a:avLst/>
          </a:prstGeom>
        </p:spPr>
      </p:pic>
    </p:spTree>
    <p:extLst>
      <p:ext uri="{BB962C8B-B14F-4D97-AF65-F5344CB8AC3E}">
        <p14:creationId xmlns:p14="http://schemas.microsoft.com/office/powerpoint/2010/main" val="353786355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905000"/>
          </a:xfrm>
        </p:spPr>
        <p:txBody>
          <a:bodyPr>
            <a:normAutofit/>
          </a:bodyPr>
          <a:lstStyle/>
          <a:p>
            <a:pPr lvl="0">
              <a:defRPr/>
            </a:pPr>
            <a:r>
              <a:rPr lang="en-US" dirty="0">
                <a:latin typeface="Arial Black" panose="020B0A04020102020204" pitchFamily="34" charset="0"/>
              </a:rPr>
              <a:t>Howard K. Koh, MD, MPH </a:t>
            </a:r>
            <a:r>
              <a:rPr lang="en-US" sz="2400" dirty="0">
                <a:latin typeface="Arial Black" panose="020B0A04020102020204" pitchFamily="34" charset="0"/>
              </a:rPr>
              <a:t/>
            </a:r>
            <a:br>
              <a:rPr lang="en-US" sz="2400" dirty="0">
                <a:latin typeface="Arial Black" panose="020B0A04020102020204" pitchFamily="34" charset="0"/>
              </a:rPr>
            </a:br>
            <a:r>
              <a:rPr lang="en-US" sz="2200" dirty="0">
                <a:latin typeface="Arial Black" panose="020B0A04020102020204" pitchFamily="34" charset="0"/>
              </a:rPr>
              <a:t>Assistant Secretary for Health</a:t>
            </a:r>
            <a:br>
              <a:rPr lang="en-US" sz="2200" dirty="0">
                <a:latin typeface="Arial Black" panose="020B0A04020102020204" pitchFamily="34" charset="0"/>
              </a:rPr>
            </a:br>
            <a:r>
              <a:rPr lang="en-US" sz="2200" dirty="0">
                <a:latin typeface="Arial Black" panose="020B0A04020102020204" pitchFamily="34" charset="0"/>
              </a:rPr>
              <a:t>U.S. Department of Health and Human Services</a:t>
            </a:r>
            <a:r>
              <a:rPr lang="en-US" sz="1600" dirty="0"/>
              <a:t/>
            </a:r>
            <a:br>
              <a:rPr lang="en-US" sz="1600" dirty="0"/>
            </a:br>
            <a:endParaRPr lang="en-US" sz="22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4"/>
          </p:nvPr>
        </p:nvSpPr>
        <p:spPr/>
        <p:txBody>
          <a:bodyPr/>
          <a:lstStyle/>
          <a:p>
            <a:fld id="{F8ECAD15-DF40-4D57-8D99-2197AD37FB1A}" type="slidenum">
              <a:rPr lang="en-US" smtClean="0">
                <a:solidFill>
                  <a:prstClr val="black">
                    <a:tint val="75000"/>
                  </a:prstClr>
                </a:solidFill>
              </a:rPr>
              <a:pPr/>
              <a:t>20</a:t>
            </a:fld>
            <a:endParaRPr lang="en-US" dirty="0">
              <a:solidFill>
                <a:prstClr val="black">
                  <a:tint val="75000"/>
                </a:prstClr>
              </a:solidFill>
            </a:endParaRPr>
          </a:p>
        </p:txBody>
      </p:sp>
      <p:sp>
        <p:nvSpPr>
          <p:cNvPr id="3" name="Title 2"/>
          <p:cNvSpPr>
            <a:spLocks noGrp="1"/>
          </p:cNvSpPr>
          <p:nvPr>
            <p:ph type="title"/>
          </p:nvPr>
        </p:nvSpPr>
        <p:spPr/>
        <p:txBody>
          <a:bodyPr/>
          <a:lstStyle/>
          <a:p>
            <a:r>
              <a:rPr lang="en-US" sz="2500" dirty="0"/>
              <a:t>Severe Allergic Reactions to Food Among Adults with a Food Allergy Diagnosis, 2006 and 2010</a:t>
            </a:r>
          </a:p>
        </p:txBody>
      </p:sp>
      <p:sp>
        <p:nvSpPr>
          <p:cNvPr id="35" name="Text Placeholder 2"/>
          <p:cNvSpPr>
            <a:spLocks noGrp="1"/>
          </p:cNvSpPr>
          <p:nvPr>
            <p:ph type="body" sz="quarter" idx="13"/>
          </p:nvPr>
        </p:nvSpPr>
        <p:spPr>
          <a:xfrm>
            <a:off x="0" y="6444086"/>
            <a:ext cx="7924799" cy="642514"/>
          </a:xfrm>
        </p:spPr>
        <p:txBody>
          <a:bodyPr/>
          <a:lstStyle/>
          <a:p>
            <a:r>
              <a:rPr lang="en-US" sz="1000" dirty="0" smtClean="0"/>
              <a:t>NOTE: I </a:t>
            </a:r>
            <a:r>
              <a:rPr lang="en-US" sz="1000" dirty="0"/>
              <a:t>= 95% confidence </a:t>
            </a:r>
            <a:r>
              <a:rPr lang="en-US" sz="1000" dirty="0" smtClean="0"/>
              <a:t>interval. </a:t>
            </a:r>
            <a:r>
              <a:rPr lang="en-US" sz="1000" dirty="0"/>
              <a:t>D</a:t>
            </a:r>
            <a:r>
              <a:rPr lang="en-US" sz="1000" dirty="0" smtClean="0"/>
              <a:t>ata are statistically unreliable for age 65+ year and less than high school education. </a:t>
            </a:r>
          </a:p>
          <a:p>
            <a:r>
              <a:rPr lang="en-US" sz="1000" dirty="0"/>
              <a:t>SOURCE: Food Safety Survey, </a:t>
            </a:r>
            <a:r>
              <a:rPr lang="en-US" sz="1000" dirty="0" smtClean="0"/>
              <a:t>FDA/CFSAN.</a:t>
            </a:r>
            <a:endParaRPr lang="en-US" sz="1000" dirty="0"/>
          </a:p>
          <a:p>
            <a:endParaRPr lang="en-US" sz="1000" dirty="0"/>
          </a:p>
          <a:p>
            <a:endParaRPr lang="en-US" sz="1000" dirty="0"/>
          </a:p>
        </p:txBody>
      </p:sp>
      <p:sp>
        <p:nvSpPr>
          <p:cNvPr id="37" name="Text Placeholder 8"/>
          <p:cNvSpPr txBox="1">
            <a:spLocks/>
          </p:cNvSpPr>
          <p:nvPr/>
        </p:nvSpPr>
        <p:spPr>
          <a:xfrm>
            <a:off x="7543799" y="5715000"/>
            <a:ext cx="1457325" cy="457200"/>
          </a:xfrm>
          <a:prstGeom prst="rect">
            <a:avLst/>
          </a:prstGeom>
          <a:ln w="15875">
            <a:solidFill>
              <a:schemeClr val="accent2"/>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base">
              <a:spcBef>
                <a:spcPts val="0"/>
              </a:spcBef>
              <a:spcAft>
                <a:spcPct val="0"/>
              </a:spcAft>
            </a:pPr>
            <a:r>
              <a:rPr lang="en-US" sz="1200" dirty="0" smtClean="0">
                <a:solidFill>
                  <a:prstClr val="black"/>
                </a:solidFill>
                <a:latin typeface="Tahoma" pitchFamily="34" charset="0"/>
                <a:ea typeface="Tahoma" pitchFamily="34" charset="0"/>
                <a:cs typeface="Tahoma" pitchFamily="34" charset="0"/>
              </a:rPr>
              <a:t>Obj. FS-4 </a:t>
            </a:r>
            <a:r>
              <a:rPr lang="en-US" sz="1200" b="0" dirty="0" smtClean="0">
                <a:solidFill>
                  <a:prstClr val="black"/>
                </a:solidFill>
                <a:latin typeface="Tahoma" pitchFamily="34" charset="0"/>
                <a:ea typeface="Tahoma" pitchFamily="34" charset="0"/>
                <a:cs typeface="Tahoma" pitchFamily="34" charset="0"/>
              </a:rPr>
              <a:t>Decrease </a:t>
            </a:r>
            <a:r>
              <a:rPr lang="en-US" sz="1200" b="0" dirty="0">
                <a:solidFill>
                  <a:prstClr val="black"/>
                </a:solidFill>
                <a:latin typeface="Tahoma" pitchFamily="34" charset="0"/>
                <a:ea typeface="Tahoma" pitchFamily="34" charset="0"/>
                <a:cs typeface="Tahoma" pitchFamily="34" charset="0"/>
              </a:rPr>
              <a:t>desired</a:t>
            </a:r>
          </a:p>
          <a:p>
            <a:pPr algn="l" fontAlgn="base">
              <a:spcBef>
                <a:spcPts val="0"/>
              </a:spcBef>
              <a:spcAft>
                <a:spcPct val="0"/>
              </a:spcAft>
            </a:pPr>
            <a:endParaRPr lang="en-US" sz="1400" dirty="0" smtClean="0">
              <a:solidFill>
                <a:prstClr val="black"/>
              </a:solidFill>
              <a:latin typeface="Arial" pitchFamily="34" charset="0"/>
              <a:cs typeface="Arial" pitchFamily="34" charset="0"/>
            </a:endParaRPr>
          </a:p>
          <a:p>
            <a:pPr algn="l" fontAlgn="base">
              <a:spcBef>
                <a:spcPts val="0"/>
              </a:spcBef>
              <a:spcAft>
                <a:spcPct val="0"/>
              </a:spcAft>
            </a:pPr>
            <a:endParaRPr lang="en-US" sz="1400" b="0" dirty="0" smtClean="0">
              <a:solidFill>
                <a:prstClr val="black"/>
              </a:solidFill>
              <a:latin typeface="Arial" pitchFamily="34" charset="0"/>
              <a:cs typeface="Arial" pitchFamily="34" charset="0"/>
            </a:endParaRPr>
          </a:p>
        </p:txBody>
      </p:sp>
      <p:pic>
        <p:nvPicPr>
          <p:cNvPr id="6" name="Picture 5" descr="This bar graph shows severe allergic reactions to food among adults with food allergy dianosis for the years 2006 and 2010 by additional variables such as ket age groups, education level and sex." title="Severe Allergic Reactions to Food Among Adults with a Food Allergy Diagnosis, 2006 and 20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5" y="1003206"/>
            <a:ext cx="9137149" cy="5016594"/>
          </a:xfrm>
          <a:prstGeom prst="rect">
            <a:avLst/>
          </a:prstGeom>
        </p:spPr>
      </p:pic>
    </p:spTree>
    <p:extLst>
      <p:ext uri="{BB962C8B-B14F-4D97-AF65-F5344CB8AC3E}">
        <p14:creationId xmlns:p14="http://schemas.microsoft.com/office/powerpoint/2010/main" val="1094060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Medical product safety</a:t>
            </a:r>
            <a:endParaRPr lang="en-US" dirty="0"/>
          </a:p>
        </p:txBody>
      </p:sp>
    </p:spTree>
    <p:extLst>
      <p:ext uri="{BB962C8B-B14F-4D97-AF65-F5344CB8AC3E}">
        <p14:creationId xmlns:p14="http://schemas.microsoft.com/office/powerpoint/2010/main" val="22718599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US" sz="3600" b="1" dirty="0" smtClean="0">
                <a:latin typeface="Tahoma" panose="020B0604030504040204" pitchFamily="34" charset="0"/>
                <a:ea typeface="Tahoma" panose="020B0604030504040204" pitchFamily="34" charset="0"/>
                <a:cs typeface="Tahoma" panose="020B0604030504040204" pitchFamily="34" charset="0"/>
              </a:rPr>
              <a:t>Presentation Outline</a:t>
            </a:r>
            <a:endParaRPr lang="en-US" sz="3600" b="1" dirty="0">
              <a:latin typeface="Tahoma" panose="020B0604030504040204" pitchFamily="34" charset="0"/>
              <a:ea typeface="Tahoma" panose="020B0604030504040204" pitchFamily="34" charset="0"/>
              <a:cs typeface="Tahoma" panose="020B0604030504040204" pitchFamily="34" charset="0"/>
            </a:endParaRPr>
          </a:p>
        </p:txBody>
      </p:sp>
      <p:sp>
        <p:nvSpPr>
          <p:cNvPr id="4" name="Content Placeholder 3"/>
          <p:cNvSpPr>
            <a:spLocks noGrp="1"/>
          </p:cNvSpPr>
          <p:nvPr>
            <p:ph idx="1"/>
          </p:nvPr>
        </p:nvSpPr>
        <p:spPr>
          <a:xfrm>
            <a:off x="1409700" y="1453055"/>
            <a:ext cx="7543800" cy="5029200"/>
          </a:xfrm>
        </p:spPr>
        <p:txBody>
          <a:bodyPr/>
          <a:lstStyle/>
          <a:p>
            <a:r>
              <a:rPr lang="en-US" sz="2800" dirty="0">
                <a:latin typeface="Tahoma" panose="020B0604030504040204" pitchFamily="34" charset="0"/>
                <a:ea typeface="Tahoma" panose="020B0604030504040204" pitchFamily="34" charset="0"/>
                <a:cs typeface="Tahoma" panose="020B0604030504040204" pitchFamily="34" charset="0"/>
              </a:rPr>
              <a:t>Food Safety</a:t>
            </a:r>
          </a:p>
          <a:p>
            <a:pPr lvl="1">
              <a:buFont typeface="Wingdings" panose="05000000000000000000" pitchFamily="2" charset="2"/>
              <a:buChar char="§"/>
            </a:pPr>
            <a:r>
              <a:rPr lang="en-US" sz="2600" dirty="0" smtClean="0">
                <a:latin typeface="Tahoma" panose="020B0604030504040204" pitchFamily="34" charset="0"/>
                <a:ea typeface="Tahoma" panose="020B0604030504040204" pitchFamily="34" charset="0"/>
                <a:cs typeface="Tahoma" panose="020B0604030504040204" pitchFamily="34" charset="0"/>
              </a:rPr>
              <a:t>Foodborne infections</a:t>
            </a:r>
            <a:endParaRPr lang="en-US" sz="2600" dirty="0">
              <a:latin typeface="Tahoma" panose="020B0604030504040204" pitchFamily="34" charset="0"/>
              <a:ea typeface="Tahoma" panose="020B0604030504040204" pitchFamily="34" charset="0"/>
              <a:cs typeface="Tahoma" panose="020B0604030504040204" pitchFamily="34" charset="0"/>
            </a:endParaRPr>
          </a:p>
          <a:p>
            <a:pPr lvl="1">
              <a:buFont typeface="Wingdings" panose="05000000000000000000" pitchFamily="2" charset="2"/>
              <a:buChar char="§"/>
            </a:pPr>
            <a:r>
              <a:rPr lang="en-US" sz="2600" dirty="0" smtClean="0">
                <a:latin typeface="Tahoma" panose="020B0604030504040204" pitchFamily="34" charset="0"/>
                <a:ea typeface="Tahoma" panose="020B0604030504040204" pitchFamily="34" charset="0"/>
                <a:cs typeface="Tahoma" panose="020B0604030504040204" pitchFamily="34" charset="0"/>
              </a:rPr>
              <a:t>Foodborne </a:t>
            </a:r>
            <a:r>
              <a:rPr lang="en-US" sz="2600" dirty="0">
                <a:latin typeface="Tahoma" panose="020B0604030504040204" pitchFamily="34" charset="0"/>
                <a:ea typeface="Tahoma" panose="020B0604030504040204" pitchFamily="34" charset="0"/>
                <a:cs typeface="Tahoma" panose="020B0604030504040204" pitchFamily="34" charset="0"/>
              </a:rPr>
              <a:t>disease outbreaks</a:t>
            </a:r>
          </a:p>
          <a:p>
            <a:pPr lvl="1">
              <a:buFont typeface="Wingdings" panose="05000000000000000000" pitchFamily="2" charset="2"/>
              <a:buChar char="§"/>
            </a:pPr>
            <a:r>
              <a:rPr lang="en-US" sz="2600" dirty="0" smtClean="0">
                <a:latin typeface="Tahoma" panose="020B0604030504040204" pitchFamily="34" charset="0"/>
                <a:ea typeface="Tahoma" panose="020B0604030504040204" pitchFamily="34" charset="0"/>
                <a:cs typeface="Tahoma" panose="020B0604030504040204" pitchFamily="34" charset="0"/>
              </a:rPr>
              <a:t>Antimicrobial </a:t>
            </a:r>
            <a:r>
              <a:rPr lang="en-US" sz="2600" dirty="0">
                <a:latin typeface="Tahoma" panose="020B0604030504040204" pitchFamily="34" charset="0"/>
                <a:ea typeface="Tahoma" panose="020B0604030504040204" pitchFamily="34" charset="0"/>
                <a:cs typeface="Tahoma" panose="020B0604030504040204" pitchFamily="34" charset="0"/>
              </a:rPr>
              <a:t>resistance</a:t>
            </a:r>
          </a:p>
          <a:p>
            <a:pPr lvl="1">
              <a:buFont typeface="Wingdings" panose="05000000000000000000" pitchFamily="2" charset="2"/>
              <a:buChar char="§"/>
            </a:pPr>
            <a:r>
              <a:rPr lang="en-US" sz="2600" dirty="0" smtClean="0">
                <a:latin typeface="Tahoma" panose="020B0604030504040204" pitchFamily="34" charset="0"/>
                <a:ea typeface="Tahoma" panose="020B0604030504040204" pitchFamily="34" charset="0"/>
                <a:cs typeface="Tahoma" panose="020B0604030504040204" pitchFamily="34" charset="0"/>
              </a:rPr>
              <a:t>Food </a:t>
            </a:r>
            <a:r>
              <a:rPr lang="en-US" sz="2600" dirty="0">
                <a:latin typeface="Tahoma" panose="020B0604030504040204" pitchFamily="34" charset="0"/>
                <a:ea typeface="Tahoma" panose="020B0604030504040204" pitchFamily="34" charset="0"/>
                <a:cs typeface="Tahoma" panose="020B0604030504040204" pitchFamily="34" charset="0"/>
              </a:rPr>
              <a:t>safety practices and </a:t>
            </a:r>
            <a:r>
              <a:rPr lang="en-US" sz="2600" dirty="0" smtClean="0">
                <a:latin typeface="Tahoma" panose="020B0604030504040204" pitchFamily="34" charset="0"/>
                <a:ea typeface="Tahoma" panose="020B0604030504040204" pitchFamily="34" charset="0"/>
                <a:cs typeface="Tahoma" panose="020B0604030504040204" pitchFamily="34" charset="0"/>
              </a:rPr>
              <a:t>food allergies</a:t>
            </a:r>
          </a:p>
          <a:p>
            <a:pPr lvl="1">
              <a:buFont typeface="Wingdings" panose="05000000000000000000" pitchFamily="2" charset="2"/>
              <a:buChar char="§"/>
            </a:pPr>
            <a:endParaRPr lang="en-US" sz="2600" dirty="0">
              <a:latin typeface="Tahoma" panose="020B0604030504040204" pitchFamily="34" charset="0"/>
              <a:ea typeface="Tahoma" panose="020B0604030504040204" pitchFamily="34" charset="0"/>
              <a:cs typeface="Tahoma" panose="020B0604030504040204" pitchFamily="34" charset="0"/>
            </a:endParaRPr>
          </a:p>
          <a:p>
            <a:r>
              <a:rPr lang="en-US" sz="2800" dirty="0" smtClean="0">
                <a:latin typeface="Tahoma" panose="020B0604030504040204" pitchFamily="34" charset="0"/>
                <a:ea typeface="Tahoma" panose="020B0604030504040204" pitchFamily="34" charset="0"/>
                <a:cs typeface="Tahoma" panose="020B0604030504040204" pitchFamily="34" charset="0"/>
              </a:rPr>
              <a:t>Medical </a:t>
            </a:r>
            <a:r>
              <a:rPr lang="en-US" sz="2800" dirty="0">
                <a:latin typeface="Tahoma" panose="020B0604030504040204" pitchFamily="34" charset="0"/>
                <a:ea typeface="Tahoma" panose="020B0604030504040204" pitchFamily="34" charset="0"/>
                <a:cs typeface="Tahoma" panose="020B0604030504040204" pitchFamily="34" charset="0"/>
              </a:rPr>
              <a:t>Product Safety</a:t>
            </a:r>
          </a:p>
          <a:p>
            <a:pPr lvl="1">
              <a:buFont typeface="Wingdings" panose="05000000000000000000" pitchFamily="2" charset="2"/>
              <a:buChar char="§"/>
            </a:pPr>
            <a:r>
              <a:rPr lang="en-US" sz="2600" dirty="0" smtClean="0">
                <a:latin typeface="Tahoma" panose="020B0604030504040204" pitchFamily="34" charset="0"/>
                <a:ea typeface="Tahoma" panose="020B0604030504040204" pitchFamily="34" charset="0"/>
                <a:cs typeface="Tahoma" panose="020B0604030504040204" pitchFamily="34" charset="0"/>
              </a:rPr>
              <a:t>Adverse drug events</a:t>
            </a:r>
            <a:endParaRPr lang="en-US" sz="2600" dirty="0">
              <a:latin typeface="Tahoma" panose="020B0604030504040204" pitchFamily="34" charset="0"/>
              <a:ea typeface="Tahoma" panose="020B0604030504040204" pitchFamily="34" charset="0"/>
              <a:cs typeface="Tahoma" panose="020B0604030504040204" pitchFamily="34" charset="0"/>
            </a:endParaRPr>
          </a:p>
          <a:p>
            <a:pPr lvl="1">
              <a:buFont typeface="Wingdings" panose="05000000000000000000" pitchFamily="2" charset="2"/>
              <a:buChar char="§"/>
            </a:pPr>
            <a:r>
              <a:rPr lang="en-US" sz="2600" dirty="0" smtClean="0">
                <a:latin typeface="Tahoma" panose="020B0604030504040204" pitchFamily="34" charset="0"/>
                <a:ea typeface="Tahoma" panose="020B0604030504040204" pitchFamily="34" charset="0"/>
                <a:cs typeface="Tahoma" panose="020B0604030504040204" pitchFamily="34" charset="0"/>
              </a:rPr>
              <a:t>Tracking of adverse drug events</a:t>
            </a:r>
            <a:endParaRPr lang="en-US" sz="2600" dirty="0">
              <a:latin typeface="Tahoma" panose="020B0604030504040204" pitchFamily="34" charset="0"/>
              <a:ea typeface="Tahoma" panose="020B0604030504040204" pitchFamily="34" charset="0"/>
              <a:cs typeface="Tahoma" panose="020B0604030504040204" pitchFamily="34" charset="0"/>
            </a:endParaRPr>
          </a:p>
          <a:p>
            <a:pPr lvl="1">
              <a:buFont typeface="Wingdings" panose="05000000000000000000" pitchFamily="2" charset="2"/>
              <a:buChar char="§"/>
            </a:pPr>
            <a:r>
              <a:rPr lang="en-US" sz="2600" dirty="0" smtClean="0">
                <a:latin typeface="Tahoma" panose="020B0604030504040204" pitchFamily="34" charset="0"/>
                <a:ea typeface="Tahoma" panose="020B0604030504040204" pitchFamily="34" charset="0"/>
                <a:cs typeface="Tahoma" panose="020B0604030504040204" pitchFamily="34" charset="0"/>
              </a:rPr>
              <a:t>Potential new data source</a:t>
            </a:r>
            <a:endParaRPr lang="en-US" sz="2600" dirty="0">
              <a:latin typeface="Tahoma" panose="020B0604030504040204" pitchFamily="34" charset="0"/>
              <a:ea typeface="Tahoma" panose="020B0604030504040204" pitchFamily="34" charset="0"/>
              <a:cs typeface="Tahoma" panose="020B0604030504040204" pitchFamily="34" charset="0"/>
            </a:endParaRPr>
          </a:p>
          <a:p>
            <a:pPr marL="346075" lvl="1" indent="0">
              <a:buNone/>
            </a:pPr>
            <a:endParaRPr lang="en-US" sz="2800" dirty="0" smtClean="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dirty="0" smtClean="0"/>
          </a:p>
          <a:p>
            <a:pPr lvl="1"/>
            <a:endParaRPr lang="en-US" dirty="0"/>
          </a:p>
          <a:p>
            <a:endParaRPr lang="en-US" dirty="0" smtClean="0"/>
          </a:p>
          <a:p>
            <a:endParaRPr lang="en-US" dirty="0" smtClean="0"/>
          </a:p>
          <a:p>
            <a:pPr marL="0" indent="0">
              <a:buNone/>
            </a:pPr>
            <a:endParaRPr lang="en-US" dirty="0" smtClean="0"/>
          </a:p>
          <a:p>
            <a:endParaRPr lang="en-US" dirty="0" smtClean="0"/>
          </a:p>
          <a:p>
            <a:endParaRPr lang="en-US" dirty="0"/>
          </a:p>
        </p:txBody>
      </p:sp>
      <p:sp>
        <p:nvSpPr>
          <p:cNvPr id="6"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1A4EBD27-DC53-4898-B72E-5655E4B22A68}" type="slidenum">
              <a:rPr lang="en-US" sz="1200" smtClean="0">
                <a:solidFill>
                  <a:srgbClr val="898989"/>
                </a:solidFill>
                <a:latin typeface="Calibri" panose="020F0502020204030204" pitchFamily="34" charset="0"/>
              </a:rPr>
              <a:pPr algn="r">
                <a:defRPr/>
              </a:pPr>
              <a:t>22</a:t>
            </a:fld>
            <a:endParaRPr lang="en-US" sz="1200" dirty="0">
              <a:solidFill>
                <a:srgbClr val="898989"/>
              </a:solidFill>
              <a:latin typeface="Calibri" panose="020F0502020204030204" pitchFamily="34" charset="0"/>
            </a:endParaRPr>
          </a:p>
        </p:txBody>
      </p:sp>
      <p:sp>
        <p:nvSpPr>
          <p:cNvPr id="5" name="Rectangle 4" descr="Upcoming sections of the data presentation&#10;"/>
          <p:cNvSpPr/>
          <p:nvPr/>
        </p:nvSpPr>
        <p:spPr>
          <a:xfrm>
            <a:off x="1449969" y="1447800"/>
            <a:ext cx="7469373" cy="2577662"/>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rgbClr val="FFFFFF"/>
              </a:solidFill>
            </a:endParaRPr>
          </a:p>
        </p:txBody>
      </p:sp>
    </p:spTree>
    <p:extLst>
      <p:ext uri="{BB962C8B-B14F-4D97-AF65-F5344CB8AC3E}">
        <p14:creationId xmlns:p14="http://schemas.microsoft.com/office/powerpoint/2010/main" val="15344093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Content Placeholder 18" descr="small serum bottle and syringe" title="small serum bottle and syringe"/>
          <p:cNvPicPr>
            <a:picLocks noChangeAspect="1"/>
          </p:cNvPicPr>
          <p:nvPr/>
        </p:nvPicPr>
        <p:blipFill rotWithShape="1">
          <a:blip r:embed="rId3" cstate="print">
            <a:extLst>
              <a:ext uri="{28A0092B-C50C-407E-A947-70E740481C1C}">
                <a14:useLocalDpi xmlns:a14="http://schemas.microsoft.com/office/drawing/2010/main" val="0"/>
              </a:ext>
            </a:extLst>
          </a:blip>
          <a:srcRect l="5101" t="11650" r="10361"/>
          <a:stretch/>
        </p:blipFill>
        <p:spPr>
          <a:xfrm>
            <a:off x="5334000" y="1066800"/>
            <a:ext cx="3375297" cy="2465323"/>
          </a:xfrm>
          <a:prstGeom prst="rect">
            <a:avLst/>
          </a:prstGeom>
        </p:spPr>
      </p:pic>
      <p:pic>
        <p:nvPicPr>
          <p:cNvPr id="16" name="Content Placeholder 9" descr="A perscription pill bottle is tipped on it's side spilling capsules out." title="pill bottle"/>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5100" t="6223"/>
          <a:stretch/>
        </p:blipFill>
        <p:spPr>
          <a:xfrm>
            <a:off x="635758" y="1411438"/>
            <a:ext cx="3259685" cy="2147407"/>
          </a:xfrm>
        </p:spPr>
      </p:pic>
      <p:sp>
        <p:nvSpPr>
          <p:cNvPr id="2" name="Title 1"/>
          <p:cNvSpPr>
            <a:spLocks noGrp="1"/>
          </p:cNvSpPr>
          <p:nvPr>
            <p:ph type="title"/>
          </p:nvPr>
        </p:nvSpPr>
        <p:spPr/>
        <p:txBody>
          <a:bodyPr/>
          <a:lstStyle/>
          <a:p>
            <a:r>
              <a:rPr lang="en-US" dirty="0" smtClean="0"/>
              <a:t>Medical Products</a:t>
            </a:r>
            <a:endParaRPr lang="en-US" dirty="0"/>
          </a:p>
        </p:txBody>
      </p:sp>
      <p:sp>
        <p:nvSpPr>
          <p:cNvPr id="7" name="Text Placeholder 6"/>
          <p:cNvSpPr>
            <a:spLocks noGrp="1"/>
          </p:cNvSpPr>
          <p:nvPr>
            <p:ph type="body" sz="quarter" idx="10"/>
          </p:nvPr>
        </p:nvSpPr>
        <p:spPr/>
        <p:txBody>
          <a:bodyPr/>
          <a:lstStyle/>
          <a:p>
            <a:endParaRPr lang="en-US" dirty="0"/>
          </a:p>
        </p:txBody>
      </p:sp>
      <p:sp>
        <p:nvSpPr>
          <p:cNvPr id="8" name="Text Placeholder 7"/>
          <p:cNvSpPr>
            <a:spLocks noGrp="1"/>
          </p:cNvSpPr>
          <p:nvPr>
            <p:ph type="body" sz="quarter" idx="13"/>
          </p:nvPr>
        </p:nvSpPr>
        <p:spPr/>
        <p:txBody>
          <a:bodyPr/>
          <a:lstStyle/>
          <a:p>
            <a:endParaRPr lang="en-US" dirty="0"/>
          </a:p>
        </p:txBody>
      </p:sp>
      <p:sp>
        <p:nvSpPr>
          <p:cNvPr id="9" name="TextBox 8"/>
          <p:cNvSpPr txBox="1"/>
          <p:nvPr/>
        </p:nvSpPr>
        <p:spPr>
          <a:xfrm>
            <a:off x="3674159" y="5230979"/>
            <a:ext cx="1795684" cy="369332"/>
          </a:xfrm>
          <a:prstGeom prst="rect">
            <a:avLst/>
          </a:prstGeom>
          <a:noFill/>
        </p:spPr>
        <p:txBody>
          <a:bodyPr wrap="none" rtlCol="0">
            <a:spAutoFit/>
          </a:bodyPr>
          <a:lstStyle/>
          <a:p>
            <a:pPr algn="ctr" fontAlgn="base">
              <a:spcBef>
                <a:spcPct val="0"/>
              </a:spcBef>
              <a:spcAft>
                <a:spcPct val="0"/>
              </a:spcAft>
            </a:pPr>
            <a:r>
              <a:rPr lang="en-US" dirty="0" smtClean="0">
                <a:solidFill>
                  <a:prstClr val="black"/>
                </a:solidFill>
                <a:latin typeface="Tahoma" panose="020B0604030504040204" pitchFamily="34" charset="0"/>
                <a:ea typeface="Tahoma" panose="020B0604030504040204" pitchFamily="34" charset="0"/>
                <a:cs typeface="Tahoma" panose="020B0604030504040204" pitchFamily="34" charset="0"/>
              </a:rPr>
              <a:t>Medical Devices</a:t>
            </a:r>
            <a:endParaRPr lang="en-US"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4" name="TextBox 13"/>
          <p:cNvSpPr txBox="1"/>
          <p:nvPr/>
        </p:nvSpPr>
        <p:spPr>
          <a:xfrm>
            <a:off x="1862924" y="3374180"/>
            <a:ext cx="784189" cy="369332"/>
          </a:xfrm>
          <a:prstGeom prst="rect">
            <a:avLst/>
          </a:prstGeom>
          <a:noFill/>
        </p:spPr>
        <p:txBody>
          <a:bodyPr wrap="none" rtlCol="0">
            <a:spAutoFit/>
          </a:bodyPr>
          <a:lstStyle/>
          <a:p>
            <a:pPr algn="ctr" fontAlgn="base">
              <a:spcBef>
                <a:spcPct val="0"/>
              </a:spcBef>
              <a:spcAft>
                <a:spcPct val="0"/>
              </a:spcAft>
            </a:pPr>
            <a:r>
              <a:rPr lang="en-US" dirty="0" smtClean="0">
                <a:solidFill>
                  <a:prstClr val="black"/>
                </a:solidFill>
                <a:latin typeface="Tahoma" panose="020B0604030504040204" pitchFamily="34" charset="0"/>
                <a:ea typeface="Tahoma" panose="020B0604030504040204" pitchFamily="34" charset="0"/>
                <a:cs typeface="Tahoma" panose="020B0604030504040204" pitchFamily="34" charset="0"/>
              </a:rPr>
              <a:t>Drugs</a:t>
            </a:r>
            <a:endParaRPr lang="en-US"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a:off x="5930086" y="3374180"/>
            <a:ext cx="2087431" cy="369332"/>
          </a:xfrm>
          <a:prstGeom prst="rect">
            <a:avLst/>
          </a:prstGeom>
          <a:noFill/>
        </p:spPr>
        <p:txBody>
          <a:bodyPr wrap="none" rtlCol="0">
            <a:spAutoFit/>
          </a:bodyPr>
          <a:lstStyle/>
          <a:p>
            <a:pPr algn="ctr" fontAlgn="base">
              <a:spcBef>
                <a:spcPct val="0"/>
              </a:spcBef>
              <a:spcAft>
                <a:spcPct val="0"/>
              </a:spcAft>
            </a:pPr>
            <a:r>
              <a:rPr lang="en-US" dirty="0" smtClean="0">
                <a:solidFill>
                  <a:prstClr val="black"/>
                </a:solidFill>
                <a:latin typeface="Tahoma" panose="020B0604030504040204" pitchFamily="34" charset="0"/>
                <a:ea typeface="Tahoma" panose="020B0604030504040204" pitchFamily="34" charset="0"/>
                <a:cs typeface="Tahoma" panose="020B0604030504040204" pitchFamily="34" charset="0"/>
              </a:rPr>
              <a:t>Biological Products</a:t>
            </a:r>
            <a:endParaRPr lang="en-US"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 name="Slide Number Placeholder 2"/>
          <p:cNvSpPr>
            <a:spLocks noGrp="1"/>
          </p:cNvSpPr>
          <p:nvPr>
            <p:ph type="sldNum" sz="quarter" idx="14"/>
          </p:nvPr>
        </p:nvSpPr>
        <p:spPr/>
        <p:txBody>
          <a:bodyPr/>
          <a:lstStyle/>
          <a:p>
            <a:fld id="{F8ECAD15-DF40-4D57-8D99-2197AD37FB1A}" type="slidenum">
              <a:rPr lang="en-US" smtClean="0">
                <a:solidFill>
                  <a:prstClr val="black">
                    <a:tint val="75000"/>
                  </a:prstClr>
                </a:solidFill>
              </a:rPr>
              <a:pPr/>
              <a:t>23</a:t>
            </a:fld>
            <a:endParaRPr lang="en-US" dirty="0">
              <a:solidFill>
                <a:prstClr val="black">
                  <a:tint val="75000"/>
                </a:prstClr>
              </a:solidFill>
            </a:endParaRPr>
          </a:p>
        </p:txBody>
      </p:sp>
      <p:pic>
        <p:nvPicPr>
          <p:cNvPr id="19" name="Content Placeholder 19" descr="a scross section view of a stent in place with blood flowign through it." title="stent"/>
          <p:cNvPicPr>
            <a:picLocks noChangeAspect="1"/>
          </p:cNvPicPr>
          <p:nvPr/>
        </p:nvPicPr>
        <p:blipFill rotWithShape="1">
          <a:blip r:embed="rId5" cstate="print">
            <a:extLst>
              <a:ext uri="{28A0092B-C50C-407E-A947-70E740481C1C}">
                <a14:useLocalDpi xmlns:a14="http://schemas.microsoft.com/office/drawing/2010/main" val="0"/>
              </a:ext>
            </a:extLst>
          </a:blip>
          <a:srcRect t="31230" b="29132"/>
          <a:stretch/>
        </p:blipFill>
        <p:spPr>
          <a:xfrm>
            <a:off x="2909182" y="4222229"/>
            <a:ext cx="3342198" cy="883171"/>
          </a:xfrm>
          <a:prstGeom prst="rect">
            <a:avLst/>
          </a:prstGeom>
        </p:spPr>
      </p:pic>
    </p:spTree>
    <p:extLst>
      <p:ext uri="{BB962C8B-B14F-4D97-AF65-F5344CB8AC3E}">
        <p14:creationId xmlns:p14="http://schemas.microsoft.com/office/powerpoint/2010/main" val="361479684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4"/>
          </p:nvPr>
        </p:nvSpPr>
        <p:spPr/>
        <p:txBody>
          <a:bodyPr>
            <a:normAutofit fontScale="92500" lnSpcReduction="10000"/>
          </a:bodyPr>
          <a:lstStyle/>
          <a:p>
            <a:r>
              <a:rPr lang="en-US" dirty="0" smtClean="0"/>
              <a:t>3 billion prescriptions written annually</a:t>
            </a:r>
          </a:p>
          <a:p>
            <a:endParaRPr lang="en-US" dirty="0" smtClean="0"/>
          </a:p>
          <a:p>
            <a:r>
              <a:rPr lang="en-US" dirty="0"/>
              <a:t>1.5 million preventable adverse drug events occur within the healthcare system each </a:t>
            </a:r>
            <a:r>
              <a:rPr lang="en-US" dirty="0" smtClean="0"/>
              <a:t>year costing more than $4 billion annually</a:t>
            </a:r>
          </a:p>
          <a:p>
            <a:endParaRPr lang="en-US" dirty="0" smtClean="0"/>
          </a:p>
          <a:p>
            <a:r>
              <a:rPr lang="en-US" dirty="0" smtClean="0"/>
              <a:t>Major Causes of Injury</a:t>
            </a:r>
          </a:p>
          <a:p>
            <a:pPr lvl="1">
              <a:buFont typeface="Wingdings" panose="05000000000000000000" pitchFamily="2" charset="2"/>
              <a:buChar char="§"/>
            </a:pPr>
            <a:r>
              <a:rPr lang="en-US" dirty="0" smtClean="0"/>
              <a:t>Medication overdoses in children</a:t>
            </a:r>
          </a:p>
          <a:p>
            <a:pPr lvl="1">
              <a:buFont typeface="Wingdings" panose="05000000000000000000" pitchFamily="2" charset="2"/>
              <a:buChar char="§"/>
            </a:pPr>
            <a:r>
              <a:rPr lang="en-US" dirty="0" smtClean="0"/>
              <a:t>Prescription pain medication overdoses</a:t>
            </a:r>
            <a:endParaRPr lang="en-US" dirty="0"/>
          </a:p>
        </p:txBody>
      </p:sp>
      <p:sp>
        <p:nvSpPr>
          <p:cNvPr id="2" name="Title 1"/>
          <p:cNvSpPr>
            <a:spLocks noGrp="1"/>
          </p:cNvSpPr>
          <p:nvPr>
            <p:ph type="title"/>
          </p:nvPr>
        </p:nvSpPr>
        <p:spPr/>
        <p:txBody>
          <a:bodyPr/>
          <a:lstStyle/>
          <a:p>
            <a:r>
              <a:rPr lang="en-US" dirty="0" smtClean="0"/>
              <a:t>Medical Product </a:t>
            </a:r>
            <a:r>
              <a:rPr lang="en-US" dirty="0"/>
              <a:t>S</a:t>
            </a:r>
            <a:r>
              <a:rPr lang="en-US" dirty="0" smtClean="0"/>
              <a:t>afety</a:t>
            </a:r>
            <a:endParaRPr lang="en-US" dirty="0"/>
          </a:p>
        </p:txBody>
      </p:sp>
      <p:sp>
        <p:nvSpPr>
          <p:cNvPr id="3" name="Text Placeholder 2" title="hyperlink for FDA source"/>
          <p:cNvSpPr>
            <a:spLocks noGrp="1"/>
          </p:cNvSpPr>
          <p:nvPr>
            <p:ph type="body" sz="quarter" idx="10"/>
          </p:nvPr>
        </p:nvSpPr>
        <p:spPr>
          <a:xfrm>
            <a:off x="1356360" y="6507798"/>
            <a:ext cx="7787639" cy="344886"/>
          </a:xfrm>
        </p:spPr>
        <p:txBody>
          <a:bodyPr/>
          <a:lstStyle/>
          <a:p>
            <a:r>
              <a:rPr lang="en-US" sz="1000" dirty="0" smtClean="0"/>
              <a:t>SOURCE: FDA</a:t>
            </a:r>
            <a:r>
              <a:rPr lang="en-US" sz="1000" dirty="0"/>
              <a:t>. Safe Use Initiative Fact </a:t>
            </a:r>
            <a:r>
              <a:rPr lang="en-US" sz="1000" dirty="0" smtClean="0"/>
              <a:t>Sheet. 2012. </a:t>
            </a:r>
            <a:r>
              <a:rPr lang="en-US" sz="1000" dirty="0"/>
              <a:t>Accessed </a:t>
            </a:r>
            <a:r>
              <a:rPr lang="en-US" sz="1000" dirty="0" smtClean="0"/>
              <a:t>10/10/2013. Available from: </a:t>
            </a:r>
            <a:r>
              <a:rPr lang="en-US" sz="1000" dirty="0">
                <a:hlinkClick r:id="rId3"/>
              </a:rPr>
              <a:t>http://</a:t>
            </a:r>
            <a:r>
              <a:rPr lang="en-US" sz="1000" dirty="0" smtClean="0">
                <a:hlinkClick r:id="rId3"/>
              </a:rPr>
              <a:t>www.fda.gov/Drugs/DrugSafety/SafeUseInitiative/ucm188760.htm</a:t>
            </a:r>
            <a:r>
              <a:rPr lang="en-US" sz="1000" dirty="0" smtClean="0"/>
              <a:t>. </a:t>
            </a:r>
            <a:endParaRPr lang="en-US" sz="1000" dirty="0"/>
          </a:p>
        </p:txBody>
      </p:sp>
      <p:sp>
        <p:nvSpPr>
          <p:cNvPr id="6" name="Slide Number Placeholder 5"/>
          <p:cNvSpPr>
            <a:spLocks noGrp="1"/>
          </p:cNvSpPr>
          <p:nvPr>
            <p:ph type="sldNum" sz="quarter" idx="15"/>
          </p:nvPr>
        </p:nvSpPr>
        <p:spPr/>
        <p:txBody>
          <a:bodyPr/>
          <a:lstStyle/>
          <a:p>
            <a:fld id="{F8ECAD15-DF40-4D57-8D99-2197AD37FB1A}" type="slidenum">
              <a:rPr lang="en-US" smtClean="0">
                <a:solidFill>
                  <a:prstClr val="black">
                    <a:tint val="75000"/>
                  </a:prstClr>
                </a:solidFill>
              </a:rPr>
              <a:pPr/>
              <a:t>24</a:t>
            </a:fld>
            <a:endParaRPr lang="en-US" dirty="0">
              <a:solidFill>
                <a:prstClr val="black">
                  <a:tint val="75000"/>
                </a:prstClr>
              </a:solidFill>
            </a:endParaRPr>
          </a:p>
        </p:txBody>
      </p:sp>
    </p:spTree>
    <p:extLst>
      <p:ext uri="{BB962C8B-B14F-4D97-AF65-F5344CB8AC3E}">
        <p14:creationId xmlns:p14="http://schemas.microsoft.com/office/powerpoint/2010/main" val="37671580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Content Placeholder 19" descr="Bar graph shows rate oer 10,000 outpatient perscription-visits for two year ranges for Oral anticoagulants, injectable antidiabetic agents, and narrow-therapeutic-index medications." title="Emergency Department visits for overdoses, 2006-2007 and 2008-200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371600"/>
            <a:ext cx="8229600" cy="4876800"/>
          </a:xfrm>
        </p:spPr>
      </p:pic>
      <p:sp>
        <p:nvSpPr>
          <p:cNvPr id="3" name="Slide Number Placeholder 2"/>
          <p:cNvSpPr>
            <a:spLocks noGrp="1"/>
          </p:cNvSpPr>
          <p:nvPr>
            <p:ph type="sldNum" sz="quarter" idx="14"/>
          </p:nvPr>
        </p:nvSpPr>
        <p:spPr>
          <a:xfrm>
            <a:off x="8534400" y="6492503"/>
            <a:ext cx="609600" cy="365126"/>
          </a:xfrm>
        </p:spPr>
        <p:txBody>
          <a:bodyPr/>
          <a:lstStyle/>
          <a:p>
            <a:fld id="{F8ECAD15-DF40-4D57-8D99-2197AD37FB1A}" type="slidenum">
              <a:rPr lang="en-US" smtClean="0">
                <a:solidFill>
                  <a:prstClr val="black">
                    <a:tint val="75000"/>
                  </a:prstClr>
                </a:solidFill>
              </a:rPr>
              <a:pPr/>
              <a:t>25</a:t>
            </a:fld>
            <a:endParaRPr lang="en-US" dirty="0">
              <a:solidFill>
                <a:prstClr val="black">
                  <a:tint val="75000"/>
                </a:prstClr>
              </a:solidFill>
            </a:endParaRPr>
          </a:p>
        </p:txBody>
      </p:sp>
      <p:sp>
        <p:nvSpPr>
          <p:cNvPr id="4" name="Title 3"/>
          <p:cNvSpPr>
            <a:spLocks noGrp="1"/>
          </p:cNvSpPr>
          <p:nvPr>
            <p:ph type="title"/>
          </p:nvPr>
        </p:nvSpPr>
        <p:spPr/>
        <p:txBody>
          <a:bodyPr/>
          <a:lstStyle/>
          <a:p>
            <a:r>
              <a:rPr lang="en-US" sz="2800" dirty="0" smtClean="0"/>
              <a:t>Emergency Department Visits for Overdoses,</a:t>
            </a:r>
            <a:br>
              <a:rPr lang="en-US" sz="2800" dirty="0" smtClean="0"/>
            </a:br>
            <a:r>
              <a:rPr lang="en-US" sz="2800" dirty="0" smtClean="0"/>
              <a:t>2006–2007 </a:t>
            </a:r>
            <a:r>
              <a:rPr lang="en-US" sz="2800" dirty="0"/>
              <a:t>and 2008–2009</a:t>
            </a:r>
          </a:p>
        </p:txBody>
      </p:sp>
      <p:sp>
        <p:nvSpPr>
          <p:cNvPr id="5" name="Text Placeholder 4"/>
          <p:cNvSpPr>
            <a:spLocks noGrp="1"/>
          </p:cNvSpPr>
          <p:nvPr>
            <p:ph type="body" sz="quarter" idx="10"/>
          </p:nvPr>
        </p:nvSpPr>
        <p:spPr>
          <a:xfrm>
            <a:off x="0" y="6324600"/>
            <a:ext cx="7315200" cy="344886"/>
          </a:xfrm>
        </p:spPr>
        <p:txBody>
          <a:bodyPr/>
          <a:lstStyle/>
          <a:p>
            <a:r>
              <a:rPr lang="en-US" sz="1000" dirty="0" smtClean="0"/>
              <a:t>SOURCES: </a:t>
            </a:r>
            <a:r>
              <a:rPr lang="en-US" sz="1000" dirty="0"/>
              <a:t>National Electronic Injury Surveillance </a:t>
            </a:r>
            <a:r>
              <a:rPr lang="en-US" sz="1000" dirty="0" smtClean="0"/>
              <a:t>System</a:t>
            </a:r>
            <a:r>
              <a:rPr lang="en-US" sz="1000" strike="sngStrike" dirty="0" smtClean="0"/>
              <a:t>:</a:t>
            </a:r>
            <a:r>
              <a:rPr lang="en-US" sz="1000" dirty="0" smtClean="0"/>
              <a:t>-Cooperative </a:t>
            </a:r>
            <a:r>
              <a:rPr lang="en-US" sz="1000" dirty="0"/>
              <a:t>Adverse Drug Events Surveillance </a:t>
            </a:r>
            <a:r>
              <a:rPr lang="en-US" sz="1000" dirty="0" smtClean="0"/>
              <a:t>Project (NEISS-CADES), CDC/NCIPC, CPSC, and FDA; </a:t>
            </a:r>
            <a:r>
              <a:rPr lang="en-US" sz="1000" dirty="0"/>
              <a:t>National </a:t>
            </a:r>
            <a:r>
              <a:rPr lang="en-US" sz="1000" dirty="0" smtClean="0"/>
              <a:t>Ambulatory </a:t>
            </a:r>
            <a:r>
              <a:rPr lang="en-US" sz="1000" dirty="0"/>
              <a:t>Medical Care Survey </a:t>
            </a:r>
            <a:r>
              <a:rPr lang="en-US" sz="1000" dirty="0" smtClean="0"/>
              <a:t>(NAMCS), CDC/NCHS; </a:t>
            </a:r>
            <a:r>
              <a:rPr lang="en-US" sz="1000" dirty="0"/>
              <a:t>National Hospital Ambulatory Medical Care Survey </a:t>
            </a:r>
            <a:r>
              <a:rPr lang="en-US" sz="1000" dirty="0" smtClean="0"/>
              <a:t>(NHAMCS), CDC/NCHS.</a:t>
            </a:r>
            <a:endParaRPr lang="en-US" sz="1000" dirty="0"/>
          </a:p>
        </p:txBody>
      </p:sp>
      <p:sp>
        <p:nvSpPr>
          <p:cNvPr id="6" name="Text Placeholder 5"/>
          <p:cNvSpPr>
            <a:spLocks noGrp="1"/>
          </p:cNvSpPr>
          <p:nvPr>
            <p:ph type="body" sz="quarter" idx="13"/>
          </p:nvPr>
        </p:nvSpPr>
        <p:spPr>
          <a:xfrm>
            <a:off x="0" y="5979714"/>
            <a:ext cx="7315200" cy="344886"/>
          </a:xfrm>
        </p:spPr>
        <p:txBody>
          <a:bodyPr/>
          <a:lstStyle/>
          <a:p>
            <a:r>
              <a:rPr lang="en-US" sz="1000" dirty="0" smtClean="0"/>
              <a:t>NOTES: I = 95% confidence interval. Data are for the number of emergency department visits for overdoses per 10,000 outpatient prescription-visits.</a:t>
            </a:r>
            <a:endParaRPr lang="en-US" sz="1000" dirty="0"/>
          </a:p>
        </p:txBody>
      </p:sp>
      <p:grpSp>
        <p:nvGrpSpPr>
          <p:cNvPr id="17" name="Group 16" title="graph key"/>
          <p:cNvGrpSpPr/>
          <p:nvPr/>
        </p:nvGrpSpPr>
        <p:grpSpPr>
          <a:xfrm>
            <a:off x="2868849" y="1371600"/>
            <a:ext cx="3406302" cy="304800"/>
            <a:chOff x="2868849" y="1371600"/>
            <a:chExt cx="3406302" cy="304800"/>
          </a:xfrm>
        </p:grpSpPr>
        <p:sp>
          <p:nvSpPr>
            <p:cNvPr id="13" name="Rectangle 12"/>
            <p:cNvSpPr/>
            <p:nvPr/>
          </p:nvSpPr>
          <p:spPr>
            <a:xfrm>
              <a:off x="2868849" y="1469366"/>
              <a:ext cx="206804" cy="170228"/>
            </a:xfrm>
            <a:prstGeom prst="rect">
              <a:avLst/>
            </a:prstGeom>
            <a:solidFill>
              <a:schemeClr val="accent5">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TextBox 1" title="year and color key for graph"/>
            <p:cNvSpPr txBox="1"/>
            <p:nvPr/>
          </p:nvSpPr>
          <p:spPr>
            <a:xfrm>
              <a:off x="3013216" y="1371600"/>
              <a:ext cx="3261935" cy="3048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35000"/>
                </a:lnSpc>
              </a:pPr>
              <a:r>
                <a:rPr lang="en-US" sz="1400" dirty="0">
                  <a:solidFill>
                    <a:prstClr val="black"/>
                  </a:solidFill>
                  <a:latin typeface="Tahoma" pitchFamily="34" charset="0"/>
                  <a:ea typeface="Tahoma" pitchFamily="34" charset="0"/>
                  <a:cs typeface="Tahoma" pitchFamily="34" charset="0"/>
                </a:rPr>
                <a:t>2006–2007    </a:t>
              </a:r>
              <a:r>
                <a:rPr lang="en-US" sz="1400" dirty="0" smtClean="0">
                  <a:solidFill>
                    <a:prstClr val="black"/>
                  </a:solidFill>
                  <a:latin typeface="Tahoma" pitchFamily="34" charset="0"/>
                  <a:ea typeface="Tahoma" pitchFamily="34" charset="0"/>
                  <a:cs typeface="Tahoma" pitchFamily="34" charset="0"/>
                </a:rPr>
                <a:t>	      2008–2009</a:t>
              </a:r>
              <a:endParaRPr lang="en-US" sz="1400" dirty="0">
                <a:solidFill>
                  <a:prstClr val="black"/>
                </a:solidFill>
                <a:latin typeface="Tahoma" pitchFamily="34" charset="0"/>
                <a:ea typeface="Tahoma" pitchFamily="34" charset="0"/>
                <a:cs typeface="Tahoma" pitchFamily="34" charset="0"/>
              </a:endParaRPr>
            </a:p>
            <a:p>
              <a:pPr>
                <a:lnSpc>
                  <a:spcPct val="135000"/>
                </a:lnSpc>
              </a:pPr>
              <a:endParaRPr lang="en-US" sz="1400" dirty="0">
                <a:solidFill>
                  <a:prstClr val="black"/>
                </a:solidFill>
                <a:latin typeface="Tahoma" pitchFamily="34" charset="0"/>
                <a:ea typeface="Tahoma" pitchFamily="34" charset="0"/>
                <a:cs typeface="Tahoma" pitchFamily="34" charset="0"/>
              </a:endParaRPr>
            </a:p>
          </p:txBody>
        </p:sp>
        <p:sp>
          <p:nvSpPr>
            <p:cNvPr id="14" name="Rectangle 13"/>
            <p:cNvSpPr/>
            <p:nvPr/>
          </p:nvSpPr>
          <p:spPr>
            <a:xfrm>
              <a:off x="4979751" y="1469366"/>
              <a:ext cx="206804" cy="170228"/>
            </a:xfrm>
            <a:prstGeom prst="rect">
              <a:avLst/>
            </a:prstGeom>
            <a:solidFill>
              <a:schemeClr val="accent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15" name="Group 14" title="graph labels"/>
          <p:cNvGrpSpPr/>
          <p:nvPr/>
        </p:nvGrpSpPr>
        <p:grpSpPr>
          <a:xfrm>
            <a:off x="1111044" y="1828801"/>
            <a:ext cx="7347156" cy="4127754"/>
            <a:chOff x="1111044" y="2041835"/>
            <a:chExt cx="7262325" cy="3990919"/>
          </a:xfrm>
        </p:grpSpPr>
        <p:sp>
          <p:nvSpPr>
            <p:cNvPr id="10" name="TextBox 1"/>
            <p:cNvSpPr txBox="1"/>
            <p:nvPr/>
          </p:nvSpPr>
          <p:spPr>
            <a:xfrm>
              <a:off x="1111044" y="2630190"/>
              <a:ext cx="2140155" cy="3048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35000"/>
                </a:lnSpc>
              </a:pPr>
              <a:r>
                <a:rPr lang="en-US" sz="1400" dirty="0" smtClean="0">
                  <a:solidFill>
                    <a:prstClr val="black"/>
                  </a:solidFill>
                  <a:latin typeface="Tahoma" pitchFamily="34" charset="0"/>
                  <a:ea typeface="Tahoma" pitchFamily="34" charset="0"/>
                  <a:cs typeface="Tahoma" pitchFamily="34" charset="0"/>
                </a:rPr>
                <a:t>HP2020 </a:t>
              </a:r>
              <a:r>
                <a:rPr lang="en-US" sz="1400" dirty="0" smtClean="0">
                  <a:solidFill>
                    <a:prstClr val="black"/>
                  </a:solidFill>
                  <a:latin typeface="Tahoma" pitchFamily="34" charset="0"/>
                  <a:ea typeface="Tahoma" pitchFamily="34" charset="0"/>
                  <a:cs typeface="Tahoma" pitchFamily="34" charset="0"/>
                  <a:sym typeface="Wingdings"/>
                </a:rPr>
                <a:t>Target: 32.3</a:t>
              </a:r>
              <a:endParaRPr lang="en-US" sz="1400" dirty="0">
                <a:solidFill>
                  <a:prstClr val="black"/>
                </a:solidFill>
                <a:latin typeface="Tahoma" pitchFamily="34" charset="0"/>
                <a:ea typeface="Tahoma" pitchFamily="34" charset="0"/>
                <a:cs typeface="Tahoma" pitchFamily="34" charset="0"/>
              </a:endParaRPr>
            </a:p>
          </p:txBody>
        </p:sp>
        <p:sp>
          <p:nvSpPr>
            <p:cNvPr id="11" name="TextBox 1"/>
            <p:cNvSpPr txBox="1"/>
            <p:nvPr/>
          </p:nvSpPr>
          <p:spPr>
            <a:xfrm>
              <a:off x="3707384" y="2041835"/>
              <a:ext cx="2140155" cy="3048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35000"/>
                </a:lnSpc>
              </a:pPr>
              <a:r>
                <a:rPr lang="en-US" sz="1400" dirty="0" smtClean="0">
                  <a:solidFill>
                    <a:prstClr val="black"/>
                  </a:solidFill>
                  <a:latin typeface="Tahoma" pitchFamily="34" charset="0"/>
                  <a:ea typeface="Tahoma" pitchFamily="34" charset="0"/>
                  <a:cs typeface="Tahoma" pitchFamily="34" charset="0"/>
                </a:rPr>
                <a:t>HP2020 </a:t>
              </a:r>
              <a:r>
                <a:rPr lang="en-US" sz="1400" dirty="0" smtClean="0">
                  <a:solidFill>
                    <a:prstClr val="black"/>
                  </a:solidFill>
                  <a:latin typeface="Tahoma" pitchFamily="34" charset="0"/>
                  <a:ea typeface="Tahoma" pitchFamily="34" charset="0"/>
                  <a:cs typeface="Tahoma" pitchFamily="34" charset="0"/>
                  <a:sym typeface="Wingdings"/>
                </a:rPr>
                <a:t>Target: 39.1</a:t>
              </a:r>
              <a:endParaRPr lang="en-US" sz="1400" dirty="0">
                <a:solidFill>
                  <a:prstClr val="black"/>
                </a:solidFill>
                <a:latin typeface="Tahoma" pitchFamily="34" charset="0"/>
                <a:ea typeface="Tahoma" pitchFamily="34" charset="0"/>
                <a:cs typeface="Tahoma" pitchFamily="34" charset="0"/>
              </a:endParaRPr>
            </a:p>
          </p:txBody>
        </p:sp>
        <p:sp>
          <p:nvSpPr>
            <p:cNvPr id="12" name="TextBox 1"/>
            <p:cNvSpPr txBox="1"/>
            <p:nvPr/>
          </p:nvSpPr>
          <p:spPr>
            <a:xfrm>
              <a:off x="6327740" y="4572000"/>
              <a:ext cx="1785480" cy="3048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35000"/>
                </a:lnSpc>
              </a:pPr>
              <a:r>
                <a:rPr lang="en-US" sz="1400" dirty="0" smtClean="0">
                  <a:solidFill>
                    <a:prstClr val="black"/>
                  </a:solidFill>
                  <a:latin typeface="Tahoma" pitchFamily="34" charset="0"/>
                  <a:ea typeface="Tahoma" pitchFamily="34" charset="0"/>
                  <a:cs typeface="Tahoma" pitchFamily="34" charset="0"/>
                </a:rPr>
                <a:t>HP2020 </a:t>
              </a:r>
              <a:r>
                <a:rPr lang="en-US" sz="1400" dirty="0" smtClean="0">
                  <a:solidFill>
                    <a:prstClr val="black"/>
                  </a:solidFill>
                  <a:latin typeface="Tahoma" pitchFamily="34" charset="0"/>
                  <a:ea typeface="Tahoma" pitchFamily="34" charset="0"/>
                  <a:cs typeface="Tahoma" pitchFamily="34" charset="0"/>
                  <a:sym typeface="Wingdings"/>
                </a:rPr>
                <a:t>Target: 8.0</a:t>
              </a:r>
              <a:endParaRPr lang="en-US" sz="1400" dirty="0">
                <a:solidFill>
                  <a:prstClr val="black"/>
                </a:solidFill>
                <a:latin typeface="Tahoma" pitchFamily="34" charset="0"/>
                <a:ea typeface="Tahoma" pitchFamily="34" charset="0"/>
                <a:cs typeface="Tahoma" pitchFamily="34" charset="0"/>
              </a:endParaRPr>
            </a:p>
          </p:txBody>
        </p:sp>
        <p:sp>
          <p:nvSpPr>
            <p:cNvPr id="18" name="TextBox 1"/>
            <p:cNvSpPr txBox="1"/>
            <p:nvPr/>
          </p:nvSpPr>
          <p:spPr>
            <a:xfrm>
              <a:off x="1304084" y="5638800"/>
              <a:ext cx="1766614" cy="3048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70000"/>
                </a:lnSpc>
              </a:pPr>
              <a:r>
                <a:rPr lang="en-US" sz="1400" dirty="0" smtClean="0">
                  <a:solidFill>
                    <a:prstClr val="black"/>
                  </a:solidFill>
                  <a:latin typeface="Tahoma" pitchFamily="34" charset="0"/>
                  <a:ea typeface="Tahoma" pitchFamily="34" charset="0"/>
                  <a:cs typeface="Tahoma" pitchFamily="34" charset="0"/>
                </a:rPr>
                <a:t>Oral Anticoagulants</a:t>
              </a:r>
              <a:endParaRPr lang="en-US" sz="1400" dirty="0">
                <a:solidFill>
                  <a:prstClr val="black"/>
                </a:solidFill>
                <a:latin typeface="Tahoma" pitchFamily="34" charset="0"/>
                <a:ea typeface="Tahoma" pitchFamily="34" charset="0"/>
                <a:cs typeface="Tahoma" pitchFamily="34" charset="0"/>
              </a:endParaRPr>
            </a:p>
          </p:txBody>
        </p:sp>
        <p:sp>
          <p:nvSpPr>
            <p:cNvPr id="21" name="Rectangle 20"/>
            <p:cNvSpPr/>
            <p:nvPr/>
          </p:nvSpPr>
          <p:spPr>
            <a:xfrm>
              <a:off x="3431702" y="5638800"/>
              <a:ext cx="2570480" cy="393954"/>
            </a:xfrm>
            <a:prstGeom prst="rect">
              <a:avLst/>
            </a:prstGeom>
          </p:spPr>
          <p:txBody>
            <a:bodyPr wrap="square">
              <a:spAutoFit/>
            </a:bodyPr>
            <a:lstStyle/>
            <a:p>
              <a:pPr algn="ctr">
                <a:lnSpc>
                  <a:spcPct val="70000"/>
                </a:lnSpc>
              </a:pPr>
              <a:r>
                <a:rPr lang="en-US" sz="1400" dirty="0" smtClean="0">
                  <a:solidFill>
                    <a:prstClr val="black"/>
                  </a:solidFill>
                  <a:latin typeface="Tahoma" pitchFamily="34" charset="0"/>
                  <a:ea typeface="Tahoma" pitchFamily="34" charset="0"/>
                  <a:cs typeface="Tahoma" pitchFamily="34" charset="0"/>
                </a:rPr>
                <a:t>Injectable Antidiabetic</a:t>
              </a:r>
              <a:endParaRPr lang="en-US" sz="1400" dirty="0">
                <a:solidFill>
                  <a:prstClr val="black"/>
                </a:solidFill>
                <a:latin typeface="Tahoma" pitchFamily="34" charset="0"/>
                <a:ea typeface="Tahoma" pitchFamily="34" charset="0"/>
                <a:cs typeface="Tahoma" pitchFamily="34" charset="0"/>
              </a:endParaRPr>
            </a:p>
            <a:p>
              <a:pPr algn="ctr">
                <a:lnSpc>
                  <a:spcPct val="70000"/>
                </a:lnSpc>
              </a:pPr>
              <a:r>
                <a:rPr lang="en-US" sz="1400" dirty="0" smtClean="0">
                  <a:solidFill>
                    <a:prstClr val="black"/>
                  </a:solidFill>
                  <a:latin typeface="Tahoma" pitchFamily="34" charset="0"/>
                  <a:ea typeface="Tahoma" pitchFamily="34" charset="0"/>
                  <a:cs typeface="Tahoma" pitchFamily="34" charset="0"/>
                </a:rPr>
                <a:t>Agents</a:t>
              </a:r>
              <a:endParaRPr lang="en-US" sz="1400" dirty="0">
                <a:solidFill>
                  <a:prstClr val="black"/>
                </a:solidFill>
                <a:latin typeface="Tahoma" pitchFamily="34" charset="0"/>
                <a:ea typeface="Tahoma" pitchFamily="34" charset="0"/>
                <a:cs typeface="Tahoma" pitchFamily="34" charset="0"/>
              </a:endParaRPr>
            </a:p>
          </p:txBody>
        </p:sp>
        <p:sp>
          <p:nvSpPr>
            <p:cNvPr id="23" name="Rectangle 22"/>
            <p:cNvSpPr/>
            <p:nvPr/>
          </p:nvSpPr>
          <p:spPr>
            <a:xfrm>
              <a:off x="6123201" y="5638800"/>
              <a:ext cx="2250168" cy="393954"/>
            </a:xfrm>
            <a:prstGeom prst="rect">
              <a:avLst/>
            </a:prstGeom>
          </p:spPr>
          <p:txBody>
            <a:bodyPr wrap="none">
              <a:spAutoFit/>
            </a:bodyPr>
            <a:lstStyle/>
            <a:p>
              <a:pPr algn="ctr">
                <a:lnSpc>
                  <a:spcPct val="70000"/>
                </a:lnSpc>
              </a:pPr>
              <a:r>
                <a:rPr lang="en-US" sz="1400" dirty="0" smtClean="0">
                  <a:solidFill>
                    <a:prstClr val="black"/>
                  </a:solidFill>
                  <a:latin typeface="Tahoma" pitchFamily="34" charset="0"/>
                  <a:ea typeface="Tahoma" pitchFamily="34" charset="0"/>
                  <a:cs typeface="Tahoma" pitchFamily="34" charset="0"/>
                </a:rPr>
                <a:t>Narrow-Therapeutic-Index</a:t>
              </a:r>
            </a:p>
            <a:p>
              <a:pPr algn="ctr">
                <a:lnSpc>
                  <a:spcPct val="70000"/>
                </a:lnSpc>
              </a:pPr>
              <a:r>
                <a:rPr lang="en-US" sz="1400" dirty="0" smtClean="0">
                  <a:solidFill>
                    <a:prstClr val="black"/>
                  </a:solidFill>
                  <a:latin typeface="Tahoma" pitchFamily="34" charset="0"/>
                  <a:ea typeface="Tahoma" pitchFamily="34" charset="0"/>
                  <a:cs typeface="Tahoma" pitchFamily="34" charset="0"/>
                </a:rPr>
                <a:t>Medications</a:t>
              </a:r>
              <a:endParaRPr lang="en-US" sz="1400" dirty="0">
                <a:solidFill>
                  <a:prstClr val="black"/>
                </a:solidFill>
                <a:latin typeface="Tahoma" pitchFamily="34" charset="0"/>
                <a:ea typeface="Tahoma" pitchFamily="34" charset="0"/>
                <a:cs typeface="Tahoma" pitchFamily="34" charset="0"/>
              </a:endParaRPr>
            </a:p>
          </p:txBody>
        </p:sp>
      </p:grpSp>
      <p:sp>
        <p:nvSpPr>
          <p:cNvPr id="22" name="TextBox 21"/>
          <p:cNvSpPr txBox="1"/>
          <p:nvPr/>
        </p:nvSpPr>
        <p:spPr>
          <a:xfrm>
            <a:off x="7220480" y="6172200"/>
            <a:ext cx="1618720" cy="646331"/>
          </a:xfrm>
          <a:prstGeom prst="rect">
            <a:avLst/>
          </a:prstGeom>
          <a:noFill/>
          <a:ln w="19050">
            <a:solidFill>
              <a:srgbClr val="C00000"/>
            </a:solidFill>
          </a:ln>
        </p:spPr>
        <p:txBody>
          <a:bodyPr wrap="square" rtlCol="0">
            <a:spAutoFit/>
          </a:bodyPr>
          <a:lstStyle/>
          <a:p>
            <a:pPr algn="ctr"/>
            <a:r>
              <a:rPr lang="en-US" sz="1200" b="1" dirty="0" smtClean="0">
                <a:solidFill>
                  <a:prstClr val="black"/>
                </a:solidFill>
                <a:latin typeface="Tahoma" pitchFamily="34" charset="0"/>
                <a:ea typeface="Tahoma" pitchFamily="34" charset="0"/>
                <a:cs typeface="Tahoma" pitchFamily="34" charset="0"/>
              </a:rPr>
              <a:t>Objs. MPS-5.1 through 5.3</a:t>
            </a:r>
            <a:endParaRPr lang="en-US" sz="1200" b="1" dirty="0">
              <a:solidFill>
                <a:prstClr val="black"/>
              </a:solidFill>
              <a:latin typeface="Tahoma" pitchFamily="34" charset="0"/>
              <a:ea typeface="Tahoma" pitchFamily="34" charset="0"/>
              <a:cs typeface="Tahoma" pitchFamily="34" charset="0"/>
            </a:endParaRPr>
          </a:p>
          <a:p>
            <a:pPr algn="ctr"/>
            <a:r>
              <a:rPr lang="en-US" sz="1200" dirty="0" smtClean="0">
                <a:solidFill>
                  <a:prstClr val="black"/>
                </a:solidFill>
                <a:latin typeface="Tahoma" pitchFamily="34" charset="0"/>
                <a:ea typeface="Tahoma" pitchFamily="34" charset="0"/>
                <a:cs typeface="Tahoma" pitchFamily="34" charset="0"/>
              </a:rPr>
              <a:t>Decrease desired</a:t>
            </a:r>
            <a:endParaRPr lang="en-US" sz="1200" dirty="0">
              <a:solidFill>
                <a:prstClr val="black"/>
              </a:solidFill>
              <a:latin typeface="Tahoma" pitchFamily="34" charset="0"/>
              <a:ea typeface="Tahoma" pitchFamily="34" charset="0"/>
              <a:cs typeface="Tahoma" pitchFamily="34" charset="0"/>
            </a:endParaRPr>
          </a:p>
        </p:txBody>
      </p:sp>
      <p:sp>
        <p:nvSpPr>
          <p:cNvPr id="25" name="TextBox 24"/>
          <p:cNvSpPr txBox="1"/>
          <p:nvPr/>
        </p:nvSpPr>
        <p:spPr>
          <a:xfrm>
            <a:off x="57283" y="1066800"/>
            <a:ext cx="3193916" cy="437043"/>
          </a:xfrm>
          <a:prstGeom prst="rect">
            <a:avLst/>
          </a:prstGeom>
          <a:noFill/>
        </p:spPr>
        <p:txBody>
          <a:bodyPr wrap="square" rtlCol="0">
            <a:spAutoFit/>
          </a:bodyPr>
          <a:lstStyle/>
          <a:p>
            <a:pPr>
              <a:lnSpc>
                <a:spcPct val="80000"/>
              </a:lnSpc>
            </a:pPr>
            <a:r>
              <a:rPr lang="fr-FR" sz="1400" b="1" dirty="0" smtClean="0">
                <a:solidFill>
                  <a:prstClr val="black"/>
                </a:solidFill>
                <a:latin typeface="Tahoma" pitchFamily="34" charset="0"/>
                <a:ea typeface="Tahoma" pitchFamily="34" charset="0"/>
                <a:cs typeface="Tahoma" pitchFamily="34" charset="0"/>
              </a:rPr>
              <a:t>Rate per 10,000 </a:t>
            </a:r>
            <a:r>
              <a:rPr lang="fr-FR" sz="1400" b="1" dirty="0" err="1" smtClean="0">
                <a:solidFill>
                  <a:prstClr val="black"/>
                </a:solidFill>
                <a:latin typeface="Tahoma" pitchFamily="34" charset="0"/>
                <a:ea typeface="Tahoma" pitchFamily="34" charset="0"/>
                <a:cs typeface="Tahoma" pitchFamily="34" charset="0"/>
              </a:rPr>
              <a:t>outpatient</a:t>
            </a:r>
            <a:r>
              <a:rPr lang="fr-FR" sz="1400" b="1" dirty="0" smtClean="0">
                <a:solidFill>
                  <a:prstClr val="black"/>
                </a:solidFill>
                <a:latin typeface="Tahoma" pitchFamily="34" charset="0"/>
                <a:ea typeface="Tahoma" pitchFamily="34" charset="0"/>
                <a:cs typeface="Tahoma" pitchFamily="34" charset="0"/>
              </a:rPr>
              <a:t> prescription-</a:t>
            </a:r>
            <a:r>
              <a:rPr lang="fr-FR" sz="1400" b="1" dirty="0" err="1" smtClean="0">
                <a:solidFill>
                  <a:prstClr val="black"/>
                </a:solidFill>
                <a:latin typeface="Tahoma" pitchFamily="34" charset="0"/>
                <a:ea typeface="Tahoma" pitchFamily="34" charset="0"/>
                <a:cs typeface="Tahoma" pitchFamily="34" charset="0"/>
              </a:rPr>
              <a:t>visits</a:t>
            </a:r>
            <a:endParaRPr lang="en-US" sz="1400" b="1" dirty="0">
              <a:solidFill>
                <a:prstClr val="black"/>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1414365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Content Placeholder 13" descr="HPV Vaccine Coverage&#10;Females 13-15 years, 2011"/>
          <p:cNvGraphicFramePr>
            <a:graphicFrameLocks noGrp="1"/>
          </p:cNvGraphicFramePr>
          <p:nvPr>
            <p:ph idx="1"/>
            <p:extLst>
              <p:ext uri="{D42A27DB-BD31-4B8C-83A1-F6EECF244321}">
                <p14:modId xmlns:p14="http://schemas.microsoft.com/office/powerpoint/2010/main" val="2449500442"/>
              </p:ext>
            </p:extLst>
          </p:nvPr>
        </p:nvGraphicFramePr>
        <p:xfrm>
          <a:off x="457200" y="1524000"/>
          <a:ext cx="8229600" cy="46482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p:cNvSpPr>
            <a:spLocks noGrp="1"/>
          </p:cNvSpPr>
          <p:nvPr>
            <p:ph type="title"/>
          </p:nvPr>
        </p:nvSpPr>
        <p:spPr/>
        <p:txBody>
          <a:bodyPr/>
          <a:lstStyle/>
          <a:p>
            <a:r>
              <a:rPr lang="en-US" sz="2800" dirty="0" smtClean="0"/>
              <a:t>Emergency Department Visits for Medication Overdoses, Children &lt; 5 years,</a:t>
            </a:r>
            <a:br>
              <a:rPr lang="en-US" sz="2800" dirty="0" smtClean="0"/>
            </a:br>
            <a:r>
              <a:rPr lang="en-US" sz="2800" dirty="0" smtClean="0"/>
              <a:t>2007–2008 </a:t>
            </a:r>
            <a:r>
              <a:rPr lang="en-US" sz="2800" dirty="0"/>
              <a:t>and 2009–2010</a:t>
            </a:r>
          </a:p>
        </p:txBody>
      </p:sp>
      <p:sp>
        <p:nvSpPr>
          <p:cNvPr id="3" name="Slide Number Placeholder 2"/>
          <p:cNvSpPr>
            <a:spLocks noGrp="1"/>
          </p:cNvSpPr>
          <p:nvPr>
            <p:ph type="sldNum" sz="quarter" idx="14"/>
          </p:nvPr>
        </p:nvSpPr>
        <p:spPr/>
        <p:txBody>
          <a:bodyPr/>
          <a:lstStyle/>
          <a:p>
            <a:fld id="{F8ECAD15-DF40-4D57-8D99-2197AD37FB1A}" type="slidenum">
              <a:rPr lang="en-US" smtClean="0">
                <a:solidFill>
                  <a:prstClr val="black">
                    <a:tint val="75000"/>
                  </a:prstClr>
                </a:solidFill>
              </a:rPr>
              <a:pPr/>
              <a:t>26</a:t>
            </a:fld>
            <a:endParaRPr lang="en-US" dirty="0">
              <a:solidFill>
                <a:prstClr val="black">
                  <a:tint val="75000"/>
                </a:prstClr>
              </a:solidFill>
            </a:endParaRPr>
          </a:p>
        </p:txBody>
      </p:sp>
      <p:sp>
        <p:nvSpPr>
          <p:cNvPr id="5" name="Text Placeholder 4"/>
          <p:cNvSpPr>
            <a:spLocks noGrp="1"/>
          </p:cNvSpPr>
          <p:nvPr>
            <p:ph type="body" sz="quarter" idx="10"/>
          </p:nvPr>
        </p:nvSpPr>
        <p:spPr/>
        <p:txBody>
          <a:bodyPr/>
          <a:lstStyle/>
          <a:p>
            <a:r>
              <a:rPr lang="en-US" sz="1000" dirty="0" smtClean="0"/>
              <a:t>SOURCES: </a:t>
            </a:r>
            <a:r>
              <a:rPr lang="en-US" sz="1000" dirty="0"/>
              <a:t>National Electronic Injury Surveillance </a:t>
            </a:r>
            <a:r>
              <a:rPr lang="en-US" sz="1000" dirty="0" smtClean="0"/>
              <a:t>System-Cooperative </a:t>
            </a:r>
            <a:r>
              <a:rPr lang="en-US" sz="1000" dirty="0"/>
              <a:t>Adverse Drug Events Surveillance </a:t>
            </a:r>
            <a:r>
              <a:rPr lang="en-US" sz="1000" dirty="0" smtClean="0"/>
              <a:t>Project (NEISS-CADES), CDC/NCIPC, CPSC, and FDA.</a:t>
            </a:r>
            <a:endParaRPr lang="en-US" sz="1000" dirty="0"/>
          </a:p>
        </p:txBody>
      </p:sp>
      <p:sp>
        <p:nvSpPr>
          <p:cNvPr id="33" name="TextBox 32"/>
          <p:cNvSpPr txBox="1"/>
          <p:nvPr/>
        </p:nvSpPr>
        <p:spPr>
          <a:xfrm>
            <a:off x="7162800" y="6172200"/>
            <a:ext cx="1676400" cy="461665"/>
          </a:xfrm>
          <a:prstGeom prst="rect">
            <a:avLst/>
          </a:prstGeom>
          <a:noFill/>
          <a:ln w="19050">
            <a:solidFill>
              <a:srgbClr val="C00000"/>
            </a:solidFill>
          </a:ln>
        </p:spPr>
        <p:txBody>
          <a:bodyPr wrap="square" rtlCol="0">
            <a:spAutoFit/>
          </a:bodyPr>
          <a:lstStyle/>
          <a:p>
            <a:pPr algn="ctr"/>
            <a:r>
              <a:rPr lang="en-US" sz="1200" b="1" dirty="0" smtClean="0">
                <a:solidFill>
                  <a:prstClr val="black"/>
                </a:solidFill>
                <a:latin typeface="Tahoma" pitchFamily="34" charset="0"/>
                <a:ea typeface="Tahoma" pitchFamily="34" charset="0"/>
                <a:cs typeface="Tahoma" pitchFamily="34" charset="0"/>
              </a:rPr>
              <a:t>Obj. MPS-5.4</a:t>
            </a:r>
            <a:endParaRPr lang="en-US" sz="1200" b="1" dirty="0">
              <a:solidFill>
                <a:prstClr val="black"/>
              </a:solidFill>
              <a:latin typeface="Tahoma" pitchFamily="34" charset="0"/>
              <a:ea typeface="Tahoma" pitchFamily="34" charset="0"/>
              <a:cs typeface="Tahoma" pitchFamily="34" charset="0"/>
            </a:endParaRPr>
          </a:p>
          <a:p>
            <a:pPr algn="ctr"/>
            <a:r>
              <a:rPr lang="en-US" sz="1200" dirty="0" smtClean="0">
                <a:solidFill>
                  <a:prstClr val="black"/>
                </a:solidFill>
                <a:latin typeface="Tahoma" pitchFamily="34" charset="0"/>
                <a:ea typeface="Tahoma" pitchFamily="34" charset="0"/>
                <a:cs typeface="Tahoma" pitchFamily="34" charset="0"/>
              </a:rPr>
              <a:t>Decrease desired</a:t>
            </a:r>
            <a:endParaRPr lang="en-US" sz="1200" dirty="0">
              <a:solidFill>
                <a:prstClr val="black"/>
              </a:solidFill>
              <a:latin typeface="Tahoma" pitchFamily="34" charset="0"/>
              <a:ea typeface="Tahoma" pitchFamily="34" charset="0"/>
              <a:cs typeface="Tahoma" pitchFamily="34" charset="0"/>
            </a:endParaRPr>
          </a:p>
        </p:txBody>
      </p:sp>
      <p:sp>
        <p:nvSpPr>
          <p:cNvPr id="27" name="TextBox 26"/>
          <p:cNvSpPr txBox="1"/>
          <p:nvPr/>
        </p:nvSpPr>
        <p:spPr>
          <a:xfrm>
            <a:off x="-404" y="1282446"/>
            <a:ext cx="2591204" cy="243143"/>
          </a:xfrm>
          <a:prstGeom prst="rect">
            <a:avLst/>
          </a:prstGeom>
          <a:noFill/>
        </p:spPr>
        <p:txBody>
          <a:bodyPr wrap="square" rtlCol="0">
            <a:spAutoFit/>
          </a:bodyPr>
          <a:lstStyle/>
          <a:p>
            <a:pPr>
              <a:lnSpc>
                <a:spcPct val="70000"/>
              </a:lnSpc>
            </a:pPr>
            <a:r>
              <a:rPr lang="fr-FR" sz="1400" b="1" dirty="0">
                <a:solidFill>
                  <a:prstClr val="black"/>
                </a:solidFill>
                <a:latin typeface="Tahoma" pitchFamily="34" charset="0"/>
                <a:ea typeface="Tahoma" pitchFamily="34" charset="0"/>
                <a:cs typeface="Tahoma" pitchFamily="34" charset="0"/>
              </a:rPr>
              <a:t>Rate </a:t>
            </a:r>
            <a:r>
              <a:rPr lang="fr-FR" sz="1400" b="1" dirty="0" smtClean="0">
                <a:solidFill>
                  <a:prstClr val="black"/>
                </a:solidFill>
                <a:latin typeface="Tahoma" pitchFamily="34" charset="0"/>
                <a:ea typeface="Tahoma" pitchFamily="34" charset="0"/>
                <a:cs typeface="Tahoma" pitchFamily="34" charset="0"/>
              </a:rPr>
              <a:t>per 10,000</a:t>
            </a:r>
            <a:endParaRPr lang="en-US" sz="1400" b="1" strike="sngStrike" dirty="0">
              <a:solidFill>
                <a:srgbClr val="FF0000"/>
              </a:solidFill>
              <a:latin typeface="Tahoma" pitchFamily="34" charset="0"/>
              <a:ea typeface="Tahoma" pitchFamily="34" charset="0"/>
              <a:cs typeface="Tahoma" pitchFamily="34" charset="0"/>
            </a:endParaRPr>
          </a:p>
        </p:txBody>
      </p:sp>
      <p:sp>
        <p:nvSpPr>
          <p:cNvPr id="32" name="Rectangle 31"/>
          <p:cNvSpPr/>
          <p:nvPr/>
        </p:nvSpPr>
        <p:spPr>
          <a:xfrm>
            <a:off x="1363759" y="3505200"/>
            <a:ext cx="1816588" cy="243143"/>
          </a:xfrm>
          <a:prstGeom prst="rect">
            <a:avLst/>
          </a:prstGeom>
        </p:spPr>
        <p:txBody>
          <a:bodyPr wrap="none">
            <a:spAutoFit/>
          </a:bodyPr>
          <a:lstStyle/>
          <a:p>
            <a:pPr algn="ctr">
              <a:lnSpc>
                <a:spcPct val="70000"/>
              </a:lnSpc>
            </a:pPr>
            <a:r>
              <a:rPr lang="en-US" sz="1400" dirty="0" smtClean="0">
                <a:solidFill>
                  <a:prstClr val="black"/>
                </a:solidFill>
                <a:latin typeface="Tahoma" pitchFamily="34" charset="0"/>
                <a:ea typeface="Tahoma" pitchFamily="34" charset="0"/>
                <a:cs typeface="Tahoma" pitchFamily="34" charset="0"/>
              </a:rPr>
              <a:t>HP2020 Target: 29.4</a:t>
            </a:r>
          </a:p>
        </p:txBody>
      </p:sp>
      <p:sp>
        <p:nvSpPr>
          <p:cNvPr id="6" name="Text Placeholder 5"/>
          <p:cNvSpPr>
            <a:spLocks noGrp="1"/>
          </p:cNvSpPr>
          <p:nvPr>
            <p:ph type="body" sz="quarter" idx="13"/>
          </p:nvPr>
        </p:nvSpPr>
        <p:spPr>
          <a:xfrm>
            <a:off x="0" y="6178013"/>
            <a:ext cx="7315200" cy="352619"/>
          </a:xfrm>
        </p:spPr>
        <p:txBody>
          <a:bodyPr/>
          <a:lstStyle/>
          <a:p>
            <a:r>
              <a:rPr lang="en-US" sz="1000" dirty="0"/>
              <a:t>NOTES: I = 95% confidence interval. </a:t>
            </a:r>
            <a:r>
              <a:rPr lang="en-US" sz="1000" dirty="0" smtClean="0"/>
              <a:t>Data </a:t>
            </a:r>
            <a:r>
              <a:rPr lang="en-US" sz="1000" dirty="0"/>
              <a:t>are for </a:t>
            </a:r>
            <a:r>
              <a:rPr lang="en-US" sz="1000" dirty="0" smtClean="0"/>
              <a:t>the </a:t>
            </a:r>
            <a:r>
              <a:rPr lang="en-US" sz="1000" dirty="0"/>
              <a:t>number of emergency department visits for overdoses per 10,000  </a:t>
            </a:r>
            <a:r>
              <a:rPr lang="en-US" sz="1000" dirty="0" smtClean="0"/>
              <a:t>children under age 5 years.</a:t>
            </a:r>
            <a:endParaRPr lang="en-US" sz="1000" dirty="0"/>
          </a:p>
        </p:txBody>
      </p:sp>
    </p:spTree>
    <p:extLst>
      <p:ext uri="{BB962C8B-B14F-4D97-AF65-F5344CB8AC3E}">
        <p14:creationId xmlns:p14="http://schemas.microsoft.com/office/powerpoint/2010/main" val="218587826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Drug Overdose Deaths, 1979–2010</a:t>
            </a:r>
            <a:endParaRPr lang="en-US" dirty="0"/>
          </a:p>
        </p:txBody>
      </p:sp>
      <p:sp>
        <p:nvSpPr>
          <p:cNvPr id="2" name="Text Placeholder 1"/>
          <p:cNvSpPr>
            <a:spLocks noGrp="1"/>
          </p:cNvSpPr>
          <p:nvPr>
            <p:ph type="body" sz="quarter" idx="10"/>
          </p:nvPr>
        </p:nvSpPr>
        <p:spPr>
          <a:xfrm>
            <a:off x="0" y="6629399"/>
            <a:ext cx="7315200" cy="222115"/>
          </a:xfrm>
        </p:spPr>
        <p:txBody>
          <a:bodyPr/>
          <a:lstStyle/>
          <a:p>
            <a:r>
              <a:rPr lang="en-US" sz="1000" dirty="0" smtClean="0"/>
              <a:t>SOURCE: National Vital Statistics System-Mortality (NVSS-M), CDC/NCHS.</a:t>
            </a:r>
            <a:endParaRPr lang="en-US" sz="1000" dirty="0"/>
          </a:p>
        </p:txBody>
      </p:sp>
      <p:sp>
        <p:nvSpPr>
          <p:cNvPr id="3" name="Text Placeholder 2"/>
          <p:cNvSpPr>
            <a:spLocks noGrp="1"/>
          </p:cNvSpPr>
          <p:nvPr>
            <p:ph type="body" sz="quarter" idx="13"/>
          </p:nvPr>
        </p:nvSpPr>
        <p:spPr>
          <a:xfrm>
            <a:off x="0" y="6172200"/>
            <a:ext cx="8763000" cy="685800"/>
          </a:xfrm>
        </p:spPr>
        <p:txBody>
          <a:bodyPr/>
          <a:lstStyle/>
          <a:p>
            <a:r>
              <a:rPr lang="en-US" sz="1000" dirty="0" smtClean="0"/>
              <a:t>NOTE: Data </a:t>
            </a:r>
            <a:r>
              <a:rPr lang="en-US" sz="1000" dirty="0"/>
              <a:t>are for </a:t>
            </a:r>
            <a:r>
              <a:rPr lang="en-US" sz="1000" dirty="0" smtClean="0"/>
              <a:t>deaths with an underlying cause of drug </a:t>
            </a:r>
            <a:r>
              <a:rPr lang="en-US" sz="1000" dirty="0"/>
              <a:t>overdose </a:t>
            </a:r>
            <a:r>
              <a:rPr lang="en-US" sz="1000" dirty="0" smtClean="0"/>
              <a:t>by </a:t>
            </a:r>
            <a:r>
              <a:rPr lang="en-US" sz="1000" dirty="0"/>
              <a:t>all intents: unintentional, suicide, homicide, and undetermined intent. </a:t>
            </a:r>
            <a:r>
              <a:rPr lang="en-US" sz="1000" dirty="0" smtClean="0"/>
              <a:t>1979-1998: ICD-9 codes </a:t>
            </a:r>
            <a:r>
              <a:rPr lang="en-US" sz="1000" dirty="0"/>
              <a:t>E850-E858, E950.0-E950.5, E962.0, or </a:t>
            </a:r>
            <a:r>
              <a:rPr lang="en-US" sz="1000" dirty="0" smtClean="0"/>
              <a:t>E980.0-E980.5; 1999-2010: ICD-10 codes </a:t>
            </a:r>
            <a:r>
              <a:rPr lang="en-US" sz="1000" dirty="0"/>
              <a:t>X40-X44, X60-X64, X85, or Y10-14. Data are age adjusted to the 2000 standard population.</a:t>
            </a:r>
          </a:p>
          <a:p>
            <a:endParaRPr lang="en-US" sz="1000" dirty="0"/>
          </a:p>
        </p:txBody>
      </p:sp>
      <p:sp>
        <p:nvSpPr>
          <p:cNvPr id="12" name="TextBox 11"/>
          <p:cNvSpPr txBox="1"/>
          <p:nvPr/>
        </p:nvSpPr>
        <p:spPr>
          <a:xfrm>
            <a:off x="-404" y="1143000"/>
            <a:ext cx="1905403" cy="243143"/>
          </a:xfrm>
          <a:prstGeom prst="rect">
            <a:avLst/>
          </a:prstGeom>
          <a:noFill/>
        </p:spPr>
        <p:txBody>
          <a:bodyPr wrap="square" rtlCol="0">
            <a:spAutoFit/>
          </a:bodyPr>
          <a:lstStyle/>
          <a:p>
            <a:pPr>
              <a:lnSpc>
                <a:spcPct val="70000"/>
              </a:lnSpc>
            </a:pPr>
            <a:r>
              <a:rPr lang="fr-FR" sz="1400" b="1" dirty="0" smtClean="0">
                <a:solidFill>
                  <a:prstClr val="black"/>
                </a:solidFill>
                <a:latin typeface="Tahoma" pitchFamily="34" charset="0"/>
                <a:ea typeface="Tahoma" pitchFamily="34" charset="0"/>
                <a:cs typeface="Tahoma" pitchFamily="34" charset="0"/>
              </a:rPr>
              <a:t>Rate per 100,000</a:t>
            </a:r>
            <a:endParaRPr lang="en-US" sz="1400" b="1" dirty="0">
              <a:solidFill>
                <a:prstClr val="black"/>
              </a:solidFill>
              <a:latin typeface="Tahoma" pitchFamily="34" charset="0"/>
              <a:ea typeface="Tahoma" pitchFamily="34" charset="0"/>
              <a:cs typeface="Tahoma" pitchFamily="34" charset="0"/>
            </a:endParaRPr>
          </a:p>
        </p:txBody>
      </p:sp>
      <p:sp>
        <p:nvSpPr>
          <p:cNvPr id="5" name="Slide Number Placeholder 4"/>
          <p:cNvSpPr>
            <a:spLocks noGrp="1"/>
          </p:cNvSpPr>
          <p:nvPr>
            <p:ph type="sldNum" sz="quarter" idx="14"/>
          </p:nvPr>
        </p:nvSpPr>
        <p:spPr/>
        <p:txBody>
          <a:bodyPr/>
          <a:lstStyle/>
          <a:p>
            <a:fld id="{F8ECAD15-DF40-4D57-8D99-2197AD37FB1A}" type="slidenum">
              <a:rPr lang="en-US" smtClean="0">
                <a:solidFill>
                  <a:prstClr val="black">
                    <a:tint val="75000"/>
                  </a:prstClr>
                </a:solidFill>
              </a:rPr>
              <a:pPr/>
              <a:t>27</a:t>
            </a:fld>
            <a:endParaRPr lang="en-US">
              <a:solidFill>
                <a:prstClr val="black">
                  <a:tint val="75000"/>
                </a:prstClr>
              </a:solidFill>
            </a:endParaRPr>
          </a:p>
        </p:txBody>
      </p:sp>
      <p:pic>
        <p:nvPicPr>
          <p:cNvPr id="7" name="Content Placeholder 6" descr="Single line graph shows the increase of drug overdose deaths from 1979 up to 2010." title="Drug Overdose Deaths, 1979-2010"/>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540" y="1298649"/>
            <a:ext cx="8228920" cy="4870302"/>
          </a:xfrm>
        </p:spPr>
      </p:pic>
    </p:spTree>
    <p:extLst>
      <p:ext uri="{BB962C8B-B14F-4D97-AF65-F5344CB8AC3E}">
        <p14:creationId xmlns:p14="http://schemas.microsoft.com/office/powerpoint/2010/main" val="425079884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13" descr="HPV Vaccine Coverage&#10;Females 13-15 years, 2011"/>
          <p:cNvGraphicFramePr>
            <a:graphicFrameLocks noGrp="1"/>
          </p:cNvGraphicFramePr>
          <p:nvPr>
            <p:ph idx="1"/>
            <p:extLst>
              <p:ext uri="{D42A27DB-BD31-4B8C-83A1-F6EECF244321}">
                <p14:modId xmlns:p14="http://schemas.microsoft.com/office/powerpoint/2010/main" val="2013813921"/>
              </p:ext>
            </p:extLst>
          </p:nvPr>
        </p:nvGraphicFramePr>
        <p:xfrm>
          <a:off x="457200" y="1295400"/>
          <a:ext cx="8229600" cy="4876800"/>
        </p:xfrm>
        <a:graphic>
          <a:graphicData uri="http://schemas.openxmlformats.org/drawingml/2006/chart">
            <c:chart xmlns:c="http://schemas.openxmlformats.org/drawingml/2006/chart" xmlns:r="http://schemas.openxmlformats.org/officeDocument/2006/relationships" r:id="rId3"/>
          </a:graphicData>
        </a:graphic>
      </p:graphicFrame>
      <p:sp>
        <p:nvSpPr>
          <p:cNvPr id="8" name="Slide Number Placeholder 7"/>
          <p:cNvSpPr>
            <a:spLocks noGrp="1"/>
          </p:cNvSpPr>
          <p:nvPr>
            <p:ph type="sldNum" sz="quarter" idx="14"/>
          </p:nvPr>
        </p:nvSpPr>
        <p:spPr/>
        <p:txBody>
          <a:bodyPr/>
          <a:lstStyle/>
          <a:p>
            <a:fld id="{F8ECAD15-DF40-4D57-8D99-2197AD37FB1A}" type="slidenum">
              <a:rPr lang="en-US" smtClean="0">
                <a:solidFill>
                  <a:prstClr val="black">
                    <a:tint val="75000"/>
                  </a:prstClr>
                </a:solidFill>
              </a:rPr>
              <a:pPr/>
              <a:t>28</a:t>
            </a:fld>
            <a:endParaRPr lang="en-US" dirty="0">
              <a:solidFill>
                <a:prstClr val="black">
                  <a:tint val="75000"/>
                </a:prstClr>
              </a:solidFill>
            </a:endParaRPr>
          </a:p>
        </p:txBody>
      </p:sp>
      <p:sp>
        <p:nvSpPr>
          <p:cNvPr id="5" name="Title 4"/>
          <p:cNvSpPr>
            <a:spLocks noGrp="1"/>
          </p:cNvSpPr>
          <p:nvPr>
            <p:ph type="title"/>
          </p:nvPr>
        </p:nvSpPr>
        <p:spPr>
          <a:prstGeom prst="rect">
            <a:avLst/>
          </a:prstGeom>
        </p:spPr>
        <p:txBody>
          <a:bodyPr/>
          <a:lstStyle/>
          <a:p>
            <a:r>
              <a:rPr lang="en-US" dirty="0" smtClean="0"/>
              <a:t>Hospitals Reporting Adverse Drug Events, 2009 and 2012</a:t>
            </a:r>
            <a:endParaRPr lang="en-US" dirty="0"/>
          </a:p>
        </p:txBody>
      </p:sp>
      <p:sp>
        <p:nvSpPr>
          <p:cNvPr id="2" name="Text Placeholder 1"/>
          <p:cNvSpPr>
            <a:spLocks noGrp="1"/>
          </p:cNvSpPr>
          <p:nvPr>
            <p:ph type="body" sz="quarter" idx="10"/>
          </p:nvPr>
        </p:nvSpPr>
        <p:spPr>
          <a:xfrm>
            <a:off x="0" y="6633865"/>
            <a:ext cx="8321040" cy="217650"/>
          </a:xfrm>
        </p:spPr>
        <p:txBody>
          <a:bodyPr/>
          <a:lstStyle/>
          <a:p>
            <a:r>
              <a:rPr lang="en-US" sz="1050" dirty="0" smtClean="0"/>
              <a:t>SOURCE: </a:t>
            </a:r>
            <a:r>
              <a:rPr lang="en-US" sz="1050" dirty="0"/>
              <a:t>National Survey of Pharmacy Practice in Hospital Care </a:t>
            </a:r>
            <a:r>
              <a:rPr lang="en-US" sz="1050" dirty="0" smtClean="0"/>
              <a:t>Settings, American </a:t>
            </a:r>
            <a:r>
              <a:rPr lang="en-US" sz="1050" dirty="0"/>
              <a:t>Society of Health-System Pharmacists (ASHP</a:t>
            </a:r>
            <a:r>
              <a:rPr lang="en-US" sz="1050" dirty="0" smtClean="0"/>
              <a:t>).</a:t>
            </a:r>
            <a:endParaRPr lang="en-US" sz="1050" dirty="0"/>
          </a:p>
        </p:txBody>
      </p:sp>
      <p:sp>
        <p:nvSpPr>
          <p:cNvPr id="7" name="Text Placeholder 6"/>
          <p:cNvSpPr>
            <a:spLocks noGrp="1"/>
          </p:cNvSpPr>
          <p:nvPr>
            <p:ph type="body" sz="quarter" idx="13"/>
          </p:nvPr>
        </p:nvSpPr>
        <p:spPr>
          <a:xfrm>
            <a:off x="0" y="6065520"/>
            <a:ext cx="7315200" cy="442278"/>
          </a:xfrm>
        </p:spPr>
        <p:txBody>
          <a:bodyPr/>
          <a:lstStyle/>
          <a:p>
            <a:r>
              <a:rPr lang="en-US" sz="1050" dirty="0" smtClean="0"/>
              <a:t>NOTES: For this objective, an adverse drug event is defined as an injury resulting </a:t>
            </a:r>
            <a:r>
              <a:rPr lang="en-US" sz="1050" dirty="0"/>
              <a:t>from the use of, or not using, a needed medication. Adverse drug events include both adverse drug reactions and medication errors, including both errors of commission and omission, that result in adverse clinical </a:t>
            </a:r>
            <a:r>
              <a:rPr lang="en-US" sz="1050" dirty="0" smtClean="0"/>
              <a:t>outcomes. </a:t>
            </a:r>
            <a:r>
              <a:rPr lang="en-US" sz="1050" dirty="0"/>
              <a:t>Hospitals were counted as reporting adverse drug events externally if they reported to FDA, </a:t>
            </a:r>
            <a:r>
              <a:rPr lang="en-US" sz="1050" dirty="0" err="1"/>
              <a:t>Medwatch</a:t>
            </a:r>
            <a:r>
              <a:rPr lang="en-US" sz="1050" dirty="0"/>
              <a:t>, Institute for Safe Medication Practices, or the manufacturer.</a:t>
            </a:r>
          </a:p>
          <a:p>
            <a:endParaRPr lang="en-US" sz="1050" dirty="0" smtClean="0"/>
          </a:p>
        </p:txBody>
      </p:sp>
      <p:sp>
        <p:nvSpPr>
          <p:cNvPr id="9" name="TextBox 8"/>
          <p:cNvSpPr txBox="1"/>
          <p:nvPr/>
        </p:nvSpPr>
        <p:spPr>
          <a:xfrm>
            <a:off x="7315200" y="6172200"/>
            <a:ext cx="1524000" cy="461665"/>
          </a:xfrm>
          <a:prstGeom prst="rect">
            <a:avLst/>
          </a:prstGeom>
          <a:noFill/>
          <a:ln w="19050">
            <a:solidFill>
              <a:srgbClr val="C00000"/>
            </a:solidFill>
          </a:ln>
        </p:spPr>
        <p:txBody>
          <a:bodyPr wrap="square" rtlCol="0">
            <a:spAutoFit/>
          </a:bodyPr>
          <a:lstStyle/>
          <a:p>
            <a:pPr algn="ctr"/>
            <a:r>
              <a:rPr lang="en-US" sz="1200" b="1" dirty="0" smtClean="0">
                <a:solidFill>
                  <a:prstClr val="black"/>
                </a:solidFill>
                <a:latin typeface="Tahoma" pitchFamily="34" charset="0"/>
                <a:ea typeface="Tahoma" pitchFamily="34" charset="0"/>
                <a:cs typeface="Tahoma" pitchFamily="34" charset="0"/>
              </a:rPr>
              <a:t>Obj. MPS-1</a:t>
            </a:r>
            <a:endParaRPr lang="en-US" sz="1200" b="1" dirty="0">
              <a:solidFill>
                <a:prstClr val="black"/>
              </a:solidFill>
              <a:latin typeface="Tahoma" pitchFamily="34" charset="0"/>
              <a:ea typeface="Tahoma" pitchFamily="34" charset="0"/>
              <a:cs typeface="Tahoma" pitchFamily="34" charset="0"/>
            </a:endParaRPr>
          </a:p>
          <a:p>
            <a:pPr algn="ctr"/>
            <a:r>
              <a:rPr lang="en-US" sz="1200" dirty="0" smtClean="0">
                <a:solidFill>
                  <a:prstClr val="black"/>
                </a:solidFill>
                <a:latin typeface="Tahoma" pitchFamily="34" charset="0"/>
                <a:ea typeface="Tahoma" pitchFamily="34" charset="0"/>
                <a:cs typeface="Tahoma" pitchFamily="34" charset="0"/>
              </a:rPr>
              <a:t>Increase desired</a:t>
            </a:r>
            <a:endParaRPr lang="en-US" sz="1200" dirty="0">
              <a:solidFill>
                <a:prstClr val="black"/>
              </a:solidFill>
              <a:latin typeface="Tahoma" pitchFamily="34" charset="0"/>
              <a:ea typeface="Tahoma" pitchFamily="34" charset="0"/>
              <a:cs typeface="Tahoma" pitchFamily="34" charset="0"/>
            </a:endParaRPr>
          </a:p>
        </p:txBody>
      </p:sp>
      <p:sp>
        <p:nvSpPr>
          <p:cNvPr id="12" name="TextBox 1"/>
          <p:cNvSpPr txBox="1"/>
          <p:nvPr/>
        </p:nvSpPr>
        <p:spPr>
          <a:xfrm>
            <a:off x="1781604" y="2562760"/>
            <a:ext cx="2140155" cy="3048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35000"/>
              </a:lnSpc>
            </a:pPr>
            <a:r>
              <a:rPr lang="en-US" sz="1400" dirty="0" smtClean="0">
                <a:solidFill>
                  <a:prstClr val="black"/>
                </a:solidFill>
                <a:latin typeface="Tahoma" pitchFamily="34" charset="0"/>
                <a:ea typeface="Tahoma" pitchFamily="34" charset="0"/>
                <a:cs typeface="Tahoma" pitchFamily="34" charset="0"/>
              </a:rPr>
              <a:t>HP2020 </a:t>
            </a:r>
            <a:r>
              <a:rPr lang="en-US" sz="1400" dirty="0" smtClean="0">
                <a:solidFill>
                  <a:prstClr val="black"/>
                </a:solidFill>
                <a:latin typeface="Tahoma" pitchFamily="34" charset="0"/>
                <a:ea typeface="Tahoma" pitchFamily="34" charset="0"/>
                <a:cs typeface="Tahoma" pitchFamily="34" charset="0"/>
                <a:sym typeface="Wingdings"/>
              </a:rPr>
              <a:t>Target: 66.8%</a:t>
            </a:r>
            <a:endParaRPr lang="en-US" sz="1400" dirty="0">
              <a:solidFill>
                <a:prstClr val="black"/>
              </a:solidFill>
              <a:latin typeface="Tahoma" pitchFamily="34" charset="0"/>
              <a:ea typeface="Tahoma" pitchFamily="34" charset="0"/>
              <a:cs typeface="Tahoma" pitchFamily="34" charset="0"/>
            </a:endParaRPr>
          </a:p>
        </p:txBody>
      </p:sp>
      <p:sp>
        <p:nvSpPr>
          <p:cNvPr id="13" name="TextBox 12"/>
          <p:cNvSpPr txBox="1"/>
          <p:nvPr/>
        </p:nvSpPr>
        <p:spPr>
          <a:xfrm>
            <a:off x="306659" y="1100253"/>
            <a:ext cx="1371600" cy="307777"/>
          </a:xfrm>
          <a:prstGeom prst="rect">
            <a:avLst/>
          </a:prstGeom>
          <a:noFill/>
        </p:spPr>
        <p:txBody>
          <a:bodyPr wrap="square" rtlCol="0">
            <a:spAutoFit/>
          </a:bodyPr>
          <a:lstStyle/>
          <a:p>
            <a:r>
              <a:rPr lang="en-US" sz="1400" b="1" dirty="0" smtClean="0">
                <a:solidFill>
                  <a:prstClr val="black"/>
                </a:solidFill>
                <a:latin typeface="Tahoma" pitchFamily="34" charset="0"/>
                <a:ea typeface="Tahoma" pitchFamily="34" charset="0"/>
                <a:cs typeface="Tahoma" pitchFamily="34" charset="0"/>
              </a:rPr>
              <a:t>Percent</a:t>
            </a:r>
            <a:endParaRPr lang="en-US" sz="1400" b="1" dirty="0">
              <a:solidFill>
                <a:prstClr val="black"/>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94425657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371" name="Rectangle 3"/>
          <p:cNvSpPr>
            <a:spLocks noGrp="1" noChangeArrowheads="1"/>
          </p:cNvSpPr>
          <p:nvPr>
            <p:ph sz="quarter" idx="14"/>
          </p:nvPr>
        </p:nvSpPr>
        <p:spPr/>
        <p:txBody>
          <a:bodyPr>
            <a:noAutofit/>
          </a:bodyPr>
          <a:lstStyle/>
          <a:p>
            <a:pPr marL="0" indent="0" eaLnBrk="1" hangingPunct="1">
              <a:buFont typeface="Wingdings" pitchFamily="2" charset="2"/>
              <a:buNone/>
              <a:defRPr/>
            </a:pPr>
            <a:r>
              <a:rPr lang="en-US" sz="2400" dirty="0" smtClean="0"/>
              <a:t>The National Hospital Care Survey (NHCS) integrates three long-standing surveys:</a:t>
            </a:r>
          </a:p>
          <a:p>
            <a:pPr eaLnBrk="1" hangingPunct="1">
              <a:spcBef>
                <a:spcPts val="1200"/>
              </a:spcBef>
              <a:defRPr/>
            </a:pPr>
            <a:r>
              <a:rPr lang="en-US" sz="2400" dirty="0" smtClean="0"/>
              <a:t>NHDS - the longest continuously fielded sample of inpatient care from 1965–2010</a:t>
            </a:r>
          </a:p>
          <a:p>
            <a:pPr eaLnBrk="1" hangingPunct="1">
              <a:spcBef>
                <a:spcPts val="1200"/>
              </a:spcBef>
              <a:defRPr/>
            </a:pPr>
            <a:r>
              <a:rPr lang="en-US" sz="2400" dirty="0" smtClean="0"/>
              <a:t>NHAMCS - surveying hospital emergency departments and outpatient departments since 1992, hospital ambulatory surgery locations since 2009, and freestanding ambulatory surgery centers since 2010</a:t>
            </a:r>
          </a:p>
          <a:p>
            <a:pPr>
              <a:spcBef>
                <a:spcPts val="1200"/>
              </a:spcBef>
              <a:defRPr/>
            </a:pPr>
            <a:r>
              <a:rPr lang="en-US" sz="2400" dirty="0" smtClean="0"/>
              <a:t>DAWN - collected data on drug-involved emergency department visits since 1970s; conducted by SAMHSA from </a:t>
            </a:r>
            <a:r>
              <a:rPr lang="en-US" sz="2400" dirty="0"/>
              <a:t>1992–2011</a:t>
            </a:r>
            <a:endParaRPr lang="en-US" sz="2400" dirty="0" smtClean="0"/>
          </a:p>
        </p:txBody>
      </p:sp>
      <p:sp>
        <p:nvSpPr>
          <p:cNvPr id="20484" name="Slide Number Placeholder 3"/>
          <p:cNvSpPr>
            <a:spLocks noGrp="1"/>
          </p:cNvSpPr>
          <p:nvPr>
            <p:ph type="sldNum" sz="quarter" idx="15"/>
          </p:nvPr>
        </p:nvSpPr>
        <p:spPr>
          <a:prstGeom prst="rect">
            <a:avLst/>
          </a:prstGeom>
          <a:noFill/>
        </p:spPr>
        <p:txBody>
          <a:bodyPr/>
          <a:lstStyle/>
          <a:p>
            <a:fld id="{791C3CB6-6173-441B-9461-55ABD390F70D}" type="slidenum">
              <a:rPr lang="en-US" smtClean="0">
                <a:solidFill>
                  <a:prstClr val="black">
                    <a:tint val="75000"/>
                  </a:prstClr>
                </a:solidFill>
              </a:rPr>
              <a:pPr/>
              <a:t>29</a:t>
            </a:fld>
            <a:endParaRPr lang="en-US" dirty="0" smtClean="0">
              <a:solidFill>
                <a:prstClr val="black">
                  <a:tint val="75000"/>
                </a:prstClr>
              </a:solidFill>
            </a:endParaRPr>
          </a:p>
        </p:txBody>
      </p:sp>
      <p:sp>
        <p:nvSpPr>
          <p:cNvPr id="2" name="Text Placeholder 1"/>
          <p:cNvSpPr>
            <a:spLocks noGrp="1"/>
          </p:cNvSpPr>
          <p:nvPr>
            <p:ph type="body" sz="quarter" idx="10"/>
          </p:nvPr>
        </p:nvSpPr>
        <p:spPr/>
        <p:txBody>
          <a:bodyPr/>
          <a:lstStyle/>
          <a:p>
            <a:endParaRPr lang="en-US"/>
          </a:p>
        </p:txBody>
      </p:sp>
      <p:sp>
        <p:nvSpPr>
          <p:cNvPr id="3" name="Text Placeholder 2"/>
          <p:cNvSpPr>
            <a:spLocks noGrp="1"/>
          </p:cNvSpPr>
          <p:nvPr>
            <p:ph type="body" sz="quarter" idx="13"/>
          </p:nvPr>
        </p:nvSpPr>
        <p:spPr/>
        <p:txBody>
          <a:bodyPr/>
          <a:lstStyle/>
          <a:p>
            <a:endParaRPr lang="en-US"/>
          </a:p>
        </p:txBody>
      </p:sp>
      <p:sp>
        <p:nvSpPr>
          <p:cNvPr id="4" name="Title 3"/>
          <p:cNvSpPr>
            <a:spLocks noGrp="1"/>
          </p:cNvSpPr>
          <p:nvPr>
            <p:ph type="title"/>
          </p:nvPr>
        </p:nvSpPr>
        <p:spPr/>
        <p:txBody>
          <a:bodyPr/>
          <a:lstStyle/>
          <a:p>
            <a:r>
              <a:rPr lang="en-US" dirty="0" smtClean="0"/>
              <a:t>National Hospital Care Survey</a:t>
            </a:r>
            <a:endParaRPr lang="en-US" dirty="0"/>
          </a:p>
        </p:txBody>
      </p:sp>
    </p:spTree>
    <p:extLst>
      <p:ext uri="{BB962C8B-B14F-4D97-AF65-F5344CB8AC3E}">
        <p14:creationId xmlns:p14="http://schemas.microsoft.com/office/powerpoint/2010/main" val="3890273674"/>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3"/>
          <p:cNvSpPr>
            <a:spLocks noGrp="1"/>
          </p:cNvSpPr>
          <p:nvPr>
            <p:ph type="title"/>
          </p:nvPr>
        </p:nvSpPr>
        <p:spPr>
          <a:xfrm>
            <a:off x="1600200" y="152400"/>
            <a:ext cx="7470775" cy="1066800"/>
          </a:xfrm>
        </p:spPr>
        <p:txBody>
          <a:bodyPr/>
          <a:lstStyle/>
          <a:p>
            <a:r>
              <a:rPr lang="en-US" dirty="0" smtClean="0">
                <a:ea typeface="ＭＳ Ｐゴシック" pitchFamily="34" charset="-128"/>
              </a:rPr>
              <a:t>Overview and Presenters </a:t>
            </a:r>
          </a:p>
        </p:txBody>
      </p:sp>
      <p:sp>
        <p:nvSpPr>
          <p:cNvPr id="2" name="Content Placeholder 1"/>
          <p:cNvSpPr>
            <a:spLocks noGrp="1"/>
          </p:cNvSpPr>
          <p:nvPr>
            <p:ph idx="1"/>
          </p:nvPr>
        </p:nvSpPr>
        <p:spPr>
          <a:xfrm>
            <a:off x="1447800" y="1524000"/>
            <a:ext cx="7543800" cy="5029200"/>
          </a:xfrm>
        </p:spPr>
        <p:txBody>
          <a:bodyPr>
            <a:noAutofit/>
          </a:bodyPr>
          <a:lstStyle/>
          <a:p>
            <a:pPr>
              <a:spcBef>
                <a:spcPts val="0"/>
              </a:spcBef>
              <a:buFont typeface="Arial" pitchFamily="34" charset="0"/>
              <a:buNone/>
              <a:defRPr/>
            </a:pPr>
            <a:r>
              <a:rPr lang="en-US" sz="1600" b="1" dirty="0" smtClean="0"/>
              <a:t>Chair  </a:t>
            </a:r>
          </a:p>
          <a:p>
            <a:pPr>
              <a:spcBef>
                <a:spcPts val="0"/>
              </a:spcBef>
              <a:defRPr/>
            </a:pPr>
            <a:r>
              <a:rPr lang="en-US" sz="1600" dirty="0" smtClean="0"/>
              <a:t>Howard K. Koh, MD, MPH, Assistant Secretary for Health</a:t>
            </a:r>
          </a:p>
          <a:p>
            <a:pPr marL="0" indent="0">
              <a:spcBef>
                <a:spcPts val="0"/>
              </a:spcBef>
              <a:buNone/>
              <a:defRPr/>
            </a:pPr>
            <a:r>
              <a:rPr lang="en-US" sz="1600" dirty="0"/>
              <a:t> </a:t>
            </a:r>
            <a:r>
              <a:rPr lang="en-US" sz="1600" dirty="0" smtClean="0"/>
              <a:t>       U.S. Department of Health and Human Services</a:t>
            </a:r>
            <a:endParaRPr lang="en-US" sz="1600" dirty="0"/>
          </a:p>
          <a:p>
            <a:pPr>
              <a:spcBef>
                <a:spcPts val="0"/>
              </a:spcBef>
              <a:buFont typeface="Arial" pitchFamily="34" charset="0"/>
              <a:buNone/>
              <a:defRPr/>
            </a:pPr>
            <a:endParaRPr lang="en-US" sz="800" b="1" dirty="0" smtClean="0"/>
          </a:p>
          <a:p>
            <a:pPr>
              <a:spcBef>
                <a:spcPts val="0"/>
              </a:spcBef>
              <a:buFont typeface="Arial" pitchFamily="34" charset="0"/>
              <a:buNone/>
              <a:defRPr/>
            </a:pPr>
            <a:r>
              <a:rPr lang="en-US" sz="1600" b="1" dirty="0"/>
              <a:t>Data Presentation </a:t>
            </a:r>
          </a:p>
          <a:p>
            <a:pPr>
              <a:spcBef>
                <a:spcPts val="0"/>
              </a:spcBef>
              <a:defRPr/>
            </a:pPr>
            <a:r>
              <a:rPr lang="en-US" sz="1600" dirty="0"/>
              <a:t>Irma Arispe, PhD, Associate Director</a:t>
            </a:r>
          </a:p>
          <a:p>
            <a:pPr marL="0" indent="0">
              <a:spcBef>
                <a:spcPts val="0"/>
              </a:spcBef>
              <a:buFont typeface="Arial" pitchFamily="34" charset="0"/>
              <a:buNone/>
              <a:defRPr/>
            </a:pPr>
            <a:r>
              <a:rPr lang="en-US" sz="1600" dirty="0"/>
              <a:t>       </a:t>
            </a:r>
            <a:r>
              <a:rPr lang="en-US" sz="1600" dirty="0" smtClean="0"/>
              <a:t> National </a:t>
            </a:r>
            <a:r>
              <a:rPr lang="en-US" sz="1600" dirty="0"/>
              <a:t>Center for Health </a:t>
            </a:r>
            <a:r>
              <a:rPr lang="en-US" sz="1600" dirty="0" smtClean="0"/>
              <a:t>Statistics, CDC </a:t>
            </a:r>
            <a:endParaRPr lang="en-US" sz="1600" dirty="0"/>
          </a:p>
          <a:p>
            <a:pPr>
              <a:spcBef>
                <a:spcPts val="0"/>
              </a:spcBef>
              <a:buFont typeface="Arial" pitchFamily="34" charset="0"/>
              <a:buNone/>
              <a:defRPr/>
            </a:pPr>
            <a:endParaRPr lang="en-US" sz="800" b="1" dirty="0" smtClean="0"/>
          </a:p>
          <a:p>
            <a:pPr>
              <a:spcBef>
                <a:spcPts val="0"/>
              </a:spcBef>
              <a:buFont typeface="Arial" pitchFamily="34" charset="0"/>
              <a:buNone/>
              <a:defRPr/>
            </a:pPr>
            <a:r>
              <a:rPr lang="en-US" sz="1600" b="1" dirty="0" smtClean="0"/>
              <a:t>Research and Program Presentation</a:t>
            </a:r>
            <a:r>
              <a:rPr lang="en-US" sz="1600" dirty="0" smtClean="0"/>
              <a:t> </a:t>
            </a:r>
            <a:endParaRPr lang="en-US" sz="1600" b="1" dirty="0" smtClean="0"/>
          </a:p>
          <a:p>
            <a:pPr>
              <a:spcBef>
                <a:spcPts val="0"/>
              </a:spcBef>
              <a:defRPr/>
            </a:pPr>
            <a:r>
              <a:rPr lang="en-US" sz="1600" dirty="0" smtClean="0"/>
              <a:t>John Whyte, MD, MPH, Director </a:t>
            </a:r>
            <a:endParaRPr lang="en-US" sz="1600" dirty="0"/>
          </a:p>
          <a:p>
            <a:pPr marL="0" indent="0">
              <a:spcBef>
                <a:spcPts val="0"/>
              </a:spcBef>
              <a:buNone/>
              <a:defRPr/>
            </a:pPr>
            <a:r>
              <a:rPr lang="en-US" sz="1600" dirty="0"/>
              <a:t> </a:t>
            </a:r>
            <a:r>
              <a:rPr lang="en-US" sz="1600" dirty="0" smtClean="0"/>
              <a:t>       Professional Affairs and Stakeholder Engagement                                                       </a:t>
            </a:r>
          </a:p>
          <a:p>
            <a:pPr marL="0" indent="0">
              <a:spcBef>
                <a:spcPts val="0"/>
              </a:spcBef>
              <a:buNone/>
              <a:defRPr/>
            </a:pPr>
            <a:r>
              <a:rPr lang="en-US" sz="1600" dirty="0"/>
              <a:t> </a:t>
            </a:r>
            <a:r>
              <a:rPr lang="en-US" sz="1600" dirty="0" smtClean="0"/>
              <a:t>       Center for Drug Evaluation and Research, FDA          </a:t>
            </a:r>
          </a:p>
          <a:p>
            <a:pPr marL="0" indent="0">
              <a:spcBef>
                <a:spcPts val="0"/>
              </a:spcBef>
              <a:buNone/>
              <a:defRPr/>
            </a:pPr>
            <a:endParaRPr lang="en-US" sz="800" dirty="0" smtClean="0"/>
          </a:p>
          <a:p>
            <a:pPr>
              <a:spcBef>
                <a:spcPts val="0"/>
              </a:spcBef>
              <a:defRPr/>
            </a:pPr>
            <a:r>
              <a:rPr lang="en-US" sz="1600" dirty="0" smtClean="0"/>
              <a:t>Roberta Wagner, BS, MS, Deputy Director</a:t>
            </a:r>
          </a:p>
          <a:p>
            <a:pPr marL="0" indent="0">
              <a:spcBef>
                <a:spcPts val="0"/>
              </a:spcBef>
              <a:buNone/>
              <a:defRPr/>
            </a:pPr>
            <a:r>
              <a:rPr lang="en-US" sz="1600" dirty="0"/>
              <a:t> </a:t>
            </a:r>
            <a:r>
              <a:rPr lang="en-US" sz="1600" dirty="0" smtClean="0"/>
              <a:t>      Regulatory Affairs , Center for Food Safety and Applied Nutrition, FDA </a:t>
            </a:r>
          </a:p>
          <a:p>
            <a:pPr marL="0" indent="0">
              <a:spcBef>
                <a:spcPts val="0"/>
              </a:spcBef>
              <a:buNone/>
              <a:defRPr/>
            </a:pPr>
            <a:endParaRPr lang="en-US" sz="800" dirty="0"/>
          </a:p>
          <a:p>
            <a:pPr>
              <a:spcBef>
                <a:spcPts val="0"/>
              </a:spcBef>
              <a:defRPr/>
            </a:pPr>
            <a:r>
              <a:rPr lang="en-US" sz="1600" dirty="0" smtClean="0"/>
              <a:t>CAPT David </a:t>
            </a:r>
            <a:r>
              <a:rPr lang="en-US" sz="1600" dirty="0"/>
              <a:t>G</a:t>
            </a:r>
            <a:r>
              <a:rPr lang="en-US" sz="1600" dirty="0" smtClean="0"/>
              <a:t>oldman, MD, MPH, Assistant Administrator</a:t>
            </a:r>
          </a:p>
          <a:p>
            <a:pPr marL="0" indent="0">
              <a:spcBef>
                <a:spcPts val="0"/>
              </a:spcBef>
              <a:buNone/>
              <a:defRPr/>
            </a:pPr>
            <a:r>
              <a:rPr lang="en-US" sz="1600" dirty="0"/>
              <a:t> </a:t>
            </a:r>
            <a:r>
              <a:rPr lang="en-US" sz="1600" dirty="0" smtClean="0"/>
              <a:t>      Office of Public Health Science</a:t>
            </a:r>
          </a:p>
          <a:p>
            <a:pPr marL="0" indent="0">
              <a:spcBef>
                <a:spcPts val="0"/>
              </a:spcBef>
              <a:buNone/>
              <a:defRPr/>
            </a:pPr>
            <a:r>
              <a:rPr lang="en-US" sz="1600" dirty="0" smtClean="0"/>
              <a:t>       Food Safety and Inspection Services, U.S. Department of Agriculture</a:t>
            </a:r>
            <a:endParaRPr lang="en-US" sz="1600" dirty="0"/>
          </a:p>
          <a:p>
            <a:pPr marL="0" indent="0">
              <a:spcBef>
                <a:spcPts val="0"/>
              </a:spcBef>
              <a:buNone/>
              <a:defRPr/>
            </a:pPr>
            <a:endParaRPr lang="en-US" sz="800" dirty="0" smtClean="0"/>
          </a:p>
          <a:p>
            <a:pPr>
              <a:spcBef>
                <a:spcPts val="0"/>
              </a:spcBef>
              <a:buFont typeface="Arial" pitchFamily="34" charset="0"/>
              <a:buNone/>
              <a:defRPr/>
            </a:pPr>
            <a:r>
              <a:rPr lang="en-US" sz="1600" b="1" dirty="0" smtClean="0"/>
              <a:t>Community Highlight </a:t>
            </a:r>
            <a:endParaRPr lang="en-US" sz="1600" b="1" dirty="0"/>
          </a:p>
          <a:p>
            <a:pPr>
              <a:spcBef>
                <a:spcPts val="0"/>
              </a:spcBef>
              <a:defRPr/>
            </a:pPr>
            <a:r>
              <a:rPr lang="en-US" sz="1600" dirty="0" smtClean="0"/>
              <a:t>Shelley Feist, Executive Director</a:t>
            </a:r>
          </a:p>
          <a:p>
            <a:pPr marL="0" indent="0">
              <a:spcBef>
                <a:spcPts val="0"/>
              </a:spcBef>
              <a:buNone/>
              <a:defRPr/>
            </a:pPr>
            <a:r>
              <a:rPr lang="en-US" sz="1600" dirty="0"/>
              <a:t> </a:t>
            </a:r>
            <a:r>
              <a:rPr lang="en-US" sz="1600" dirty="0" smtClean="0"/>
              <a:t>      Partnership for Food Safety Education </a:t>
            </a:r>
            <a:endParaRPr lang="en-US" sz="1600" dirty="0"/>
          </a:p>
          <a:p>
            <a:pPr>
              <a:spcBef>
                <a:spcPts val="0"/>
              </a:spcBef>
              <a:buFont typeface="Arial" pitchFamily="34" charset="0"/>
              <a:buNone/>
              <a:defRPr/>
            </a:pPr>
            <a:endParaRPr lang="en-US" sz="1700" b="1" dirty="0" smtClean="0"/>
          </a:p>
          <a:p>
            <a:pPr>
              <a:spcBef>
                <a:spcPts val="0"/>
              </a:spcBef>
              <a:defRPr/>
            </a:pPr>
            <a:endParaRPr lang="en-US" sz="1700" b="1" dirty="0" smtClean="0"/>
          </a:p>
        </p:txBody>
      </p:sp>
    </p:spTree>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sz="quarter" idx="14"/>
          </p:nvPr>
        </p:nvSpPr>
        <p:spPr>
          <a:xfrm>
            <a:off x="1355725" y="1447800"/>
            <a:ext cx="7788275" cy="5029200"/>
          </a:xfrm>
        </p:spPr>
        <p:txBody>
          <a:bodyPr/>
          <a:lstStyle/>
          <a:p>
            <a:r>
              <a:rPr lang="en-US" sz="2400" dirty="0" smtClean="0"/>
              <a:t>Foodborne pathogens </a:t>
            </a:r>
            <a:r>
              <a:rPr lang="en-US" sz="2400" dirty="0"/>
              <a:t>continue to be a major cause of </a:t>
            </a:r>
            <a:r>
              <a:rPr lang="en-US" sz="2400" dirty="0" smtClean="0"/>
              <a:t>illnesses, despite significant reduction in some infections.</a:t>
            </a:r>
          </a:p>
          <a:p>
            <a:pPr lvl="1">
              <a:buFont typeface="Wingdings" panose="05000000000000000000" pitchFamily="2" charset="2"/>
              <a:buChar char="§"/>
            </a:pPr>
            <a:r>
              <a:rPr lang="en-US" sz="2000" dirty="0" smtClean="0"/>
              <a:t>The very </a:t>
            </a:r>
            <a:r>
              <a:rPr lang="en-US" sz="2000" dirty="0"/>
              <a:t>young and the elderly </a:t>
            </a:r>
            <a:r>
              <a:rPr lang="en-US" sz="2000" dirty="0" smtClean="0"/>
              <a:t>are the most vulnerable to foodborne </a:t>
            </a:r>
            <a:r>
              <a:rPr lang="en-US" sz="2000" dirty="0" err="1" smtClean="0"/>
              <a:t>illnesseses</a:t>
            </a:r>
            <a:r>
              <a:rPr lang="en-US" sz="2000" dirty="0" smtClean="0"/>
              <a:t>.</a:t>
            </a:r>
            <a:endParaRPr lang="en-US" sz="2000" dirty="0"/>
          </a:p>
          <a:p>
            <a:pPr lvl="1">
              <a:buFont typeface="Wingdings" panose="05000000000000000000" pitchFamily="2" charset="2"/>
              <a:buChar char="§"/>
            </a:pPr>
            <a:r>
              <a:rPr lang="en-US" sz="2000" dirty="0" smtClean="0"/>
              <a:t>Antimicrobials are still effective against </a:t>
            </a:r>
            <a:r>
              <a:rPr lang="en-US" sz="2000" i="1" dirty="0" smtClean="0"/>
              <a:t>Salmonella</a:t>
            </a:r>
            <a:r>
              <a:rPr lang="en-US" sz="2000" dirty="0" smtClean="0"/>
              <a:t> and </a:t>
            </a:r>
            <a:r>
              <a:rPr lang="en-US" sz="2000" i="1" dirty="0" smtClean="0"/>
              <a:t>Campylobacter.</a:t>
            </a:r>
          </a:p>
          <a:p>
            <a:endParaRPr lang="en-US" sz="2400" dirty="0" smtClean="0"/>
          </a:p>
          <a:p>
            <a:r>
              <a:rPr lang="en-US" sz="2400" dirty="0" smtClean="0"/>
              <a:t>Severe </a:t>
            </a:r>
            <a:r>
              <a:rPr lang="en-US" sz="2400" dirty="0"/>
              <a:t>allergic food reactions in adults have decreased and have nearly met the HP2020 </a:t>
            </a:r>
            <a:r>
              <a:rPr lang="en-US" sz="2400" dirty="0" smtClean="0"/>
              <a:t>target.</a:t>
            </a:r>
          </a:p>
          <a:p>
            <a:endParaRPr lang="en-US" sz="2400" dirty="0" smtClean="0"/>
          </a:p>
          <a:p>
            <a:r>
              <a:rPr lang="en-US" sz="2400" dirty="0"/>
              <a:t>Most </a:t>
            </a:r>
            <a:r>
              <a:rPr lang="en-US" sz="2400" dirty="0" smtClean="0"/>
              <a:t>consumer food </a:t>
            </a:r>
            <a:r>
              <a:rPr lang="en-US" sz="2400" dirty="0"/>
              <a:t>safety practices are near their </a:t>
            </a:r>
            <a:r>
              <a:rPr lang="en-US" sz="2400" dirty="0" smtClean="0"/>
              <a:t>HP2020 target.</a:t>
            </a:r>
          </a:p>
        </p:txBody>
      </p:sp>
      <p:sp>
        <p:nvSpPr>
          <p:cNvPr id="5" name="Slide Number Placeholder 4"/>
          <p:cNvSpPr>
            <a:spLocks noGrp="1"/>
          </p:cNvSpPr>
          <p:nvPr>
            <p:ph type="sldNum" sz="quarter" idx="15"/>
          </p:nvPr>
        </p:nvSpPr>
        <p:spPr/>
        <p:txBody>
          <a:bodyPr/>
          <a:lstStyle/>
          <a:p>
            <a:fld id="{F8ECAD15-DF40-4D57-8D99-2197AD37FB1A}" type="slidenum">
              <a:rPr lang="en-US" smtClean="0">
                <a:solidFill>
                  <a:prstClr val="black">
                    <a:tint val="75000"/>
                  </a:prstClr>
                </a:solidFill>
              </a:rPr>
              <a:pPr/>
              <a:t>30</a:t>
            </a:fld>
            <a:endParaRPr lang="en-US">
              <a:solidFill>
                <a:prstClr val="black">
                  <a:tint val="75000"/>
                </a:prstClr>
              </a:solidFill>
            </a:endParaRPr>
          </a:p>
        </p:txBody>
      </p:sp>
      <p:sp>
        <p:nvSpPr>
          <p:cNvPr id="7" name="Title 6"/>
          <p:cNvSpPr>
            <a:spLocks noGrp="1"/>
          </p:cNvSpPr>
          <p:nvPr>
            <p:ph type="title"/>
          </p:nvPr>
        </p:nvSpPr>
        <p:spPr>
          <a:prstGeom prst="rect">
            <a:avLst/>
          </a:prstGeom>
        </p:spPr>
        <p:txBody>
          <a:bodyPr/>
          <a:lstStyle/>
          <a:p>
            <a:r>
              <a:rPr lang="en-US" dirty="0" smtClean="0"/>
              <a:t>Key Takeaways – Food Safety</a:t>
            </a:r>
            <a:endParaRPr lang="en-US" dirty="0"/>
          </a:p>
        </p:txBody>
      </p:sp>
    </p:spTree>
    <p:extLst>
      <p:ext uri="{BB962C8B-B14F-4D97-AF65-F5344CB8AC3E}">
        <p14:creationId xmlns:p14="http://schemas.microsoft.com/office/powerpoint/2010/main" val="27580785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sz="quarter" idx="14"/>
          </p:nvPr>
        </p:nvSpPr>
        <p:spPr>
          <a:xfrm>
            <a:off x="1355725" y="1447800"/>
            <a:ext cx="7788275" cy="5029200"/>
          </a:xfrm>
        </p:spPr>
        <p:txBody>
          <a:bodyPr>
            <a:noAutofit/>
          </a:bodyPr>
          <a:lstStyle/>
          <a:p>
            <a:r>
              <a:rPr lang="en-US" sz="2400" dirty="0"/>
              <a:t>Adverse drug events are a major problem, although progress in reducing them is </a:t>
            </a:r>
            <a:r>
              <a:rPr lang="en-US" sz="2400" dirty="0" smtClean="0"/>
              <a:t>possible.</a:t>
            </a:r>
            <a:endParaRPr lang="en-US" sz="2400" dirty="0"/>
          </a:p>
          <a:p>
            <a:pPr lvl="1"/>
            <a:r>
              <a:rPr lang="en-US" sz="2000" dirty="0"/>
              <a:t>Some HP2020 objectives for reducing ED visits for adverse drug events may have been met. However, estimates must be interpreted cautiously.</a:t>
            </a:r>
          </a:p>
          <a:p>
            <a:pPr lvl="0"/>
            <a:endParaRPr lang="en-US" sz="2400" dirty="0" smtClean="0"/>
          </a:p>
          <a:p>
            <a:pPr lvl="0"/>
            <a:r>
              <a:rPr lang="en-US" sz="2400" smtClean="0"/>
              <a:t>The tracking </a:t>
            </a:r>
            <a:r>
              <a:rPr lang="en-US" sz="2400" dirty="0"/>
              <a:t>of adverse drug events </a:t>
            </a:r>
            <a:r>
              <a:rPr lang="en-US" sz="2400"/>
              <a:t>is </a:t>
            </a:r>
            <a:r>
              <a:rPr lang="en-US" sz="2400" smtClean="0"/>
              <a:t>improving.</a:t>
            </a:r>
            <a:endParaRPr lang="en-US" sz="2400" dirty="0"/>
          </a:p>
          <a:p>
            <a:pPr lvl="1"/>
            <a:r>
              <a:rPr lang="en-US" sz="2000" dirty="0"/>
              <a:t>The percent of hospitals that report adverse drug events has exceeded the HP2020 target</a:t>
            </a:r>
            <a:r>
              <a:rPr lang="en-US" sz="2000" dirty="0" smtClean="0"/>
              <a:t>.</a:t>
            </a:r>
            <a:endParaRPr lang="en-US" sz="2000" dirty="0"/>
          </a:p>
          <a:p>
            <a:pPr marL="0" indent="0">
              <a:buNone/>
            </a:pPr>
            <a:endParaRPr lang="en-US" sz="2000" dirty="0" smtClean="0"/>
          </a:p>
          <a:p>
            <a:r>
              <a:rPr lang="en-US" sz="2400" dirty="0"/>
              <a:t>Healthy People anticipates developing objectives on pain treatment, medical products, and personalized medicine.</a:t>
            </a:r>
          </a:p>
        </p:txBody>
      </p:sp>
      <p:sp>
        <p:nvSpPr>
          <p:cNvPr id="5" name="Slide Number Placeholder 4"/>
          <p:cNvSpPr>
            <a:spLocks noGrp="1"/>
          </p:cNvSpPr>
          <p:nvPr>
            <p:ph type="sldNum" sz="quarter" idx="15"/>
          </p:nvPr>
        </p:nvSpPr>
        <p:spPr/>
        <p:txBody>
          <a:bodyPr/>
          <a:lstStyle/>
          <a:p>
            <a:fld id="{F8ECAD15-DF40-4D57-8D99-2197AD37FB1A}" type="slidenum">
              <a:rPr lang="en-US" smtClean="0">
                <a:solidFill>
                  <a:prstClr val="black">
                    <a:tint val="75000"/>
                  </a:prstClr>
                </a:solidFill>
              </a:rPr>
              <a:pPr/>
              <a:t>31</a:t>
            </a:fld>
            <a:endParaRPr lang="en-US">
              <a:solidFill>
                <a:prstClr val="black">
                  <a:tint val="75000"/>
                </a:prstClr>
              </a:solidFill>
            </a:endParaRPr>
          </a:p>
        </p:txBody>
      </p:sp>
      <p:sp>
        <p:nvSpPr>
          <p:cNvPr id="7" name="Title 6"/>
          <p:cNvSpPr>
            <a:spLocks noGrp="1"/>
          </p:cNvSpPr>
          <p:nvPr>
            <p:ph type="title"/>
          </p:nvPr>
        </p:nvSpPr>
        <p:spPr>
          <a:prstGeom prst="rect">
            <a:avLst/>
          </a:prstGeom>
        </p:spPr>
        <p:txBody>
          <a:bodyPr/>
          <a:lstStyle/>
          <a:p>
            <a:r>
              <a:rPr lang="en-US" dirty="0" smtClean="0"/>
              <a:t>Key Takeaways –</a:t>
            </a:r>
            <a:br>
              <a:rPr lang="en-US" dirty="0" smtClean="0"/>
            </a:br>
            <a:r>
              <a:rPr lang="en-US" dirty="0" smtClean="0"/>
              <a:t>Medical Product Safety</a:t>
            </a:r>
            <a:endParaRPr lang="en-US" dirty="0"/>
          </a:p>
        </p:txBody>
      </p:sp>
    </p:spTree>
    <p:extLst>
      <p:ext uri="{BB962C8B-B14F-4D97-AF65-F5344CB8AC3E}">
        <p14:creationId xmlns:p14="http://schemas.microsoft.com/office/powerpoint/2010/main" val="5866000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2381" y="304800"/>
            <a:ext cx="9144000" cy="1554162"/>
          </a:xfrm>
        </p:spPr>
        <p:txBody>
          <a:bodyPr>
            <a:noAutofit/>
          </a:bodyPr>
          <a:lstStyle/>
          <a:p>
            <a:r>
              <a:rPr lang="en-US" sz="3600" dirty="0"/>
              <a:t>John Whyte, M.D.,M.P.H.</a:t>
            </a:r>
            <a:r>
              <a:rPr lang="en-US" sz="2800" dirty="0"/>
              <a:t/>
            </a:r>
            <a:br>
              <a:rPr lang="en-US" sz="2800" dirty="0"/>
            </a:br>
            <a:r>
              <a:rPr lang="en-US" sz="2000" dirty="0"/>
              <a:t>Director of Professional Affairs </a:t>
            </a:r>
            <a:br>
              <a:rPr lang="en-US" sz="2000" dirty="0"/>
            </a:br>
            <a:r>
              <a:rPr lang="en-US" sz="2000" dirty="0"/>
              <a:t>and Stakeholder </a:t>
            </a:r>
            <a:r>
              <a:rPr lang="en-US" sz="2000" dirty="0" smtClean="0"/>
              <a:t>Engagement</a:t>
            </a:r>
            <a:br>
              <a:rPr lang="en-US" sz="2000" dirty="0" smtClean="0"/>
            </a:br>
            <a:r>
              <a:rPr lang="en-US" sz="2000" dirty="0"/>
              <a:t> U.S. Food and Drug Administration </a:t>
            </a:r>
            <a:br>
              <a:rPr lang="en-US" sz="2000" dirty="0"/>
            </a:br>
            <a:r>
              <a:rPr lang="en-US" sz="2000" dirty="0"/>
              <a:t>Center for Drug Evaluation and Research</a:t>
            </a:r>
            <a:br>
              <a:rPr lang="en-US" sz="2000" dirty="0"/>
            </a:br>
            <a:r>
              <a:rPr lang="en-US" sz="2000" dirty="0" smtClean="0"/>
              <a:t/>
            </a:r>
            <a:br>
              <a:rPr lang="en-US" sz="2000" dirty="0" smtClean="0"/>
            </a:br>
            <a:r>
              <a:rPr lang="en-US" sz="2400" dirty="0" smtClean="0"/>
              <a:t/>
            </a:r>
            <a:br>
              <a:rPr lang="en-US" sz="2400" dirty="0" smtClean="0"/>
            </a:br>
            <a:r>
              <a:rPr lang="en-US" sz="2400" dirty="0" smtClean="0"/>
              <a:t/>
            </a:r>
            <a:br>
              <a:rPr lang="en-US" sz="2400" dirty="0" smtClean="0"/>
            </a:br>
            <a:r>
              <a:rPr lang="en-US" sz="2400" dirty="0"/>
              <a:t/>
            </a:r>
            <a:br>
              <a:rPr lang="en-US" sz="2400" dirty="0"/>
            </a:br>
            <a:r>
              <a:rPr lang="en-US" sz="2400" dirty="0" smtClean="0"/>
              <a:t/>
            </a:r>
            <a:br>
              <a:rPr lang="en-US" sz="2400" dirty="0" smtClean="0"/>
            </a:br>
            <a:r>
              <a:rPr lang="en-US" sz="2400" dirty="0" smtClean="0"/>
              <a:t/>
            </a:r>
            <a:br>
              <a:rPr lang="en-US" sz="2400" dirty="0" smtClean="0"/>
            </a:br>
            <a:r>
              <a:rPr lang="en-US" sz="2400" dirty="0"/>
              <a:t/>
            </a:r>
            <a:br>
              <a:rPr lang="en-US" sz="2400" dirty="0"/>
            </a:br>
            <a:r>
              <a:rPr lang="en-US" sz="2800" dirty="0"/>
              <a:t/>
            </a:r>
            <a:br>
              <a:rPr lang="en-US" sz="2800" dirty="0"/>
            </a:br>
            <a:endParaRPr lang="en-US" sz="2800" dirty="0"/>
          </a:p>
        </p:txBody>
      </p:sp>
    </p:spTree>
    <p:extLst>
      <p:ext uri="{BB962C8B-B14F-4D97-AF65-F5344CB8AC3E}">
        <p14:creationId xmlns:p14="http://schemas.microsoft.com/office/powerpoint/2010/main" val="299015101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8466" y="76200"/>
            <a:ext cx="6400800" cy="1219200"/>
          </a:xfrm>
        </p:spPr>
        <p:txBody>
          <a:bodyPr>
            <a:normAutofit/>
          </a:bodyPr>
          <a:lstStyle/>
          <a:p>
            <a:r>
              <a:rPr lang="en-US" dirty="0" smtClean="0"/>
              <a:t>Medical Product Safety:  Future Direction</a:t>
            </a:r>
            <a:endParaRPr lang="en-US" dirty="0"/>
          </a:p>
        </p:txBody>
      </p:sp>
      <p:sp>
        <p:nvSpPr>
          <p:cNvPr id="3" name="Text Placeholder 2"/>
          <p:cNvSpPr>
            <a:spLocks noGrp="1"/>
          </p:cNvSpPr>
          <p:nvPr>
            <p:ph type="body" sz="quarter" idx="10"/>
          </p:nvPr>
        </p:nvSpPr>
        <p:spPr/>
        <p:txBody>
          <a:bodyPr/>
          <a:lstStyle/>
          <a:p>
            <a:endParaRPr lang="en-US"/>
          </a:p>
        </p:txBody>
      </p:sp>
      <p:sp>
        <p:nvSpPr>
          <p:cNvPr id="5" name="Text Placeholder 4"/>
          <p:cNvSpPr>
            <a:spLocks noGrp="1"/>
          </p:cNvSpPr>
          <p:nvPr>
            <p:ph type="body" sz="quarter" idx="13"/>
          </p:nvPr>
        </p:nvSpPr>
        <p:spPr/>
        <p:txBody>
          <a:bodyPr/>
          <a:lstStyle/>
          <a:p>
            <a:endParaRPr lang="en-US"/>
          </a:p>
        </p:txBody>
      </p:sp>
      <p:sp>
        <p:nvSpPr>
          <p:cNvPr id="6" name="Content Placeholder 5"/>
          <p:cNvSpPr>
            <a:spLocks noGrp="1"/>
          </p:cNvSpPr>
          <p:nvPr>
            <p:ph sz="quarter" idx="14"/>
          </p:nvPr>
        </p:nvSpPr>
        <p:spPr>
          <a:xfrm>
            <a:off x="1355725" y="1447800"/>
            <a:ext cx="7788275" cy="4953000"/>
          </a:xfrm>
        </p:spPr>
        <p:txBody>
          <a:bodyPr>
            <a:normAutofit fontScale="47500" lnSpcReduction="20000"/>
          </a:bodyPr>
          <a:lstStyle/>
          <a:p>
            <a:r>
              <a:rPr lang="en-US" sz="4400" b="1" dirty="0" smtClean="0"/>
              <a:t>HHS Initiative:  National Action Plan for Adverse Drug Event Prevention</a:t>
            </a:r>
          </a:p>
          <a:p>
            <a:pPr lvl="1"/>
            <a:r>
              <a:rPr lang="en-US" sz="3300" dirty="0" smtClean="0"/>
              <a:t>MPS-1:  Monitoring and analysis of adverse events associated with medical therapies</a:t>
            </a:r>
            <a:r>
              <a:rPr lang="en-US" sz="3300" dirty="0"/>
              <a:t> </a:t>
            </a:r>
            <a:endParaRPr lang="en-US" sz="3300" dirty="0" smtClean="0"/>
          </a:p>
          <a:p>
            <a:pPr lvl="1"/>
            <a:r>
              <a:rPr lang="en-US" sz="3300" dirty="0" smtClean="0"/>
              <a:t>MPS-2</a:t>
            </a:r>
            <a:r>
              <a:rPr lang="en-US" sz="3300" dirty="0"/>
              <a:t>:  Pain </a:t>
            </a:r>
            <a:r>
              <a:rPr lang="en-US" sz="3300" dirty="0" smtClean="0"/>
              <a:t>treatment (developmental)</a:t>
            </a:r>
          </a:p>
          <a:p>
            <a:pPr lvl="1"/>
            <a:r>
              <a:rPr lang="en-US" sz="3300" dirty="0" smtClean="0"/>
              <a:t>MPS-3</a:t>
            </a:r>
            <a:r>
              <a:rPr lang="en-US" sz="3300" dirty="0"/>
              <a:t>:  Adverse events from medical </a:t>
            </a:r>
            <a:r>
              <a:rPr lang="en-US" sz="3300" dirty="0" smtClean="0"/>
              <a:t>products (developmental)</a:t>
            </a:r>
          </a:p>
          <a:p>
            <a:pPr lvl="1"/>
            <a:r>
              <a:rPr lang="en-US" sz="3300" dirty="0" smtClean="0"/>
              <a:t>MPS-4</a:t>
            </a:r>
            <a:r>
              <a:rPr lang="en-US" sz="3300" dirty="0"/>
              <a:t>:  Medical products associated with predictive </a:t>
            </a:r>
            <a:r>
              <a:rPr lang="en-US" sz="3300" dirty="0" smtClean="0"/>
              <a:t>biomarkers (developmental)</a:t>
            </a:r>
          </a:p>
          <a:p>
            <a:pPr lvl="1"/>
            <a:r>
              <a:rPr lang="en-US" sz="3300" dirty="0" smtClean="0"/>
              <a:t>MPS-5:  Emergency department visits for adverse events from medications</a:t>
            </a:r>
          </a:p>
          <a:p>
            <a:pPr lvl="1"/>
            <a:endParaRPr lang="en-US" dirty="0"/>
          </a:p>
          <a:p>
            <a:r>
              <a:rPr lang="en-US" sz="4400" b="1" dirty="0" smtClean="0"/>
              <a:t>FDA Advancing Regulatory Science Initiative</a:t>
            </a:r>
          </a:p>
          <a:p>
            <a:pPr lvl="1"/>
            <a:r>
              <a:rPr lang="en-US" sz="3400" dirty="0" smtClean="0"/>
              <a:t>MPS-2:  Pain treatment (developmental)</a:t>
            </a:r>
          </a:p>
          <a:p>
            <a:pPr lvl="1"/>
            <a:r>
              <a:rPr lang="en-US" sz="3400" dirty="0" smtClean="0"/>
              <a:t>MPS-3:  Adverse events from medical products (developmental)</a:t>
            </a:r>
          </a:p>
          <a:p>
            <a:pPr lvl="1"/>
            <a:r>
              <a:rPr lang="en-US" sz="3400" dirty="0" smtClean="0"/>
              <a:t>MPS-4:  Medical products associated with predictive biomarkers (developmental)</a:t>
            </a:r>
          </a:p>
          <a:p>
            <a:pPr lvl="1"/>
            <a:endParaRPr lang="en-US" dirty="0" smtClean="0"/>
          </a:p>
          <a:p>
            <a:r>
              <a:rPr lang="en-US" sz="4400" b="1" dirty="0" smtClean="0"/>
              <a:t>FDA Initiative:  Personalized Medicine</a:t>
            </a:r>
          </a:p>
          <a:p>
            <a:pPr lvl="1"/>
            <a:r>
              <a:rPr lang="en-US" sz="3400" dirty="0" smtClean="0"/>
              <a:t>MPS-4:  Medical products associated with predictive biomarkers (developmental)</a:t>
            </a:r>
            <a:endParaRPr lang="en-US" sz="3400" dirty="0"/>
          </a:p>
        </p:txBody>
      </p:sp>
    </p:spTree>
    <p:extLst>
      <p:ext uri="{BB962C8B-B14F-4D97-AF65-F5344CB8AC3E}">
        <p14:creationId xmlns:p14="http://schemas.microsoft.com/office/powerpoint/2010/main" val="242641300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4"/>
          </p:nvPr>
        </p:nvSpPr>
        <p:spPr>
          <a:xfrm>
            <a:off x="1355725" y="1447800"/>
            <a:ext cx="7483475" cy="4724400"/>
          </a:xfrm>
        </p:spPr>
        <p:txBody>
          <a:bodyPr>
            <a:normAutofit fontScale="70000" lnSpcReduction="20000"/>
          </a:bodyPr>
          <a:lstStyle/>
          <a:p>
            <a:r>
              <a:rPr lang="en-US" dirty="0" smtClean="0"/>
              <a:t>In 2006, 82% of US population reported using at least one prescription medication, over the counter medication or dietary supplement, and 29% reported using five or more prescription medications.</a:t>
            </a:r>
          </a:p>
          <a:p>
            <a:r>
              <a:rPr lang="en-US" dirty="0" smtClean="0"/>
              <a:t>Among older adults (65 years of age or older), 57-59% reported taking five to nine medications and 17-19% reported taking 10 or more.</a:t>
            </a:r>
          </a:p>
          <a:p>
            <a:r>
              <a:rPr lang="en-US" dirty="0" smtClean="0"/>
              <a:t>Given the ever-increasing magnitude of medication exposure, the potential for harms from ADEs constitutes a critical patient safety and public health challenge.</a:t>
            </a:r>
          </a:p>
          <a:p>
            <a:r>
              <a:rPr lang="en-US" dirty="0" smtClean="0"/>
              <a:t>Two </a:t>
            </a:r>
            <a:r>
              <a:rPr lang="en-US" dirty="0"/>
              <a:t>objectives</a:t>
            </a:r>
            <a:r>
              <a:rPr lang="en-US" dirty="0" smtClean="0"/>
              <a:t>:</a:t>
            </a:r>
          </a:p>
          <a:p>
            <a:pPr lvl="1"/>
            <a:r>
              <a:rPr lang="en-US" dirty="0" smtClean="0"/>
              <a:t>Identify common, clinically significant, preventable, and measurable adverse drug events (ADEs)</a:t>
            </a:r>
          </a:p>
          <a:p>
            <a:pPr lvl="1"/>
            <a:r>
              <a:rPr lang="en-US" dirty="0" smtClean="0"/>
              <a:t>Align the efforts of federal health agencies to reduce patient harms from these specific ADEs nationally</a:t>
            </a:r>
            <a:endParaRPr lang="en-US" dirty="0"/>
          </a:p>
        </p:txBody>
      </p:sp>
      <p:sp>
        <p:nvSpPr>
          <p:cNvPr id="2" name="Title 1"/>
          <p:cNvSpPr>
            <a:spLocks noGrp="1"/>
          </p:cNvSpPr>
          <p:nvPr>
            <p:ph type="title"/>
          </p:nvPr>
        </p:nvSpPr>
        <p:spPr/>
        <p:txBody>
          <a:bodyPr>
            <a:normAutofit/>
          </a:bodyPr>
          <a:lstStyle/>
          <a:p>
            <a:r>
              <a:rPr lang="en-US" dirty="0" smtClean="0"/>
              <a:t>HHS National Action Plan for Adverse Drug Event Prevention</a:t>
            </a:r>
            <a:endParaRPr lang="en-US" dirty="0"/>
          </a:p>
        </p:txBody>
      </p:sp>
      <p:sp>
        <p:nvSpPr>
          <p:cNvPr id="4" name="Text Placeholder 3"/>
          <p:cNvSpPr>
            <a:spLocks noGrp="1"/>
          </p:cNvSpPr>
          <p:nvPr>
            <p:ph type="body" sz="quarter" idx="10"/>
          </p:nvPr>
        </p:nvSpPr>
        <p:spPr/>
        <p:txBody>
          <a:bodyPr>
            <a:normAutofit fontScale="85000" lnSpcReduction="10000"/>
          </a:bodyPr>
          <a:lstStyle/>
          <a:p>
            <a:r>
              <a:rPr lang="en-US" dirty="0" smtClean="0"/>
              <a:t>U.S. Department of Health and Human Services, Office of Disease Prevention and Health Promotion. (2013). National Action Plan for Adverse Drug Event Prevention. Washington, DC</a:t>
            </a:r>
            <a:endParaRPr lang="en-US" dirty="0"/>
          </a:p>
        </p:txBody>
      </p:sp>
      <p:sp>
        <p:nvSpPr>
          <p:cNvPr id="5" name="Text Placeholder 4"/>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40596352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4"/>
          </p:nvPr>
        </p:nvSpPr>
        <p:spPr/>
        <p:txBody>
          <a:bodyPr>
            <a:normAutofit fontScale="62500" lnSpcReduction="20000"/>
          </a:bodyPr>
          <a:lstStyle/>
          <a:p>
            <a:pPr marL="0" indent="0">
              <a:buNone/>
            </a:pPr>
            <a:endParaRPr lang="en-US" dirty="0" smtClean="0"/>
          </a:p>
          <a:p>
            <a:pPr marL="0" indent="0">
              <a:buNone/>
            </a:pPr>
            <a:r>
              <a:rPr lang="en-US" dirty="0" smtClean="0"/>
              <a:t>Three </a:t>
            </a:r>
            <a:r>
              <a:rPr lang="en-US" dirty="0"/>
              <a:t>initial targets of the Action Plan:</a:t>
            </a:r>
          </a:p>
          <a:p>
            <a:pPr marL="171450" indent="-171450"/>
            <a:r>
              <a:rPr lang="en-US" dirty="0"/>
              <a:t>Anticoagulants (</a:t>
            </a:r>
            <a:r>
              <a:rPr lang="en-US" dirty="0" smtClean="0"/>
              <a:t>bleeding)</a:t>
            </a:r>
          </a:p>
          <a:p>
            <a:pPr marL="571500" lvl="1" indent="-171450"/>
            <a:r>
              <a:rPr lang="en-US" dirty="0" smtClean="0"/>
              <a:t>Aligned with HP2020 MPS Objective -5.1: Reduce emergency department visits for overdoses from anticoagulants</a:t>
            </a:r>
            <a:endParaRPr lang="en-US" dirty="0"/>
          </a:p>
          <a:p>
            <a:pPr marL="171450" indent="-171450"/>
            <a:r>
              <a:rPr lang="en-US" dirty="0"/>
              <a:t>Diabetes agents (</a:t>
            </a:r>
            <a:r>
              <a:rPr lang="en-US" dirty="0" smtClean="0"/>
              <a:t>hypoglycemia)</a:t>
            </a:r>
          </a:p>
          <a:p>
            <a:pPr marL="571500" lvl="1" indent="-171450"/>
            <a:r>
              <a:rPr lang="en-US" dirty="0" smtClean="0"/>
              <a:t>Aligned with HP2020 MPS Objective -5.2: Reduce emergency visits for overdoses from injectable </a:t>
            </a:r>
            <a:r>
              <a:rPr lang="en-US" dirty="0" err="1" smtClean="0"/>
              <a:t>antidiabetic</a:t>
            </a:r>
            <a:r>
              <a:rPr lang="en-US" dirty="0" smtClean="0"/>
              <a:t> agents</a:t>
            </a:r>
            <a:endParaRPr lang="en-US" dirty="0"/>
          </a:p>
          <a:p>
            <a:pPr marL="171450" indent="-171450"/>
            <a:r>
              <a:rPr lang="en-US" dirty="0"/>
              <a:t>Opioids (accidental overdoses, </a:t>
            </a:r>
            <a:r>
              <a:rPr lang="en-US" dirty="0" err="1"/>
              <a:t>oversedation</a:t>
            </a:r>
            <a:r>
              <a:rPr lang="en-US" dirty="0"/>
              <a:t>, respiratory </a:t>
            </a:r>
            <a:r>
              <a:rPr lang="en-US" dirty="0" smtClean="0"/>
              <a:t>depression)</a:t>
            </a:r>
          </a:p>
          <a:p>
            <a:pPr marL="571500" lvl="1" indent="-171450"/>
            <a:r>
              <a:rPr lang="en-US" dirty="0" smtClean="0"/>
              <a:t>Aligned with HP2020 MPS </a:t>
            </a:r>
            <a:r>
              <a:rPr lang="en-US" dirty="0"/>
              <a:t>Objective </a:t>
            </a:r>
            <a:r>
              <a:rPr lang="en-US" dirty="0" smtClean="0"/>
              <a:t>-2: Increase </a:t>
            </a:r>
            <a:r>
              <a:rPr lang="en-US" dirty="0"/>
              <a:t>the safe and effective treatment of </a:t>
            </a:r>
            <a:r>
              <a:rPr lang="en-US" dirty="0" smtClean="0"/>
              <a:t>pain  (developmental)</a:t>
            </a:r>
          </a:p>
          <a:p>
            <a:pPr marL="171450" indent="-171450"/>
            <a:endParaRPr lang="en-US" dirty="0" smtClean="0"/>
          </a:p>
          <a:p>
            <a:pPr marL="0" indent="0">
              <a:buNone/>
            </a:pPr>
            <a:r>
              <a:rPr lang="en-US" dirty="0" smtClean="0"/>
              <a:t>FDA Surveillance Systems</a:t>
            </a:r>
          </a:p>
          <a:p>
            <a:pPr marL="571500" lvl="1" indent="-171450"/>
            <a:r>
              <a:rPr lang="en-US" dirty="0" smtClean="0"/>
              <a:t>FDA Sentinel Initiative</a:t>
            </a:r>
          </a:p>
          <a:p>
            <a:pPr marL="571500" lvl="1" indent="-171450"/>
            <a:r>
              <a:rPr lang="en-US" dirty="0" smtClean="0"/>
              <a:t>FDA Adverse Event Reporting System (FAERS)</a:t>
            </a:r>
            <a:endParaRPr lang="en-US" dirty="0"/>
          </a:p>
          <a:p>
            <a:pPr marL="171450" indent="-171450"/>
            <a:endParaRPr lang="en-US" dirty="0"/>
          </a:p>
          <a:p>
            <a:endParaRPr lang="en-US" dirty="0"/>
          </a:p>
        </p:txBody>
      </p:sp>
      <p:sp>
        <p:nvSpPr>
          <p:cNvPr id="2" name="Title 1"/>
          <p:cNvSpPr>
            <a:spLocks noGrp="1"/>
          </p:cNvSpPr>
          <p:nvPr>
            <p:ph type="title"/>
          </p:nvPr>
        </p:nvSpPr>
        <p:spPr/>
        <p:txBody>
          <a:bodyPr>
            <a:normAutofit/>
          </a:bodyPr>
          <a:lstStyle/>
          <a:p>
            <a:r>
              <a:rPr lang="en-US" dirty="0" smtClean="0"/>
              <a:t>HHS National Action Plan for Adverse Drug Event Prevention </a:t>
            </a:r>
            <a:endParaRPr lang="en-US" dirty="0"/>
          </a:p>
        </p:txBody>
      </p:sp>
      <p:sp>
        <p:nvSpPr>
          <p:cNvPr id="4" name="Text Placeholder 3"/>
          <p:cNvSpPr>
            <a:spLocks noGrp="1"/>
          </p:cNvSpPr>
          <p:nvPr>
            <p:ph type="body" sz="quarter" idx="10"/>
          </p:nvPr>
        </p:nvSpPr>
        <p:spPr/>
        <p:txBody>
          <a:bodyPr>
            <a:normAutofit fontScale="85000" lnSpcReduction="10000"/>
          </a:bodyPr>
          <a:lstStyle/>
          <a:p>
            <a:r>
              <a:rPr lang="en-US" dirty="0"/>
              <a:t>U.S. Department of Health and Human Services, Office of Disease Prevention and Health Promotion. (2013). National Action Plan for Adverse Drug Event Prevention. Washington, DC</a:t>
            </a:r>
          </a:p>
          <a:p>
            <a:endParaRPr lang="en-US" dirty="0"/>
          </a:p>
        </p:txBody>
      </p:sp>
      <p:sp>
        <p:nvSpPr>
          <p:cNvPr id="5" name="Text Placeholder 4"/>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4435833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4"/>
          </p:nvPr>
        </p:nvSpPr>
        <p:spPr/>
        <p:txBody>
          <a:bodyPr>
            <a:normAutofit/>
          </a:bodyPr>
          <a:lstStyle/>
          <a:p>
            <a:r>
              <a:rPr lang="en-US" dirty="0" smtClean="0"/>
              <a:t>Launched in February 2010</a:t>
            </a:r>
          </a:p>
          <a:p>
            <a:r>
              <a:rPr lang="en-US" dirty="0" smtClean="0"/>
              <a:t>Regulatory Science:  the science of developing new tools, standards and approaches to assess the safety, efficacy, quality and performance of FDA-regulated products</a:t>
            </a:r>
          </a:p>
          <a:p>
            <a:r>
              <a:rPr lang="en-US" dirty="0" smtClean="0"/>
              <a:t>8 priority research areas</a:t>
            </a:r>
          </a:p>
          <a:p>
            <a:pPr lvl="1"/>
            <a:r>
              <a:rPr lang="en-US" dirty="0" smtClean="0"/>
              <a:t>Example:  Modernize Toxicology to Enhance Product Safety</a:t>
            </a:r>
          </a:p>
          <a:p>
            <a:endParaRPr lang="en-US" dirty="0" smtClean="0"/>
          </a:p>
          <a:p>
            <a:pPr lvl="1"/>
            <a:endParaRPr lang="en-US" dirty="0" smtClean="0"/>
          </a:p>
          <a:p>
            <a:pPr lvl="1"/>
            <a:endParaRPr lang="en-US" dirty="0" smtClean="0"/>
          </a:p>
          <a:p>
            <a:endParaRPr lang="en-US" dirty="0"/>
          </a:p>
        </p:txBody>
      </p:sp>
      <p:sp>
        <p:nvSpPr>
          <p:cNvPr id="2" name="Title 1"/>
          <p:cNvSpPr>
            <a:spLocks noGrp="1"/>
          </p:cNvSpPr>
          <p:nvPr>
            <p:ph type="title"/>
          </p:nvPr>
        </p:nvSpPr>
        <p:spPr>
          <a:xfrm>
            <a:off x="1371600" y="76200"/>
            <a:ext cx="7010400" cy="1219200"/>
          </a:xfrm>
        </p:spPr>
        <p:txBody>
          <a:bodyPr/>
          <a:lstStyle/>
          <a:p>
            <a:r>
              <a:rPr lang="en-US" dirty="0" smtClean="0"/>
              <a:t>FDA Advancing Regulatory Science Initiative</a:t>
            </a:r>
            <a:endParaRPr lang="en-US" dirty="0"/>
          </a:p>
        </p:txBody>
      </p:sp>
      <p:sp>
        <p:nvSpPr>
          <p:cNvPr id="4" name="Text Placeholder 3"/>
          <p:cNvSpPr>
            <a:spLocks noGrp="1"/>
          </p:cNvSpPr>
          <p:nvPr>
            <p:ph type="body" sz="quarter" idx="10"/>
          </p:nvPr>
        </p:nvSpPr>
        <p:spPr/>
        <p:txBody>
          <a:bodyPr/>
          <a:lstStyle/>
          <a:p>
            <a:r>
              <a:rPr lang="en-US" dirty="0">
                <a:hlinkClick r:id="rId3" tooltip="This link will direct you to the FDA Advancing Regulatory Science website with the Advancing Regulatory Science for Public Health report and the strategic plan for Advancing Regulatory Science at FDA."/>
              </a:rPr>
              <a:t>http://</a:t>
            </a:r>
            <a:r>
              <a:rPr lang="en-US" dirty="0" smtClean="0">
                <a:hlinkClick r:id="rId3" tooltip="This link will direct you to the FDA Advancing Regulatory Science website with the Advancing Regulatory Science for Public Health report and the strategic plan for Advancing Regulatory Science at FDA."/>
              </a:rPr>
              <a:t>www.fda.gov/ScienceResearch/SpecialTopics/RegulatoryScience/default.htm</a:t>
            </a:r>
            <a:endParaRPr lang="en-US" dirty="0" smtClean="0"/>
          </a:p>
          <a:p>
            <a:endParaRPr lang="en-US" dirty="0"/>
          </a:p>
        </p:txBody>
      </p:sp>
      <p:sp>
        <p:nvSpPr>
          <p:cNvPr id="5" name="Text Placeholder 4"/>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93702814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4"/>
          </p:nvPr>
        </p:nvSpPr>
        <p:spPr/>
        <p:txBody>
          <a:bodyPr>
            <a:normAutofit/>
          </a:bodyPr>
          <a:lstStyle/>
          <a:p>
            <a:r>
              <a:rPr lang="en-US" dirty="0" smtClean="0"/>
              <a:t>Paving the Way for Personalized Medicine:  FDA’s Role in a New Era of Medical Product Development </a:t>
            </a:r>
          </a:p>
          <a:p>
            <a:r>
              <a:rPr lang="en-US" dirty="0" smtClean="0"/>
              <a:t>Developing Regulatory Standards, Research Methods, and Tools</a:t>
            </a:r>
          </a:p>
          <a:p>
            <a:pPr lvl="1"/>
            <a:r>
              <a:rPr lang="en-US" dirty="0"/>
              <a:t>MPS-4:  Medical products associated with predictive </a:t>
            </a:r>
            <a:r>
              <a:rPr lang="en-US" dirty="0" smtClean="0"/>
              <a:t>biomarkers (developmental)</a:t>
            </a:r>
          </a:p>
          <a:p>
            <a:pPr lvl="1"/>
            <a:endParaRPr lang="en-US" dirty="0"/>
          </a:p>
          <a:p>
            <a:pPr marL="457200" lvl="1" indent="0">
              <a:buNone/>
            </a:pPr>
            <a:r>
              <a:rPr lang="en-US" dirty="0"/>
              <a:t> </a:t>
            </a:r>
            <a:r>
              <a:rPr lang="en-US" dirty="0" smtClean="0"/>
              <a:t>  Example: Biomarker Qualification Program</a:t>
            </a:r>
            <a:endParaRPr lang="en-US" dirty="0"/>
          </a:p>
          <a:p>
            <a:endParaRPr lang="en-US" dirty="0" smtClean="0"/>
          </a:p>
        </p:txBody>
      </p:sp>
      <p:sp>
        <p:nvSpPr>
          <p:cNvPr id="2" name="Title 1"/>
          <p:cNvSpPr>
            <a:spLocks noGrp="1"/>
          </p:cNvSpPr>
          <p:nvPr>
            <p:ph type="title"/>
          </p:nvPr>
        </p:nvSpPr>
        <p:spPr>
          <a:xfrm>
            <a:off x="1219200" y="76200"/>
            <a:ext cx="7924800" cy="1219200"/>
          </a:xfrm>
        </p:spPr>
        <p:txBody>
          <a:bodyPr>
            <a:normAutofit/>
          </a:bodyPr>
          <a:lstStyle/>
          <a:p>
            <a:r>
              <a:rPr lang="en-US" sz="3000" dirty="0" smtClean="0"/>
              <a:t>FDA Initiative: Personalized Medicine</a:t>
            </a:r>
            <a:endParaRPr lang="en-US" sz="3000" dirty="0"/>
          </a:p>
        </p:txBody>
      </p:sp>
      <p:sp>
        <p:nvSpPr>
          <p:cNvPr id="4" name="Text Placeholder 3"/>
          <p:cNvSpPr>
            <a:spLocks noGrp="1"/>
          </p:cNvSpPr>
          <p:nvPr>
            <p:ph type="body" sz="quarter" idx="10"/>
          </p:nvPr>
        </p:nvSpPr>
        <p:spPr/>
        <p:txBody>
          <a:bodyPr>
            <a:normAutofit fontScale="92500" lnSpcReduction="10000"/>
          </a:bodyPr>
          <a:lstStyle/>
          <a:p>
            <a:r>
              <a:rPr lang="en-US" dirty="0">
                <a:hlinkClick r:id="rId3" tooltip="This link will direct you to the FDA Personalized Medicine website with the FDA report entitled, &quot;Paving the Way for Personalized Medicine:  FDA's role in a new era of medical product development&quot;."/>
              </a:rPr>
              <a:t>http://</a:t>
            </a:r>
            <a:r>
              <a:rPr lang="en-US" dirty="0" smtClean="0">
                <a:hlinkClick r:id="rId3" tooltip="This link will direct you to the FDA Personalized Medicine website with the FDA report entitled, &quot;Paving the Way for Personalized Medicine:  FDA's role in a new era of medical product development&quot;."/>
              </a:rPr>
              <a:t>www.fda.gov/ScienceResearch/SpecialTopics/PersonalizedMedicine/ucm20041021.htm</a:t>
            </a:r>
            <a:endParaRPr lang="en-US" dirty="0" smtClean="0"/>
          </a:p>
          <a:p>
            <a:endParaRPr lang="en-US" dirty="0"/>
          </a:p>
        </p:txBody>
      </p:sp>
      <p:sp>
        <p:nvSpPr>
          <p:cNvPr id="5" name="Text Placeholder 4"/>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53535578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4"/>
          </p:nvPr>
        </p:nvSpPr>
        <p:spPr/>
        <p:txBody>
          <a:bodyPr>
            <a:normAutofit fontScale="85000" lnSpcReduction="10000"/>
          </a:bodyPr>
          <a:lstStyle/>
          <a:p>
            <a:pPr marL="0" indent="0">
              <a:buNone/>
            </a:pPr>
            <a:r>
              <a:rPr lang="en-US" dirty="0" smtClean="0"/>
              <a:t>Medical Product Safety Objective - 2: </a:t>
            </a:r>
            <a:r>
              <a:rPr lang="en-US" dirty="0"/>
              <a:t>Increase the safe and effective treatment of </a:t>
            </a:r>
            <a:r>
              <a:rPr lang="en-US" dirty="0" smtClean="0"/>
              <a:t>pain (developmental)</a:t>
            </a:r>
            <a:endParaRPr lang="en-US" dirty="0"/>
          </a:p>
          <a:p>
            <a:r>
              <a:rPr lang="en-US" dirty="0" smtClean="0"/>
              <a:t>Safety labeling changes and post market study requirements</a:t>
            </a:r>
          </a:p>
          <a:p>
            <a:r>
              <a:rPr lang="en-US" dirty="0" smtClean="0"/>
              <a:t>Risk Evaluation and Mitigation Strategy (REMS) for Extended Release and Long-Acting Opioids</a:t>
            </a:r>
          </a:p>
          <a:p>
            <a:r>
              <a:rPr lang="en-US" dirty="0" smtClean="0"/>
              <a:t>Recommendation to reclassify hydrocodone combination products from Schedule III to Schedule II</a:t>
            </a:r>
          </a:p>
          <a:p>
            <a:r>
              <a:rPr lang="en-US" dirty="0" smtClean="0"/>
              <a:t>Opioid Patient-Prescriber Agreement</a:t>
            </a:r>
          </a:p>
          <a:p>
            <a:endParaRPr lang="en-US" dirty="0"/>
          </a:p>
        </p:txBody>
      </p:sp>
      <p:sp>
        <p:nvSpPr>
          <p:cNvPr id="2" name="Title 1"/>
          <p:cNvSpPr>
            <a:spLocks noGrp="1"/>
          </p:cNvSpPr>
          <p:nvPr>
            <p:ph type="title"/>
          </p:nvPr>
        </p:nvSpPr>
        <p:spPr/>
        <p:txBody>
          <a:bodyPr>
            <a:normAutofit fontScale="90000"/>
          </a:bodyPr>
          <a:lstStyle/>
          <a:p>
            <a:r>
              <a:rPr lang="en-US" dirty="0" smtClean="0"/>
              <a:t>FDA’s Efforts </a:t>
            </a:r>
            <a:r>
              <a:rPr lang="en-US" dirty="0"/>
              <a:t>in Decreasing Prescription Painkiller Overdoses in the </a:t>
            </a:r>
            <a:r>
              <a:rPr lang="en-US" dirty="0" smtClean="0"/>
              <a:t>U.S. </a:t>
            </a:r>
            <a:endParaRPr lang="en-US" dirty="0"/>
          </a:p>
        </p:txBody>
      </p:sp>
      <p:sp>
        <p:nvSpPr>
          <p:cNvPr id="4" name="Text Placeholder 3"/>
          <p:cNvSpPr>
            <a:spLocks noGrp="1"/>
          </p:cNvSpPr>
          <p:nvPr>
            <p:ph type="body" sz="quarter" idx="10"/>
          </p:nvPr>
        </p:nvSpPr>
        <p:spPr/>
        <p:txBody>
          <a:bodyPr/>
          <a:lstStyle/>
          <a:p>
            <a:endParaRPr lang="en-US"/>
          </a:p>
        </p:txBody>
      </p:sp>
      <p:sp>
        <p:nvSpPr>
          <p:cNvPr id="5" name="Text Placeholder 4"/>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18870882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4"/>
          </p:nvPr>
        </p:nvSpPr>
        <p:spPr/>
        <p:txBody>
          <a:bodyPr>
            <a:normAutofit/>
          </a:bodyPr>
          <a:lstStyle/>
          <a:p>
            <a:pPr marL="0" indent="0">
              <a:buNone/>
            </a:pPr>
            <a:r>
              <a:rPr lang="en-US" dirty="0" smtClean="0"/>
              <a:t>Next steps for the Medical Product Safety Working Group:</a:t>
            </a:r>
          </a:p>
          <a:p>
            <a:r>
              <a:rPr lang="en-US" dirty="0" smtClean="0"/>
              <a:t>Continue to address medical product safety issues </a:t>
            </a:r>
          </a:p>
          <a:p>
            <a:r>
              <a:rPr lang="en-US" dirty="0" smtClean="0"/>
              <a:t>Develop measurable objectives that align with HHS and FDA initiatives and priorities </a:t>
            </a:r>
          </a:p>
          <a:p>
            <a:endParaRPr lang="en-US" dirty="0" smtClean="0"/>
          </a:p>
          <a:p>
            <a:pPr marL="0" indent="0">
              <a:buNone/>
            </a:pPr>
            <a:endParaRPr lang="en-US" dirty="0" smtClean="0"/>
          </a:p>
          <a:p>
            <a:endParaRPr lang="en-US" dirty="0" smtClean="0"/>
          </a:p>
        </p:txBody>
      </p:sp>
      <p:sp>
        <p:nvSpPr>
          <p:cNvPr id="2" name="Title 1"/>
          <p:cNvSpPr>
            <a:spLocks noGrp="1"/>
          </p:cNvSpPr>
          <p:nvPr>
            <p:ph type="title"/>
          </p:nvPr>
        </p:nvSpPr>
        <p:spPr/>
        <p:txBody>
          <a:bodyPr/>
          <a:lstStyle/>
          <a:p>
            <a:r>
              <a:rPr lang="en-US" dirty="0" smtClean="0"/>
              <a:t>Conclusion</a:t>
            </a:r>
            <a:endParaRPr lang="en-US" dirty="0"/>
          </a:p>
        </p:txBody>
      </p:sp>
      <p:sp>
        <p:nvSpPr>
          <p:cNvPr id="4" name="Text Placeholder 3"/>
          <p:cNvSpPr>
            <a:spLocks noGrp="1"/>
          </p:cNvSpPr>
          <p:nvPr>
            <p:ph type="body" sz="quarter" idx="10"/>
          </p:nvPr>
        </p:nvSpPr>
        <p:spPr/>
        <p:txBody>
          <a:bodyPr/>
          <a:lstStyle/>
          <a:p>
            <a:endParaRPr lang="en-US"/>
          </a:p>
        </p:txBody>
      </p:sp>
      <p:sp>
        <p:nvSpPr>
          <p:cNvPr id="5" name="Text Placeholder 4"/>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4511038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152400"/>
            <a:ext cx="7623175" cy="1066800"/>
          </a:xfrm>
        </p:spPr>
        <p:txBody>
          <a:bodyPr/>
          <a:lstStyle/>
          <a:p>
            <a:r>
              <a:rPr lang="en-US" b="1" dirty="0" smtClean="0"/>
              <a:t>Healthy People 2020 Evolves</a:t>
            </a:r>
            <a:endParaRPr lang="en-US" b="1" dirty="0"/>
          </a:p>
        </p:txBody>
      </p:sp>
      <p:pic>
        <p:nvPicPr>
          <p:cNvPr id="1026" name="Picture 2" descr="Timeline of public health events that have shaped Healthy People objectives over the decade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2" y="1295400"/>
            <a:ext cx="9149612"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020760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457200"/>
            <a:ext cx="9144000" cy="1219200"/>
          </a:xfrm>
        </p:spPr>
        <p:txBody>
          <a:bodyPr>
            <a:noAutofit/>
          </a:bodyPr>
          <a:lstStyle/>
          <a:p>
            <a:r>
              <a:rPr lang="en-US" sz="3600" dirty="0" smtClean="0">
                <a:latin typeface="Tahoma" pitchFamily="34" charset="0"/>
                <a:ea typeface="Tahoma" pitchFamily="34" charset="0"/>
                <a:cs typeface="Tahoma" pitchFamily="34" charset="0"/>
              </a:rPr>
              <a:t>Roberta F. Wagner, B.S., M.S.</a:t>
            </a:r>
            <a:r>
              <a:rPr lang="en-US" dirty="0">
                <a:latin typeface="Tahoma" pitchFamily="34" charset="0"/>
                <a:ea typeface="Tahoma" pitchFamily="34" charset="0"/>
                <a:cs typeface="Tahoma" pitchFamily="34" charset="0"/>
              </a:rPr>
              <a:t/>
            </a:r>
            <a:br>
              <a:rPr lang="en-US" dirty="0">
                <a:latin typeface="Tahoma" pitchFamily="34" charset="0"/>
                <a:ea typeface="Tahoma" pitchFamily="34" charset="0"/>
                <a:cs typeface="Tahoma" pitchFamily="34" charset="0"/>
              </a:rPr>
            </a:br>
            <a:r>
              <a:rPr lang="en-US" sz="2400" dirty="0" smtClean="0">
                <a:latin typeface="Tahoma" pitchFamily="34" charset="0"/>
                <a:ea typeface="Tahoma" pitchFamily="34" charset="0"/>
                <a:cs typeface="Tahoma" pitchFamily="34" charset="0"/>
              </a:rPr>
              <a:t>Deputy Director for Regulatory Affairs</a:t>
            </a:r>
            <a:r>
              <a:rPr lang="en-US" sz="2400" dirty="0">
                <a:latin typeface="Tahoma" pitchFamily="34" charset="0"/>
                <a:ea typeface="Tahoma" pitchFamily="34" charset="0"/>
                <a:cs typeface="Tahoma" pitchFamily="34" charset="0"/>
              </a:rPr>
              <a:t/>
            </a:r>
            <a:br>
              <a:rPr lang="en-US" sz="2400" dirty="0">
                <a:latin typeface="Tahoma" pitchFamily="34" charset="0"/>
                <a:ea typeface="Tahoma" pitchFamily="34" charset="0"/>
                <a:cs typeface="Tahoma" pitchFamily="34" charset="0"/>
              </a:rPr>
            </a:br>
            <a:r>
              <a:rPr lang="en-US" sz="2400" dirty="0" smtClean="0">
                <a:latin typeface="Tahoma" pitchFamily="34" charset="0"/>
                <a:ea typeface="Tahoma" pitchFamily="34" charset="0"/>
                <a:cs typeface="Tahoma" pitchFamily="34" charset="0"/>
              </a:rPr>
              <a:t>FDA/Center for Food Safety and Applied Nutrition</a:t>
            </a:r>
            <a:endParaRPr lang="en-US" sz="2400" dirty="0">
              <a:latin typeface="Tahoma" pitchFamily="34" charset="0"/>
              <a:ea typeface="Tahoma" pitchFamily="34" charset="0"/>
              <a:cs typeface="Tahoma" pitchFamily="34" charset="0"/>
            </a:endParaRPr>
          </a:p>
        </p:txBody>
      </p:sp>
      <p:sp>
        <p:nvSpPr>
          <p:cNvPr id="2" name="TextBox 1"/>
          <p:cNvSpPr txBox="1"/>
          <p:nvPr/>
        </p:nvSpPr>
        <p:spPr>
          <a:xfrm>
            <a:off x="2362200" y="5972839"/>
            <a:ext cx="3996070" cy="707886"/>
          </a:xfrm>
          <a:prstGeom prst="rect">
            <a:avLst/>
          </a:prstGeom>
          <a:noFill/>
        </p:spPr>
        <p:txBody>
          <a:bodyPr wrap="square" rtlCol="0">
            <a:spAutoFit/>
          </a:bodyPr>
          <a:lstStyle/>
          <a:p>
            <a:pPr algn="ctr" fontAlgn="base">
              <a:spcBef>
                <a:spcPct val="0"/>
              </a:spcBef>
              <a:spcAft>
                <a:spcPct val="0"/>
              </a:spcAft>
            </a:pPr>
            <a:r>
              <a:rPr lang="en-US" sz="2000" b="1" dirty="0" smtClean="0">
                <a:solidFill>
                  <a:srgbClr val="FFC000"/>
                </a:solidFill>
                <a:latin typeface="Tahoma" panose="020B0604030504040204" pitchFamily="34" charset="0"/>
                <a:ea typeface="Tahoma" panose="020B0604030504040204" pitchFamily="34" charset="0"/>
                <a:cs typeface="Tahoma" panose="020B0604030504040204" pitchFamily="34" charset="0"/>
              </a:rPr>
              <a:t>Protecting and Promoting Your Health</a:t>
            </a:r>
            <a:endParaRPr lang="en-US" sz="2000" b="1" dirty="0">
              <a:solidFill>
                <a:srgbClr val="FFC000"/>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descr="FDA logo" title="FDA logo image"/>
          <p:cNvPicPr>
            <a:picLocks noChangeAspect="1"/>
          </p:cNvPicPr>
          <p:nvPr/>
        </p:nvPicPr>
        <p:blipFill rotWithShape="1">
          <a:blip r:embed="rId3">
            <a:duotone>
              <a:prstClr val="black"/>
              <a:schemeClr val="accent1">
                <a:tint val="45000"/>
                <a:satMod val="400000"/>
              </a:schemeClr>
            </a:duotone>
            <a:extLst>
              <a:ext uri="{28A0092B-C50C-407E-A947-70E740481C1C}">
                <a14:useLocalDpi xmlns:a14="http://schemas.microsoft.com/office/drawing/2010/main" val="0"/>
              </a:ext>
            </a:extLst>
          </a:blip>
          <a:srcRect l="1" r="77290"/>
          <a:stretch/>
        </p:blipFill>
        <p:spPr bwMode="auto">
          <a:xfrm>
            <a:off x="6553200" y="6172200"/>
            <a:ext cx="914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482980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Food Safety:  Preventing Foodborne Illness</a:t>
            </a:r>
            <a:endParaRPr lang="en-US" dirty="0"/>
          </a:p>
        </p:txBody>
      </p:sp>
    </p:spTree>
    <p:extLst>
      <p:ext uri="{BB962C8B-B14F-4D97-AF65-F5344CB8AC3E}">
        <p14:creationId xmlns:p14="http://schemas.microsoft.com/office/powerpoint/2010/main" val="102845771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fld id="{F8ECAD15-DF40-4D57-8D99-2197AD37FB1A}" type="slidenum">
              <a:rPr lang="en-US" smtClean="0">
                <a:solidFill>
                  <a:prstClr val="black">
                    <a:tint val="75000"/>
                  </a:prstClr>
                </a:solidFill>
              </a:rPr>
              <a:pPr/>
              <a:t>42</a:t>
            </a:fld>
            <a:endParaRPr lang="en-US" dirty="0">
              <a:solidFill>
                <a:prstClr val="black">
                  <a:tint val="75000"/>
                </a:prstClr>
              </a:solidFill>
            </a:endParaRPr>
          </a:p>
        </p:txBody>
      </p:sp>
      <p:sp>
        <p:nvSpPr>
          <p:cNvPr id="4" name="Title 3"/>
          <p:cNvSpPr>
            <a:spLocks noGrp="1"/>
          </p:cNvSpPr>
          <p:nvPr>
            <p:ph type="title"/>
          </p:nvPr>
        </p:nvSpPr>
        <p:spPr/>
        <p:txBody>
          <a:bodyPr/>
          <a:lstStyle/>
          <a:p>
            <a:r>
              <a:rPr lang="en-US" dirty="0"/>
              <a:t>FDA and Food Safety</a:t>
            </a:r>
          </a:p>
        </p:txBody>
      </p:sp>
      <p:sp>
        <p:nvSpPr>
          <p:cNvPr id="2" name="Content Placeholder 1"/>
          <p:cNvSpPr>
            <a:spLocks noGrp="1"/>
          </p:cNvSpPr>
          <p:nvPr>
            <p:ph sz="quarter" idx="14"/>
          </p:nvPr>
        </p:nvSpPr>
        <p:spPr/>
        <p:txBody>
          <a:bodyPr/>
          <a:lstStyle/>
          <a:p>
            <a:pPr>
              <a:buFont typeface="Wingdings" panose="05000000000000000000" pitchFamily="2" charset="2"/>
              <a:buChar char="Ø"/>
            </a:pPr>
            <a:r>
              <a:rPr lang="en-US" sz="1800" b="1" dirty="0"/>
              <a:t>FDA regulates 80% of food consumed in  the U.S.</a:t>
            </a:r>
          </a:p>
          <a:p>
            <a:pPr lvl="1">
              <a:buFont typeface="Courier New" panose="02070309020205020404" pitchFamily="49" charset="0"/>
              <a:buChar char="o"/>
            </a:pPr>
            <a:r>
              <a:rPr lang="en-US" sz="1800" b="1" dirty="0"/>
              <a:t>All human foods except the meat, poultry, and processed egg products regulated by USDA/FSIS</a:t>
            </a:r>
          </a:p>
          <a:p>
            <a:pPr lvl="1">
              <a:buFont typeface="Courier New" panose="02070309020205020404" pitchFamily="49" charset="0"/>
              <a:buChar char="o"/>
            </a:pPr>
            <a:endParaRPr lang="en-US" sz="1800" b="1" dirty="0"/>
          </a:p>
          <a:p>
            <a:pPr lvl="1">
              <a:buFont typeface="Courier New" panose="02070309020205020404" pitchFamily="49" charset="0"/>
              <a:buChar char="o"/>
            </a:pPr>
            <a:r>
              <a:rPr lang="en-US" sz="1800" b="1" dirty="0"/>
              <a:t>FDA’s Center for Food Safety and Applied Nutrition and its Office of Regulatory Affairs in partnership with State counterparts are responsible for the regulatory oversight of this food industry</a:t>
            </a:r>
          </a:p>
          <a:p>
            <a:pPr>
              <a:buFont typeface="Wingdings" panose="05000000000000000000" pitchFamily="2" charset="2"/>
              <a:buChar char="Ø"/>
            </a:pPr>
            <a:endParaRPr lang="en-US" sz="1800" b="1" dirty="0"/>
          </a:p>
          <a:p>
            <a:pPr>
              <a:buFont typeface="Wingdings" panose="05000000000000000000" pitchFamily="2" charset="2"/>
              <a:buChar char="Ø"/>
            </a:pPr>
            <a:r>
              <a:rPr lang="en-US" sz="1800" b="1" dirty="0"/>
              <a:t>Challenges</a:t>
            </a:r>
          </a:p>
          <a:p>
            <a:pPr lvl="1">
              <a:buFont typeface="Courier New" panose="02070309020205020404" pitchFamily="49" charset="0"/>
              <a:buChar char="o"/>
            </a:pPr>
            <a:r>
              <a:rPr lang="en-US" altLang="en-US" sz="1800" b="1" dirty="0" smtClean="0">
                <a:cs typeface="Geneva" pitchFamily="34" charset="0"/>
              </a:rPr>
              <a:t>Too many </a:t>
            </a:r>
            <a:r>
              <a:rPr lang="en-US" altLang="en-US" sz="1800" b="1" dirty="0">
                <a:cs typeface="Geneva" pitchFamily="34" charset="0"/>
              </a:rPr>
              <a:t>preventable foodborne illnesses, causing </a:t>
            </a:r>
            <a:r>
              <a:rPr lang="en-US" altLang="en-US" sz="1800" b="1" dirty="0" smtClean="0">
                <a:cs typeface="Geneva" pitchFamily="34" charset="0"/>
              </a:rPr>
              <a:t>costly </a:t>
            </a:r>
            <a:r>
              <a:rPr lang="en-US" altLang="en-US" sz="1800" b="1" dirty="0">
                <a:cs typeface="Geneva" pitchFamily="34" charset="0"/>
              </a:rPr>
              <a:t>disruptions in the marketplace, loss of public confidence in the food </a:t>
            </a:r>
            <a:r>
              <a:rPr lang="en-US" altLang="en-US" sz="1800" b="1" dirty="0" smtClean="0">
                <a:cs typeface="Geneva" pitchFamily="34" charset="0"/>
              </a:rPr>
              <a:t>supply</a:t>
            </a:r>
          </a:p>
          <a:p>
            <a:pPr lvl="1">
              <a:buFont typeface="Courier New" panose="02070309020205020404" pitchFamily="49" charset="0"/>
              <a:buChar char="o"/>
            </a:pPr>
            <a:endParaRPr lang="en-US" altLang="en-US" sz="1800" b="1" dirty="0">
              <a:cs typeface="Geneva" pitchFamily="34" charset="0"/>
            </a:endParaRPr>
          </a:p>
          <a:p>
            <a:pPr lvl="1">
              <a:buFont typeface="Courier New" panose="02070309020205020404" pitchFamily="49" charset="0"/>
              <a:buChar char="o"/>
            </a:pPr>
            <a:r>
              <a:rPr lang="en-US" altLang="en-US" sz="1800" b="1" dirty="0" smtClean="0">
                <a:cs typeface="Geneva" pitchFamily="34" charset="0"/>
              </a:rPr>
              <a:t>An </a:t>
            </a:r>
            <a:r>
              <a:rPr lang="en-US" altLang="en-US" sz="1800" b="1" dirty="0">
                <a:cs typeface="Geneva" pitchFamily="34" charset="0"/>
              </a:rPr>
              <a:t>increasingly complex global supply chains resulting in pressures on food safety  and oversight system</a:t>
            </a:r>
          </a:p>
          <a:p>
            <a:endParaRPr lang="en-US" dirty="0"/>
          </a:p>
        </p:txBody>
      </p:sp>
      <p:sp>
        <p:nvSpPr>
          <p:cNvPr id="5" name="Text Placeholder 4"/>
          <p:cNvSpPr>
            <a:spLocks noGrp="1"/>
          </p:cNvSpPr>
          <p:nvPr>
            <p:ph type="body" sz="quarter" idx="10"/>
          </p:nvPr>
        </p:nvSpPr>
        <p:spPr/>
        <p:txBody>
          <a:bodyPr/>
          <a:lstStyle/>
          <a:p>
            <a:endParaRPr lang="en-US" dirty="0"/>
          </a:p>
        </p:txBody>
      </p:sp>
      <p:sp>
        <p:nvSpPr>
          <p:cNvPr id="6" name="Text Placeholder 5"/>
          <p:cNvSpPr>
            <a:spLocks noGrp="1"/>
          </p:cNvSpPr>
          <p:nvPr>
            <p:ph type="body" sz="quarter" idx="13"/>
          </p:nvPr>
        </p:nvSpPr>
        <p:spPr/>
        <p:txBody>
          <a:bodyPr/>
          <a:lstStyle/>
          <a:p>
            <a:endParaRPr lang="en-US" dirty="0"/>
          </a:p>
        </p:txBody>
      </p:sp>
      <p:pic>
        <p:nvPicPr>
          <p:cNvPr id="8" name="Picture 7" descr="FDA logo" title="FDA logo image"/>
          <p:cNvPicPr>
            <a:picLocks noChangeAspect="1"/>
          </p:cNvPicPr>
          <p:nvPr/>
        </p:nvPicPr>
        <p:blipFill rotWithShape="1">
          <a:blip r:embed="rId3">
            <a:duotone>
              <a:prstClr val="black"/>
              <a:schemeClr val="accent1">
                <a:tint val="45000"/>
                <a:satMod val="400000"/>
              </a:schemeClr>
            </a:duotone>
            <a:extLst>
              <a:ext uri="{28A0092B-C50C-407E-A947-70E740481C1C}">
                <a14:useLocalDpi xmlns:a14="http://schemas.microsoft.com/office/drawing/2010/main" val="0"/>
              </a:ext>
            </a:extLst>
          </a:blip>
          <a:srcRect l="1" r="77290"/>
          <a:stretch/>
        </p:blipFill>
        <p:spPr bwMode="auto">
          <a:xfrm>
            <a:off x="7239000" y="63246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28448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fld id="{F8ECAD15-DF40-4D57-8D99-2197AD37FB1A}" type="slidenum">
              <a:rPr lang="en-US" smtClean="0">
                <a:solidFill>
                  <a:prstClr val="black">
                    <a:tint val="75000"/>
                  </a:prstClr>
                </a:solidFill>
              </a:rPr>
              <a:pPr/>
              <a:t>43</a:t>
            </a:fld>
            <a:endParaRPr lang="en-US" dirty="0">
              <a:solidFill>
                <a:prstClr val="black">
                  <a:tint val="75000"/>
                </a:prstClr>
              </a:solidFill>
            </a:endParaRPr>
          </a:p>
        </p:txBody>
      </p:sp>
      <p:sp>
        <p:nvSpPr>
          <p:cNvPr id="4" name="Title 3"/>
          <p:cNvSpPr>
            <a:spLocks noGrp="1"/>
          </p:cNvSpPr>
          <p:nvPr>
            <p:ph type="title"/>
          </p:nvPr>
        </p:nvSpPr>
        <p:spPr/>
        <p:txBody>
          <a:bodyPr/>
          <a:lstStyle/>
          <a:p>
            <a:r>
              <a:rPr lang="en-US" dirty="0"/>
              <a:t>Healthy People 2020 Food Safety Topic Area Objectives</a:t>
            </a:r>
          </a:p>
        </p:txBody>
      </p:sp>
      <p:sp>
        <p:nvSpPr>
          <p:cNvPr id="2" name="Content Placeholder 1"/>
          <p:cNvSpPr>
            <a:spLocks noGrp="1"/>
          </p:cNvSpPr>
          <p:nvPr>
            <p:ph sz="quarter" idx="14"/>
          </p:nvPr>
        </p:nvSpPr>
        <p:spPr/>
        <p:txBody>
          <a:bodyPr/>
          <a:lstStyle/>
          <a:p>
            <a:pPr marL="0" indent="0">
              <a:buNone/>
            </a:pPr>
            <a:r>
              <a:rPr lang="en-US" sz="2000" b="1" i="1" dirty="0" smtClean="0">
                <a:solidFill>
                  <a:srgbClr val="C00000"/>
                </a:solidFill>
              </a:rPr>
              <a:t>FS-1 </a:t>
            </a:r>
            <a:r>
              <a:rPr lang="en-US" sz="2000" b="1" dirty="0" smtClean="0"/>
              <a:t>	Reduce </a:t>
            </a:r>
            <a:r>
              <a:rPr lang="en-US" sz="2000" b="1" dirty="0"/>
              <a:t>infections caused by bacterial pathogens 	transmitted commonly through </a:t>
            </a:r>
            <a:r>
              <a:rPr lang="en-US" sz="2000" b="1" dirty="0" smtClean="0"/>
              <a:t>food.</a:t>
            </a:r>
            <a:endParaRPr lang="en-US" sz="2000" b="1" dirty="0"/>
          </a:p>
          <a:p>
            <a:pPr marL="0" indent="0">
              <a:buNone/>
            </a:pPr>
            <a:r>
              <a:rPr lang="en-US" sz="2000" b="1" i="1" dirty="0" smtClean="0">
                <a:solidFill>
                  <a:srgbClr val="C00000"/>
                </a:solidFill>
              </a:rPr>
              <a:t>FS-2 </a:t>
            </a:r>
            <a:r>
              <a:rPr lang="en-US" sz="2000" b="1" dirty="0"/>
              <a:t>	</a:t>
            </a:r>
            <a:r>
              <a:rPr lang="en-US" sz="2000" b="1" dirty="0" smtClean="0"/>
              <a:t>Reduce number of outbreak-associated bacterial</a:t>
            </a:r>
          </a:p>
          <a:p>
            <a:pPr marL="0" indent="0">
              <a:buNone/>
            </a:pPr>
            <a:r>
              <a:rPr lang="en-US" sz="2000" b="1" dirty="0"/>
              <a:t>	</a:t>
            </a:r>
            <a:r>
              <a:rPr lang="en-US" sz="2000" b="1" dirty="0" smtClean="0"/>
              <a:t>infections associated with food commodity groups.</a:t>
            </a:r>
            <a:endParaRPr lang="en-US" sz="2000" b="1" dirty="0"/>
          </a:p>
          <a:p>
            <a:pPr marL="0" indent="0">
              <a:buNone/>
            </a:pPr>
            <a:r>
              <a:rPr lang="en-US" sz="2000" b="1" i="1" dirty="0">
                <a:solidFill>
                  <a:srgbClr val="C00000"/>
                </a:solidFill>
              </a:rPr>
              <a:t>FS-3</a:t>
            </a:r>
            <a:r>
              <a:rPr lang="en-US" sz="2000" b="1" dirty="0"/>
              <a:t>  	Prevent increase in proportion of non-typhoidal 	</a:t>
            </a:r>
            <a:r>
              <a:rPr lang="en-US" sz="2000" b="1" i="1" dirty="0"/>
              <a:t>Salmonella</a:t>
            </a:r>
            <a:r>
              <a:rPr lang="en-US" sz="2000" b="1" dirty="0"/>
              <a:t>  and </a:t>
            </a:r>
            <a:r>
              <a:rPr lang="en-US" sz="2000" b="1" i="1" dirty="0"/>
              <a:t>Campylobacter jejuni</a:t>
            </a:r>
            <a:r>
              <a:rPr lang="en-US" sz="2000" b="1" dirty="0"/>
              <a:t> isolates from 	humans resistant  to antimicrobial drugs.</a:t>
            </a:r>
          </a:p>
          <a:p>
            <a:pPr marL="0" indent="0">
              <a:buNone/>
            </a:pPr>
            <a:r>
              <a:rPr lang="en-US" sz="2000" b="1" i="1" dirty="0">
                <a:solidFill>
                  <a:srgbClr val="C00000"/>
                </a:solidFill>
              </a:rPr>
              <a:t>FS-4 </a:t>
            </a:r>
            <a:r>
              <a:rPr lang="en-US" sz="2000" b="1" dirty="0">
                <a:solidFill>
                  <a:srgbClr val="C00000"/>
                </a:solidFill>
              </a:rPr>
              <a:t> </a:t>
            </a:r>
            <a:r>
              <a:rPr lang="en-US" sz="2000" b="1" dirty="0"/>
              <a:t>	Reduce severe allergic reactions among adults </a:t>
            </a:r>
            <a:r>
              <a:rPr lang="en-US" sz="2000" b="1" dirty="0" smtClean="0"/>
              <a:t>with 	food allergies</a:t>
            </a:r>
            <a:r>
              <a:rPr lang="en-US" sz="2000" b="1" dirty="0"/>
              <a:t>. </a:t>
            </a:r>
          </a:p>
          <a:p>
            <a:pPr marL="0" indent="0">
              <a:buNone/>
            </a:pPr>
            <a:r>
              <a:rPr lang="en-US" sz="2000" b="1" i="1" dirty="0">
                <a:solidFill>
                  <a:srgbClr val="C00000"/>
                </a:solidFill>
              </a:rPr>
              <a:t>FS-5 </a:t>
            </a:r>
            <a:r>
              <a:rPr lang="en-US" sz="2000" b="1" dirty="0"/>
              <a:t>	Increase proportion of consumers who follow key </a:t>
            </a:r>
            <a:r>
              <a:rPr lang="en-US" sz="2000" b="1" dirty="0" smtClean="0"/>
              <a:t>	food safety practices</a:t>
            </a:r>
            <a:r>
              <a:rPr lang="en-US" sz="2000" b="1" dirty="0"/>
              <a:t>. </a:t>
            </a:r>
          </a:p>
          <a:p>
            <a:pPr marL="0" indent="0">
              <a:buNone/>
            </a:pPr>
            <a:r>
              <a:rPr lang="en-US" sz="2000" b="1" i="1" dirty="0">
                <a:solidFill>
                  <a:srgbClr val="C00000"/>
                </a:solidFill>
              </a:rPr>
              <a:t>FS-6 </a:t>
            </a:r>
            <a:r>
              <a:rPr lang="en-US" sz="2000" b="1" i="1" dirty="0"/>
              <a:t>	</a:t>
            </a:r>
            <a:r>
              <a:rPr lang="en-US" sz="2000" b="1" dirty="0"/>
              <a:t>Improve food safety practices </a:t>
            </a:r>
            <a:r>
              <a:rPr lang="en-US" sz="2000" b="1" dirty="0" smtClean="0"/>
              <a:t>in </a:t>
            </a:r>
            <a:r>
              <a:rPr lang="en-US" sz="2000" b="1" dirty="0"/>
              <a:t>food service and </a:t>
            </a:r>
            <a:r>
              <a:rPr lang="en-US" sz="2000" b="1" dirty="0" smtClean="0"/>
              <a:t>	retail establishments (developmental).</a:t>
            </a:r>
            <a:endParaRPr lang="en-US" sz="2000" b="1" dirty="0"/>
          </a:p>
          <a:p>
            <a:endParaRPr lang="en-US" dirty="0"/>
          </a:p>
        </p:txBody>
      </p:sp>
      <p:sp>
        <p:nvSpPr>
          <p:cNvPr id="5" name="Text Placeholder 4"/>
          <p:cNvSpPr>
            <a:spLocks noGrp="1"/>
          </p:cNvSpPr>
          <p:nvPr>
            <p:ph type="body" sz="quarter" idx="10"/>
          </p:nvPr>
        </p:nvSpPr>
        <p:spPr/>
        <p:txBody>
          <a:bodyPr/>
          <a:lstStyle/>
          <a:p>
            <a:endParaRPr lang="en-US" dirty="0"/>
          </a:p>
        </p:txBody>
      </p:sp>
      <p:sp>
        <p:nvSpPr>
          <p:cNvPr id="6" name="Text Placeholder 5"/>
          <p:cNvSpPr>
            <a:spLocks noGrp="1"/>
          </p:cNvSpPr>
          <p:nvPr>
            <p:ph type="body" sz="quarter" idx="13"/>
          </p:nvPr>
        </p:nvSpPr>
        <p:spPr/>
        <p:txBody>
          <a:bodyPr/>
          <a:lstStyle/>
          <a:p>
            <a:endParaRPr lang="en-US" dirty="0"/>
          </a:p>
        </p:txBody>
      </p:sp>
      <p:pic>
        <p:nvPicPr>
          <p:cNvPr id="7" name="Picture 6" descr="FDA logo" title="FDA logo image"/>
          <p:cNvPicPr>
            <a:picLocks noChangeAspect="1"/>
          </p:cNvPicPr>
          <p:nvPr/>
        </p:nvPicPr>
        <p:blipFill rotWithShape="1">
          <a:blip r:embed="rId3">
            <a:duotone>
              <a:prstClr val="black"/>
              <a:schemeClr val="accent1">
                <a:tint val="45000"/>
                <a:satMod val="400000"/>
              </a:schemeClr>
            </a:duotone>
            <a:extLst>
              <a:ext uri="{28A0092B-C50C-407E-A947-70E740481C1C}">
                <a14:useLocalDpi xmlns:a14="http://schemas.microsoft.com/office/drawing/2010/main" val="0"/>
              </a:ext>
            </a:extLst>
          </a:blip>
          <a:srcRect l="1" r="77290"/>
          <a:stretch/>
        </p:blipFill>
        <p:spPr bwMode="auto">
          <a:xfrm>
            <a:off x="7239000" y="6248400"/>
            <a:ext cx="1066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34319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fld id="{F8ECAD15-DF40-4D57-8D99-2197AD37FB1A}" type="slidenum">
              <a:rPr lang="en-US" smtClean="0">
                <a:solidFill>
                  <a:prstClr val="black">
                    <a:tint val="75000"/>
                  </a:prstClr>
                </a:solidFill>
              </a:rPr>
              <a:pPr/>
              <a:t>44</a:t>
            </a:fld>
            <a:endParaRPr lang="en-US" dirty="0">
              <a:solidFill>
                <a:prstClr val="black">
                  <a:tint val="75000"/>
                </a:prstClr>
              </a:solidFill>
            </a:endParaRPr>
          </a:p>
        </p:txBody>
      </p:sp>
      <p:sp>
        <p:nvSpPr>
          <p:cNvPr id="4" name="Title 3"/>
          <p:cNvSpPr>
            <a:spLocks noGrp="1"/>
          </p:cNvSpPr>
          <p:nvPr>
            <p:ph type="title"/>
          </p:nvPr>
        </p:nvSpPr>
        <p:spPr/>
        <p:txBody>
          <a:bodyPr/>
          <a:lstStyle/>
          <a:p>
            <a:r>
              <a:rPr lang="en-US" sz="2400" dirty="0" smtClean="0">
                <a:solidFill>
                  <a:srgbClr val="C00000"/>
                </a:solidFill>
              </a:rPr>
              <a:t>FS-1</a:t>
            </a:r>
            <a:r>
              <a:rPr lang="en-US" sz="2400" dirty="0">
                <a:solidFill>
                  <a:srgbClr val="C00000"/>
                </a:solidFill>
              </a:rPr>
              <a:t>: </a:t>
            </a:r>
            <a:r>
              <a:rPr lang="en-US" sz="2400" dirty="0"/>
              <a:t>Reduce Infections Caused By Pathogens Transmitted through </a:t>
            </a:r>
            <a:r>
              <a:rPr lang="en-US" sz="2400" dirty="0" smtClean="0"/>
              <a:t>Food</a:t>
            </a:r>
            <a:endParaRPr lang="en-US" dirty="0"/>
          </a:p>
        </p:txBody>
      </p:sp>
      <p:sp>
        <p:nvSpPr>
          <p:cNvPr id="2" name="Content Placeholder 1"/>
          <p:cNvSpPr>
            <a:spLocks noGrp="1"/>
          </p:cNvSpPr>
          <p:nvPr>
            <p:ph sz="quarter" idx="14"/>
          </p:nvPr>
        </p:nvSpPr>
        <p:spPr/>
        <p:txBody>
          <a:bodyPr/>
          <a:lstStyle/>
          <a:p>
            <a:pPr marL="0" indent="0">
              <a:buNone/>
            </a:pPr>
            <a:r>
              <a:rPr lang="en-US" sz="2000" b="1" i="1" dirty="0">
                <a:solidFill>
                  <a:srgbClr val="C00000"/>
                </a:solidFill>
              </a:rPr>
              <a:t>Key Food Safety Modernization </a:t>
            </a:r>
            <a:r>
              <a:rPr lang="en-US" sz="2000" b="1" i="1" dirty="0" smtClean="0">
                <a:solidFill>
                  <a:srgbClr val="C00000"/>
                </a:solidFill>
              </a:rPr>
              <a:t>Act (FSMA</a:t>
            </a:r>
            <a:r>
              <a:rPr lang="en-US" sz="2000" b="1" i="1" dirty="0">
                <a:solidFill>
                  <a:srgbClr val="C00000"/>
                </a:solidFill>
              </a:rPr>
              <a:t>) </a:t>
            </a:r>
            <a:r>
              <a:rPr lang="en-US" sz="2000" b="1" i="1" dirty="0" smtClean="0">
                <a:solidFill>
                  <a:srgbClr val="C00000"/>
                </a:solidFill>
              </a:rPr>
              <a:t>Principles</a:t>
            </a:r>
          </a:p>
          <a:p>
            <a:pPr marL="0" indent="0">
              <a:buNone/>
            </a:pPr>
            <a:endParaRPr lang="en-US" sz="2000" b="1" i="1" dirty="0" smtClean="0">
              <a:solidFill>
                <a:srgbClr val="C00000"/>
              </a:solidFill>
            </a:endParaRPr>
          </a:p>
          <a:p>
            <a:pPr>
              <a:lnSpc>
                <a:spcPct val="120000"/>
              </a:lnSpc>
            </a:pPr>
            <a:r>
              <a:rPr lang="en-US" sz="2000" b="1" dirty="0"/>
              <a:t>Modernizes and enhances FDA’s authorities and oversight </a:t>
            </a:r>
            <a:r>
              <a:rPr lang="en-US" sz="2000" b="1" dirty="0" smtClean="0"/>
              <a:t>of </a:t>
            </a:r>
            <a:r>
              <a:rPr lang="en-US" sz="2000" b="1" dirty="0"/>
              <a:t>the global food supply</a:t>
            </a:r>
          </a:p>
          <a:p>
            <a:pPr>
              <a:lnSpc>
                <a:spcPct val="120000"/>
              </a:lnSpc>
            </a:pPr>
            <a:r>
              <a:rPr lang="en-US" sz="2000" b="1" dirty="0"/>
              <a:t>Recognizes “industry’s” </a:t>
            </a:r>
            <a:r>
              <a:rPr lang="en-US" sz="2000" b="1" dirty="0" smtClean="0"/>
              <a:t>responsibility </a:t>
            </a:r>
            <a:r>
              <a:rPr lang="en-US" sz="2000" b="1" dirty="0"/>
              <a:t>for food safety</a:t>
            </a:r>
          </a:p>
          <a:p>
            <a:pPr>
              <a:lnSpc>
                <a:spcPct val="120000"/>
              </a:lnSpc>
            </a:pPr>
            <a:r>
              <a:rPr lang="en-US" sz="2000" b="1" dirty="0"/>
              <a:t>Prevention focus as opposed to reactionary</a:t>
            </a:r>
          </a:p>
          <a:p>
            <a:pPr>
              <a:lnSpc>
                <a:spcPct val="120000"/>
              </a:lnSpc>
            </a:pPr>
            <a:r>
              <a:rPr lang="en-US" sz="2000" b="1" dirty="0"/>
              <a:t>Focus on farm to table prevention; reliant on science/risk based, flexible standards  </a:t>
            </a:r>
          </a:p>
          <a:p>
            <a:pPr>
              <a:lnSpc>
                <a:spcPct val="120000"/>
              </a:lnSpc>
            </a:pPr>
            <a:r>
              <a:rPr lang="en-US" sz="2000" b="1" dirty="0"/>
              <a:t>Provides for enhanced </a:t>
            </a:r>
            <a:r>
              <a:rPr lang="en-US" sz="2000" b="1" dirty="0" smtClean="0"/>
              <a:t>domestic/foreign </a:t>
            </a:r>
            <a:r>
              <a:rPr lang="en-US" sz="2000" b="1" dirty="0"/>
              <a:t>inspections, new enforcement tools </a:t>
            </a:r>
            <a:r>
              <a:rPr lang="en-US" sz="2000" b="1" dirty="0" smtClean="0"/>
              <a:t>and </a:t>
            </a:r>
            <a:r>
              <a:rPr lang="en-US" sz="2000" b="1" dirty="0"/>
              <a:t>modern import oversight</a:t>
            </a:r>
          </a:p>
          <a:p>
            <a:pPr>
              <a:lnSpc>
                <a:spcPct val="120000"/>
              </a:lnSpc>
            </a:pPr>
            <a:r>
              <a:rPr lang="en-US" sz="2000" b="1" dirty="0"/>
              <a:t>Partnerships are key to success</a:t>
            </a:r>
          </a:p>
        </p:txBody>
      </p:sp>
      <p:sp>
        <p:nvSpPr>
          <p:cNvPr id="5" name="Text Placeholder 4"/>
          <p:cNvSpPr>
            <a:spLocks noGrp="1"/>
          </p:cNvSpPr>
          <p:nvPr>
            <p:ph type="body" sz="quarter" idx="10"/>
          </p:nvPr>
        </p:nvSpPr>
        <p:spPr/>
        <p:txBody>
          <a:bodyPr/>
          <a:lstStyle/>
          <a:p>
            <a:endParaRPr lang="en-US" dirty="0"/>
          </a:p>
        </p:txBody>
      </p:sp>
      <p:sp>
        <p:nvSpPr>
          <p:cNvPr id="6" name="Text Placeholder 5"/>
          <p:cNvSpPr>
            <a:spLocks noGrp="1"/>
          </p:cNvSpPr>
          <p:nvPr>
            <p:ph type="body" sz="quarter" idx="13"/>
          </p:nvPr>
        </p:nvSpPr>
        <p:spPr/>
        <p:txBody>
          <a:bodyPr/>
          <a:lstStyle/>
          <a:p>
            <a:endParaRPr lang="en-US" dirty="0"/>
          </a:p>
        </p:txBody>
      </p:sp>
      <p:pic>
        <p:nvPicPr>
          <p:cNvPr id="7" name="Picture 6" descr="FDA logo" title="FDA logo image"/>
          <p:cNvPicPr>
            <a:picLocks noChangeAspect="1"/>
          </p:cNvPicPr>
          <p:nvPr/>
        </p:nvPicPr>
        <p:blipFill rotWithShape="1">
          <a:blip r:embed="rId3">
            <a:duotone>
              <a:prstClr val="black"/>
              <a:schemeClr val="accent1">
                <a:tint val="45000"/>
                <a:satMod val="400000"/>
              </a:schemeClr>
            </a:duotone>
            <a:extLst>
              <a:ext uri="{28A0092B-C50C-407E-A947-70E740481C1C}">
                <a14:useLocalDpi xmlns:a14="http://schemas.microsoft.com/office/drawing/2010/main" val="0"/>
              </a:ext>
            </a:extLst>
          </a:blip>
          <a:srcRect l="1" r="77290"/>
          <a:stretch/>
        </p:blipFill>
        <p:spPr bwMode="auto">
          <a:xfrm>
            <a:off x="7239000" y="6248400"/>
            <a:ext cx="1066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31735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fld id="{F8ECAD15-DF40-4D57-8D99-2197AD37FB1A}" type="slidenum">
              <a:rPr lang="en-US" smtClean="0">
                <a:solidFill>
                  <a:prstClr val="black">
                    <a:tint val="75000"/>
                  </a:prstClr>
                </a:solidFill>
              </a:rPr>
              <a:pPr/>
              <a:t>45</a:t>
            </a:fld>
            <a:endParaRPr lang="en-US" dirty="0">
              <a:solidFill>
                <a:prstClr val="black">
                  <a:tint val="75000"/>
                </a:prstClr>
              </a:solidFill>
            </a:endParaRPr>
          </a:p>
        </p:txBody>
      </p:sp>
      <p:sp>
        <p:nvSpPr>
          <p:cNvPr id="4" name="Title 3"/>
          <p:cNvSpPr>
            <a:spLocks noGrp="1"/>
          </p:cNvSpPr>
          <p:nvPr>
            <p:ph type="title"/>
          </p:nvPr>
        </p:nvSpPr>
        <p:spPr/>
        <p:txBody>
          <a:bodyPr/>
          <a:lstStyle/>
          <a:p>
            <a:r>
              <a:rPr lang="en-US" altLang="en-US" dirty="0" smtClean="0">
                <a:solidFill>
                  <a:srgbClr val="C00000"/>
                </a:solidFill>
              </a:rPr>
              <a:t>FS-1  </a:t>
            </a:r>
            <a:r>
              <a:rPr lang="en-US" altLang="en-US" dirty="0" smtClean="0"/>
              <a:t> </a:t>
            </a:r>
            <a:r>
              <a:rPr lang="en-US" altLang="en-US" dirty="0"/>
              <a:t>FSMA Key Rules Proposed</a:t>
            </a:r>
            <a:endParaRPr lang="en-US" dirty="0"/>
          </a:p>
        </p:txBody>
      </p:sp>
      <p:sp>
        <p:nvSpPr>
          <p:cNvPr id="2" name="Content Placeholder 1"/>
          <p:cNvSpPr>
            <a:spLocks noGrp="1"/>
          </p:cNvSpPr>
          <p:nvPr>
            <p:ph sz="quarter" idx="14"/>
          </p:nvPr>
        </p:nvSpPr>
        <p:spPr/>
        <p:txBody>
          <a:bodyPr/>
          <a:lstStyle/>
          <a:p>
            <a:r>
              <a:rPr lang="en-US" altLang="en-US" sz="2000" b="1" dirty="0"/>
              <a:t>Preventive Controls (Human Food) </a:t>
            </a:r>
          </a:p>
          <a:p>
            <a:pPr lvl="1"/>
            <a:r>
              <a:rPr lang="en-US" altLang="en-US" sz="2000" b="1" dirty="0">
                <a:solidFill>
                  <a:srgbClr val="C00000"/>
                </a:solidFill>
              </a:rPr>
              <a:t>Jan 2013</a:t>
            </a:r>
          </a:p>
          <a:p>
            <a:r>
              <a:rPr lang="en-US" altLang="en-US" sz="2000" b="1" dirty="0"/>
              <a:t>Preventive Controls (Animal Food)</a:t>
            </a:r>
          </a:p>
          <a:p>
            <a:pPr lvl="1"/>
            <a:r>
              <a:rPr lang="en-US" altLang="en-US" sz="2000" b="1" dirty="0">
                <a:solidFill>
                  <a:srgbClr val="C00000"/>
                </a:solidFill>
              </a:rPr>
              <a:t>Oct 2013</a:t>
            </a:r>
          </a:p>
          <a:p>
            <a:r>
              <a:rPr lang="en-US" altLang="en-US" sz="2000" b="1" dirty="0"/>
              <a:t>Produce Safety</a:t>
            </a:r>
          </a:p>
          <a:p>
            <a:pPr lvl="1"/>
            <a:r>
              <a:rPr lang="en-US" altLang="en-US" sz="2000" b="1" dirty="0">
                <a:solidFill>
                  <a:srgbClr val="C00000"/>
                </a:solidFill>
              </a:rPr>
              <a:t>Jan 2013</a:t>
            </a:r>
          </a:p>
          <a:p>
            <a:r>
              <a:rPr lang="en-US" altLang="en-US" sz="2000" b="1" dirty="0"/>
              <a:t>Foreign Supplier Verification Programs for  Importers</a:t>
            </a:r>
          </a:p>
          <a:p>
            <a:pPr lvl="1"/>
            <a:r>
              <a:rPr lang="en-US" altLang="en-US" sz="2000" b="1" dirty="0">
                <a:solidFill>
                  <a:srgbClr val="C00000"/>
                </a:solidFill>
              </a:rPr>
              <a:t>July 2013</a:t>
            </a:r>
            <a:endParaRPr lang="en-US" altLang="en-US" sz="2000" b="1" dirty="0"/>
          </a:p>
          <a:p>
            <a:r>
              <a:rPr lang="en-US" altLang="en-US" sz="2000" b="1" dirty="0"/>
              <a:t>Accredited 3</a:t>
            </a:r>
            <a:r>
              <a:rPr lang="en-US" altLang="en-US" sz="2000" b="1" baseline="30000" dirty="0"/>
              <a:t>rd</a:t>
            </a:r>
            <a:r>
              <a:rPr lang="en-US" altLang="en-US" sz="2000" b="1" dirty="0"/>
              <a:t> Party Certification</a:t>
            </a:r>
          </a:p>
          <a:p>
            <a:pPr lvl="1"/>
            <a:r>
              <a:rPr lang="en-US" altLang="en-US" sz="2000" b="1" dirty="0">
                <a:solidFill>
                  <a:srgbClr val="C00000"/>
                </a:solidFill>
              </a:rPr>
              <a:t>July 2013</a:t>
            </a:r>
            <a:endParaRPr lang="en-US" altLang="en-US" sz="2000" b="1" dirty="0"/>
          </a:p>
          <a:p>
            <a:r>
              <a:rPr lang="en-US" altLang="en-US" sz="2000" b="1" dirty="0"/>
              <a:t>Intentional Adulteration</a:t>
            </a:r>
          </a:p>
          <a:p>
            <a:pPr lvl="1"/>
            <a:r>
              <a:rPr lang="en-US" altLang="en-US" sz="2000" b="1" dirty="0">
                <a:solidFill>
                  <a:srgbClr val="C00000"/>
                </a:solidFill>
              </a:rPr>
              <a:t>Dec 2013</a:t>
            </a:r>
          </a:p>
          <a:p>
            <a:r>
              <a:rPr lang="en-US" altLang="en-US" sz="2000" b="1" dirty="0">
                <a:solidFill>
                  <a:srgbClr val="0070C0"/>
                </a:solidFill>
              </a:rPr>
              <a:t>Safe Food </a:t>
            </a:r>
            <a:r>
              <a:rPr lang="en-US" altLang="en-US" sz="2000" b="1" dirty="0" smtClean="0">
                <a:solidFill>
                  <a:srgbClr val="0070C0"/>
                </a:solidFill>
              </a:rPr>
              <a:t>Transport</a:t>
            </a:r>
            <a:endParaRPr lang="en-US" sz="2000" dirty="0"/>
          </a:p>
        </p:txBody>
      </p:sp>
      <p:sp>
        <p:nvSpPr>
          <p:cNvPr id="5" name="Text Placeholder 4"/>
          <p:cNvSpPr>
            <a:spLocks noGrp="1"/>
          </p:cNvSpPr>
          <p:nvPr>
            <p:ph type="body" sz="quarter" idx="10"/>
          </p:nvPr>
        </p:nvSpPr>
        <p:spPr/>
        <p:txBody>
          <a:bodyPr/>
          <a:lstStyle/>
          <a:p>
            <a:endParaRPr lang="en-US" dirty="0"/>
          </a:p>
        </p:txBody>
      </p:sp>
      <p:sp>
        <p:nvSpPr>
          <p:cNvPr id="6" name="Text Placeholder 5"/>
          <p:cNvSpPr>
            <a:spLocks noGrp="1"/>
          </p:cNvSpPr>
          <p:nvPr>
            <p:ph type="body" sz="quarter" idx="13"/>
          </p:nvPr>
        </p:nvSpPr>
        <p:spPr/>
        <p:txBody>
          <a:bodyPr/>
          <a:lstStyle/>
          <a:p>
            <a:endParaRPr lang="en-US" dirty="0"/>
          </a:p>
        </p:txBody>
      </p:sp>
      <p:pic>
        <p:nvPicPr>
          <p:cNvPr id="7" name="Picture 6" descr="FDA logo" title="FDA logo image"/>
          <p:cNvPicPr>
            <a:picLocks noChangeAspect="1"/>
          </p:cNvPicPr>
          <p:nvPr/>
        </p:nvPicPr>
        <p:blipFill rotWithShape="1">
          <a:blip r:embed="rId3">
            <a:duotone>
              <a:prstClr val="black"/>
              <a:schemeClr val="accent1">
                <a:tint val="45000"/>
                <a:satMod val="400000"/>
              </a:schemeClr>
            </a:duotone>
            <a:extLst>
              <a:ext uri="{28A0092B-C50C-407E-A947-70E740481C1C}">
                <a14:useLocalDpi xmlns:a14="http://schemas.microsoft.com/office/drawing/2010/main" val="0"/>
              </a:ext>
            </a:extLst>
          </a:blip>
          <a:srcRect l="1" r="77290"/>
          <a:stretch/>
        </p:blipFill>
        <p:spPr bwMode="auto">
          <a:xfrm>
            <a:off x="7239000" y="6248400"/>
            <a:ext cx="1066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47839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fld id="{F8ECAD15-DF40-4D57-8D99-2197AD37FB1A}" type="slidenum">
              <a:rPr lang="en-US" smtClean="0">
                <a:solidFill>
                  <a:prstClr val="black">
                    <a:tint val="75000"/>
                  </a:prstClr>
                </a:solidFill>
              </a:rPr>
              <a:pPr/>
              <a:t>46</a:t>
            </a:fld>
            <a:endParaRPr lang="en-US" dirty="0">
              <a:solidFill>
                <a:prstClr val="black">
                  <a:tint val="75000"/>
                </a:prstClr>
              </a:solidFill>
            </a:endParaRPr>
          </a:p>
        </p:txBody>
      </p:sp>
      <p:sp>
        <p:nvSpPr>
          <p:cNvPr id="4" name="Title 3"/>
          <p:cNvSpPr>
            <a:spLocks noGrp="1"/>
          </p:cNvSpPr>
          <p:nvPr>
            <p:ph type="title"/>
          </p:nvPr>
        </p:nvSpPr>
        <p:spPr/>
        <p:txBody>
          <a:bodyPr/>
          <a:lstStyle/>
          <a:p>
            <a:r>
              <a:rPr lang="en-US" altLang="en-US" sz="2800" dirty="0" smtClean="0">
                <a:solidFill>
                  <a:srgbClr val="C00000"/>
                </a:solidFill>
              </a:rPr>
              <a:t>FS-1  </a:t>
            </a:r>
            <a:r>
              <a:rPr lang="en-US" altLang="en-US" sz="2800" dirty="0" smtClean="0"/>
              <a:t> </a:t>
            </a:r>
            <a:r>
              <a:rPr lang="en-US" altLang="en-US" sz="2800" dirty="0"/>
              <a:t>FSMA in Action: New Enforcement Tools Used to Improve Food Safety</a:t>
            </a:r>
            <a:endParaRPr lang="en-US" sz="2800" dirty="0"/>
          </a:p>
        </p:txBody>
      </p:sp>
      <p:sp>
        <p:nvSpPr>
          <p:cNvPr id="2" name="Content Placeholder 1"/>
          <p:cNvSpPr>
            <a:spLocks noGrp="1"/>
          </p:cNvSpPr>
          <p:nvPr>
            <p:ph sz="quarter" idx="14"/>
          </p:nvPr>
        </p:nvSpPr>
        <p:spPr/>
        <p:txBody>
          <a:bodyPr/>
          <a:lstStyle/>
          <a:p>
            <a:r>
              <a:rPr lang="en-US" altLang="en-US" sz="2000" b="1" dirty="0"/>
              <a:t>Mandatory Recall Authority</a:t>
            </a:r>
          </a:p>
          <a:p>
            <a:pPr lvl="1"/>
            <a:r>
              <a:rPr lang="en-US" altLang="en-US" sz="2000" b="1" dirty="0"/>
              <a:t>Mandatory recalls of adulterated pet treats and adulterated dietary supplements in 2013</a:t>
            </a:r>
          </a:p>
          <a:p>
            <a:endParaRPr lang="en-US" altLang="en-US" sz="2000" b="1" dirty="0"/>
          </a:p>
          <a:p>
            <a:r>
              <a:rPr lang="en-US" altLang="en-US" sz="2000" b="1" dirty="0"/>
              <a:t>Administrative Detention</a:t>
            </a:r>
          </a:p>
          <a:p>
            <a:pPr lvl="1"/>
            <a:r>
              <a:rPr lang="en-US" altLang="en-US" sz="2000" b="1" dirty="0"/>
              <a:t>Used 6 times since the enactment of FSMA</a:t>
            </a:r>
          </a:p>
          <a:p>
            <a:pPr lvl="1"/>
            <a:r>
              <a:rPr lang="en-US" altLang="en-US" sz="2000" b="1" dirty="0"/>
              <a:t>In 2013 d</a:t>
            </a:r>
            <a:r>
              <a:rPr lang="en-US" altLang="en-US" sz="2000" b="1" dirty="0" smtClean="0"/>
              <a:t>etained </a:t>
            </a:r>
            <a:r>
              <a:rPr lang="en-US" altLang="en-US" sz="2000" b="1" dirty="0"/>
              <a:t>$8 million dietary supplements containing DMAA, a new dietary ingredient that has not been shown to be safe</a:t>
            </a:r>
          </a:p>
          <a:p>
            <a:endParaRPr lang="en-US" altLang="en-US" sz="2000" b="1" dirty="0"/>
          </a:p>
          <a:p>
            <a:r>
              <a:rPr lang="en-US" altLang="en-US" sz="2000" b="1" dirty="0"/>
              <a:t>Suspension of Registration</a:t>
            </a:r>
          </a:p>
          <a:p>
            <a:pPr lvl="1"/>
            <a:r>
              <a:rPr lang="en-US" altLang="en-US" sz="2000" b="1" dirty="0"/>
              <a:t>Suspended registration of peanut butter processor linked to  a nation-wide </a:t>
            </a:r>
            <a:r>
              <a:rPr lang="en-US" altLang="en-US" sz="2000" b="1" i="1" dirty="0" smtClean="0"/>
              <a:t>Salmonella</a:t>
            </a:r>
            <a:r>
              <a:rPr lang="en-US" altLang="en-US" sz="2000" b="1" dirty="0" smtClean="0"/>
              <a:t> </a:t>
            </a:r>
            <a:r>
              <a:rPr lang="en-US" altLang="en-US" sz="2000" b="1" dirty="0"/>
              <a:t>outbreak</a:t>
            </a:r>
          </a:p>
          <a:p>
            <a:endParaRPr lang="en-US" dirty="0"/>
          </a:p>
        </p:txBody>
      </p:sp>
      <p:sp>
        <p:nvSpPr>
          <p:cNvPr id="5" name="Text Placeholder 4"/>
          <p:cNvSpPr>
            <a:spLocks noGrp="1"/>
          </p:cNvSpPr>
          <p:nvPr>
            <p:ph type="body" sz="quarter" idx="10"/>
          </p:nvPr>
        </p:nvSpPr>
        <p:spPr/>
        <p:txBody>
          <a:bodyPr/>
          <a:lstStyle/>
          <a:p>
            <a:endParaRPr lang="en-US" dirty="0"/>
          </a:p>
        </p:txBody>
      </p:sp>
      <p:sp>
        <p:nvSpPr>
          <p:cNvPr id="6" name="Text Placeholder 5"/>
          <p:cNvSpPr>
            <a:spLocks noGrp="1"/>
          </p:cNvSpPr>
          <p:nvPr>
            <p:ph type="body" sz="quarter" idx="13"/>
          </p:nvPr>
        </p:nvSpPr>
        <p:spPr/>
        <p:txBody>
          <a:bodyPr/>
          <a:lstStyle/>
          <a:p>
            <a:endParaRPr lang="en-US" dirty="0"/>
          </a:p>
        </p:txBody>
      </p:sp>
      <p:pic>
        <p:nvPicPr>
          <p:cNvPr id="7" name="Picture 6" descr="FDA logo" title="FDA logo image"/>
          <p:cNvPicPr>
            <a:picLocks noChangeAspect="1"/>
          </p:cNvPicPr>
          <p:nvPr/>
        </p:nvPicPr>
        <p:blipFill rotWithShape="1">
          <a:blip r:embed="rId3">
            <a:duotone>
              <a:prstClr val="black"/>
              <a:schemeClr val="accent1">
                <a:tint val="45000"/>
                <a:satMod val="400000"/>
              </a:schemeClr>
            </a:duotone>
            <a:extLst>
              <a:ext uri="{28A0092B-C50C-407E-A947-70E740481C1C}">
                <a14:useLocalDpi xmlns:a14="http://schemas.microsoft.com/office/drawing/2010/main" val="0"/>
              </a:ext>
            </a:extLst>
          </a:blip>
          <a:srcRect l="1" r="77290"/>
          <a:stretch/>
        </p:blipFill>
        <p:spPr bwMode="auto">
          <a:xfrm>
            <a:off x="7239000" y="6248400"/>
            <a:ext cx="1066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01764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fld id="{F8ECAD15-DF40-4D57-8D99-2197AD37FB1A}" type="slidenum">
              <a:rPr lang="en-US" smtClean="0">
                <a:solidFill>
                  <a:prstClr val="black">
                    <a:tint val="75000"/>
                  </a:prstClr>
                </a:solidFill>
              </a:rPr>
              <a:pPr/>
              <a:t>47</a:t>
            </a:fld>
            <a:endParaRPr lang="en-US" dirty="0">
              <a:solidFill>
                <a:prstClr val="black">
                  <a:tint val="75000"/>
                </a:prstClr>
              </a:solidFill>
            </a:endParaRPr>
          </a:p>
        </p:txBody>
      </p:sp>
      <p:sp>
        <p:nvSpPr>
          <p:cNvPr id="4" name="Title 3"/>
          <p:cNvSpPr>
            <a:spLocks noGrp="1"/>
          </p:cNvSpPr>
          <p:nvPr>
            <p:ph type="title"/>
          </p:nvPr>
        </p:nvSpPr>
        <p:spPr/>
        <p:txBody>
          <a:bodyPr/>
          <a:lstStyle/>
          <a:p>
            <a:r>
              <a:rPr lang="en-US" altLang="en-US" dirty="0">
                <a:solidFill>
                  <a:srgbClr val="C00000"/>
                </a:solidFill>
                <a:latin typeface="Arial" pitchFamily="34" charset="0"/>
                <a:cs typeface="Arial" pitchFamily="34" charset="0"/>
              </a:rPr>
              <a:t>FS-1 </a:t>
            </a:r>
            <a:r>
              <a:rPr lang="en-US" altLang="en-US" dirty="0" smtClean="0">
                <a:solidFill>
                  <a:srgbClr val="C00000"/>
                </a:solidFill>
                <a:latin typeface="Arial" pitchFamily="34" charset="0"/>
                <a:cs typeface="Arial" pitchFamily="34" charset="0"/>
              </a:rPr>
              <a:t>FS-1</a:t>
            </a:r>
            <a:endParaRPr lang="en-US" dirty="0"/>
          </a:p>
        </p:txBody>
      </p:sp>
      <p:sp>
        <p:nvSpPr>
          <p:cNvPr id="11" name="TextBox 10"/>
          <p:cNvSpPr txBox="1"/>
          <p:nvPr/>
        </p:nvSpPr>
        <p:spPr>
          <a:xfrm>
            <a:off x="1612605" y="304801"/>
            <a:ext cx="978196" cy="830997"/>
          </a:xfrm>
          <a:prstGeom prst="rect">
            <a:avLst/>
          </a:prstGeom>
          <a:noFill/>
        </p:spPr>
        <p:txBody>
          <a:bodyPr wrap="square" rtlCol="0">
            <a:spAutoFit/>
          </a:bodyPr>
          <a:lstStyle/>
          <a:p>
            <a:pPr fontAlgn="base">
              <a:spcBef>
                <a:spcPct val="0"/>
              </a:spcBef>
              <a:spcAft>
                <a:spcPct val="0"/>
              </a:spcAft>
            </a:pPr>
            <a:r>
              <a:rPr lang="en-US" sz="2400" b="1" dirty="0" smtClean="0">
                <a:solidFill>
                  <a:srgbClr val="C00000"/>
                </a:solidFill>
                <a:latin typeface="Arial" pitchFamily="34" charset="0"/>
              </a:rPr>
              <a:t>FS-1 FS-2</a:t>
            </a:r>
            <a:endParaRPr lang="en-US" sz="2400" b="1" dirty="0">
              <a:solidFill>
                <a:srgbClr val="C00000"/>
              </a:solidFill>
              <a:latin typeface="Arial" pitchFamily="34" charset="0"/>
            </a:endParaRPr>
          </a:p>
        </p:txBody>
      </p:sp>
      <p:pic>
        <p:nvPicPr>
          <p:cNvPr id="8" name="Picture 2" descr="Coordinated Outbreak Response &amp; Evaluation logo" title="CORE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54363" y="228600"/>
            <a:ext cx="4084637" cy="990599"/>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sz="quarter" idx="14"/>
          </p:nvPr>
        </p:nvSpPr>
        <p:spPr/>
        <p:txBody>
          <a:bodyPr/>
          <a:lstStyle/>
          <a:p>
            <a:r>
              <a:rPr lang="en-US" altLang="en-US" sz="2800" b="1" dirty="0">
                <a:cs typeface="Arial" pitchFamily="34" charset="0"/>
              </a:rPr>
              <a:t>FDA works with partners, through </a:t>
            </a:r>
            <a:r>
              <a:rPr lang="en-US" altLang="en-US" sz="2800" b="1" dirty="0" smtClean="0">
                <a:cs typeface="Arial" pitchFamily="34" charset="0"/>
              </a:rPr>
              <a:t>CORE, </a:t>
            </a:r>
            <a:r>
              <a:rPr lang="en-US" altLang="en-US" sz="2800" b="1" dirty="0">
                <a:cs typeface="Arial" pitchFamily="34" charset="0"/>
              </a:rPr>
              <a:t>to:</a:t>
            </a:r>
          </a:p>
          <a:p>
            <a:pPr lvl="1"/>
            <a:r>
              <a:rPr lang="en-US" altLang="en-US" b="1" dirty="0">
                <a:cs typeface="Arial" pitchFamily="34" charset="0"/>
              </a:rPr>
              <a:t>Find the outbreak</a:t>
            </a:r>
          </a:p>
          <a:p>
            <a:pPr lvl="2"/>
            <a:r>
              <a:rPr lang="en-US" altLang="en-US" b="1" dirty="0">
                <a:solidFill>
                  <a:srgbClr val="0070C0"/>
                </a:solidFill>
                <a:cs typeface="Arial" pitchFamily="34" charset="0"/>
              </a:rPr>
              <a:t>Signals and Surveillance Team</a:t>
            </a:r>
            <a:endParaRPr lang="en-US" altLang="en-US" b="1" dirty="0">
              <a:cs typeface="Arial" pitchFamily="34" charset="0"/>
            </a:endParaRPr>
          </a:p>
          <a:p>
            <a:pPr lvl="1"/>
            <a:r>
              <a:rPr lang="en-US" altLang="en-US" b="1" dirty="0">
                <a:cs typeface="Arial" pitchFamily="34" charset="0"/>
              </a:rPr>
              <a:t>Stop the outbreak</a:t>
            </a:r>
          </a:p>
          <a:p>
            <a:pPr lvl="2"/>
            <a:r>
              <a:rPr lang="en-US" altLang="en-US" b="1" dirty="0">
                <a:solidFill>
                  <a:srgbClr val="0070C0"/>
                </a:solidFill>
                <a:cs typeface="Arial" pitchFamily="34" charset="0"/>
              </a:rPr>
              <a:t>Response Teams</a:t>
            </a:r>
            <a:endParaRPr lang="en-US" altLang="en-US" b="1" dirty="0">
              <a:cs typeface="Arial" pitchFamily="34" charset="0"/>
            </a:endParaRPr>
          </a:p>
          <a:p>
            <a:pPr lvl="1"/>
            <a:r>
              <a:rPr lang="en-US" altLang="en-US" b="1" dirty="0">
                <a:cs typeface="Arial" pitchFamily="34" charset="0"/>
              </a:rPr>
              <a:t>Prevent the next outbreak</a:t>
            </a:r>
          </a:p>
          <a:p>
            <a:pPr lvl="2"/>
            <a:r>
              <a:rPr lang="en-US" altLang="en-US" b="1" dirty="0">
                <a:solidFill>
                  <a:srgbClr val="0070C0"/>
                </a:solidFill>
                <a:cs typeface="Arial" pitchFamily="34" charset="0"/>
              </a:rPr>
              <a:t>Post-Response Team</a:t>
            </a:r>
          </a:p>
          <a:p>
            <a:endParaRPr lang="en-US" dirty="0"/>
          </a:p>
        </p:txBody>
      </p:sp>
      <p:sp>
        <p:nvSpPr>
          <p:cNvPr id="5" name="Text Placeholder 4"/>
          <p:cNvSpPr>
            <a:spLocks noGrp="1"/>
          </p:cNvSpPr>
          <p:nvPr>
            <p:ph type="body" sz="quarter" idx="10"/>
          </p:nvPr>
        </p:nvSpPr>
        <p:spPr/>
        <p:txBody>
          <a:bodyPr/>
          <a:lstStyle/>
          <a:p>
            <a:endParaRPr lang="en-US" dirty="0"/>
          </a:p>
        </p:txBody>
      </p:sp>
      <p:sp>
        <p:nvSpPr>
          <p:cNvPr id="6" name="Text Placeholder 5"/>
          <p:cNvSpPr>
            <a:spLocks noGrp="1"/>
          </p:cNvSpPr>
          <p:nvPr>
            <p:ph type="body" sz="quarter" idx="13"/>
          </p:nvPr>
        </p:nvSpPr>
        <p:spPr/>
        <p:txBody>
          <a:bodyPr/>
          <a:lstStyle/>
          <a:p>
            <a:endParaRPr lang="en-US" dirty="0"/>
          </a:p>
        </p:txBody>
      </p:sp>
      <p:pic>
        <p:nvPicPr>
          <p:cNvPr id="7" name="Picture 6" descr="FDA logo" title="FDA logo image"/>
          <p:cNvPicPr>
            <a:picLocks noChangeAspect="1"/>
          </p:cNvPicPr>
          <p:nvPr/>
        </p:nvPicPr>
        <p:blipFill rotWithShape="1">
          <a:blip r:embed="rId4">
            <a:duotone>
              <a:prstClr val="black"/>
              <a:schemeClr val="accent1">
                <a:tint val="45000"/>
                <a:satMod val="400000"/>
              </a:schemeClr>
            </a:duotone>
            <a:extLst>
              <a:ext uri="{28A0092B-C50C-407E-A947-70E740481C1C}">
                <a14:useLocalDpi xmlns:a14="http://schemas.microsoft.com/office/drawing/2010/main" val="0"/>
              </a:ext>
            </a:extLst>
          </a:blip>
          <a:srcRect l="1" r="77290"/>
          <a:stretch/>
        </p:blipFill>
        <p:spPr bwMode="auto">
          <a:xfrm>
            <a:off x="7239000" y="6248400"/>
            <a:ext cx="1066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73854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fld id="{F8ECAD15-DF40-4D57-8D99-2197AD37FB1A}" type="slidenum">
              <a:rPr lang="en-US" smtClean="0">
                <a:solidFill>
                  <a:prstClr val="black">
                    <a:tint val="75000"/>
                  </a:prstClr>
                </a:solidFill>
              </a:rPr>
              <a:pPr/>
              <a:t>48</a:t>
            </a:fld>
            <a:endParaRPr lang="en-US" dirty="0">
              <a:solidFill>
                <a:prstClr val="black">
                  <a:tint val="75000"/>
                </a:prstClr>
              </a:solidFill>
            </a:endParaRPr>
          </a:p>
        </p:txBody>
      </p:sp>
      <p:sp>
        <p:nvSpPr>
          <p:cNvPr id="4" name="Title 3"/>
          <p:cNvSpPr>
            <a:spLocks noGrp="1"/>
          </p:cNvSpPr>
          <p:nvPr>
            <p:ph type="title"/>
          </p:nvPr>
        </p:nvSpPr>
        <p:spPr/>
        <p:txBody>
          <a:bodyPr/>
          <a:lstStyle/>
          <a:p>
            <a:r>
              <a:rPr lang="en-US" sz="2800" dirty="0">
                <a:solidFill>
                  <a:srgbClr val="C00000"/>
                </a:solidFill>
              </a:rPr>
              <a:t>FS-2:  </a:t>
            </a:r>
            <a:r>
              <a:rPr lang="en-US" sz="2800" dirty="0" smtClean="0"/>
              <a:t>Reduce Outbreak-Associated </a:t>
            </a:r>
            <a:r>
              <a:rPr lang="en-US" sz="2800" dirty="0"/>
              <a:t>I</a:t>
            </a:r>
            <a:r>
              <a:rPr lang="en-US" sz="2800" dirty="0" smtClean="0"/>
              <a:t>nfections </a:t>
            </a:r>
            <a:r>
              <a:rPr lang="en-US" sz="2800" dirty="0"/>
              <a:t>A</a:t>
            </a:r>
            <a:r>
              <a:rPr lang="en-US" sz="2800" dirty="0" smtClean="0"/>
              <a:t>ssociated with Food </a:t>
            </a:r>
            <a:r>
              <a:rPr lang="en-US" sz="2800" dirty="0"/>
              <a:t>C</a:t>
            </a:r>
            <a:r>
              <a:rPr lang="en-US" sz="2800" dirty="0" smtClean="0"/>
              <a:t>ategories</a:t>
            </a:r>
            <a:endParaRPr lang="en-US" sz="2800" dirty="0"/>
          </a:p>
        </p:txBody>
      </p:sp>
      <p:sp>
        <p:nvSpPr>
          <p:cNvPr id="2" name="Content Placeholder 1"/>
          <p:cNvSpPr>
            <a:spLocks noGrp="1"/>
          </p:cNvSpPr>
          <p:nvPr>
            <p:ph sz="quarter" idx="14"/>
          </p:nvPr>
        </p:nvSpPr>
        <p:spPr/>
        <p:txBody>
          <a:bodyPr/>
          <a:lstStyle/>
          <a:p>
            <a:pPr>
              <a:buFont typeface="Wingdings" panose="05000000000000000000" pitchFamily="2" charset="2"/>
              <a:buChar char="Ø"/>
            </a:pPr>
            <a:endParaRPr lang="en-US" sz="1800" b="1" dirty="0" smtClean="0"/>
          </a:p>
          <a:p>
            <a:pPr>
              <a:buFont typeface="Wingdings" panose="05000000000000000000" pitchFamily="2" charset="2"/>
              <a:buChar char="Ø"/>
            </a:pPr>
            <a:r>
              <a:rPr lang="en-US" sz="1800" b="1" dirty="0" smtClean="0"/>
              <a:t>Agencies </a:t>
            </a:r>
            <a:r>
              <a:rPr lang="en-US" sz="1800" b="1" dirty="0"/>
              <a:t>need to know how many cases of foodborne disease are attributable to each food commodity group they regulate</a:t>
            </a:r>
          </a:p>
          <a:p>
            <a:pPr marL="109728" indent="0">
              <a:buNone/>
            </a:pPr>
            <a:endParaRPr lang="en-US" sz="1800" b="1" dirty="0"/>
          </a:p>
          <a:p>
            <a:pPr>
              <a:buFont typeface="Wingdings" panose="05000000000000000000" pitchFamily="2" charset="2"/>
              <a:buChar char="Ø"/>
            </a:pPr>
            <a:r>
              <a:rPr lang="en-US" sz="1800" b="1" dirty="0"/>
              <a:t>CDC, FSIS, </a:t>
            </a:r>
            <a:r>
              <a:rPr lang="en-US" sz="1800" b="1" dirty="0" smtClean="0"/>
              <a:t> and FDA have </a:t>
            </a:r>
            <a:r>
              <a:rPr lang="en-US" sz="1800" b="1" dirty="0"/>
              <a:t>historically pursued their own attribution analyses</a:t>
            </a:r>
          </a:p>
          <a:p>
            <a:pPr marL="109728" indent="0">
              <a:buNone/>
            </a:pPr>
            <a:endParaRPr lang="en-US" sz="1800" b="1" dirty="0"/>
          </a:p>
          <a:p>
            <a:pPr>
              <a:buFont typeface="Wingdings" panose="05000000000000000000" pitchFamily="2" charset="2"/>
              <a:buChar char="Ø"/>
            </a:pPr>
            <a:r>
              <a:rPr lang="en-US" sz="1800" b="1" dirty="0" smtClean="0"/>
              <a:t>Interagency </a:t>
            </a:r>
            <a:r>
              <a:rPr lang="en-US" sz="1800" b="1" dirty="0"/>
              <a:t>Food Safety Analytics Collaboration (IFSAC) </a:t>
            </a:r>
            <a:r>
              <a:rPr lang="en-US" sz="1800" b="1" dirty="0" smtClean="0"/>
              <a:t>formed to </a:t>
            </a:r>
            <a:r>
              <a:rPr lang="en-US" sz="1800" b="1" dirty="0"/>
              <a:t>improve coordination of Federal food safety </a:t>
            </a:r>
            <a:r>
              <a:rPr lang="en-US" sz="1800" b="1" dirty="0" smtClean="0"/>
              <a:t>agencies </a:t>
            </a:r>
          </a:p>
          <a:p>
            <a:pPr lvl="2"/>
            <a:r>
              <a:rPr lang="en-US" sz="1800" b="1" dirty="0" smtClean="0"/>
              <a:t>Developed a shared tri-agency food scheme for attribution analysis</a:t>
            </a:r>
          </a:p>
          <a:p>
            <a:pPr lvl="2"/>
            <a:r>
              <a:rPr lang="en-US" sz="1800" b="1" dirty="0" smtClean="0"/>
              <a:t>Updated </a:t>
            </a:r>
            <a:r>
              <a:rPr lang="en-US" sz="1800" b="1" dirty="0"/>
              <a:t>attribution estimates </a:t>
            </a:r>
          </a:p>
        </p:txBody>
      </p:sp>
      <p:sp>
        <p:nvSpPr>
          <p:cNvPr id="5" name="Text Placeholder 4"/>
          <p:cNvSpPr>
            <a:spLocks noGrp="1"/>
          </p:cNvSpPr>
          <p:nvPr>
            <p:ph type="body" sz="quarter" idx="10"/>
          </p:nvPr>
        </p:nvSpPr>
        <p:spPr/>
        <p:txBody>
          <a:bodyPr/>
          <a:lstStyle/>
          <a:p>
            <a:endParaRPr lang="en-US" dirty="0"/>
          </a:p>
        </p:txBody>
      </p:sp>
      <p:sp>
        <p:nvSpPr>
          <p:cNvPr id="6" name="Text Placeholder 5"/>
          <p:cNvSpPr>
            <a:spLocks noGrp="1"/>
          </p:cNvSpPr>
          <p:nvPr>
            <p:ph type="body" sz="quarter" idx="13"/>
          </p:nvPr>
        </p:nvSpPr>
        <p:spPr/>
        <p:txBody>
          <a:bodyPr/>
          <a:lstStyle/>
          <a:p>
            <a:endParaRPr lang="en-US" dirty="0"/>
          </a:p>
        </p:txBody>
      </p:sp>
      <p:pic>
        <p:nvPicPr>
          <p:cNvPr id="7" name="Picture 6" descr="FDA logo" title="FDA logo image"/>
          <p:cNvPicPr>
            <a:picLocks noChangeAspect="1"/>
          </p:cNvPicPr>
          <p:nvPr/>
        </p:nvPicPr>
        <p:blipFill rotWithShape="1">
          <a:blip r:embed="rId3">
            <a:duotone>
              <a:prstClr val="black"/>
              <a:schemeClr val="accent1">
                <a:tint val="45000"/>
                <a:satMod val="400000"/>
              </a:schemeClr>
            </a:duotone>
            <a:extLst>
              <a:ext uri="{28A0092B-C50C-407E-A947-70E740481C1C}">
                <a14:useLocalDpi xmlns:a14="http://schemas.microsoft.com/office/drawing/2010/main" val="0"/>
              </a:ext>
            </a:extLst>
          </a:blip>
          <a:srcRect l="1" r="77290"/>
          <a:stretch/>
        </p:blipFill>
        <p:spPr bwMode="auto">
          <a:xfrm>
            <a:off x="7239000" y="6248400"/>
            <a:ext cx="1066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53753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fld id="{F8ECAD15-DF40-4D57-8D99-2197AD37FB1A}" type="slidenum">
              <a:rPr lang="en-US" smtClean="0">
                <a:solidFill>
                  <a:prstClr val="black">
                    <a:tint val="75000"/>
                  </a:prstClr>
                </a:solidFill>
              </a:rPr>
              <a:pPr/>
              <a:t>49</a:t>
            </a:fld>
            <a:endParaRPr lang="en-US" dirty="0">
              <a:solidFill>
                <a:prstClr val="black">
                  <a:tint val="75000"/>
                </a:prstClr>
              </a:solidFill>
            </a:endParaRPr>
          </a:p>
        </p:txBody>
      </p:sp>
      <p:sp>
        <p:nvSpPr>
          <p:cNvPr id="4" name="Title 3"/>
          <p:cNvSpPr>
            <a:spLocks noGrp="1"/>
          </p:cNvSpPr>
          <p:nvPr>
            <p:ph type="title"/>
          </p:nvPr>
        </p:nvSpPr>
        <p:spPr/>
        <p:txBody>
          <a:bodyPr/>
          <a:lstStyle/>
          <a:p>
            <a:r>
              <a:rPr lang="en-US" sz="4000" dirty="0">
                <a:solidFill>
                  <a:srgbClr val="FF0000"/>
                </a:solidFill>
              </a:rPr>
              <a:t> </a:t>
            </a:r>
            <a:r>
              <a:rPr lang="en-US" dirty="0">
                <a:solidFill>
                  <a:srgbClr val="C00000"/>
                </a:solidFill>
              </a:rPr>
              <a:t>FS-1/FS-2: </a:t>
            </a:r>
            <a:r>
              <a:rPr lang="en-US" dirty="0"/>
              <a:t>OMB HHS Priority Goal</a:t>
            </a:r>
            <a:r>
              <a:rPr lang="en-US" sz="4400" dirty="0"/>
              <a:t/>
            </a:r>
            <a:br>
              <a:rPr lang="en-US" sz="4400" dirty="0"/>
            </a:br>
            <a:r>
              <a:rPr lang="en-US" sz="4000" dirty="0"/>
              <a:t>	</a:t>
            </a:r>
            <a:r>
              <a:rPr lang="en-US" sz="2400" i="1" dirty="0">
                <a:solidFill>
                  <a:srgbClr val="C00000"/>
                </a:solidFill>
              </a:rPr>
              <a:t>Reduce Foodborne </a:t>
            </a:r>
            <a:r>
              <a:rPr lang="en-US" sz="2400" i="1" dirty="0" smtClean="0">
                <a:solidFill>
                  <a:srgbClr val="C00000"/>
                </a:solidFill>
              </a:rPr>
              <a:t>illness </a:t>
            </a:r>
            <a:r>
              <a:rPr lang="en-US" sz="2400" i="1" dirty="0">
                <a:solidFill>
                  <a:srgbClr val="C00000"/>
                </a:solidFill>
              </a:rPr>
              <a:t>in the Population</a:t>
            </a:r>
            <a:endParaRPr lang="en-US" sz="2400" dirty="0"/>
          </a:p>
        </p:txBody>
      </p:sp>
      <p:sp>
        <p:nvSpPr>
          <p:cNvPr id="2" name="Content Placeholder 1"/>
          <p:cNvSpPr>
            <a:spLocks noGrp="1"/>
          </p:cNvSpPr>
          <p:nvPr>
            <p:ph sz="quarter" idx="14"/>
          </p:nvPr>
        </p:nvSpPr>
        <p:spPr/>
        <p:txBody>
          <a:bodyPr/>
          <a:lstStyle/>
          <a:p>
            <a:r>
              <a:rPr lang="en-US" sz="2400" b="1" dirty="0"/>
              <a:t>By December 31, 2013, decrease the rate of </a:t>
            </a:r>
            <a:r>
              <a:rPr lang="en-US" sz="2400" b="1" i="1" dirty="0"/>
              <a:t>Salmonella </a:t>
            </a:r>
            <a:r>
              <a:rPr lang="en-US" sz="2400" b="1" dirty="0"/>
              <a:t>Enteritidis</a:t>
            </a:r>
            <a:r>
              <a:rPr lang="en-US" sz="2400" b="1" i="1" dirty="0"/>
              <a:t> </a:t>
            </a:r>
            <a:r>
              <a:rPr lang="en-US" sz="2400" b="1" dirty="0"/>
              <a:t>illness in the population from 2.6 cases per 100,000 (2007-2009 baseline) to 2.1 cases per 100,000</a:t>
            </a:r>
          </a:p>
          <a:p>
            <a:pPr marL="109728" indent="0">
              <a:buNone/>
            </a:pPr>
            <a:endParaRPr lang="en-US" sz="2400" b="1" dirty="0"/>
          </a:p>
          <a:p>
            <a:pPr lvl="1"/>
            <a:r>
              <a:rPr lang="en-US" sz="2400" b="1" i="1" dirty="0"/>
              <a:t>Salmonella</a:t>
            </a:r>
            <a:r>
              <a:rPr lang="en-US" sz="2400" b="1" dirty="0"/>
              <a:t> serotype Enteritidis (SE), a </a:t>
            </a:r>
            <a:r>
              <a:rPr lang="en-US" sz="2400" b="1" i="1" dirty="0"/>
              <a:t>Salmonella </a:t>
            </a:r>
            <a:r>
              <a:rPr lang="en-US" sz="2400" b="1" dirty="0" smtClean="0"/>
              <a:t>subtype, </a:t>
            </a:r>
            <a:r>
              <a:rPr lang="en-US" sz="2400" b="1" dirty="0"/>
              <a:t>is now the most common type of </a:t>
            </a:r>
            <a:r>
              <a:rPr lang="en-US" sz="2400" b="1" i="1" dirty="0"/>
              <a:t>Salmonella </a:t>
            </a:r>
            <a:r>
              <a:rPr lang="en-US" sz="2400" b="1" dirty="0"/>
              <a:t>in the United States and accounts for approximately 20% of all </a:t>
            </a:r>
            <a:r>
              <a:rPr lang="en-US" sz="2400" b="1" i="1" dirty="0"/>
              <a:t>Salmonella</a:t>
            </a:r>
            <a:r>
              <a:rPr lang="en-US" sz="2400" b="1" dirty="0"/>
              <a:t> cases in humans.</a:t>
            </a:r>
          </a:p>
          <a:p>
            <a:endParaRPr lang="en-US" dirty="0"/>
          </a:p>
        </p:txBody>
      </p:sp>
      <p:sp>
        <p:nvSpPr>
          <p:cNvPr id="5" name="Text Placeholder 4"/>
          <p:cNvSpPr>
            <a:spLocks noGrp="1"/>
          </p:cNvSpPr>
          <p:nvPr>
            <p:ph type="body" sz="quarter" idx="10"/>
          </p:nvPr>
        </p:nvSpPr>
        <p:spPr/>
        <p:txBody>
          <a:bodyPr/>
          <a:lstStyle/>
          <a:p>
            <a:endParaRPr lang="en-US" dirty="0"/>
          </a:p>
        </p:txBody>
      </p:sp>
      <p:sp>
        <p:nvSpPr>
          <p:cNvPr id="6" name="Text Placeholder 5"/>
          <p:cNvSpPr>
            <a:spLocks noGrp="1"/>
          </p:cNvSpPr>
          <p:nvPr>
            <p:ph type="body" sz="quarter" idx="13"/>
          </p:nvPr>
        </p:nvSpPr>
        <p:spPr/>
        <p:txBody>
          <a:bodyPr/>
          <a:lstStyle/>
          <a:p>
            <a:endParaRPr lang="en-US" dirty="0"/>
          </a:p>
        </p:txBody>
      </p:sp>
      <p:pic>
        <p:nvPicPr>
          <p:cNvPr id="7" name="Picture 6" descr="FDA logo" title="FDA logo image"/>
          <p:cNvPicPr>
            <a:picLocks noChangeAspect="1"/>
          </p:cNvPicPr>
          <p:nvPr/>
        </p:nvPicPr>
        <p:blipFill rotWithShape="1">
          <a:blip r:embed="rId3">
            <a:duotone>
              <a:prstClr val="black"/>
              <a:schemeClr val="accent1">
                <a:tint val="45000"/>
                <a:satMod val="400000"/>
              </a:schemeClr>
            </a:duotone>
            <a:extLst>
              <a:ext uri="{28A0092B-C50C-407E-A947-70E740481C1C}">
                <a14:useLocalDpi xmlns:a14="http://schemas.microsoft.com/office/drawing/2010/main" val="0"/>
              </a:ext>
            </a:extLst>
          </a:blip>
          <a:srcRect l="1" r="77290"/>
          <a:stretch/>
        </p:blipFill>
        <p:spPr bwMode="auto">
          <a:xfrm>
            <a:off x="7239000" y="6248400"/>
            <a:ext cx="1066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47135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txBox="1">
            <a:spLocks/>
          </p:cNvSpPr>
          <p:nvPr/>
        </p:nvSpPr>
        <p:spPr>
          <a:xfrm>
            <a:off x="1524000" y="1371600"/>
            <a:ext cx="7454900" cy="5486400"/>
          </a:xfrm>
          <a:prstGeom prst="rect">
            <a:avLst/>
          </a:prstGeom>
        </p:spPr>
        <p:txBody>
          <a:bodyPr>
            <a:noAutofit/>
          </a:bodyPr>
          <a:lst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a:lstStyle>
          <a:p>
            <a:pPr marL="285750" indent="-285750">
              <a:lnSpc>
                <a:spcPct val="110000"/>
              </a:lnSpc>
              <a:spcBef>
                <a:spcPts val="0"/>
              </a:spcBef>
            </a:pPr>
            <a:r>
              <a:rPr lang="en-US" sz="2600" dirty="0" smtClean="0">
                <a:solidFill>
                  <a:prstClr val="black"/>
                </a:solidFill>
              </a:rPr>
              <a:t>1 in 6 Americans is affected by foodborne illness each year  </a:t>
            </a:r>
          </a:p>
          <a:p>
            <a:pPr marL="285750" indent="-285750">
              <a:lnSpc>
                <a:spcPct val="110000"/>
              </a:lnSpc>
              <a:spcBef>
                <a:spcPts val="0"/>
              </a:spcBef>
            </a:pPr>
            <a:endParaRPr lang="en-US" sz="2600" dirty="0" smtClean="0">
              <a:solidFill>
                <a:prstClr val="black"/>
              </a:solidFill>
            </a:endParaRPr>
          </a:p>
          <a:p>
            <a:pPr marL="285750" indent="-285750">
              <a:lnSpc>
                <a:spcPct val="110000"/>
              </a:lnSpc>
              <a:spcBef>
                <a:spcPts val="0"/>
              </a:spcBef>
            </a:pPr>
            <a:r>
              <a:rPr lang="en-US" sz="2600" dirty="0"/>
              <a:t>Costs are estimated between $78 and $152 billion dollars annually </a:t>
            </a:r>
            <a:r>
              <a:rPr lang="en-US" sz="2600" dirty="0" smtClean="0"/>
              <a:t>(2011 </a:t>
            </a:r>
            <a:r>
              <a:rPr lang="en-US" sz="2600" dirty="0"/>
              <a:t>and 2010)</a:t>
            </a:r>
          </a:p>
          <a:p>
            <a:pPr marL="285750" indent="-285750">
              <a:lnSpc>
                <a:spcPct val="110000"/>
              </a:lnSpc>
              <a:spcBef>
                <a:spcPts val="0"/>
              </a:spcBef>
            </a:pPr>
            <a:endParaRPr lang="en-US" sz="2600" b="1" dirty="0" smtClean="0">
              <a:solidFill>
                <a:prstClr val="black"/>
              </a:solidFill>
            </a:endParaRPr>
          </a:p>
          <a:p>
            <a:pPr marL="285750" lvl="1" indent="-285750">
              <a:lnSpc>
                <a:spcPct val="110000"/>
              </a:lnSpc>
              <a:spcBef>
                <a:spcPts val="0"/>
              </a:spcBef>
              <a:buClr>
                <a:srgbClr val="97233F"/>
              </a:buClr>
              <a:buFont typeface="Arial" pitchFamily="34" charset="0"/>
              <a:buChar char="■"/>
            </a:pPr>
            <a:r>
              <a:rPr lang="en-US" sz="2600" dirty="0"/>
              <a:t>At least 2 million people acquire serious infections with antibiotic resistant bacteria </a:t>
            </a:r>
            <a:r>
              <a:rPr lang="en-US" sz="2600" dirty="0" smtClean="0"/>
              <a:t>annually, not all foodborne</a:t>
            </a:r>
            <a:endParaRPr lang="en-US" sz="2600" dirty="0"/>
          </a:p>
          <a:p>
            <a:pPr marL="285750" indent="-285750">
              <a:lnSpc>
                <a:spcPct val="110000"/>
              </a:lnSpc>
              <a:spcBef>
                <a:spcPts val="0"/>
              </a:spcBef>
            </a:pPr>
            <a:endParaRPr lang="en-US" sz="2600" b="1" dirty="0" smtClean="0">
              <a:solidFill>
                <a:prstClr val="black"/>
              </a:solidFill>
            </a:endParaRPr>
          </a:p>
          <a:p>
            <a:pPr marL="285750" indent="-285750">
              <a:lnSpc>
                <a:spcPct val="110000"/>
              </a:lnSpc>
              <a:spcBef>
                <a:spcPts val="0"/>
              </a:spcBef>
            </a:pPr>
            <a:endParaRPr lang="en-US" sz="2000" b="1" dirty="0">
              <a:solidFill>
                <a:prstClr val="black"/>
              </a:solidFill>
            </a:endParaRPr>
          </a:p>
        </p:txBody>
      </p:sp>
      <p:sp>
        <p:nvSpPr>
          <p:cNvPr id="3" name="Title 2"/>
          <p:cNvSpPr>
            <a:spLocks noGrp="1"/>
          </p:cNvSpPr>
          <p:nvPr>
            <p:ph type="title"/>
          </p:nvPr>
        </p:nvSpPr>
        <p:spPr/>
        <p:txBody>
          <a:bodyPr/>
          <a:lstStyle/>
          <a:p>
            <a:pPr>
              <a:defRPr/>
            </a:pPr>
            <a:r>
              <a:rPr lang="en-US" dirty="0" smtClean="0"/>
              <a:t>Overview: Food Safety </a:t>
            </a:r>
            <a:endParaRPr lang="en-US" dirty="0"/>
          </a:p>
        </p:txBody>
      </p:sp>
      <p:sp>
        <p:nvSpPr>
          <p:cNvPr id="6" name="Text Box 1028" descr="source"/>
          <p:cNvSpPr txBox="1">
            <a:spLocks noChangeArrowheads="1"/>
          </p:cNvSpPr>
          <p:nvPr/>
        </p:nvSpPr>
        <p:spPr bwMode="auto">
          <a:xfrm>
            <a:off x="1371600" y="5791200"/>
            <a:ext cx="7821886" cy="246221"/>
          </a:xfrm>
          <a:prstGeom prst="rect">
            <a:avLst/>
          </a:prstGeom>
          <a:noFill/>
          <a:ln w="12700">
            <a:noFill/>
            <a:miter lim="800000"/>
            <a:headEnd type="none" w="sm" len="sm"/>
            <a:tailEnd type="none" w="sm" len="sm"/>
          </a:ln>
        </p:spPr>
        <p:txBody>
          <a:bodyPr wrap="square">
            <a:spAutoFit/>
          </a:bodyPr>
          <a:lstStyle/>
          <a:p>
            <a:r>
              <a:rPr lang="en-US" sz="1000" dirty="0" smtClean="0">
                <a:latin typeface="Tahoma" pitchFamily="34" charset="0"/>
                <a:ea typeface="Tahoma" pitchFamily="34" charset="0"/>
                <a:cs typeface="Tahoma" pitchFamily="34" charset="0"/>
              </a:rPr>
              <a:t>SOURCE</a:t>
            </a:r>
            <a:r>
              <a:rPr lang="en-US" sz="1000" dirty="0">
                <a:latin typeface="Tahoma" pitchFamily="34" charset="0"/>
                <a:ea typeface="Tahoma" pitchFamily="34" charset="0"/>
                <a:cs typeface="Tahoma" pitchFamily="34" charset="0"/>
              </a:rPr>
              <a:t>: </a:t>
            </a:r>
            <a:r>
              <a:rPr lang="en-US" sz="1000" dirty="0" err="1" smtClean="0">
                <a:latin typeface="Tahoma" pitchFamily="34" charset="0"/>
                <a:ea typeface="Tahoma" pitchFamily="34" charset="0"/>
                <a:cs typeface="Tahoma" pitchFamily="34" charset="0"/>
              </a:rPr>
              <a:t>Scharff</a:t>
            </a:r>
            <a:r>
              <a:rPr lang="en-US" sz="1000" dirty="0" smtClean="0">
                <a:latin typeface="Tahoma" pitchFamily="34" charset="0"/>
                <a:ea typeface="Tahoma" pitchFamily="34" charset="0"/>
                <a:cs typeface="Tahoma" pitchFamily="34" charset="0"/>
              </a:rPr>
              <a:t> 2011 and 2010  </a:t>
            </a:r>
            <a:endParaRPr lang="en-US" sz="1000" dirty="0">
              <a:solidFill>
                <a:srgbClr val="FF0000"/>
              </a:solidFill>
              <a:latin typeface="Tahoma" pitchFamily="34" charset="0"/>
              <a:ea typeface="Tahoma" pitchFamily="34" charset="0"/>
              <a:cs typeface="Tahoma" pitchFamily="34" charset="0"/>
            </a:endParaRPr>
          </a:p>
        </p:txBody>
      </p:sp>
      <p:sp>
        <p:nvSpPr>
          <p:cNvPr id="7" name="TextBox 6" descr="Notes on data source." title="URL weblink for sources"/>
          <p:cNvSpPr txBox="1"/>
          <p:nvPr/>
        </p:nvSpPr>
        <p:spPr>
          <a:xfrm>
            <a:off x="1371600" y="6073914"/>
            <a:ext cx="7124066" cy="707886"/>
          </a:xfrm>
          <a:prstGeom prst="rect">
            <a:avLst/>
          </a:prstGeom>
          <a:noFill/>
        </p:spPr>
        <p:txBody>
          <a:bodyPr wrap="none" rtlCol="0">
            <a:spAutoFit/>
          </a:bodyPr>
          <a:lstStyle/>
          <a:p>
            <a:r>
              <a:rPr lang="en-US" sz="1000" dirty="0" smtClean="0">
                <a:latin typeface="Tahoma" panose="020B0604030504040204" pitchFamily="34" charset="0"/>
                <a:ea typeface="Tahoma" panose="020B0604030504040204" pitchFamily="34" charset="0"/>
                <a:cs typeface="Tahoma" panose="020B0604030504040204" pitchFamily="34" charset="0"/>
              </a:rPr>
              <a:t>NOTES: </a:t>
            </a:r>
            <a:r>
              <a:rPr lang="en-US" sz="1000" dirty="0">
                <a:latin typeface="Tahoma" panose="020B0604030504040204" pitchFamily="34" charset="0"/>
                <a:ea typeface="Tahoma" panose="020B0604030504040204" pitchFamily="34" charset="0"/>
                <a:cs typeface="Tahoma" panose="020B0604030504040204" pitchFamily="34" charset="0"/>
              </a:rPr>
              <a:t>1 </a:t>
            </a:r>
            <a:r>
              <a:rPr lang="en-US" sz="1000" dirty="0">
                <a:latin typeface="Tahoma" panose="020B0604030504040204" pitchFamily="34" charset="0"/>
                <a:ea typeface="Tahoma" panose="020B0604030504040204" pitchFamily="34" charset="0"/>
                <a:cs typeface="Tahoma" panose="020B0604030504040204" pitchFamily="34" charset="0"/>
                <a:hlinkClick r:id="rId3"/>
              </a:rPr>
              <a:t>http://www.cdc.gov/drugresistance/threat-report-2013</a:t>
            </a:r>
            <a:r>
              <a:rPr lang="en-US" sz="1000" dirty="0" smtClean="0">
                <a:latin typeface="Tahoma" panose="020B0604030504040204" pitchFamily="34" charset="0"/>
                <a:ea typeface="Tahoma" panose="020B0604030504040204" pitchFamily="34" charset="0"/>
                <a:cs typeface="Tahoma" panose="020B0604030504040204" pitchFamily="34" charset="0"/>
                <a:hlinkClick r:id="rId3"/>
              </a:rPr>
              <a:t>/</a:t>
            </a:r>
            <a:endParaRPr lang="en-US" sz="1000" dirty="0" smtClean="0">
              <a:latin typeface="Tahoma" panose="020B0604030504040204" pitchFamily="34" charset="0"/>
              <a:ea typeface="Tahoma" panose="020B0604030504040204" pitchFamily="34" charset="0"/>
              <a:cs typeface="Tahoma" panose="020B0604030504040204" pitchFamily="34" charset="0"/>
            </a:endParaRPr>
          </a:p>
          <a:p>
            <a:r>
              <a:rPr lang="en-US" sz="1000" dirty="0" smtClean="0">
                <a:latin typeface="Tahoma" panose="020B0604030504040204" pitchFamily="34" charset="0"/>
                <a:ea typeface="Tahoma" panose="020B0604030504040204" pitchFamily="34" charset="0"/>
                <a:cs typeface="Tahoma" panose="020B0604030504040204" pitchFamily="34" charset="0"/>
              </a:rPr>
              <a:t>2 http</a:t>
            </a:r>
            <a:r>
              <a:rPr lang="en-US" sz="1000" dirty="0">
                <a:latin typeface="Tahoma" panose="020B0604030504040204" pitchFamily="34" charset="0"/>
                <a:ea typeface="Tahoma" panose="020B0604030504040204" pitchFamily="34" charset="0"/>
                <a:cs typeface="Tahoma" panose="020B0604030504040204" pitchFamily="34" charset="0"/>
              </a:rPr>
              <a:t>://www.tufts.edu/med/apua/consumers/personal_home_5_1451036133.pdf (accessed 8-5-2013); extrapolated from</a:t>
            </a:r>
          </a:p>
          <a:p>
            <a:r>
              <a:rPr lang="en-US" sz="1000" dirty="0">
                <a:latin typeface="Tahoma" panose="020B0604030504040204" pitchFamily="34" charset="0"/>
                <a:ea typeface="Tahoma" panose="020B0604030504040204" pitchFamily="34" charset="0"/>
                <a:cs typeface="Tahoma" panose="020B0604030504040204" pitchFamily="34" charset="0"/>
              </a:rPr>
              <a:t>Roberts RR, </a:t>
            </a:r>
            <a:r>
              <a:rPr lang="en-US" sz="1000" dirty="0" err="1">
                <a:latin typeface="Tahoma" panose="020B0604030504040204" pitchFamily="34" charset="0"/>
                <a:ea typeface="Tahoma" panose="020B0604030504040204" pitchFamily="34" charset="0"/>
                <a:cs typeface="Tahoma" panose="020B0604030504040204" pitchFamily="34" charset="0"/>
              </a:rPr>
              <a:t>Hota</a:t>
            </a:r>
            <a:r>
              <a:rPr lang="en-US" sz="1000" dirty="0">
                <a:latin typeface="Tahoma" panose="020B0604030504040204" pitchFamily="34" charset="0"/>
                <a:ea typeface="Tahoma" panose="020B0604030504040204" pitchFamily="34" charset="0"/>
                <a:cs typeface="Tahoma" panose="020B0604030504040204" pitchFamily="34" charset="0"/>
              </a:rPr>
              <a:t> B, Ahmad I, et al. Hospital and societal costs of antimicrobial-resistant infections in a Chicago teaching</a:t>
            </a:r>
          </a:p>
          <a:p>
            <a:r>
              <a:rPr lang="en-US" sz="1000" dirty="0">
                <a:latin typeface="Tahoma" panose="020B0604030504040204" pitchFamily="34" charset="0"/>
                <a:ea typeface="Tahoma" panose="020B0604030504040204" pitchFamily="34" charset="0"/>
                <a:cs typeface="Tahoma" panose="020B0604030504040204" pitchFamily="34" charset="0"/>
              </a:rPr>
              <a:t>hospital: implications for antibiotic stewardship. </a:t>
            </a:r>
            <a:r>
              <a:rPr lang="en-US" sz="1000" dirty="0" err="1">
                <a:latin typeface="Tahoma" panose="020B0604030504040204" pitchFamily="34" charset="0"/>
                <a:ea typeface="Tahoma" panose="020B0604030504040204" pitchFamily="34" charset="0"/>
                <a:cs typeface="Tahoma" panose="020B0604030504040204" pitchFamily="34" charset="0"/>
              </a:rPr>
              <a:t>Clin</a:t>
            </a:r>
            <a:r>
              <a:rPr lang="en-US" sz="1000" dirty="0">
                <a:latin typeface="Tahoma" panose="020B0604030504040204" pitchFamily="34" charset="0"/>
                <a:ea typeface="Tahoma" panose="020B0604030504040204" pitchFamily="34" charset="0"/>
                <a:cs typeface="Tahoma" panose="020B0604030504040204" pitchFamily="34" charset="0"/>
              </a:rPr>
              <a:t> Infect Dis. 2009 Oct 15;49(8):1175-84</a:t>
            </a:r>
          </a:p>
        </p:txBody>
      </p:sp>
    </p:spTree>
    <p:extLst>
      <p:ext uri="{BB962C8B-B14F-4D97-AF65-F5344CB8AC3E}">
        <p14:creationId xmlns:p14="http://schemas.microsoft.com/office/powerpoint/2010/main" val="400651836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fld id="{F8ECAD15-DF40-4D57-8D99-2197AD37FB1A}" type="slidenum">
              <a:rPr lang="en-US" smtClean="0">
                <a:solidFill>
                  <a:prstClr val="black">
                    <a:tint val="75000"/>
                  </a:prstClr>
                </a:solidFill>
              </a:rPr>
              <a:pPr/>
              <a:t>50</a:t>
            </a:fld>
            <a:endParaRPr lang="en-US" dirty="0">
              <a:solidFill>
                <a:prstClr val="black">
                  <a:tint val="75000"/>
                </a:prstClr>
              </a:solidFill>
            </a:endParaRPr>
          </a:p>
        </p:txBody>
      </p:sp>
      <p:sp>
        <p:nvSpPr>
          <p:cNvPr id="4" name="Title 3"/>
          <p:cNvSpPr>
            <a:spLocks noGrp="1"/>
          </p:cNvSpPr>
          <p:nvPr>
            <p:ph type="title"/>
          </p:nvPr>
        </p:nvSpPr>
        <p:spPr/>
        <p:txBody>
          <a:bodyPr/>
          <a:lstStyle/>
          <a:p>
            <a:r>
              <a:rPr lang="en-US" sz="2800" dirty="0" smtClean="0">
                <a:solidFill>
                  <a:srgbClr val="C00000"/>
                </a:solidFill>
              </a:rPr>
              <a:t>FS-3:</a:t>
            </a:r>
            <a:r>
              <a:rPr lang="en-US" sz="2800" dirty="0" smtClean="0"/>
              <a:t>  </a:t>
            </a:r>
            <a:r>
              <a:rPr lang="en-US" sz="2800" dirty="0"/>
              <a:t>Prevent an Increase in Clinical Isolates Resistant  to Antimicrobial Drugs</a:t>
            </a:r>
          </a:p>
        </p:txBody>
      </p:sp>
      <p:sp>
        <p:nvSpPr>
          <p:cNvPr id="2" name="Content Placeholder 1"/>
          <p:cNvSpPr>
            <a:spLocks noGrp="1"/>
          </p:cNvSpPr>
          <p:nvPr>
            <p:ph sz="quarter" idx="14"/>
          </p:nvPr>
        </p:nvSpPr>
        <p:spPr/>
        <p:txBody>
          <a:bodyPr/>
          <a:lstStyle/>
          <a:p>
            <a:pPr>
              <a:buFont typeface="Wingdings" panose="05000000000000000000" pitchFamily="2" charset="2"/>
              <a:buChar char="Ø"/>
            </a:pPr>
            <a:r>
              <a:rPr lang="en-US" sz="2000" b="1" dirty="0"/>
              <a:t>Antimicrobial resistance is a complex issue </a:t>
            </a:r>
            <a:r>
              <a:rPr lang="en-US" sz="2000" b="1" dirty="0" smtClean="0"/>
              <a:t>with </a:t>
            </a:r>
            <a:r>
              <a:rPr lang="en-US" sz="2000" b="1" dirty="0"/>
              <a:t>many causes; uses of antimicrobial drugs in humans and animals contribute to antimicrobial resistance</a:t>
            </a:r>
          </a:p>
          <a:p>
            <a:pPr>
              <a:buFont typeface="Wingdings" panose="05000000000000000000" pitchFamily="2" charset="2"/>
              <a:buChar char="Ø"/>
            </a:pPr>
            <a:endParaRPr lang="en-US" sz="2000" b="1" dirty="0"/>
          </a:p>
          <a:p>
            <a:pPr>
              <a:buFont typeface="Wingdings" panose="05000000000000000000" pitchFamily="2" charset="2"/>
              <a:buChar char="Ø"/>
            </a:pPr>
            <a:r>
              <a:rPr lang="en-US" sz="2000" b="1" dirty="0">
                <a:solidFill>
                  <a:srgbClr val="C00000"/>
                </a:solidFill>
              </a:rPr>
              <a:t>Dec 2013: </a:t>
            </a:r>
            <a:r>
              <a:rPr lang="en-US" sz="2000" b="1" dirty="0"/>
              <a:t>FDA announced a plan to limit the effect that animal antimicrobial use may have on increasing drug resistance to help preserve the effectiveness of medically important antimicrobials for treating disease in humans </a:t>
            </a:r>
          </a:p>
          <a:p>
            <a:pPr>
              <a:buFont typeface="Wingdings" panose="05000000000000000000" pitchFamily="2" charset="2"/>
              <a:buChar char="Ø"/>
            </a:pPr>
            <a:endParaRPr lang="en-US" sz="2000" b="1" dirty="0"/>
          </a:p>
          <a:p>
            <a:pPr>
              <a:buFont typeface="Wingdings" panose="05000000000000000000" pitchFamily="2" charset="2"/>
              <a:buChar char="Ø"/>
            </a:pPr>
            <a:r>
              <a:rPr lang="en-US" sz="2000" b="1" dirty="0"/>
              <a:t>Plan phases out the use of medically important antimicrobials in food animals for production purposes only, i.e.,  to enhance growth or  improve feed efficiency, and phases in veterinary </a:t>
            </a:r>
            <a:r>
              <a:rPr lang="en-US" sz="2000" b="1" dirty="0" smtClean="0"/>
              <a:t>oversight </a:t>
            </a:r>
            <a:r>
              <a:rPr lang="en-US" sz="2000" b="1" dirty="0"/>
              <a:t>of the therapeutic uses of these drugs</a:t>
            </a:r>
          </a:p>
          <a:p>
            <a:endParaRPr lang="en-US" dirty="0"/>
          </a:p>
        </p:txBody>
      </p:sp>
      <p:sp>
        <p:nvSpPr>
          <p:cNvPr id="5" name="Text Placeholder 4"/>
          <p:cNvSpPr>
            <a:spLocks noGrp="1"/>
          </p:cNvSpPr>
          <p:nvPr>
            <p:ph type="body" sz="quarter" idx="10"/>
          </p:nvPr>
        </p:nvSpPr>
        <p:spPr/>
        <p:txBody>
          <a:bodyPr/>
          <a:lstStyle/>
          <a:p>
            <a:endParaRPr lang="en-US" dirty="0"/>
          </a:p>
        </p:txBody>
      </p:sp>
      <p:sp>
        <p:nvSpPr>
          <p:cNvPr id="6" name="Text Placeholder 5"/>
          <p:cNvSpPr>
            <a:spLocks noGrp="1"/>
          </p:cNvSpPr>
          <p:nvPr>
            <p:ph type="body" sz="quarter" idx="13"/>
          </p:nvPr>
        </p:nvSpPr>
        <p:spPr/>
        <p:txBody>
          <a:bodyPr/>
          <a:lstStyle/>
          <a:p>
            <a:endParaRPr lang="en-US" dirty="0"/>
          </a:p>
        </p:txBody>
      </p:sp>
      <p:pic>
        <p:nvPicPr>
          <p:cNvPr id="7" name="Picture 6" descr="FDA logo" title="FDA logo image"/>
          <p:cNvPicPr>
            <a:picLocks noChangeAspect="1"/>
          </p:cNvPicPr>
          <p:nvPr/>
        </p:nvPicPr>
        <p:blipFill rotWithShape="1">
          <a:blip r:embed="rId3">
            <a:duotone>
              <a:prstClr val="black"/>
              <a:schemeClr val="accent1">
                <a:tint val="45000"/>
                <a:satMod val="400000"/>
              </a:schemeClr>
            </a:duotone>
            <a:extLst>
              <a:ext uri="{28A0092B-C50C-407E-A947-70E740481C1C}">
                <a14:useLocalDpi xmlns:a14="http://schemas.microsoft.com/office/drawing/2010/main" val="0"/>
              </a:ext>
            </a:extLst>
          </a:blip>
          <a:srcRect l="1" r="77290"/>
          <a:stretch/>
        </p:blipFill>
        <p:spPr bwMode="auto">
          <a:xfrm>
            <a:off x="7239000" y="6248400"/>
            <a:ext cx="1066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36103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fld id="{F8ECAD15-DF40-4D57-8D99-2197AD37FB1A}" type="slidenum">
              <a:rPr lang="en-US" smtClean="0">
                <a:solidFill>
                  <a:prstClr val="black">
                    <a:tint val="75000"/>
                  </a:prstClr>
                </a:solidFill>
              </a:rPr>
              <a:pPr/>
              <a:t>51</a:t>
            </a:fld>
            <a:endParaRPr lang="en-US" dirty="0">
              <a:solidFill>
                <a:prstClr val="black">
                  <a:tint val="75000"/>
                </a:prstClr>
              </a:solidFill>
            </a:endParaRPr>
          </a:p>
        </p:txBody>
      </p:sp>
      <p:sp>
        <p:nvSpPr>
          <p:cNvPr id="4" name="Title 3"/>
          <p:cNvSpPr>
            <a:spLocks noGrp="1"/>
          </p:cNvSpPr>
          <p:nvPr>
            <p:ph type="title"/>
          </p:nvPr>
        </p:nvSpPr>
        <p:spPr/>
        <p:txBody>
          <a:bodyPr/>
          <a:lstStyle/>
          <a:p>
            <a:r>
              <a:rPr lang="en-US" dirty="0">
                <a:solidFill>
                  <a:srgbClr val="C00000"/>
                </a:solidFill>
              </a:rPr>
              <a:t>FS-4: </a:t>
            </a:r>
            <a:r>
              <a:rPr lang="en-US" dirty="0">
                <a:solidFill>
                  <a:schemeClr val="tx1"/>
                </a:solidFill>
              </a:rPr>
              <a:t> Reduce </a:t>
            </a:r>
            <a:r>
              <a:rPr lang="en-US" dirty="0" smtClean="0">
                <a:solidFill>
                  <a:schemeClr val="tx1"/>
                </a:solidFill>
              </a:rPr>
              <a:t>Illness from Food </a:t>
            </a:r>
            <a:r>
              <a:rPr lang="en-US" dirty="0">
                <a:solidFill>
                  <a:schemeClr val="tx1"/>
                </a:solidFill>
              </a:rPr>
              <a:t>Allergies</a:t>
            </a:r>
            <a:endParaRPr lang="en-US" dirty="0"/>
          </a:p>
        </p:txBody>
      </p:sp>
      <p:sp>
        <p:nvSpPr>
          <p:cNvPr id="2" name="Content Placeholder 1"/>
          <p:cNvSpPr>
            <a:spLocks noGrp="1"/>
          </p:cNvSpPr>
          <p:nvPr>
            <p:ph sz="quarter" idx="14"/>
          </p:nvPr>
        </p:nvSpPr>
        <p:spPr/>
        <p:txBody>
          <a:bodyPr/>
          <a:lstStyle/>
          <a:p>
            <a:pPr marL="256032" lvl="1" indent="0">
              <a:buNone/>
            </a:pPr>
            <a:r>
              <a:rPr lang="en-US" sz="2400" b="1" dirty="0"/>
              <a:t>Reducing the  </a:t>
            </a:r>
            <a:r>
              <a:rPr lang="en-US" sz="2400" b="1" dirty="0" smtClean="0"/>
              <a:t>presence </a:t>
            </a:r>
            <a:r>
              <a:rPr lang="en-US" sz="2400" b="1" dirty="0"/>
              <a:t>of </a:t>
            </a:r>
            <a:r>
              <a:rPr lang="en-US" sz="2400" b="1" dirty="0" smtClean="0"/>
              <a:t>undeclared </a:t>
            </a:r>
            <a:r>
              <a:rPr lang="en-US" sz="2400" b="1" dirty="0"/>
              <a:t>a</a:t>
            </a:r>
            <a:r>
              <a:rPr lang="en-US" sz="2400" b="1" dirty="0" smtClean="0"/>
              <a:t>llergens </a:t>
            </a:r>
            <a:r>
              <a:rPr lang="en-US" sz="2400" b="1" dirty="0"/>
              <a:t>by:</a:t>
            </a:r>
          </a:p>
          <a:p>
            <a:pPr marL="779526" lvl="2" indent="-285750"/>
            <a:r>
              <a:rPr lang="en-US" b="1" dirty="0"/>
              <a:t>Reducing cross-contamination through </a:t>
            </a:r>
            <a:r>
              <a:rPr lang="en-US" b="1" dirty="0" smtClean="0"/>
              <a:t>modernized </a:t>
            </a:r>
            <a:r>
              <a:rPr lang="en-US" b="1" dirty="0"/>
              <a:t>f</a:t>
            </a:r>
            <a:r>
              <a:rPr lang="en-US" b="1" dirty="0" smtClean="0"/>
              <a:t>ood </a:t>
            </a:r>
            <a:r>
              <a:rPr lang="en-US" b="1" dirty="0"/>
              <a:t>GMPs and new </a:t>
            </a:r>
            <a:r>
              <a:rPr lang="en-US" b="1" dirty="0" smtClean="0"/>
              <a:t>preventive controls </a:t>
            </a:r>
            <a:endParaRPr lang="en-US" altLang="en-US" b="1" dirty="0">
              <a:ea typeface="ＭＳ Ｐゴシック" pitchFamily="34" charset="-128"/>
            </a:endParaRPr>
          </a:p>
          <a:p>
            <a:pPr marL="779526" lvl="2" indent="-285750"/>
            <a:r>
              <a:rPr lang="en-US" altLang="en-US" b="1" dirty="0" smtClean="0">
                <a:ea typeface="ＭＳ Ｐゴシック" pitchFamily="34" charset="-128"/>
              </a:rPr>
              <a:t>Conducting </a:t>
            </a:r>
            <a:r>
              <a:rPr lang="en-US" altLang="en-US" b="1" dirty="0">
                <a:ea typeface="ＭＳ Ｐゴシック" pitchFamily="34" charset="-128"/>
              </a:rPr>
              <a:t>focused enforcement activities for problematic allergens in </a:t>
            </a:r>
            <a:r>
              <a:rPr lang="en-US" altLang="en-US" b="1" dirty="0" smtClean="0">
                <a:ea typeface="ＭＳ Ｐゴシック" pitchFamily="34" charset="-128"/>
              </a:rPr>
              <a:t>foods</a:t>
            </a:r>
          </a:p>
          <a:p>
            <a:pPr marL="779526" lvl="2" indent="-285750"/>
            <a:r>
              <a:rPr lang="en-US" altLang="en-US" b="1" dirty="0" smtClean="0">
                <a:ea typeface="ＭＳ Ｐゴシック" pitchFamily="34" charset="-128"/>
              </a:rPr>
              <a:t>Developing </a:t>
            </a:r>
            <a:r>
              <a:rPr lang="en-US" altLang="en-US" b="1" dirty="0">
                <a:ea typeface="ＭＳ Ｐゴシック" pitchFamily="34" charset="-128"/>
              </a:rPr>
              <a:t>improved methods for accurate measurement of allergens in complex </a:t>
            </a:r>
            <a:r>
              <a:rPr lang="en-US" altLang="en-US" b="1" dirty="0" smtClean="0">
                <a:ea typeface="ＭＳ Ｐゴシック" pitchFamily="34" charset="-128"/>
              </a:rPr>
              <a:t>foods</a:t>
            </a:r>
          </a:p>
          <a:p>
            <a:pPr marL="779526" lvl="2" indent="-285750"/>
            <a:r>
              <a:rPr lang="en-US" altLang="en-US" b="1" dirty="0" smtClean="0">
                <a:ea typeface="ＭＳ Ｐゴシック" pitchFamily="34" charset="-128"/>
              </a:rPr>
              <a:t>Completing </a:t>
            </a:r>
            <a:r>
              <a:rPr lang="en-US" altLang="en-US" b="1" dirty="0">
                <a:ea typeface="ＭＳ Ｐゴシック" pitchFamily="34" charset="-128"/>
              </a:rPr>
              <a:t>a risk assessment to determine if thresholds can be established for undeclared allergens</a:t>
            </a:r>
          </a:p>
          <a:p>
            <a:endParaRPr lang="en-US" dirty="0"/>
          </a:p>
        </p:txBody>
      </p:sp>
      <p:sp>
        <p:nvSpPr>
          <p:cNvPr id="5" name="Text Placeholder 4"/>
          <p:cNvSpPr>
            <a:spLocks noGrp="1"/>
          </p:cNvSpPr>
          <p:nvPr>
            <p:ph type="body" sz="quarter" idx="10"/>
          </p:nvPr>
        </p:nvSpPr>
        <p:spPr/>
        <p:txBody>
          <a:bodyPr/>
          <a:lstStyle/>
          <a:p>
            <a:endParaRPr lang="en-US" dirty="0"/>
          </a:p>
        </p:txBody>
      </p:sp>
      <p:sp>
        <p:nvSpPr>
          <p:cNvPr id="6" name="Text Placeholder 5"/>
          <p:cNvSpPr>
            <a:spLocks noGrp="1"/>
          </p:cNvSpPr>
          <p:nvPr>
            <p:ph type="body" sz="quarter" idx="13"/>
          </p:nvPr>
        </p:nvSpPr>
        <p:spPr/>
        <p:txBody>
          <a:bodyPr/>
          <a:lstStyle/>
          <a:p>
            <a:endParaRPr lang="en-US" dirty="0"/>
          </a:p>
        </p:txBody>
      </p:sp>
      <p:pic>
        <p:nvPicPr>
          <p:cNvPr id="7" name="Picture 6" descr="FDA logo" title="FDA logo image"/>
          <p:cNvPicPr>
            <a:picLocks noChangeAspect="1"/>
          </p:cNvPicPr>
          <p:nvPr/>
        </p:nvPicPr>
        <p:blipFill rotWithShape="1">
          <a:blip r:embed="rId3">
            <a:duotone>
              <a:prstClr val="black"/>
              <a:schemeClr val="accent1">
                <a:tint val="45000"/>
                <a:satMod val="400000"/>
              </a:schemeClr>
            </a:duotone>
            <a:extLst>
              <a:ext uri="{28A0092B-C50C-407E-A947-70E740481C1C}">
                <a14:useLocalDpi xmlns:a14="http://schemas.microsoft.com/office/drawing/2010/main" val="0"/>
              </a:ext>
            </a:extLst>
          </a:blip>
          <a:srcRect l="1" r="77290"/>
          <a:stretch/>
        </p:blipFill>
        <p:spPr bwMode="auto">
          <a:xfrm>
            <a:off x="7239000" y="6248400"/>
            <a:ext cx="1066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67035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fld id="{F8ECAD15-DF40-4D57-8D99-2197AD37FB1A}" type="slidenum">
              <a:rPr lang="en-US" smtClean="0">
                <a:solidFill>
                  <a:prstClr val="black">
                    <a:tint val="75000"/>
                  </a:prstClr>
                </a:solidFill>
              </a:rPr>
              <a:pPr/>
              <a:t>52</a:t>
            </a:fld>
            <a:endParaRPr lang="en-US" dirty="0">
              <a:solidFill>
                <a:prstClr val="black">
                  <a:tint val="75000"/>
                </a:prstClr>
              </a:solidFill>
            </a:endParaRPr>
          </a:p>
        </p:txBody>
      </p:sp>
      <p:sp>
        <p:nvSpPr>
          <p:cNvPr id="4" name="Title 3"/>
          <p:cNvSpPr>
            <a:spLocks noGrp="1"/>
          </p:cNvSpPr>
          <p:nvPr>
            <p:ph type="title"/>
          </p:nvPr>
        </p:nvSpPr>
        <p:spPr/>
        <p:txBody>
          <a:bodyPr/>
          <a:lstStyle/>
          <a:p>
            <a:r>
              <a:rPr lang="en-US" dirty="0">
                <a:solidFill>
                  <a:srgbClr val="C00000"/>
                </a:solidFill>
              </a:rPr>
              <a:t>FS-5: </a:t>
            </a:r>
            <a:r>
              <a:rPr lang="en-US" dirty="0">
                <a:solidFill>
                  <a:srgbClr val="0070C0"/>
                </a:solidFill>
              </a:rPr>
              <a:t>Consumer Focused Safe Food Handling  Education and Outreach</a:t>
            </a:r>
            <a:endParaRPr lang="en-US" dirty="0"/>
          </a:p>
        </p:txBody>
      </p:sp>
      <p:sp>
        <p:nvSpPr>
          <p:cNvPr id="2" name="Content Placeholder 1"/>
          <p:cNvSpPr>
            <a:spLocks noGrp="1"/>
          </p:cNvSpPr>
          <p:nvPr>
            <p:ph sz="quarter" idx="14"/>
          </p:nvPr>
        </p:nvSpPr>
        <p:spPr/>
        <p:txBody>
          <a:bodyPr/>
          <a:lstStyle/>
          <a:p>
            <a:pPr>
              <a:buFont typeface="Wingdings" panose="05000000000000000000" pitchFamily="2" charset="2"/>
              <a:buChar char="Ø"/>
            </a:pPr>
            <a:r>
              <a:rPr lang="en-US" sz="1800" b="1" dirty="0" smtClean="0">
                <a:solidFill>
                  <a:srgbClr val="0070C0"/>
                </a:solidFill>
                <a:hlinkClick r:id="rId3"/>
              </a:rPr>
              <a:t>http://www.Foodsafety.gov</a:t>
            </a:r>
            <a:endParaRPr lang="en-US" sz="1800" b="1" dirty="0">
              <a:solidFill>
                <a:srgbClr val="0070C0"/>
              </a:solidFill>
            </a:endParaRPr>
          </a:p>
          <a:p>
            <a:pPr marL="964692" lvl="1" indent="-342900">
              <a:buFont typeface="Arial" panose="020B0604020202020204" pitchFamily="34" charset="0"/>
              <a:buChar char="•"/>
            </a:pPr>
            <a:r>
              <a:rPr lang="en-US" sz="1800" b="1" dirty="0"/>
              <a:t>Food Safety Recalls &amp; Tips Widget; Tips includes 4 FightBac!® Messages - Clean, Separate, Cook, and Chill </a:t>
            </a:r>
          </a:p>
          <a:p>
            <a:pPr marL="457200" indent="-457200">
              <a:buFont typeface="Wingdings" panose="05000000000000000000" pitchFamily="2" charset="2"/>
              <a:buChar char="Ø"/>
            </a:pPr>
            <a:r>
              <a:rPr lang="en-US" sz="1800" b="1" u="sng" dirty="0" smtClean="0">
                <a:solidFill>
                  <a:srgbClr val="0070C0"/>
                </a:solidFill>
                <a:hlinkClick r:id="rId4"/>
              </a:rPr>
              <a:t>http://www.fda.gov</a:t>
            </a:r>
            <a:endParaRPr lang="en-US" sz="1800" b="1" u="sng" dirty="0">
              <a:solidFill>
                <a:srgbClr val="0070C0"/>
              </a:solidFill>
            </a:endParaRPr>
          </a:p>
          <a:p>
            <a:pPr marL="964692" lvl="1" indent="-342900">
              <a:buFont typeface="Arial" panose="020B0604020202020204" pitchFamily="34" charset="0"/>
              <a:buChar char="•"/>
            </a:pPr>
            <a:r>
              <a:rPr lang="en-US" sz="1800" b="1" dirty="0"/>
              <a:t>FDA launched an we version of its website Nov 2013</a:t>
            </a:r>
          </a:p>
          <a:p>
            <a:pPr marL="964692" lvl="1" indent="-342900">
              <a:buFont typeface="Arial" panose="020B0604020202020204" pitchFamily="34" charset="0"/>
              <a:buChar char="•"/>
            </a:pPr>
            <a:r>
              <a:rPr lang="en-US" sz="1800" b="1" dirty="0"/>
              <a:t>Works well with most mobile devices, including smartphones and tablets</a:t>
            </a:r>
          </a:p>
          <a:p>
            <a:pPr marL="964692" lvl="1" indent="-342900">
              <a:buFont typeface="Arial" panose="020B0604020202020204" pitchFamily="34" charset="0"/>
              <a:buChar char="•"/>
            </a:pPr>
            <a:r>
              <a:rPr lang="en-US" sz="1800" b="1" dirty="0"/>
              <a:t>Continues to support traditional desktop and laptop computers. </a:t>
            </a:r>
          </a:p>
          <a:p>
            <a:pPr marL="964692" lvl="1" indent="-342900">
              <a:buFont typeface="Arial" panose="020B0604020202020204" pitchFamily="34" charset="0"/>
              <a:buChar char="•"/>
            </a:pPr>
            <a:r>
              <a:rPr lang="en-US" sz="1800" b="1" dirty="0"/>
              <a:t>Provides easy access to the most popular content</a:t>
            </a:r>
          </a:p>
          <a:p>
            <a:pPr marL="964692" lvl="1" indent="-342900">
              <a:buFont typeface="Arial" panose="020B0604020202020204" pitchFamily="34" charset="0"/>
              <a:buChar char="•"/>
            </a:pPr>
            <a:r>
              <a:rPr lang="en-US" sz="1800" b="1" dirty="0"/>
              <a:t>Makes it easier for people to report problems with  FDA regulated products to the Agency </a:t>
            </a:r>
          </a:p>
          <a:p>
            <a:pPr marL="571500" indent="-571500">
              <a:buFont typeface="Wingdings" panose="05000000000000000000" pitchFamily="2" charset="2"/>
              <a:buChar char="Ø"/>
            </a:pPr>
            <a:r>
              <a:rPr lang="en-US" sz="1800" b="1" dirty="0" smtClean="0"/>
              <a:t>CFSAN </a:t>
            </a:r>
            <a:r>
              <a:rPr lang="en-US" sz="1800" b="1" dirty="0"/>
              <a:t>Outreach and Information Center </a:t>
            </a:r>
            <a:endParaRPr lang="en-US" sz="1800" b="1" u="sng" dirty="0"/>
          </a:p>
          <a:p>
            <a:pPr marL="1088136" lvl="2" indent="-457200">
              <a:buFont typeface="Arial" panose="020B0604020202020204" pitchFamily="34" charset="0"/>
              <a:buChar char="•"/>
            </a:pPr>
            <a:r>
              <a:rPr lang="en-US" sz="1800" b="1" dirty="0"/>
              <a:t>Phone:  1-888-SAFEFOOD (1-888-723-2266)</a:t>
            </a:r>
          </a:p>
          <a:p>
            <a:pPr marL="1088136" lvl="2" indent="-457200">
              <a:buFont typeface="Arial" panose="020B0604020202020204" pitchFamily="34" charset="0"/>
              <a:buChar char="•"/>
            </a:pPr>
            <a:r>
              <a:rPr lang="en-US" sz="1800" b="1" dirty="0"/>
              <a:t>Email:</a:t>
            </a:r>
          </a:p>
          <a:p>
            <a:pPr marL="1371600" lvl="3" indent="-457200"/>
            <a:r>
              <a:rPr lang="en-US" sz="1800" b="1" dirty="0">
                <a:hlinkClick r:id="rId5"/>
              </a:rPr>
              <a:t>consumer@fda.gov</a:t>
            </a:r>
            <a:r>
              <a:rPr lang="en-US" sz="1800" b="1" dirty="0"/>
              <a:t>   </a:t>
            </a:r>
            <a:r>
              <a:rPr lang="en-US" sz="1800" b="1" dirty="0">
                <a:hlinkClick r:id="rId6"/>
              </a:rPr>
              <a:t>Industry@fda.gov</a:t>
            </a:r>
            <a:endParaRPr lang="en-US" sz="1800" b="1" dirty="0"/>
          </a:p>
          <a:p>
            <a:endParaRPr lang="en-US" dirty="0"/>
          </a:p>
        </p:txBody>
      </p:sp>
      <p:pic>
        <p:nvPicPr>
          <p:cNvPr id="7" name="Picture 6" descr="FDA logo" title="FDA logo image"/>
          <p:cNvPicPr>
            <a:picLocks noChangeAspect="1"/>
          </p:cNvPicPr>
          <p:nvPr/>
        </p:nvPicPr>
        <p:blipFill rotWithShape="1">
          <a:blip r:embed="rId7">
            <a:duotone>
              <a:prstClr val="black"/>
              <a:schemeClr val="accent1">
                <a:tint val="45000"/>
                <a:satMod val="400000"/>
              </a:schemeClr>
            </a:duotone>
            <a:extLst>
              <a:ext uri="{28A0092B-C50C-407E-A947-70E740481C1C}">
                <a14:useLocalDpi xmlns:a14="http://schemas.microsoft.com/office/drawing/2010/main" val="0"/>
              </a:ext>
            </a:extLst>
          </a:blip>
          <a:srcRect l="1" r="77290"/>
          <a:stretch/>
        </p:blipFill>
        <p:spPr bwMode="auto">
          <a:xfrm>
            <a:off x="7315200" y="6248400"/>
            <a:ext cx="990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567014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fld id="{F8ECAD15-DF40-4D57-8D99-2197AD37FB1A}" type="slidenum">
              <a:rPr lang="en-US" smtClean="0">
                <a:solidFill>
                  <a:prstClr val="black">
                    <a:tint val="75000"/>
                  </a:prstClr>
                </a:solidFill>
              </a:rPr>
              <a:pPr/>
              <a:t>53</a:t>
            </a:fld>
            <a:endParaRPr lang="en-US" dirty="0">
              <a:solidFill>
                <a:prstClr val="black">
                  <a:tint val="75000"/>
                </a:prstClr>
              </a:solidFill>
            </a:endParaRPr>
          </a:p>
        </p:txBody>
      </p:sp>
      <p:sp>
        <p:nvSpPr>
          <p:cNvPr id="4" name="Title 3"/>
          <p:cNvSpPr>
            <a:spLocks noGrp="1"/>
          </p:cNvSpPr>
          <p:nvPr>
            <p:ph type="title"/>
          </p:nvPr>
        </p:nvSpPr>
        <p:spPr/>
        <p:txBody>
          <a:bodyPr/>
          <a:lstStyle/>
          <a:p>
            <a:r>
              <a:rPr lang="en-US" dirty="0">
                <a:solidFill>
                  <a:srgbClr val="C00000"/>
                </a:solidFill>
              </a:rPr>
              <a:t>FS-5: </a:t>
            </a:r>
            <a:r>
              <a:rPr lang="en-US" dirty="0">
                <a:solidFill>
                  <a:srgbClr val="0070C0"/>
                </a:solidFill>
              </a:rPr>
              <a:t>Consumer Focused Safe Food Handling  Education and Outreach</a:t>
            </a:r>
            <a:endParaRPr lang="en-US" dirty="0"/>
          </a:p>
        </p:txBody>
      </p:sp>
      <p:sp>
        <p:nvSpPr>
          <p:cNvPr id="2" name="Content Placeholder 1"/>
          <p:cNvSpPr>
            <a:spLocks noGrp="1"/>
          </p:cNvSpPr>
          <p:nvPr>
            <p:ph sz="quarter" idx="14"/>
          </p:nvPr>
        </p:nvSpPr>
        <p:spPr/>
        <p:txBody>
          <a:bodyPr/>
          <a:lstStyle/>
          <a:p>
            <a:pPr>
              <a:buFont typeface="Wingdings" panose="05000000000000000000" pitchFamily="2" charset="2"/>
              <a:buChar char="Ø"/>
            </a:pPr>
            <a:endParaRPr lang="en-US" sz="2400" b="1" dirty="0" smtClean="0">
              <a:solidFill>
                <a:srgbClr val="0070C0"/>
              </a:solidFill>
              <a:hlinkClick r:id=""/>
            </a:endParaRPr>
          </a:p>
          <a:p>
            <a:pPr>
              <a:buFont typeface="Wingdings" panose="05000000000000000000" pitchFamily="2" charset="2"/>
              <a:buChar char="Ø"/>
            </a:pPr>
            <a:r>
              <a:rPr lang="en-US" sz="2400" b="1" dirty="0" smtClean="0">
                <a:solidFill>
                  <a:srgbClr val="0070C0"/>
                </a:solidFill>
                <a:hlinkClick r:id=""/>
              </a:rPr>
              <a:t>http://www.Foodsafety.gov</a:t>
            </a:r>
            <a:endParaRPr lang="en-US" sz="2400" b="1" dirty="0">
              <a:solidFill>
                <a:srgbClr val="0070C0"/>
              </a:solidFill>
            </a:endParaRPr>
          </a:p>
          <a:p>
            <a:pPr marL="964692" lvl="1" indent="-342900">
              <a:buFont typeface="Arial" panose="020B0604020202020204" pitchFamily="34" charset="0"/>
              <a:buChar char="•"/>
            </a:pPr>
            <a:r>
              <a:rPr lang="en-US" sz="2400" b="1" dirty="0"/>
              <a:t>Food Safety Recalls &amp; Tips </a:t>
            </a:r>
            <a:r>
              <a:rPr lang="en-US" sz="2400" b="1" dirty="0" smtClean="0"/>
              <a:t>Widget</a:t>
            </a:r>
          </a:p>
          <a:p>
            <a:pPr marL="964692" lvl="1" indent="-342900">
              <a:buFont typeface="Arial" panose="020B0604020202020204" pitchFamily="34" charset="0"/>
              <a:buChar char="•"/>
            </a:pPr>
            <a:r>
              <a:rPr lang="en-US" sz="2400" b="1" dirty="0" smtClean="0"/>
              <a:t>Tips </a:t>
            </a:r>
            <a:r>
              <a:rPr lang="en-US" sz="2400" b="1" dirty="0"/>
              <a:t>includes 4 FightBac!® m</a:t>
            </a:r>
            <a:r>
              <a:rPr lang="en-US" sz="2400" b="1" dirty="0" smtClean="0"/>
              <a:t>essages </a:t>
            </a:r>
            <a:endParaRPr lang="en-US" sz="2400" b="1" dirty="0"/>
          </a:p>
          <a:p>
            <a:pPr marL="1364742" lvl="2" indent="-342900">
              <a:buFont typeface="Arial" panose="020B0604020202020204" pitchFamily="34" charset="0"/>
              <a:buChar char="•"/>
            </a:pPr>
            <a:r>
              <a:rPr lang="en-US" b="1" dirty="0"/>
              <a:t>Clean: </a:t>
            </a:r>
            <a:r>
              <a:rPr lang="en-US" b="1" dirty="0" smtClean="0"/>
              <a:t> Wash hands </a:t>
            </a:r>
            <a:r>
              <a:rPr lang="en-US" b="1" dirty="0"/>
              <a:t>and </a:t>
            </a:r>
            <a:r>
              <a:rPr lang="en-US" b="1" dirty="0" smtClean="0"/>
              <a:t>surfaces often </a:t>
            </a:r>
            <a:endParaRPr lang="en-US" b="1" dirty="0"/>
          </a:p>
          <a:p>
            <a:pPr marL="1364742" lvl="2" indent="-342900">
              <a:buFont typeface="Arial" panose="020B0604020202020204" pitchFamily="34" charset="0"/>
              <a:buChar char="•"/>
            </a:pPr>
            <a:r>
              <a:rPr lang="en-US" b="1" dirty="0" smtClean="0"/>
              <a:t>Separate:  Don’t cross-contaminate</a:t>
            </a:r>
          </a:p>
          <a:p>
            <a:pPr marL="1364742" lvl="2" indent="-342900">
              <a:buFont typeface="Arial" panose="020B0604020202020204" pitchFamily="34" charset="0"/>
              <a:buChar char="•"/>
            </a:pPr>
            <a:r>
              <a:rPr lang="en-US" b="1" dirty="0" smtClean="0"/>
              <a:t>Cook:  Cook to proper temperatures</a:t>
            </a:r>
          </a:p>
          <a:p>
            <a:pPr marL="1364742" lvl="2" indent="-342900">
              <a:buFont typeface="Arial" panose="020B0604020202020204" pitchFamily="34" charset="0"/>
              <a:buChar char="•"/>
            </a:pPr>
            <a:r>
              <a:rPr lang="en-US" b="1" dirty="0" smtClean="0"/>
              <a:t>Chill:  Refrigerate promptly</a:t>
            </a:r>
            <a:endParaRPr lang="en-US" b="1" dirty="0"/>
          </a:p>
          <a:p>
            <a:pPr marL="0" indent="0">
              <a:buNone/>
            </a:pPr>
            <a:endParaRPr lang="en-US" dirty="0"/>
          </a:p>
        </p:txBody>
      </p:sp>
      <p:sp>
        <p:nvSpPr>
          <p:cNvPr id="5" name="Text Placeholder 4"/>
          <p:cNvSpPr>
            <a:spLocks noGrp="1"/>
          </p:cNvSpPr>
          <p:nvPr>
            <p:ph type="body" sz="quarter" idx="10"/>
          </p:nvPr>
        </p:nvSpPr>
        <p:spPr/>
        <p:txBody>
          <a:bodyPr/>
          <a:lstStyle/>
          <a:p>
            <a:endParaRPr lang="en-US" dirty="0"/>
          </a:p>
        </p:txBody>
      </p:sp>
      <p:sp>
        <p:nvSpPr>
          <p:cNvPr id="6" name="Text Placeholder 5"/>
          <p:cNvSpPr>
            <a:spLocks noGrp="1"/>
          </p:cNvSpPr>
          <p:nvPr>
            <p:ph type="body" sz="quarter" idx="13"/>
          </p:nvPr>
        </p:nvSpPr>
        <p:spPr/>
        <p:txBody>
          <a:bodyPr/>
          <a:lstStyle/>
          <a:p>
            <a:endParaRPr lang="en-US" dirty="0"/>
          </a:p>
        </p:txBody>
      </p:sp>
      <p:pic>
        <p:nvPicPr>
          <p:cNvPr id="7" name="Picture 6" descr="FDA logo" title="FDA logo image"/>
          <p:cNvPicPr>
            <a:picLocks noChangeAspect="1"/>
          </p:cNvPicPr>
          <p:nvPr/>
        </p:nvPicPr>
        <p:blipFill rotWithShape="1">
          <a:blip r:embed="rId3">
            <a:duotone>
              <a:prstClr val="black"/>
              <a:schemeClr val="accent1">
                <a:tint val="45000"/>
                <a:satMod val="400000"/>
              </a:schemeClr>
            </a:duotone>
            <a:extLst>
              <a:ext uri="{28A0092B-C50C-407E-A947-70E740481C1C}">
                <a14:useLocalDpi xmlns:a14="http://schemas.microsoft.com/office/drawing/2010/main" val="0"/>
              </a:ext>
            </a:extLst>
          </a:blip>
          <a:srcRect l="1" r="77290"/>
          <a:stretch/>
        </p:blipFill>
        <p:spPr bwMode="auto">
          <a:xfrm>
            <a:off x="7239000" y="6248400"/>
            <a:ext cx="1066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459926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fld id="{F8ECAD15-DF40-4D57-8D99-2197AD37FB1A}" type="slidenum">
              <a:rPr lang="en-US" smtClean="0">
                <a:solidFill>
                  <a:prstClr val="black">
                    <a:tint val="75000"/>
                  </a:prstClr>
                </a:solidFill>
              </a:rPr>
              <a:pPr/>
              <a:t>54</a:t>
            </a:fld>
            <a:endParaRPr lang="en-US" dirty="0">
              <a:solidFill>
                <a:prstClr val="black">
                  <a:tint val="75000"/>
                </a:prstClr>
              </a:solidFill>
            </a:endParaRPr>
          </a:p>
        </p:txBody>
      </p:sp>
      <p:sp>
        <p:nvSpPr>
          <p:cNvPr id="4" name="Title 3"/>
          <p:cNvSpPr>
            <a:spLocks noGrp="1"/>
          </p:cNvSpPr>
          <p:nvPr>
            <p:ph type="title"/>
          </p:nvPr>
        </p:nvSpPr>
        <p:spPr/>
        <p:txBody>
          <a:bodyPr/>
          <a:lstStyle/>
          <a:p>
            <a:r>
              <a:rPr lang="en-US" dirty="0">
                <a:solidFill>
                  <a:srgbClr val="C00000"/>
                </a:solidFill>
              </a:rPr>
              <a:t>FS-5: </a:t>
            </a:r>
            <a:r>
              <a:rPr lang="en-US" dirty="0">
                <a:solidFill>
                  <a:srgbClr val="0070C0"/>
                </a:solidFill>
              </a:rPr>
              <a:t>Consumer Focused Safe Food Handling  Education and </a:t>
            </a:r>
            <a:r>
              <a:rPr lang="en-US" dirty="0" smtClean="0">
                <a:solidFill>
                  <a:srgbClr val="0070C0"/>
                </a:solidFill>
              </a:rPr>
              <a:t>Outreach</a:t>
            </a:r>
            <a:endParaRPr lang="en-US" dirty="0"/>
          </a:p>
        </p:txBody>
      </p:sp>
      <p:sp>
        <p:nvSpPr>
          <p:cNvPr id="2" name="Content Placeholder 1"/>
          <p:cNvSpPr>
            <a:spLocks noGrp="1"/>
          </p:cNvSpPr>
          <p:nvPr>
            <p:ph sz="quarter" idx="14"/>
          </p:nvPr>
        </p:nvSpPr>
        <p:spPr/>
        <p:txBody>
          <a:bodyPr/>
          <a:lstStyle/>
          <a:p>
            <a:pPr marL="457200" indent="-457200">
              <a:buFont typeface="Wingdings" panose="05000000000000000000" pitchFamily="2" charset="2"/>
              <a:buChar char="Ø"/>
            </a:pPr>
            <a:endParaRPr lang="en-US" sz="2000" b="1" u="sng" dirty="0" smtClean="0">
              <a:solidFill>
                <a:srgbClr val="0070C0"/>
              </a:solidFill>
              <a:hlinkClick r:id=""/>
            </a:endParaRPr>
          </a:p>
          <a:p>
            <a:pPr marL="457200" indent="-457200">
              <a:buFont typeface="Wingdings" panose="05000000000000000000" pitchFamily="2" charset="2"/>
              <a:buChar char="Ø"/>
            </a:pPr>
            <a:r>
              <a:rPr lang="en-US" sz="2000" b="1" u="sng" dirty="0" smtClean="0">
                <a:solidFill>
                  <a:srgbClr val="0070C0"/>
                </a:solidFill>
                <a:hlinkClick r:id=""/>
              </a:rPr>
              <a:t>http://www.fda.gov</a:t>
            </a:r>
            <a:endParaRPr lang="en-US" sz="2000" b="1" u="sng" dirty="0">
              <a:solidFill>
                <a:srgbClr val="0070C0"/>
              </a:solidFill>
            </a:endParaRPr>
          </a:p>
          <a:p>
            <a:pPr marL="964692" lvl="1" indent="-342900">
              <a:buFont typeface="Arial" panose="020B0604020202020204" pitchFamily="34" charset="0"/>
              <a:buChar char="•"/>
            </a:pPr>
            <a:r>
              <a:rPr lang="en-US" sz="2000" b="1" dirty="0"/>
              <a:t>FDA launched </a:t>
            </a:r>
            <a:r>
              <a:rPr lang="en-US" sz="2000" b="1" dirty="0" smtClean="0"/>
              <a:t>a new </a:t>
            </a:r>
            <a:r>
              <a:rPr lang="en-US" sz="2000" b="1" dirty="0"/>
              <a:t>version of its website Nov 2013</a:t>
            </a:r>
          </a:p>
          <a:p>
            <a:pPr marL="964692" lvl="1" indent="-342900">
              <a:buFont typeface="Arial" panose="020B0604020202020204" pitchFamily="34" charset="0"/>
              <a:buChar char="•"/>
            </a:pPr>
            <a:r>
              <a:rPr lang="en-US" sz="2000" b="1" dirty="0"/>
              <a:t>Works well with most mobile devices, including smartphones and tablets</a:t>
            </a:r>
          </a:p>
          <a:p>
            <a:pPr marL="964692" lvl="1" indent="-342900">
              <a:buFont typeface="Arial" panose="020B0604020202020204" pitchFamily="34" charset="0"/>
              <a:buChar char="•"/>
            </a:pPr>
            <a:r>
              <a:rPr lang="en-US" sz="2000" b="1" dirty="0"/>
              <a:t>Continues to support traditional desktop and laptop computers. </a:t>
            </a:r>
          </a:p>
          <a:p>
            <a:pPr marL="964692" lvl="1" indent="-342900">
              <a:buFont typeface="Arial" panose="020B0604020202020204" pitchFamily="34" charset="0"/>
              <a:buChar char="•"/>
            </a:pPr>
            <a:r>
              <a:rPr lang="en-US" sz="2000" b="1" dirty="0"/>
              <a:t>Provides easy access to the most popular content</a:t>
            </a:r>
          </a:p>
          <a:p>
            <a:pPr marL="964692" lvl="1" indent="-342900">
              <a:buFont typeface="Arial" panose="020B0604020202020204" pitchFamily="34" charset="0"/>
              <a:buChar char="•"/>
            </a:pPr>
            <a:r>
              <a:rPr lang="en-US" sz="2000" b="1" dirty="0"/>
              <a:t>Makes it easier for people to report problems with  FDA regulated products to the Agency </a:t>
            </a:r>
          </a:p>
        </p:txBody>
      </p:sp>
      <p:sp>
        <p:nvSpPr>
          <p:cNvPr id="5" name="Text Placeholder 4"/>
          <p:cNvSpPr>
            <a:spLocks noGrp="1"/>
          </p:cNvSpPr>
          <p:nvPr>
            <p:ph type="body" sz="quarter" idx="10"/>
          </p:nvPr>
        </p:nvSpPr>
        <p:spPr/>
        <p:txBody>
          <a:bodyPr/>
          <a:lstStyle/>
          <a:p>
            <a:endParaRPr lang="en-US" dirty="0"/>
          </a:p>
        </p:txBody>
      </p:sp>
      <p:sp>
        <p:nvSpPr>
          <p:cNvPr id="6" name="Text Placeholder 5"/>
          <p:cNvSpPr>
            <a:spLocks noGrp="1"/>
          </p:cNvSpPr>
          <p:nvPr>
            <p:ph type="body" sz="quarter" idx="13"/>
          </p:nvPr>
        </p:nvSpPr>
        <p:spPr/>
        <p:txBody>
          <a:bodyPr/>
          <a:lstStyle/>
          <a:p>
            <a:endParaRPr lang="en-US" dirty="0"/>
          </a:p>
        </p:txBody>
      </p:sp>
      <p:pic>
        <p:nvPicPr>
          <p:cNvPr id="7" name="Picture 6" descr="FDA logo" title="FDA logo image"/>
          <p:cNvPicPr>
            <a:picLocks noChangeAspect="1"/>
          </p:cNvPicPr>
          <p:nvPr/>
        </p:nvPicPr>
        <p:blipFill rotWithShape="1">
          <a:blip r:embed="rId3">
            <a:duotone>
              <a:prstClr val="black"/>
              <a:schemeClr val="accent1">
                <a:tint val="45000"/>
                <a:satMod val="400000"/>
              </a:schemeClr>
            </a:duotone>
            <a:extLst>
              <a:ext uri="{28A0092B-C50C-407E-A947-70E740481C1C}">
                <a14:useLocalDpi xmlns:a14="http://schemas.microsoft.com/office/drawing/2010/main" val="0"/>
              </a:ext>
            </a:extLst>
          </a:blip>
          <a:srcRect l="1" r="77290"/>
          <a:stretch/>
        </p:blipFill>
        <p:spPr bwMode="auto">
          <a:xfrm>
            <a:off x="7239000" y="6248400"/>
            <a:ext cx="1066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049239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fld id="{F8ECAD15-DF40-4D57-8D99-2197AD37FB1A}" type="slidenum">
              <a:rPr lang="en-US" smtClean="0">
                <a:solidFill>
                  <a:prstClr val="black">
                    <a:tint val="75000"/>
                  </a:prstClr>
                </a:solidFill>
              </a:rPr>
              <a:pPr/>
              <a:t>55</a:t>
            </a:fld>
            <a:endParaRPr lang="en-US" dirty="0">
              <a:solidFill>
                <a:prstClr val="black">
                  <a:tint val="75000"/>
                </a:prstClr>
              </a:solidFill>
            </a:endParaRPr>
          </a:p>
        </p:txBody>
      </p:sp>
      <p:sp>
        <p:nvSpPr>
          <p:cNvPr id="4" name="Title 3"/>
          <p:cNvSpPr>
            <a:spLocks noGrp="1"/>
          </p:cNvSpPr>
          <p:nvPr>
            <p:ph type="title"/>
          </p:nvPr>
        </p:nvSpPr>
        <p:spPr/>
        <p:txBody>
          <a:bodyPr/>
          <a:lstStyle/>
          <a:p>
            <a:r>
              <a:rPr lang="en-US" dirty="0">
                <a:solidFill>
                  <a:srgbClr val="C00000"/>
                </a:solidFill>
              </a:rPr>
              <a:t>FS-5: </a:t>
            </a:r>
            <a:r>
              <a:rPr lang="en-US" dirty="0">
                <a:solidFill>
                  <a:srgbClr val="0070C0"/>
                </a:solidFill>
              </a:rPr>
              <a:t>Consumer Focused Safe Food Handling  Education and Outreach</a:t>
            </a:r>
            <a:endParaRPr lang="en-US" dirty="0"/>
          </a:p>
        </p:txBody>
      </p:sp>
      <p:sp>
        <p:nvSpPr>
          <p:cNvPr id="2" name="Content Placeholder 1"/>
          <p:cNvSpPr>
            <a:spLocks noGrp="1"/>
          </p:cNvSpPr>
          <p:nvPr>
            <p:ph sz="quarter" idx="14"/>
          </p:nvPr>
        </p:nvSpPr>
        <p:spPr/>
        <p:txBody>
          <a:bodyPr/>
          <a:lstStyle/>
          <a:p>
            <a:pPr>
              <a:buFont typeface="Wingdings" panose="05000000000000000000" pitchFamily="2" charset="2"/>
              <a:buChar char="Ø"/>
            </a:pPr>
            <a:r>
              <a:rPr lang="en-US" sz="2400" b="1" dirty="0" smtClean="0">
                <a:solidFill>
                  <a:srgbClr val="0070C0"/>
                </a:solidFill>
                <a:hlinkClick r:id="rId3"/>
              </a:rPr>
              <a:t>http://www.Foodsafety.gov</a:t>
            </a:r>
            <a:endParaRPr lang="en-US" sz="2400" b="1" dirty="0" smtClean="0">
              <a:solidFill>
                <a:srgbClr val="0070C0"/>
              </a:solidFill>
            </a:endParaRPr>
          </a:p>
          <a:p>
            <a:pPr marL="0" indent="0">
              <a:buNone/>
            </a:pPr>
            <a:endParaRPr lang="en-US" sz="2400" b="1" dirty="0" smtClean="0">
              <a:solidFill>
                <a:srgbClr val="0070C0"/>
              </a:solidFill>
            </a:endParaRPr>
          </a:p>
          <a:p>
            <a:pPr>
              <a:buFont typeface="Wingdings" panose="05000000000000000000" pitchFamily="2" charset="2"/>
              <a:buChar char="Ø"/>
            </a:pPr>
            <a:r>
              <a:rPr lang="en-US" sz="2400" b="1" u="sng" dirty="0" smtClean="0">
                <a:solidFill>
                  <a:srgbClr val="0070C0"/>
                </a:solidFill>
                <a:hlinkClick r:id="rId4"/>
              </a:rPr>
              <a:t>http://www.fda.gov</a:t>
            </a:r>
            <a:endParaRPr lang="en-US" sz="2400" b="1" u="sng" dirty="0">
              <a:solidFill>
                <a:srgbClr val="0070C0"/>
              </a:solidFill>
            </a:endParaRPr>
          </a:p>
          <a:p>
            <a:pPr marL="964692" lvl="1" indent="-342900">
              <a:buFont typeface="Arial" panose="020B0604020202020204" pitchFamily="34" charset="0"/>
              <a:buChar char="•"/>
            </a:pPr>
            <a:endParaRPr lang="en-US" sz="2400" b="1" dirty="0"/>
          </a:p>
          <a:p>
            <a:pPr marL="571500" indent="-571500">
              <a:buFont typeface="Wingdings" panose="05000000000000000000" pitchFamily="2" charset="2"/>
              <a:buChar char="Ø"/>
            </a:pPr>
            <a:r>
              <a:rPr lang="en-US" sz="2400" b="1" dirty="0"/>
              <a:t>CFSAN Outreach and Information Center </a:t>
            </a:r>
            <a:endParaRPr lang="en-US" sz="2400" b="1" u="sng" dirty="0"/>
          </a:p>
          <a:p>
            <a:pPr marL="1088136" lvl="2" indent="-457200">
              <a:buFont typeface="Arial" panose="020B0604020202020204" pitchFamily="34" charset="0"/>
              <a:buChar char="•"/>
            </a:pPr>
            <a:r>
              <a:rPr lang="en-US" b="1" dirty="0"/>
              <a:t>Phone:  1-888-SAFEFOOD </a:t>
            </a:r>
            <a:endParaRPr lang="en-US" b="1" dirty="0" smtClean="0"/>
          </a:p>
          <a:p>
            <a:pPr marL="1088136" lvl="3" indent="0">
              <a:buNone/>
            </a:pPr>
            <a:r>
              <a:rPr lang="en-US" b="1" dirty="0"/>
              <a:t>	 </a:t>
            </a:r>
            <a:r>
              <a:rPr lang="en-US" b="1" dirty="0" smtClean="0"/>
              <a:t>     </a:t>
            </a:r>
            <a:r>
              <a:rPr lang="en-US" sz="2400" b="1" dirty="0" smtClean="0"/>
              <a:t>(</a:t>
            </a:r>
            <a:r>
              <a:rPr lang="en-US" sz="2400" b="1" dirty="0"/>
              <a:t>1-888-723-2266)</a:t>
            </a:r>
          </a:p>
          <a:p>
            <a:pPr marL="1088136" lvl="2" indent="-457200">
              <a:buFont typeface="Arial" panose="020B0604020202020204" pitchFamily="34" charset="0"/>
              <a:buChar char="•"/>
            </a:pPr>
            <a:r>
              <a:rPr lang="en-US" b="1" dirty="0"/>
              <a:t>Email:</a:t>
            </a:r>
          </a:p>
          <a:p>
            <a:pPr marL="1371600" lvl="3" indent="-457200"/>
            <a:r>
              <a:rPr lang="en-US" sz="2400" b="1" dirty="0" smtClean="0">
                <a:hlinkClick r:id="rId5"/>
              </a:rPr>
              <a:t>Consumer@fda.gov</a:t>
            </a:r>
            <a:r>
              <a:rPr lang="en-US" sz="2400" b="1" dirty="0" smtClean="0"/>
              <a:t> </a:t>
            </a:r>
          </a:p>
          <a:p>
            <a:pPr marL="1371600" lvl="3" indent="-457200"/>
            <a:r>
              <a:rPr lang="en-US" sz="2400" b="1" dirty="0" smtClean="0">
                <a:hlinkClick r:id="rId6"/>
              </a:rPr>
              <a:t>Industry@fda.gov</a:t>
            </a:r>
            <a:endParaRPr lang="en-US" sz="2400" b="1" dirty="0"/>
          </a:p>
          <a:p>
            <a:endParaRPr lang="en-US" dirty="0"/>
          </a:p>
        </p:txBody>
      </p:sp>
      <p:pic>
        <p:nvPicPr>
          <p:cNvPr id="7" name="Picture 6" descr="FDA logo" title="FDA logo image"/>
          <p:cNvPicPr>
            <a:picLocks noChangeAspect="1"/>
          </p:cNvPicPr>
          <p:nvPr/>
        </p:nvPicPr>
        <p:blipFill rotWithShape="1">
          <a:blip r:embed="rId7">
            <a:duotone>
              <a:prstClr val="black"/>
              <a:schemeClr val="accent1">
                <a:tint val="45000"/>
                <a:satMod val="400000"/>
              </a:schemeClr>
            </a:duotone>
            <a:extLst>
              <a:ext uri="{28A0092B-C50C-407E-A947-70E740481C1C}">
                <a14:useLocalDpi xmlns:a14="http://schemas.microsoft.com/office/drawing/2010/main" val="0"/>
              </a:ext>
            </a:extLst>
          </a:blip>
          <a:srcRect l="1" r="77290"/>
          <a:stretch/>
        </p:blipFill>
        <p:spPr bwMode="auto">
          <a:xfrm>
            <a:off x="7239000" y="6248400"/>
            <a:ext cx="1066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623277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fld id="{F8ECAD15-DF40-4D57-8D99-2197AD37FB1A}" type="slidenum">
              <a:rPr lang="en-US" smtClean="0">
                <a:solidFill>
                  <a:prstClr val="black">
                    <a:tint val="75000"/>
                  </a:prstClr>
                </a:solidFill>
              </a:rPr>
              <a:pPr/>
              <a:t>56</a:t>
            </a:fld>
            <a:endParaRPr lang="en-US" dirty="0">
              <a:solidFill>
                <a:prstClr val="black">
                  <a:tint val="75000"/>
                </a:prstClr>
              </a:solidFill>
            </a:endParaRPr>
          </a:p>
        </p:txBody>
      </p:sp>
      <p:sp>
        <p:nvSpPr>
          <p:cNvPr id="4" name="Title 3"/>
          <p:cNvSpPr>
            <a:spLocks noGrp="1"/>
          </p:cNvSpPr>
          <p:nvPr>
            <p:ph type="title"/>
          </p:nvPr>
        </p:nvSpPr>
        <p:spPr/>
        <p:txBody>
          <a:bodyPr/>
          <a:lstStyle/>
          <a:p>
            <a:r>
              <a:rPr lang="en-US" dirty="0">
                <a:solidFill>
                  <a:srgbClr val="C00000"/>
                </a:solidFill>
              </a:rPr>
              <a:t>FS-6: </a:t>
            </a:r>
            <a:r>
              <a:rPr lang="en-US" dirty="0"/>
              <a:t>Retail Food Safety</a:t>
            </a:r>
          </a:p>
        </p:txBody>
      </p:sp>
      <p:sp>
        <p:nvSpPr>
          <p:cNvPr id="2" name="Content Placeholder 1"/>
          <p:cNvSpPr>
            <a:spLocks noGrp="1"/>
          </p:cNvSpPr>
          <p:nvPr>
            <p:ph sz="quarter" idx="14"/>
          </p:nvPr>
        </p:nvSpPr>
        <p:spPr/>
        <p:txBody>
          <a:bodyPr/>
          <a:lstStyle/>
          <a:p>
            <a:pPr marL="285750" indent="-285750"/>
            <a:r>
              <a:rPr lang="en-US" sz="2000" b="1" i="1" dirty="0">
                <a:solidFill>
                  <a:srgbClr val="C00000"/>
                </a:solidFill>
              </a:rPr>
              <a:t>Prevent foodborne illness from foods prepared in retail establishments through a collaborative Federal, state, and local effort, with the FDA as the lead Federal agency </a:t>
            </a:r>
          </a:p>
          <a:p>
            <a:pPr marL="285750" indent="-285750"/>
            <a:endParaRPr lang="en-US" sz="1800" b="1" dirty="0"/>
          </a:p>
          <a:p>
            <a:pPr marL="285750" indent="-285750"/>
            <a:r>
              <a:rPr lang="en-US" sz="1800" b="1" dirty="0" smtClean="0"/>
              <a:t>Develop </a:t>
            </a:r>
            <a:r>
              <a:rPr lang="en-US" sz="1800" b="1" dirty="0"/>
              <a:t>/implement strategies to leverage and enhance food safety and defense capacities of state/local/tribal regulatory retail food protection </a:t>
            </a:r>
            <a:r>
              <a:rPr lang="en-US" sz="1800" b="1" dirty="0" smtClean="0"/>
              <a:t>programs</a:t>
            </a:r>
          </a:p>
          <a:p>
            <a:pPr marL="285750" indent="-285750"/>
            <a:r>
              <a:rPr lang="en-US" sz="1800" b="1" dirty="0" smtClean="0"/>
              <a:t>Form </a:t>
            </a:r>
            <a:r>
              <a:rPr lang="en-US" sz="1800" b="1" dirty="0"/>
              <a:t>cooperative working relationships with foodservice and retail food industries to promote the implementation of effective food safety management </a:t>
            </a:r>
            <a:r>
              <a:rPr lang="en-US" sz="1800" b="1" dirty="0" smtClean="0"/>
              <a:t>systems</a:t>
            </a:r>
          </a:p>
          <a:p>
            <a:pPr marL="285750" indent="-285750"/>
            <a:r>
              <a:rPr lang="en-US" sz="1800" b="1" dirty="0" smtClean="0"/>
              <a:t>Update </a:t>
            </a:r>
            <a:r>
              <a:rPr lang="en-US" sz="1800" b="1" dirty="0"/>
              <a:t>the </a:t>
            </a:r>
            <a:r>
              <a:rPr lang="en-US" sz="1800" b="1" i="1" dirty="0"/>
              <a:t>Food Code</a:t>
            </a:r>
            <a:r>
              <a:rPr lang="en-US" sz="1800" b="1" dirty="0"/>
              <a:t>, engage the Conference for Food </a:t>
            </a:r>
            <a:r>
              <a:rPr lang="en-US" sz="1800" b="1" dirty="0" smtClean="0"/>
              <a:t>Protection</a:t>
            </a:r>
          </a:p>
          <a:p>
            <a:pPr marL="685800" lvl="1">
              <a:buFont typeface="Wingdings" panose="05000000000000000000" pitchFamily="2" charset="2"/>
              <a:buChar char="v"/>
            </a:pPr>
            <a:r>
              <a:rPr lang="en-US" sz="1800" b="1" dirty="0" smtClean="0">
                <a:solidFill>
                  <a:srgbClr val="C00000"/>
                </a:solidFill>
              </a:rPr>
              <a:t>Food </a:t>
            </a:r>
            <a:r>
              <a:rPr lang="en-US" sz="1800" b="1" dirty="0">
                <a:solidFill>
                  <a:srgbClr val="C00000"/>
                </a:solidFill>
              </a:rPr>
              <a:t>Code published in </a:t>
            </a:r>
            <a:r>
              <a:rPr lang="en-US" sz="1800" b="1" dirty="0" smtClean="0">
                <a:solidFill>
                  <a:srgbClr val="C00000"/>
                </a:solidFill>
              </a:rPr>
              <a:t>December 2013</a:t>
            </a:r>
          </a:p>
          <a:p>
            <a:pPr marL="285750" indent="-285750"/>
            <a:r>
              <a:rPr lang="en-US" sz="1800" b="1" dirty="0" smtClean="0"/>
              <a:t>Maintain </a:t>
            </a:r>
            <a:r>
              <a:rPr lang="en-US" sz="1800" b="1" dirty="0"/>
              <a:t>the Retail Program Standards</a:t>
            </a:r>
          </a:p>
          <a:p>
            <a:pPr marL="0" lvl="0" indent="0">
              <a:buNone/>
            </a:pPr>
            <a:endParaRPr lang="en-US" sz="1700" dirty="0"/>
          </a:p>
          <a:p>
            <a:pPr marL="0" lvl="0" indent="0">
              <a:buNone/>
            </a:pPr>
            <a:endParaRPr lang="en-US" sz="1700" dirty="0"/>
          </a:p>
          <a:p>
            <a:endParaRPr lang="en-US" dirty="0"/>
          </a:p>
        </p:txBody>
      </p:sp>
      <p:sp>
        <p:nvSpPr>
          <p:cNvPr id="5" name="Text Placeholder 4"/>
          <p:cNvSpPr>
            <a:spLocks noGrp="1"/>
          </p:cNvSpPr>
          <p:nvPr>
            <p:ph type="body" sz="quarter" idx="10"/>
          </p:nvPr>
        </p:nvSpPr>
        <p:spPr/>
        <p:txBody>
          <a:bodyPr/>
          <a:lstStyle/>
          <a:p>
            <a:endParaRPr lang="en-US" dirty="0"/>
          </a:p>
        </p:txBody>
      </p:sp>
      <p:sp>
        <p:nvSpPr>
          <p:cNvPr id="6" name="Text Placeholder 5"/>
          <p:cNvSpPr>
            <a:spLocks noGrp="1"/>
          </p:cNvSpPr>
          <p:nvPr>
            <p:ph type="body" sz="quarter" idx="13"/>
          </p:nvPr>
        </p:nvSpPr>
        <p:spPr/>
        <p:txBody>
          <a:bodyPr/>
          <a:lstStyle/>
          <a:p>
            <a:endParaRPr lang="en-US" dirty="0"/>
          </a:p>
        </p:txBody>
      </p:sp>
      <p:pic>
        <p:nvPicPr>
          <p:cNvPr id="7" name="Picture 6" descr="FDA logo" title="FDA logo image"/>
          <p:cNvPicPr>
            <a:picLocks noChangeAspect="1"/>
          </p:cNvPicPr>
          <p:nvPr/>
        </p:nvPicPr>
        <p:blipFill rotWithShape="1">
          <a:blip r:embed="rId3">
            <a:duotone>
              <a:prstClr val="black"/>
              <a:schemeClr val="accent1">
                <a:tint val="45000"/>
                <a:satMod val="400000"/>
              </a:schemeClr>
            </a:duotone>
            <a:extLst>
              <a:ext uri="{28A0092B-C50C-407E-A947-70E740481C1C}">
                <a14:useLocalDpi xmlns:a14="http://schemas.microsoft.com/office/drawing/2010/main" val="0"/>
              </a:ext>
            </a:extLst>
          </a:blip>
          <a:srcRect l="1" r="77290"/>
          <a:stretch/>
        </p:blipFill>
        <p:spPr bwMode="auto">
          <a:xfrm>
            <a:off x="7239000" y="6248400"/>
            <a:ext cx="1066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64044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USDA Food </a:t>
            </a:r>
            <a:r>
              <a:rPr lang="en-US"/>
              <a:t>Safety </a:t>
            </a:r>
            <a:r>
              <a:rPr lang="en-US" smtClean="0"/>
              <a:t>and Inspection </a:t>
            </a:r>
            <a:r>
              <a:rPr lang="en-US" dirty="0"/>
              <a:t>Service</a:t>
            </a:r>
            <a:br>
              <a:rPr lang="en-US" dirty="0"/>
            </a:br>
            <a:r>
              <a:rPr lang="en-US" dirty="0"/>
              <a:t>			David Goldman, MD, MPH</a:t>
            </a:r>
            <a:br>
              <a:rPr lang="en-US" dirty="0"/>
            </a:br>
            <a:r>
              <a:rPr lang="en-US" dirty="0"/>
              <a:t>	 </a:t>
            </a:r>
            <a:r>
              <a:rPr lang="en-US" dirty="0" smtClean="0"/>
              <a:t>           </a:t>
            </a:r>
            <a:r>
              <a:rPr lang="en-US" sz="1600" dirty="0" smtClean="0"/>
              <a:t>Assistant </a:t>
            </a:r>
            <a:r>
              <a:rPr lang="en-US" sz="1600" dirty="0"/>
              <a:t>Administrator, Office of Public Health Science</a:t>
            </a:r>
            <a:r>
              <a:rPr lang="en-US" dirty="0"/>
              <a:t/>
            </a:r>
            <a:br>
              <a:rPr lang="en-US" dirty="0"/>
            </a:br>
            <a:endParaRPr lang="en-US" dirty="0"/>
          </a:p>
        </p:txBody>
      </p:sp>
      <p:sp>
        <p:nvSpPr>
          <p:cNvPr id="4" name="Slide Number Placeholder 3"/>
          <p:cNvSpPr>
            <a:spLocks noGrp="1"/>
          </p:cNvSpPr>
          <p:nvPr>
            <p:ph type="sldNum" sz="quarter" idx="4294967295"/>
          </p:nvPr>
        </p:nvSpPr>
        <p:spPr>
          <a:xfrm>
            <a:off x="8534400" y="6492875"/>
            <a:ext cx="609600" cy="365125"/>
          </a:xfrm>
        </p:spPr>
        <p:txBody>
          <a:bodyPr/>
          <a:lstStyle/>
          <a:p>
            <a:fld id="{4CE2E5B4-59D5-4A99-A8C4-2E2535A46563}" type="slidenum">
              <a:rPr lang="en-US" smtClean="0">
                <a:solidFill>
                  <a:prstClr val="black">
                    <a:tint val="75000"/>
                  </a:prstClr>
                </a:solidFill>
              </a:rPr>
              <a:pPr/>
              <a:t>57</a:t>
            </a:fld>
            <a:endParaRPr lang="en-US">
              <a:solidFill>
                <a:prstClr val="black">
                  <a:tint val="75000"/>
                </a:prstClr>
              </a:solidFill>
            </a:endParaRPr>
          </a:p>
        </p:txBody>
      </p:sp>
    </p:spTree>
    <p:extLst>
      <p:ext uri="{BB962C8B-B14F-4D97-AF65-F5344CB8AC3E}">
        <p14:creationId xmlns:p14="http://schemas.microsoft.com/office/powerpoint/2010/main" val="32830798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4"/>
          </p:nvPr>
        </p:nvSpPr>
        <p:spPr>
          <a:xfrm>
            <a:off x="1355725" y="2133600"/>
            <a:ext cx="7788275" cy="4038600"/>
          </a:xfrm>
          <a:solidFill>
            <a:schemeClr val="bg1"/>
          </a:solidFill>
        </p:spPr>
        <p:txBody>
          <a:bodyPr>
            <a:noAutofit/>
          </a:bodyPr>
          <a:lstStyle/>
          <a:p>
            <a:r>
              <a:rPr lang="en-US" sz="2000" dirty="0"/>
              <a:t>FSIS is </a:t>
            </a:r>
            <a:r>
              <a:rPr lang="en-US" sz="2000" u="sng" dirty="0"/>
              <a:t>the</a:t>
            </a:r>
            <a:r>
              <a:rPr lang="en-US" sz="2000" dirty="0"/>
              <a:t> public health regulatory agency within the U.S. Department of Agriculture</a:t>
            </a:r>
          </a:p>
          <a:p>
            <a:pPr lvl="1"/>
            <a:r>
              <a:rPr lang="en-US" sz="2000" dirty="0"/>
              <a:t>FSIS ensures that the commercial supply of </a:t>
            </a:r>
            <a:r>
              <a:rPr lang="en-US" sz="2000" b="1" i="1" dirty="0"/>
              <a:t>meat</a:t>
            </a:r>
            <a:r>
              <a:rPr lang="en-US" sz="2000" dirty="0"/>
              <a:t>, </a:t>
            </a:r>
            <a:r>
              <a:rPr lang="en-US" sz="2000" b="1" i="1" dirty="0"/>
              <a:t>poultry</a:t>
            </a:r>
            <a:r>
              <a:rPr lang="en-US" sz="2000" dirty="0"/>
              <a:t>, and </a:t>
            </a:r>
            <a:r>
              <a:rPr lang="en-US" sz="2000" b="1" i="1" dirty="0"/>
              <a:t>egg</a:t>
            </a:r>
            <a:r>
              <a:rPr lang="en-US" sz="2000" dirty="0"/>
              <a:t> products in the U.S. is safe, secure, wholesome, and correctly labeled and </a:t>
            </a:r>
            <a:r>
              <a:rPr lang="en-US" sz="2000" dirty="0" smtClean="0"/>
              <a:t>packaged</a:t>
            </a:r>
            <a:endParaRPr lang="en-US" sz="2000" dirty="0"/>
          </a:p>
          <a:p>
            <a:r>
              <a:rPr lang="en-US" sz="2000" dirty="0" smtClean="0"/>
              <a:t>~</a:t>
            </a:r>
            <a:r>
              <a:rPr lang="en-US" sz="2000" dirty="0"/>
              <a:t>10,000 people – inspectors, scientists, veterinarians, </a:t>
            </a:r>
            <a:r>
              <a:rPr lang="en-US" sz="2000" dirty="0" smtClean="0"/>
              <a:t>educators</a:t>
            </a:r>
            <a:endParaRPr lang="en-US" sz="2000" dirty="0"/>
          </a:p>
          <a:p>
            <a:r>
              <a:rPr lang="en-US" sz="2000" dirty="0"/>
              <a:t>In more than 6,200 plants every day; 150 million head of livestock and 9 billion birds </a:t>
            </a:r>
            <a:r>
              <a:rPr lang="en-US" sz="2000" dirty="0" smtClean="0"/>
              <a:t>annually</a:t>
            </a:r>
          </a:p>
          <a:p>
            <a:r>
              <a:rPr lang="en-US" sz="2000" dirty="0" smtClean="0"/>
              <a:t>Outbreak response, enforcement, laboratory testing, food defense, food safety education, industry performance standards</a:t>
            </a:r>
          </a:p>
          <a:p>
            <a:endParaRPr lang="en-US" sz="2000" dirty="0">
              <a:solidFill>
                <a:srgbClr val="FF0000"/>
              </a:solidFill>
            </a:endParaRPr>
          </a:p>
          <a:p>
            <a:endParaRPr lang="en-US" sz="2000" dirty="0"/>
          </a:p>
          <a:p>
            <a:endParaRPr lang="en-US" sz="2000" dirty="0"/>
          </a:p>
        </p:txBody>
      </p:sp>
      <p:sp>
        <p:nvSpPr>
          <p:cNvPr id="125954" name="Rectangle 2"/>
          <p:cNvSpPr>
            <a:spLocks noGrp="1" noChangeArrowheads="1"/>
          </p:cNvSpPr>
          <p:nvPr>
            <p:ph type="title"/>
          </p:nvPr>
        </p:nvSpPr>
        <p:spPr/>
        <p:txBody>
          <a:bodyPr>
            <a:normAutofit/>
          </a:bodyPr>
          <a:lstStyle/>
          <a:p>
            <a:r>
              <a:rPr lang="en-US" sz="3600" dirty="0" smtClean="0"/>
              <a:t>The Role of FSIS</a:t>
            </a:r>
            <a:endParaRPr lang="en-US" sz="3600" dirty="0"/>
          </a:p>
        </p:txBody>
      </p:sp>
      <p:sp>
        <p:nvSpPr>
          <p:cNvPr id="125955" name="Rectangle 3"/>
          <p:cNvSpPr>
            <a:spLocks noGrp="1" noChangeArrowheads="1"/>
          </p:cNvSpPr>
          <p:nvPr>
            <p:ph type="body" sz="quarter" idx="10"/>
          </p:nvPr>
        </p:nvSpPr>
        <p:spPr>
          <a:prstGeom prst="rect">
            <a:avLst/>
          </a:prstGeom>
        </p:spPr>
        <p:txBody>
          <a:bodyPr>
            <a:normAutofit fontScale="70000" lnSpcReduction="20000"/>
          </a:bodyPr>
          <a:lstStyle/>
          <a:p>
            <a:pPr lvl="1"/>
            <a:endParaRPr lang="en-US" dirty="0"/>
          </a:p>
        </p:txBody>
      </p:sp>
      <p:sp>
        <p:nvSpPr>
          <p:cNvPr id="2" name="Text Placeholder 1"/>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21896144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4"/>
          </p:nvPr>
        </p:nvSpPr>
        <p:spPr/>
        <p:txBody>
          <a:bodyPr/>
          <a:lstStyle/>
          <a:p>
            <a:fld id="{4CE2E5B4-59D5-4A99-A8C4-2E2535A46563}" type="slidenum">
              <a:rPr lang="en-US" smtClean="0">
                <a:solidFill>
                  <a:prstClr val="black">
                    <a:tint val="75000"/>
                  </a:prstClr>
                </a:solidFill>
              </a:rPr>
              <a:pPr/>
              <a:t>59</a:t>
            </a:fld>
            <a:endParaRPr lang="en-US">
              <a:solidFill>
                <a:prstClr val="black">
                  <a:tint val="75000"/>
                </a:prstClr>
              </a:solidFill>
            </a:endParaRPr>
          </a:p>
        </p:txBody>
      </p:sp>
      <p:sp>
        <p:nvSpPr>
          <p:cNvPr id="5" name="Title 4"/>
          <p:cNvSpPr>
            <a:spLocks noGrp="1"/>
          </p:cNvSpPr>
          <p:nvPr>
            <p:ph type="title"/>
          </p:nvPr>
        </p:nvSpPr>
        <p:spPr>
          <a:xfrm>
            <a:off x="0" y="76200"/>
            <a:ext cx="8763000" cy="1219200"/>
          </a:xfrm>
        </p:spPr>
        <p:txBody>
          <a:bodyPr>
            <a:normAutofit/>
          </a:bodyPr>
          <a:lstStyle/>
          <a:p>
            <a:r>
              <a:rPr lang="en-US" sz="3600" dirty="0" smtClean="0"/>
              <a:t>Illness Rates by Pathogen Attributed to FSIS-Regulated Foods</a:t>
            </a:r>
            <a:endParaRPr lang="en-US" dirty="0"/>
          </a:p>
        </p:txBody>
      </p:sp>
      <p:sp>
        <p:nvSpPr>
          <p:cNvPr id="15" name="Text Placeholder 14"/>
          <p:cNvSpPr>
            <a:spLocks noGrp="1"/>
          </p:cNvSpPr>
          <p:nvPr>
            <p:ph type="body" sz="quarter" idx="10"/>
          </p:nvPr>
        </p:nvSpPr>
        <p:spPr/>
        <p:txBody>
          <a:bodyPr/>
          <a:lstStyle/>
          <a:p>
            <a:endParaRPr lang="en-US" dirty="0"/>
          </a:p>
        </p:txBody>
      </p:sp>
      <p:sp>
        <p:nvSpPr>
          <p:cNvPr id="16" name="Text Placeholder 15"/>
          <p:cNvSpPr>
            <a:spLocks noGrp="1"/>
          </p:cNvSpPr>
          <p:nvPr>
            <p:ph type="body" sz="quarter" idx="13"/>
          </p:nvPr>
        </p:nvSpPr>
        <p:spPr/>
        <p:txBody>
          <a:bodyPr/>
          <a:lstStyle/>
          <a:p>
            <a:endParaRPr lang="en-US"/>
          </a:p>
        </p:txBody>
      </p:sp>
      <p:pic>
        <p:nvPicPr>
          <p:cNvPr id="12" name="Picture 4" descr="usdaART"/>
          <p:cNvPicPr>
            <a:picLocks noChangeAspect="1" noChangeArrowheads="1"/>
          </p:cNvPicPr>
          <p:nvPr/>
        </p:nvPicPr>
        <p:blipFill>
          <a:blip r:embed="rId3" cstate="print"/>
          <a:srcRect/>
          <a:stretch>
            <a:fillRect/>
          </a:stretch>
        </p:blipFill>
        <p:spPr bwMode="auto">
          <a:xfrm>
            <a:off x="7772400" y="6172200"/>
            <a:ext cx="781418" cy="539708"/>
          </a:xfrm>
          <a:prstGeom prst="rect">
            <a:avLst/>
          </a:prstGeom>
          <a:solidFill>
            <a:schemeClr val="bg1"/>
          </a:solidFill>
        </p:spPr>
      </p:pic>
      <p:pic>
        <p:nvPicPr>
          <p:cNvPr id="1026" name="Picture 2" descr="Table describing FSIS goals in food safe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220" y="1593849"/>
            <a:ext cx="8430780" cy="454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430520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Federal Agencies with Major Roles in Food Safety</a:t>
            </a:r>
            <a:endParaRPr lang="en-US" dirty="0"/>
          </a:p>
        </p:txBody>
      </p:sp>
      <p:sp>
        <p:nvSpPr>
          <p:cNvPr id="4" name="Content Placeholder 1"/>
          <p:cNvSpPr txBox="1">
            <a:spLocks/>
          </p:cNvSpPr>
          <p:nvPr/>
        </p:nvSpPr>
        <p:spPr>
          <a:xfrm>
            <a:off x="1524000" y="1447800"/>
            <a:ext cx="7620000" cy="4724400"/>
          </a:xfrm>
          <a:prstGeom prst="rect">
            <a:avLst/>
          </a:prstGeom>
        </p:spPr>
        <p:txBody>
          <a:bodyPr/>
          <a:lst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a:lstStyle>
          <a:p>
            <a:r>
              <a:rPr lang="en-US" dirty="0" smtClean="0"/>
              <a:t>Food Safety and Inspection Service (FSIS)</a:t>
            </a:r>
          </a:p>
          <a:p>
            <a:endParaRPr lang="en-US" dirty="0" smtClean="0"/>
          </a:p>
          <a:p>
            <a:r>
              <a:rPr lang="en-US" dirty="0" smtClean="0"/>
              <a:t>U.S. Food and Drug Administration (FDA)</a:t>
            </a:r>
          </a:p>
          <a:p>
            <a:endParaRPr lang="en-US" dirty="0" smtClean="0"/>
          </a:p>
          <a:p>
            <a:r>
              <a:rPr lang="en-US" dirty="0" smtClean="0"/>
              <a:t>Centers for Disease Control and Prevention (CDC)</a:t>
            </a:r>
          </a:p>
        </p:txBody>
      </p:sp>
    </p:spTree>
    <p:extLst>
      <p:ext uri="{BB962C8B-B14F-4D97-AF65-F5344CB8AC3E}">
        <p14:creationId xmlns:p14="http://schemas.microsoft.com/office/powerpoint/2010/main" val="165674263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4"/>
          </p:nvPr>
        </p:nvSpPr>
        <p:spPr/>
        <p:txBody>
          <a:bodyPr>
            <a:normAutofit/>
          </a:bodyPr>
          <a:lstStyle/>
          <a:p>
            <a:r>
              <a:rPr lang="en-US" sz="2600" dirty="0" smtClean="0"/>
              <a:t>Rates of salmonellosis have not decreased significantly since the inception of FoodNet </a:t>
            </a:r>
          </a:p>
          <a:p>
            <a:endParaRPr lang="en-US" sz="2600" dirty="0" smtClean="0"/>
          </a:p>
          <a:p>
            <a:r>
              <a:rPr lang="en-US" sz="2600" i="1" dirty="0" smtClean="0"/>
              <a:t>Salmonella</a:t>
            </a:r>
            <a:r>
              <a:rPr lang="en-US" sz="2600" dirty="0" smtClean="0"/>
              <a:t> is found in nearly all foods, commonly found in poultry and meat products</a:t>
            </a:r>
          </a:p>
          <a:p>
            <a:endParaRPr lang="en-US" sz="2600" dirty="0" smtClean="0"/>
          </a:p>
          <a:p>
            <a:r>
              <a:rPr lang="en-US" sz="2600" dirty="0" smtClean="0"/>
              <a:t>FSIS is raising expectations on food producers through more stringent performance standards and implementation of an Agency action plan</a:t>
            </a:r>
          </a:p>
        </p:txBody>
      </p:sp>
      <p:sp>
        <p:nvSpPr>
          <p:cNvPr id="4" name="Slide Number Placeholder 3"/>
          <p:cNvSpPr>
            <a:spLocks noGrp="1"/>
          </p:cNvSpPr>
          <p:nvPr>
            <p:ph type="sldNum" sz="quarter" idx="15"/>
          </p:nvPr>
        </p:nvSpPr>
        <p:spPr/>
        <p:txBody>
          <a:bodyPr/>
          <a:lstStyle/>
          <a:p>
            <a:pPr>
              <a:defRPr/>
            </a:pPr>
            <a:fld id="{C15E6A85-A29D-4B48-84C7-BF72A001E03F}" type="slidenum">
              <a:rPr lang="en-US" smtClean="0">
                <a:solidFill>
                  <a:prstClr val="black">
                    <a:tint val="75000"/>
                  </a:prstClr>
                </a:solidFill>
              </a:rPr>
              <a:pPr>
                <a:defRPr/>
              </a:pPr>
              <a:t>60</a:t>
            </a:fld>
            <a:endParaRPr lang="en-US">
              <a:solidFill>
                <a:prstClr val="black">
                  <a:tint val="75000"/>
                </a:prstClr>
              </a:solidFill>
            </a:endParaRPr>
          </a:p>
        </p:txBody>
      </p:sp>
      <p:sp>
        <p:nvSpPr>
          <p:cNvPr id="2" name="Title 1"/>
          <p:cNvSpPr>
            <a:spLocks noGrp="1"/>
          </p:cNvSpPr>
          <p:nvPr>
            <p:ph type="title"/>
          </p:nvPr>
        </p:nvSpPr>
        <p:spPr>
          <a:xfrm>
            <a:off x="1371600" y="76200"/>
            <a:ext cx="7086600" cy="1219200"/>
          </a:xfrm>
        </p:spPr>
        <p:txBody>
          <a:bodyPr/>
          <a:lstStyle/>
          <a:p>
            <a:r>
              <a:rPr lang="en-US" sz="4400" dirty="0" smtClean="0"/>
              <a:t>Focus on </a:t>
            </a:r>
            <a:r>
              <a:rPr lang="en-US" sz="4400" i="1" dirty="0" smtClean="0"/>
              <a:t>Salmonella</a:t>
            </a:r>
            <a:endParaRPr lang="en-US" sz="4400" i="1" dirty="0"/>
          </a:p>
        </p:txBody>
      </p:sp>
      <p:sp>
        <p:nvSpPr>
          <p:cNvPr id="5" name="Text Placeholder 4"/>
          <p:cNvSpPr>
            <a:spLocks noGrp="1"/>
          </p:cNvSpPr>
          <p:nvPr>
            <p:ph type="body" sz="quarter" idx="10"/>
          </p:nvPr>
        </p:nvSpPr>
        <p:spPr/>
        <p:txBody>
          <a:bodyPr/>
          <a:lstStyle/>
          <a:p>
            <a:endParaRPr lang="en-US"/>
          </a:p>
        </p:txBody>
      </p:sp>
      <p:sp>
        <p:nvSpPr>
          <p:cNvPr id="6" name="Text Placeholder 5"/>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78242144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4"/>
          </p:nvPr>
        </p:nvSpPr>
        <p:spPr>
          <a:xfrm>
            <a:off x="1355725" y="1752600"/>
            <a:ext cx="7788275" cy="4419600"/>
          </a:xfrm>
        </p:spPr>
        <p:txBody>
          <a:bodyPr>
            <a:normAutofit fontScale="92500" lnSpcReduction="10000"/>
          </a:bodyPr>
          <a:lstStyle/>
          <a:p>
            <a:r>
              <a:rPr lang="en-US" sz="2800" dirty="0" smtClean="0"/>
              <a:t>Implement pre-harvest lessons learned </a:t>
            </a:r>
          </a:p>
          <a:p>
            <a:r>
              <a:rPr lang="en-US" sz="2800" dirty="0" smtClean="0"/>
              <a:t>Modernize poultry and swine slaughter rules  </a:t>
            </a:r>
          </a:p>
          <a:p>
            <a:r>
              <a:rPr lang="en-US" sz="2800" dirty="0" smtClean="0"/>
              <a:t>Revise sampling activities and performance standards</a:t>
            </a:r>
          </a:p>
          <a:p>
            <a:r>
              <a:rPr lang="en-US" sz="2800" dirty="0" smtClean="0"/>
              <a:t>Revise and develop in-plant and enforcement strategies and expedited feedback to industry</a:t>
            </a:r>
          </a:p>
          <a:p>
            <a:r>
              <a:rPr lang="en-US" sz="2800" dirty="0" smtClean="0"/>
              <a:t>Provide improved food safety messages related to </a:t>
            </a:r>
            <a:r>
              <a:rPr lang="en-US" sz="2800" i="1" dirty="0" smtClean="0"/>
              <a:t>Salmonella </a:t>
            </a:r>
          </a:p>
          <a:p>
            <a:r>
              <a:rPr lang="en-US" sz="2800" dirty="0" smtClean="0"/>
              <a:t>Implement focused research e.g</a:t>
            </a:r>
            <a:r>
              <a:rPr lang="en-US" sz="3100" dirty="0" smtClean="0"/>
              <a:t>., </a:t>
            </a:r>
          </a:p>
          <a:p>
            <a:pPr lvl="1"/>
            <a:r>
              <a:rPr lang="en-US" sz="2200" dirty="0" smtClean="0"/>
              <a:t>Does </a:t>
            </a:r>
            <a:r>
              <a:rPr lang="en-US" sz="2200" i="1" dirty="0" smtClean="0"/>
              <a:t>Salmonella </a:t>
            </a:r>
            <a:r>
              <a:rPr lang="en-US" sz="2200" dirty="0" smtClean="0"/>
              <a:t>from lymph nodes provide a contamination pathway?  </a:t>
            </a:r>
          </a:p>
          <a:p>
            <a:endParaRPr lang="en-US" i="1" dirty="0" smtClean="0"/>
          </a:p>
          <a:p>
            <a:endParaRPr lang="en-US" dirty="0"/>
          </a:p>
        </p:txBody>
      </p:sp>
      <p:sp>
        <p:nvSpPr>
          <p:cNvPr id="2" name="Title 1"/>
          <p:cNvSpPr>
            <a:spLocks noGrp="1"/>
          </p:cNvSpPr>
          <p:nvPr>
            <p:ph type="title"/>
          </p:nvPr>
        </p:nvSpPr>
        <p:spPr>
          <a:xfrm>
            <a:off x="1371600" y="76200"/>
            <a:ext cx="6553200" cy="1219200"/>
          </a:xfrm>
        </p:spPr>
        <p:txBody>
          <a:bodyPr>
            <a:normAutofit/>
          </a:bodyPr>
          <a:lstStyle/>
          <a:p>
            <a:r>
              <a:rPr lang="en-US" sz="3600" dirty="0" smtClean="0"/>
              <a:t>10-Point Plan to Reduce </a:t>
            </a:r>
            <a:r>
              <a:rPr lang="en-US" sz="3600" i="1" dirty="0" smtClean="0"/>
              <a:t>Salmonella</a:t>
            </a:r>
            <a:endParaRPr lang="en-US" sz="3600" i="1" dirty="0"/>
          </a:p>
        </p:txBody>
      </p:sp>
      <p:sp>
        <p:nvSpPr>
          <p:cNvPr id="4" name="Text Placeholder 3"/>
          <p:cNvSpPr>
            <a:spLocks noGrp="1"/>
          </p:cNvSpPr>
          <p:nvPr>
            <p:ph type="body" sz="quarter" idx="10"/>
          </p:nvPr>
        </p:nvSpPr>
        <p:spPr/>
        <p:txBody>
          <a:bodyPr/>
          <a:lstStyle/>
          <a:p>
            <a:endParaRPr lang="en-US"/>
          </a:p>
        </p:txBody>
      </p:sp>
      <p:sp>
        <p:nvSpPr>
          <p:cNvPr id="5" name="Text Placeholder 4"/>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404179923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4"/>
          </p:nvPr>
        </p:nvSpPr>
        <p:spPr>
          <a:xfrm>
            <a:off x="1355725" y="2057400"/>
            <a:ext cx="7788275" cy="4114800"/>
          </a:xfrm>
        </p:spPr>
        <p:txBody>
          <a:bodyPr/>
          <a:lstStyle/>
          <a:p>
            <a:r>
              <a:rPr lang="en-US" sz="2800" dirty="0" smtClean="0"/>
              <a:t>Changed </a:t>
            </a:r>
            <a:r>
              <a:rPr lang="en-US" sz="2800" i="1" dirty="0" smtClean="0"/>
              <a:t>E. coli </a:t>
            </a:r>
            <a:r>
              <a:rPr lang="en-US" sz="2800" dirty="0" smtClean="0"/>
              <a:t>O157:H7 sampling and testing</a:t>
            </a:r>
          </a:p>
          <a:p>
            <a:r>
              <a:rPr lang="en-US" sz="2800" dirty="0" smtClean="0"/>
              <a:t>Implemented non-O157 STEC testing</a:t>
            </a:r>
          </a:p>
          <a:p>
            <a:r>
              <a:rPr lang="en-US" sz="2800" dirty="0" smtClean="0"/>
              <a:t>Proposed new traceback and recall procedures </a:t>
            </a:r>
          </a:p>
          <a:p>
            <a:r>
              <a:rPr lang="en-US" sz="2800" dirty="0" smtClean="0"/>
              <a:t>Completed risk assessment for mechanically-tenderized beef rule </a:t>
            </a:r>
          </a:p>
          <a:p>
            <a:pPr>
              <a:buNone/>
            </a:pPr>
            <a:endParaRPr lang="en-US" dirty="0" smtClean="0"/>
          </a:p>
          <a:p>
            <a:pPr>
              <a:buNone/>
            </a:pPr>
            <a:r>
              <a:rPr lang="en-US" sz="1200" dirty="0" smtClean="0"/>
              <a:t>		</a:t>
            </a:r>
            <a:endParaRPr lang="en-US" sz="1200" i="1" dirty="0"/>
          </a:p>
        </p:txBody>
      </p:sp>
      <p:sp>
        <p:nvSpPr>
          <p:cNvPr id="2" name="Title 1"/>
          <p:cNvSpPr>
            <a:spLocks noGrp="1"/>
          </p:cNvSpPr>
          <p:nvPr>
            <p:ph type="title"/>
          </p:nvPr>
        </p:nvSpPr>
        <p:spPr>
          <a:xfrm>
            <a:off x="1371600" y="76200"/>
            <a:ext cx="6781800" cy="1219200"/>
          </a:xfrm>
        </p:spPr>
        <p:txBody>
          <a:bodyPr>
            <a:normAutofit/>
          </a:bodyPr>
          <a:lstStyle/>
          <a:p>
            <a:r>
              <a:rPr lang="en-US" sz="3600" dirty="0" smtClean="0"/>
              <a:t>Focus on Shiga Toxin-Producing </a:t>
            </a:r>
            <a:r>
              <a:rPr lang="en-US" sz="3600" i="1" dirty="0" smtClean="0"/>
              <a:t>E. coli  </a:t>
            </a:r>
            <a:r>
              <a:rPr lang="en-US" sz="3600" dirty="0" smtClean="0"/>
              <a:t>(STECs)</a:t>
            </a:r>
            <a:endParaRPr lang="en-US" sz="3600" dirty="0"/>
          </a:p>
        </p:txBody>
      </p:sp>
      <p:sp>
        <p:nvSpPr>
          <p:cNvPr id="4" name="Text Placeholder 3"/>
          <p:cNvSpPr>
            <a:spLocks noGrp="1"/>
          </p:cNvSpPr>
          <p:nvPr>
            <p:ph type="body" sz="quarter" idx="10"/>
          </p:nvPr>
        </p:nvSpPr>
        <p:spPr/>
        <p:txBody>
          <a:bodyPr/>
          <a:lstStyle/>
          <a:p>
            <a:endParaRPr lang="en-US"/>
          </a:p>
        </p:txBody>
      </p:sp>
      <p:sp>
        <p:nvSpPr>
          <p:cNvPr id="5" name="Text Placeholder 4"/>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82422599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4"/>
          </p:nvPr>
        </p:nvSpPr>
        <p:spPr>
          <a:xfrm>
            <a:off x="1355725" y="2057400"/>
            <a:ext cx="7788275" cy="4114800"/>
          </a:xfrm>
        </p:spPr>
        <p:txBody>
          <a:bodyPr>
            <a:normAutofit/>
          </a:bodyPr>
          <a:lstStyle/>
          <a:p>
            <a:r>
              <a:rPr lang="en-US" sz="2400" dirty="0" smtClean="0"/>
              <a:t>Joint risk assessment with FDA to evaluate public health impact of retail practices and conditions </a:t>
            </a:r>
          </a:p>
          <a:p>
            <a:r>
              <a:rPr lang="en-US" sz="2400" dirty="0" smtClean="0"/>
              <a:t>Zero tolerance in Ready-to-Eat foods</a:t>
            </a:r>
          </a:p>
          <a:p>
            <a:r>
              <a:rPr lang="en-US" sz="2400" dirty="0" smtClean="0"/>
              <a:t>FSIS continues sampling and testing foods, food contact surfaces, and the environment</a:t>
            </a:r>
          </a:p>
          <a:p>
            <a:r>
              <a:rPr lang="en-US" sz="2400" dirty="0" smtClean="0"/>
              <a:t>Completed 3 studies on transmission in retail grocery stores</a:t>
            </a:r>
          </a:p>
          <a:p>
            <a:r>
              <a:rPr lang="en-US" sz="2400" dirty="0" smtClean="0"/>
              <a:t>Developing guidance for retail markets and retail enforcement strategy</a:t>
            </a:r>
          </a:p>
          <a:p>
            <a:endParaRPr lang="en-US" sz="2400" dirty="0"/>
          </a:p>
        </p:txBody>
      </p:sp>
      <p:sp>
        <p:nvSpPr>
          <p:cNvPr id="4" name="Slide Number Placeholder 3"/>
          <p:cNvSpPr>
            <a:spLocks noGrp="1"/>
          </p:cNvSpPr>
          <p:nvPr>
            <p:ph type="sldNum" sz="quarter" idx="15"/>
          </p:nvPr>
        </p:nvSpPr>
        <p:spPr/>
        <p:txBody>
          <a:bodyPr/>
          <a:lstStyle/>
          <a:p>
            <a:pPr>
              <a:defRPr/>
            </a:pPr>
            <a:fld id="{C15E6A85-A29D-4B48-84C7-BF72A001E03F}" type="slidenum">
              <a:rPr lang="en-US" smtClean="0">
                <a:solidFill>
                  <a:prstClr val="black">
                    <a:tint val="75000"/>
                  </a:prstClr>
                </a:solidFill>
              </a:rPr>
              <a:pPr>
                <a:defRPr/>
              </a:pPr>
              <a:t>63</a:t>
            </a:fld>
            <a:endParaRPr lang="en-US">
              <a:solidFill>
                <a:prstClr val="black">
                  <a:tint val="75000"/>
                </a:prstClr>
              </a:solidFill>
            </a:endParaRPr>
          </a:p>
        </p:txBody>
      </p:sp>
      <p:sp>
        <p:nvSpPr>
          <p:cNvPr id="2" name="Title 1"/>
          <p:cNvSpPr>
            <a:spLocks noGrp="1"/>
          </p:cNvSpPr>
          <p:nvPr>
            <p:ph type="title"/>
          </p:nvPr>
        </p:nvSpPr>
        <p:spPr>
          <a:xfrm>
            <a:off x="1371600" y="76200"/>
            <a:ext cx="6705600" cy="1219200"/>
          </a:xfrm>
        </p:spPr>
        <p:txBody>
          <a:bodyPr>
            <a:normAutofit/>
          </a:bodyPr>
          <a:lstStyle/>
          <a:p>
            <a:r>
              <a:rPr lang="en-US" sz="3700" i="1" dirty="0" smtClean="0"/>
              <a:t>Listeria monocytogenes</a:t>
            </a:r>
            <a:endParaRPr lang="en-US" sz="3700" i="1" dirty="0"/>
          </a:p>
        </p:txBody>
      </p:sp>
      <p:sp>
        <p:nvSpPr>
          <p:cNvPr id="5" name="Text Placeholder 4"/>
          <p:cNvSpPr>
            <a:spLocks noGrp="1"/>
          </p:cNvSpPr>
          <p:nvPr>
            <p:ph type="body" sz="quarter" idx="10"/>
          </p:nvPr>
        </p:nvSpPr>
        <p:spPr/>
        <p:txBody>
          <a:bodyPr/>
          <a:lstStyle/>
          <a:p>
            <a:endParaRPr lang="en-US"/>
          </a:p>
        </p:txBody>
      </p:sp>
      <p:sp>
        <p:nvSpPr>
          <p:cNvPr id="6" name="Text Placeholder 5"/>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59201626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950" y="76200"/>
            <a:ext cx="8153400" cy="1219200"/>
          </a:xfrm>
        </p:spPr>
        <p:txBody>
          <a:bodyPr>
            <a:normAutofit/>
          </a:bodyPr>
          <a:lstStyle/>
          <a:p>
            <a:r>
              <a:rPr lang="en-US" sz="3600" dirty="0" smtClean="0"/>
              <a:t>FSIS Actions to Reduce Food-Related Allergens</a:t>
            </a:r>
            <a:endParaRPr lang="en-US" sz="3600" dirty="0"/>
          </a:p>
        </p:txBody>
      </p:sp>
      <p:sp>
        <p:nvSpPr>
          <p:cNvPr id="3" name="Text Placeholder 2"/>
          <p:cNvSpPr>
            <a:spLocks noGrp="1"/>
          </p:cNvSpPr>
          <p:nvPr>
            <p:ph type="body" sz="quarter" idx="10"/>
          </p:nvPr>
        </p:nvSpPr>
        <p:spPr/>
        <p:txBody>
          <a:bodyPr/>
          <a:lstStyle/>
          <a:p>
            <a:endParaRPr lang="en-US"/>
          </a:p>
        </p:txBody>
      </p:sp>
      <p:sp>
        <p:nvSpPr>
          <p:cNvPr id="4" name="Text Placeholder 3"/>
          <p:cNvSpPr>
            <a:spLocks noGrp="1"/>
          </p:cNvSpPr>
          <p:nvPr>
            <p:ph type="body" sz="quarter" idx="13"/>
          </p:nvPr>
        </p:nvSpPr>
        <p:spPr/>
        <p:txBody>
          <a:bodyPr/>
          <a:lstStyle/>
          <a:p>
            <a:endParaRPr lang="en-US" dirty="0"/>
          </a:p>
        </p:txBody>
      </p:sp>
      <p:sp>
        <p:nvSpPr>
          <p:cNvPr id="7" name="Rectangle 6"/>
          <p:cNvSpPr/>
          <p:nvPr/>
        </p:nvSpPr>
        <p:spPr>
          <a:xfrm>
            <a:off x="457200" y="1447800"/>
            <a:ext cx="8153400" cy="830997"/>
          </a:xfrm>
          <a:prstGeom prst="rect">
            <a:avLst/>
          </a:prstGeom>
        </p:spPr>
        <p:txBody>
          <a:bodyPr wrap="square">
            <a:spAutoFit/>
          </a:bodyPr>
          <a:lstStyle/>
          <a:p>
            <a:pPr fontAlgn="base">
              <a:spcBef>
                <a:spcPct val="0"/>
              </a:spcBef>
              <a:spcAft>
                <a:spcPct val="0"/>
              </a:spcAft>
            </a:pPr>
            <a:r>
              <a:rPr lang="en-US" sz="2400" dirty="0">
                <a:solidFill>
                  <a:prstClr val="black"/>
                </a:solidFill>
                <a:latin typeface="Arial" pitchFamily="34" charset="0"/>
              </a:rPr>
              <a:t>FSIS found undeclared allergens in processed foods and changed verification processes </a:t>
            </a:r>
          </a:p>
        </p:txBody>
      </p:sp>
      <p:pic>
        <p:nvPicPr>
          <p:cNvPr id="9" name="Picture 4" descr="usdaART"/>
          <p:cNvPicPr>
            <a:picLocks noChangeAspect="1" noChangeArrowheads="1"/>
          </p:cNvPicPr>
          <p:nvPr/>
        </p:nvPicPr>
        <p:blipFill>
          <a:blip r:embed="rId3" cstate="print"/>
          <a:srcRect/>
          <a:stretch>
            <a:fillRect/>
          </a:stretch>
        </p:blipFill>
        <p:spPr bwMode="auto">
          <a:xfrm>
            <a:off x="7772400" y="6096000"/>
            <a:ext cx="781418" cy="539708"/>
          </a:xfrm>
          <a:prstGeom prst="rect">
            <a:avLst/>
          </a:prstGeom>
          <a:solidFill>
            <a:schemeClr val="bg1"/>
          </a:solidFill>
        </p:spPr>
      </p:pic>
      <p:pic>
        <p:nvPicPr>
          <p:cNvPr id="3074" name="Picture 2" descr="Table of FSIS actions to reduce food-related allerge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98" y="2236611"/>
            <a:ext cx="9002202" cy="3554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497739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119063" indent="-9525">
              <a:buNone/>
            </a:pPr>
            <a:r>
              <a:rPr lang="en-US" sz="2200" dirty="0" smtClean="0"/>
              <a:t>FSIS uses many different communication tools to reach the public to ensure food safety</a:t>
            </a:r>
            <a:endParaRPr lang="en-US" sz="2000" dirty="0" smtClean="0"/>
          </a:p>
        </p:txBody>
      </p:sp>
      <p:sp>
        <p:nvSpPr>
          <p:cNvPr id="2" name="Title 1"/>
          <p:cNvSpPr>
            <a:spLocks noGrp="1"/>
          </p:cNvSpPr>
          <p:nvPr>
            <p:ph type="title"/>
          </p:nvPr>
        </p:nvSpPr>
        <p:spPr/>
        <p:txBody>
          <a:bodyPr/>
          <a:lstStyle/>
          <a:p>
            <a:r>
              <a:rPr lang="en-US" sz="3600" dirty="0" smtClean="0"/>
              <a:t>Food Safety Education</a:t>
            </a:r>
            <a:endParaRPr lang="en-US" sz="3600" dirty="0"/>
          </a:p>
        </p:txBody>
      </p:sp>
      <p:sp>
        <p:nvSpPr>
          <p:cNvPr id="5" name="Text Placeholder 4"/>
          <p:cNvSpPr>
            <a:spLocks noGrp="1"/>
          </p:cNvSpPr>
          <p:nvPr>
            <p:ph type="body" sz="quarter" idx="10"/>
          </p:nvPr>
        </p:nvSpPr>
        <p:spPr/>
        <p:txBody>
          <a:bodyPr/>
          <a:lstStyle/>
          <a:p>
            <a:endParaRPr lang="en-US"/>
          </a:p>
        </p:txBody>
      </p:sp>
      <p:sp>
        <p:nvSpPr>
          <p:cNvPr id="6" name="Text Placeholder 5"/>
          <p:cNvSpPr>
            <a:spLocks noGrp="1"/>
          </p:cNvSpPr>
          <p:nvPr>
            <p:ph type="body" sz="quarter" idx="13"/>
          </p:nvPr>
        </p:nvSpPr>
        <p:spPr/>
        <p:txBody>
          <a:bodyPr/>
          <a:lstStyle/>
          <a:p>
            <a:endParaRPr lang="en-US"/>
          </a:p>
        </p:txBody>
      </p:sp>
      <p:pic>
        <p:nvPicPr>
          <p:cNvPr id="7" name="Picture 4" descr="usdaART"/>
          <p:cNvPicPr>
            <a:picLocks noChangeAspect="1" noChangeArrowheads="1"/>
          </p:cNvPicPr>
          <p:nvPr/>
        </p:nvPicPr>
        <p:blipFill>
          <a:blip r:embed="rId3" cstate="print"/>
          <a:srcRect/>
          <a:stretch>
            <a:fillRect/>
          </a:stretch>
        </p:blipFill>
        <p:spPr bwMode="auto">
          <a:xfrm>
            <a:off x="7848600" y="6172200"/>
            <a:ext cx="781418" cy="539708"/>
          </a:xfrm>
          <a:prstGeom prst="rect">
            <a:avLst/>
          </a:prstGeom>
          <a:solidFill>
            <a:schemeClr val="bg1"/>
          </a:solidFill>
        </p:spPr>
      </p:pic>
      <p:pic>
        <p:nvPicPr>
          <p:cNvPr id="2050" name="Picture 2" descr="Table describing food safety educ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054225"/>
            <a:ext cx="8713764" cy="404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068538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4"/>
          </p:nvPr>
        </p:nvSpPr>
        <p:spPr/>
        <p:txBody>
          <a:bodyPr>
            <a:normAutofit lnSpcReduction="10000"/>
          </a:bodyPr>
          <a:lstStyle/>
          <a:p>
            <a:r>
              <a:rPr lang="en-US" sz="2400" dirty="0" smtClean="0"/>
              <a:t>Healthy People food safety goals are FSIS goals</a:t>
            </a:r>
          </a:p>
          <a:p>
            <a:pPr lvl="1"/>
            <a:r>
              <a:rPr lang="en-US" sz="2000" dirty="0" smtClean="0"/>
              <a:t>FSIS regulates but also serves </a:t>
            </a:r>
          </a:p>
          <a:p>
            <a:pPr>
              <a:buNone/>
            </a:pPr>
            <a:endParaRPr lang="en-US" sz="2400" dirty="0" smtClean="0"/>
          </a:p>
          <a:p>
            <a:r>
              <a:rPr lang="en-US" sz="2400" dirty="0" smtClean="0"/>
              <a:t>Reducing foodborne disease is the goal of every team member</a:t>
            </a:r>
          </a:p>
          <a:p>
            <a:pPr lvl="1"/>
            <a:r>
              <a:rPr lang="en-US" sz="2000" dirty="0" smtClean="0"/>
              <a:t>Reducing </a:t>
            </a:r>
            <a:r>
              <a:rPr lang="en-US" sz="2000" i="1" dirty="0" smtClean="0"/>
              <a:t>Salmonella</a:t>
            </a:r>
            <a:r>
              <a:rPr lang="en-US" sz="2000" dirty="0" smtClean="0"/>
              <a:t>-related illnesses is a priority   </a:t>
            </a:r>
          </a:p>
          <a:p>
            <a:endParaRPr lang="en-US" sz="2400" dirty="0" smtClean="0"/>
          </a:p>
          <a:p>
            <a:pPr lvl="0"/>
            <a:r>
              <a:rPr lang="en-US" sz="2400" dirty="0" smtClean="0"/>
              <a:t>FSIS collaborates with multiple stakeholders to leverage scientific knowledge and technology</a:t>
            </a:r>
          </a:p>
          <a:p>
            <a:endParaRPr lang="en-US" sz="2400" dirty="0" smtClean="0"/>
          </a:p>
          <a:p>
            <a:r>
              <a:rPr lang="en-US" sz="2400" dirty="0" smtClean="0"/>
              <a:t>Through outreach and other service, we aim to further reduce foodborne disease</a:t>
            </a:r>
            <a:endParaRPr lang="en-US" sz="2400" dirty="0"/>
          </a:p>
        </p:txBody>
      </p:sp>
      <p:sp>
        <p:nvSpPr>
          <p:cNvPr id="2" name="Title 1"/>
          <p:cNvSpPr>
            <a:spLocks noGrp="1"/>
          </p:cNvSpPr>
          <p:nvPr>
            <p:ph type="title"/>
          </p:nvPr>
        </p:nvSpPr>
        <p:spPr/>
        <p:txBody>
          <a:bodyPr/>
          <a:lstStyle/>
          <a:p>
            <a:r>
              <a:rPr lang="en-US" dirty="0" smtClean="0"/>
              <a:t>FSIS Summary</a:t>
            </a:r>
            <a:endParaRPr lang="en-US" dirty="0"/>
          </a:p>
        </p:txBody>
      </p:sp>
      <p:sp>
        <p:nvSpPr>
          <p:cNvPr id="4" name="Text Placeholder 3"/>
          <p:cNvSpPr>
            <a:spLocks noGrp="1"/>
          </p:cNvSpPr>
          <p:nvPr>
            <p:ph type="body" sz="quarter" idx="10"/>
          </p:nvPr>
        </p:nvSpPr>
        <p:spPr/>
        <p:txBody>
          <a:bodyPr/>
          <a:lstStyle/>
          <a:p>
            <a:endParaRPr lang="en-US"/>
          </a:p>
        </p:txBody>
      </p:sp>
      <p:sp>
        <p:nvSpPr>
          <p:cNvPr id="5" name="Text Placeholder 4"/>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5810264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Partnership for Food Safety Education </a:t>
            </a:r>
            <a:endParaRPr lang="en-US" dirty="0"/>
          </a:p>
        </p:txBody>
      </p:sp>
      <p:sp>
        <p:nvSpPr>
          <p:cNvPr id="3" name="Subtitle 2"/>
          <p:cNvSpPr>
            <a:spLocks noGrp="1"/>
          </p:cNvSpPr>
          <p:nvPr>
            <p:ph type="subTitle" idx="1"/>
          </p:nvPr>
        </p:nvSpPr>
        <p:spPr/>
        <p:txBody>
          <a:bodyPr/>
          <a:lstStyle/>
          <a:p>
            <a:endParaRPr lang="en-US" dirty="0"/>
          </a:p>
        </p:txBody>
      </p:sp>
      <p:pic>
        <p:nvPicPr>
          <p:cNvPr id="140290" name="Picture 2" descr="Images of food being prepared on the left margin.  Partnership for Food Safety Logo in the center.  Shelley Feist, Executive Director. Healthy People 2020 Progress Re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42" y="0"/>
            <a:ext cx="9156442" cy="6843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675636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partnership delivers trusted science-based information. </a:t>
            </a:r>
            <a:endParaRPr lang="en-US" dirty="0"/>
          </a:p>
        </p:txBody>
      </p:sp>
      <p:sp>
        <p:nvSpPr>
          <p:cNvPr id="3" name="Content Placeholder 2"/>
          <p:cNvSpPr>
            <a:spLocks noGrp="1"/>
          </p:cNvSpPr>
          <p:nvPr>
            <p:ph idx="1"/>
          </p:nvPr>
        </p:nvSpPr>
        <p:spPr/>
        <p:txBody>
          <a:bodyPr/>
          <a:lstStyle/>
          <a:p>
            <a:endParaRPr lang="en-US" dirty="0"/>
          </a:p>
        </p:txBody>
      </p:sp>
      <p:pic>
        <p:nvPicPr>
          <p:cNvPr id="141314" name="Picture 2" descr="Image of woman and child cooking.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77221"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80537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we are known for, trusted content.  </a:t>
            </a:r>
            <a:endParaRPr lang="en-US" dirty="0"/>
          </a:p>
        </p:txBody>
      </p:sp>
      <p:sp>
        <p:nvSpPr>
          <p:cNvPr id="3" name="Content Placeholder 2"/>
          <p:cNvSpPr>
            <a:spLocks noGrp="1"/>
          </p:cNvSpPr>
          <p:nvPr>
            <p:ph idx="1"/>
          </p:nvPr>
        </p:nvSpPr>
        <p:spPr/>
        <p:txBody>
          <a:bodyPr/>
          <a:lstStyle/>
          <a:p>
            <a:endParaRPr lang="en-US"/>
          </a:p>
        </p:txBody>
      </p:sp>
      <p:pic>
        <p:nvPicPr>
          <p:cNvPr id="142338" name="Picture 2" descr="Logos for the various food safety campaigns are display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31"/>
            <a:ext cx="9144000" cy="6836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00361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p:cNvSpPr txBox="1">
            <a:spLocks/>
          </p:cNvSpPr>
          <p:nvPr/>
        </p:nvSpPr>
        <p:spPr>
          <a:xfrm>
            <a:off x="1447800" y="1371600"/>
            <a:ext cx="7531100" cy="5486400"/>
          </a:xfrm>
          <a:prstGeom prst="rect">
            <a:avLst/>
          </a:prstGeom>
        </p:spPr>
        <p:txBody>
          <a:bodyPr>
            <a:noAutofit/>
          </a:bodyPr>
          <a:lst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a:lstStyle>
          <a:p>
            <a:pPr marL="285750" indent="-285750">
              <a:lnSpc>
                <a:spcPct val="110000"/>
              </a:lnSpc>
              <a:spcBef>
                <a:spcPts val="0"/>
              </a:spcBef>
            </a:pPr>
            <a:r>
              <a:rPr lang="en-US" sz="2600" b="1" dirty="0" smtClean="0">
                <a:solidFill>
                  <a:prstClr val="black"/>
                </a:solidFill>
              </a:rPr>
              <a:t>The role of the Food and Drug Administration </a:t>
            </a:r>
          </a:p>
          <a:p>
            <a:pPr marL="563563" lvl="1" indent="-285750">
              <a:lnSpc>
                <a:spcPct val="110000"/>
              </a:lnSpc>
              <a:spcBef>
                <a:spcPts val="0"/>
              </a:spcBef>
            </a:pPr>
            <a:r>
              <a:rPr lang="en-US" sz="2000" dirty="0" smtClean="0">
                <a:solidFill>
                  <a:prstClr val="black"/>
                </a:solidFill>
              </a:rPr>
              <a:t>Premarket Review</a:t>
            </a:r>
            <a:endParaRPr lang="en-US" sz="2000" dirty="0">
              <a:solidFill>
                <a:prstClr val="black"/>
              </a:solidFill>
            </a:endParaRPr>
          </a:p>
          <a:p>
            <a:pPr marL="563563" lvl="1" indent="-285750">
              <a:lnSpc>
                <a:spcPct val="110000"/>
              </a:lnSpc>
              <a:spcBef>
                <a:spcPts val="0"/>
              </a:spcBef>
            </a:pPr>
            <a:r>
              <a:rPr lang="en-US" sz="2000" dirty="0" err="1" smtClean="0">
                <a:solidFill>
                  <a:prstClr val="black"/>
                </a:solidFill>
              </a:rPr>
              <a:t>Postmarket</a:t>
            </a:r>
            <a:r>
              <a:rPr lang="en-US" sz="2000" dirty="0" smtClean="0">
                <a:solidFill>
                  <a:prstClr val="black"/>
                </a:solidFill>
              </a:rPr>
              <a:t> Surveillance</a:t>
            </a:r>
            <a:endParaRPr lang="en-US" sz="2000" dirty="0">
              <a:solidFill>
                <a:prstClr val="black"/>
              </a:solidFill>
            </a:endParaRPr>
          </a:p>
          <a:p>
            <a:pPr marL="563563" lvl="1" indent="-285750">
              <a:lnSpc>
                <a:spcPct val="110000"/>
              </a:lnSpc>
              <a:spcBef>
                <a:spcPts val="0"/>
              </a:spcBef>
            </a:pPr>
            <a:r>
              <a:rPr lang="en-US" sz="2000" dirty="0">
                <a:solidFill>
                  <a:prstClr val="black"/>
                </a:solidFill>
              </a:rPr>
              <a:t>Inspection</a:t>
            </a:r>
          </a:p>
          <a:p>
            <a:pPr marL="563563" lvl="1" indent="-285750">
              <a:lnSpc>
                <a:spcPct val="110000"/>
              </a:lnSpc>
              <a:spcBef>
                <a:spcPts val="0"/>
              </a:spcBef>
            </a:pPr>
            <a:r>
              <a:rPr lang="en-US" sz="2000" dirty="0">
                <a:solidFill>
                  <a:prstClr val="black"/>
                </a:solidFill>
              </a:rPr>
              <a:t>Compliance </a:t>
            </a:r>
          </a:p>
          <a:p>
            <a:pPr marL="563563" lvl="1" indent="-285750">
              <a:lnSpc>
                <a:spcPct val="110000"/>
              </a:lnSpc>
              <a:spcBef>
                <a:spcPts val="0"/>
              </a:spcBef>
            </a:pPr>
            <a:r>
              <a:rPr lang="en-US" sz="2000" dirty="0">
                <a:solidFill>
                  <a:prstClr val="black"/>
                </a:solidFill>
              </a:rPr>
              <a:t>Enforcement </a:t>
            </a:r>
            <a:endParaRPr lang="en-US" sz="2000" dirty="0" smtClean="0">
              <a:solidFill>
                <a:prstClr val="black"/>
              </a:solidFill>
            </a:endParaRPr>
          </a:p>
          <a:p>
            <a:pPr marL="563563" lvl="1" indent="-285750">
              <a:lnSpc>
                <a:spcPct val="110000"/>
              </a:lnSpc>
              <a:spcBef>
                <a:spcPts val="0"/>
              </a:spcBef>
            </a:pPr>
            <a:endParaRPr lang="en-US" sz="2000" dirty="0">
              <a:solidFill>
                <a:prstClr val="black"/>
              </a:solidFill>
            </a:endParaRPr>
          </a:p>
          <a:p>
            <a:pPr marL="285750" indent="-285750">
              <a:lnSpc>
                <a:spcPct val="110000"/>
              </a:lnSpc>
              <a:spcBef>
                <a:spcPts val="0"/>
              </a:spcBef>
            </a:pPr>
            <a:r>
              <a:rPr lang="en-US" sz="2600" b="1" dirty="0" smtClean="0">
                <a:solidFill>
                  <a:prstClr val="black"/>
                </a:solidFill>
              </a:rPr>
              <a:t>Medical Products Include: </a:t>
            </a:r>
          </a:p>
          <a:p>
            <a:pPr marL="563563" lvl="1" indent="-285750">
              <a:lnSpc>
                <a:spcPct val="110000"/>
              </a:lnSpc>
              <a:spcBef>
                <a:spcPts val="0"/>
              </a:spcBef>
            </a:pPr>
            <a:r>
              <a:rPr lang="en-US" sz="2000" dirty="0" smtClean="0"/>
              <a:t>Medical devices </a:t>
            </a:r>
          </a:p>
          <a:p>
            <a:pPr marL="563563" lvl="1" indent="-285750">
              <a:lnSpc>
                <a:spcPct val="110000"/>
              </a:lnSpc>
              <a:spcBef>
                <a:spcPts val="0"/>
              </a:spcBef>
            </a:pPr>
            <a:r>
              <a:rPr lang="en-US" sz="2000" dirty="0" smtClean="0"/>
              <a:t>Drugs</a:t>
            </a:r>
          </a:p>
          <a:p>
            <a:pPr marL="563563" lvl="1" indent="-285750">
              <a:lnSpc>
                <a:spcPct val="110000"/>
              </a:lnSpc>
              <a:spcBef>
                <a:spcPts val="0"/>
              </a:spcBef>
            </a:pPr>
            <a:r>
              <a:rPr lang="en-US" sz="2000" dirty="0" smtClean="0"/>
              <a:t>Biologics</a:t>
            </a:r>
          </a:p>
          <a:p>
            <a:pPr marL="563563" lvl="1" indent="-285750">
              <a:lnSpc>
                <a:spcPct val="110000"/>
              </a:lnSpc>
              <a:spcBef>
                <a:spcPts val="0"/>
              </a:spcBef>
            </a:pPr>
            <a:r>
              <a:rPr lang="en-US" sz="2000" dirty="0" smtClean="0"/>
              <a:t>Radiological Products</a:t>
            </a:r>
            <a:endParaRPr lang="en-US" sz="2000" dirty="0">
              <a:solidFill>
                <a:srgbClr val="000000"/>
              </a:solidFill>
              <a:ea typeface="Tahoma" pitchFamily="34" charset="0"/>
              <a:cs typeface="Tahoma" pitchFamily="34" charset="0"/>
            </a:endParaRPr>
          </a:p>
          <a:p>
            <a:pPr marL="285750" indent="-285750">
              <a:lnSpc>
                <a:spcPct val="110000"/>
              </a:lnSpc>
              <a:spcBef>
                <a:spcPts val="0"/>
              </a:spcBef>
            </a:pPr>
            <a:endParaRPr lang="en-US" sz="2600" b="1" dirty="0" smtClean="0">
              <a:solidFill>
                <a:prstClr val="black"/>
              </a:solidFill>
            </a:endParaRPr>
          </a:p>
          <a:p>
            <a:pPr marL="563563" lvl="1" indent="-285750">
              <a:lnSpc>
                <a:spcPct val="110000"/>
              </a:lnSpc>
              <a:spcBef>
                <a:spcPts val="0"/>
              </a:spcBef>
            </a:pPr>
            <a:endParaRPr lang="en-US" sz="2600" b="1" dirty="0" smtClean="0">
              <a:solidFill>
                <a:prstClr val="black"/>
              </a:solidFill>
            </a:endParaRPr>
          </a:p>
          <a:p>
            <a:pPr marL="1322387" lvl="3">
              <a:lnSpc>
                <a:spcPct val="110000"/>
              </a:lnSpc>
              <a:spcBef>
                <a:spcPts val="0"/>
              </a:spcBef>
            </a:pPr>
            <a:endParaRPr lang="en-US" sz="2000" dirty="0" smtClean="0">
              <a:solidFill>
                <a:prstClr val="black"/>
              </a:solidFill>
            </a:endParaRPr>
          </a:p>
        </p:txBody>
      </p:sp>
      <p:sp>
        <p:nvSpPr>
          <p:cNvPr id="7" name="Title 2"/>
          <p:cNvSpPr>
            <a:spLocks noGrp="1"/>
          </p:cNvSpPr>
          <p:nvPr>
            <p:ph type="title"/>
          </p:nvPr>
        </p:nvSpPr>
        <p:spPr>
          <a:xfrm>
            <a:off x="1597025" y="152400"/>
            <a:ext cx="7470775" cy="1066800"/>
          </a:xfrm>
        </p:spPr>
        <p:txBody>
          <a:bodyPr/>
          <a:lstStyle/>
          <a:p>
            <a:pPr>
              <a:defRPr/>
            </a:pPr>
            <a:r>
              <a:rPr lang="en-US" b="1" dirty="0">
                <a:ea typeface="Tahoma" pitchFamily="34" charset="0"/>
                <a:cs typeface="Tahoma" pitchFamily="34" charset="0"/>
              </a:rPr>
              <a:t>Overview: </a:t>
            </a:r>
            <a:r>
              <a:rPr lang="en-US" b="1" dirty="0" smtClean="0">
                <a:ea typeface="Tahoma" pitchFamily="34" charset="0"/>
                <a:cs typeface="Tahoma" pitchFamily="34" charset="0"/>
              </a:rPr>
              <a:t>Medical Product Safety </a:t>
            </a:r>
            <a:endParaRPr lang="en-US" b="1" dirty="0">
              <a:ea typeface="Tahoma" pitchFamily="34" charset="0"/>
              <a:cs typeface="Tahoma" pitchFamily="34" charset="0"/>
            </a:endParaRPr>
          </a:p>
        </p:txBody>
      </p:sp>
    </p:spTree>
    <p:extLst>
      <p:ext uri="{BB962C8B-B14F-4D97-AF65-F5344CB8AC3E}">
        <p14:creationId xmlns:p14="http://schemas.microsoft.com/office/powerpoint/2010/main" val="178596490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we bring, collaboration, connections, credibility and trust.</a:t>
            </a:r>
            <a:endParaRPr lang="en-US" dirty="0"/>
          </a:p>
        </p:txBody>
      </p:sp>
      <p:sp>
        <p:nvSpPr>
          <p:cNvPr id="3" name="Content Placeholder 2"/>
          <p:cNvSpPr>
            <a:spLocks noGrp="1"/>
          </p:cNvSpPr>
          <p:nvPr>
            <p:ph idx="1"/>
          </p:nvPr>
        </p:nvSpPr>
        <p:spPr/>
        <p:txBody>
          <a:bodyPr/>
          <a:lstStyle/>
          <a:p>
            <a:endParaRPr lang="en-US"/>
          </a:p>
        </p:txBody>
      </p:sp>
      <p:pic>
        <p:nvPicPr>
          <p:cNvPr id="143362" name="Picture 2" descr="Picture of a family sitting at a picnic. These headings appear:  Collaboration, Credibility &amp; Trust, Connection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919084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14631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Core focus areas</a:t>
            </a:r>
            <a:endParaRPr lang="en-US" dirty="0"/>
          </a:p>
        </p:txBody>
      </p:sp>
      <p:sp>
        <p:nvSpPr>
          <p:cNvPr id="3" name="Content Placeholder 2"/>
          <p:cNvSpPr>
            <a:spLocks noGrp="1"/>
          </p:cNvSpPr>
          <p:nvPr>
            <p:ph idx="1"/>
          </p:nvPr>
        </p:nvSpPr>
        <p:spPr/>
        <p:txBody>
          <a:bodyPr/>
          <a:lstStyle/>
          <a:p>
            <a:endParaRPr lang="en-US"/>
          </a:p>
        </p:txBody>
      </p:sp>
      <p:pic>
        <p:nvPicPr>
          <p:cNvPr id="144386" name="Picture 2" descr="Convenes, Amplifies, Leads Evaluation.  Logo for the Partnership for Food Safety appears in the upper right hand side.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91" y="0"/>
            <a:ext cx="917210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85501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Contributing partners</a:t>
            </a:r>
            <a:endParaRPr lang="en-US" dirty="0"/>
          </a:p>
        </p:txBody>
      </p:sp>
      <p:sp>
        <p:nvSpPr>
          <p:cNvPr id="3" name="Content Placeholder 2"/>
          <p:cNvSpPr>
            <a:spLocks noGrp="1"/>
          </p:cNvSpPr>
          <p:nvPr>
            <p:ph idx="1"/>
          </p:nvPr>
        </p:nvSpPr>
        <p:spPr/>
        <p:txBody>
          <a:bodyPr/>
          <a:lstStyle/>
          <a:p>
            <a:endParaRPr lang="en-US"/>
          </a:p>
        </p:txBody>
      </p:sp>
      <p:pic>
        <p:nvPicPr>
          <p:cNvPr id="145410" name="Picture 2" descr="List of partnerners including government liaisons such as USDA, FDA and CDC.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95" y="0"/>
            <a:ext cx="917210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503819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Bac</a:t>
            </a:r>
            <a:r>
              <a:rPr lang="en-US" dirty="0" smtClean="0"/>
              <a:t> Fighters! By sector</a:t>
            </a:r>
            <a:endParaRPr lang="en-US" dirty="0"/>
          </a:p>
        </p:txBody>
      </p:sp>
      <p:sp>
        <p:nvSpPr>
          <p:cNvPr id="3" name="Content Placeholder 2"/>
          <p:cNvSpPr>
            <a:spLocks noGrp="1"/>
          </p:cNvSpPr>
          <p:nvPr>
            <p:ph idx="1"/>
          </p:nvPr>
        </p:nvSpPr>
        <p:spPr/>
        <p:txBody>
          <a:bodyPr/>
          <a:lstStyle/>
          <a:p>
            <a:endParaRPr lang="en-US"/>
          </a:p>
        </p:txBody>
      </p:sp>
      <p:pic>
        <p:nvPicPr>
          <p:cNvPr id="146435" name="Picture 3" descr="Pie chart indicating the proportion of Bac Fighters! by sector.  Two photos of food safety educators with student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72" y="0"/>
            <a:ext cx="915959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474531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Together: A Food Safe America</a:t>
            </a:r>
            <a:endParaRPr lang="en-US" dirty="0"/>
          </a:p>
        </p:txBody>
      </p:sp>
      <p:sp>
        <p:nvSpPr>
          <p:cNvPr id="3" name="Content Placeholder 2"/>
          <p:cNvSpPr>
            <a:spLocks noGrp="1"/>
          </p:cNvSpPr>
          <p:nvPr>
            <p:ph idx="1"/>
          </p:nvPr>
        </p:nvSpPr>
        <p:spPr/>
        <p:txBody>
          <a:bodyPr/>
          <a:lstStyle/>
          <a:p>
            <a:endParaRPr lang="en-US"/>
          </a:p>
        </p:txBody>
      </p:sp>
      <p:pic>
        <p:nvPicPr>
          <p:cNvPr id="147458" name="Picture 2" descr="Under the category of 'convenes' the Partnership is having their 5th conference in December of 20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72030" cy="6864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189422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Convening </a:t>
            </a:r>
            <a:endParaRPr lang="en-US" dirty="0"/>
          </a:p>
        </p:txBody>
      </p:sp>
      <p:sp>
        <p:nvSpPr>
          <p:cNvPr id="3" name="Content Placeholder 2"/>
          <p:cNvSpPr>
            <a:spLocks noGrp="1"/>
          </p:cNvSpPr>
          <p:nvPr>
            <p:ph idx="1"/>
          </p:nvPr>
        </p:nvSpPr>
        <p:spPr/>
        <p:txBody>
          <a:bodyPr/>
          <a:lstStyle/>
          <a:p>
            <a:endParaRPr lang="en-US"/>
          </a:p>
        </p:txBody>
      </p:sp>
      <p:pic>
        <p:nvPicPr>
          <p:cNvPr id="148482" name="Picture 2" descr="Other convening activities include: quarterly information-exchange meetings with partners and Federal agency liais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75" y="0"/>
            <a:ext cx="91689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896787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Amplifies </a:t>
            </a:r>
            <a:endParaRPr lang="en-US" dirty="0"/>
          </a:p>
        </p:txBody>
      </p:sp>
      <p:sp>
        <p:nvSpPr>
          <p:cNvPr id="3" name="Content Placeholder 2"/>
          <p:cNvSpPr>
            <a:spLocks noGrp="1"/>
          </p:cNvSpPr>
          <p:nvPr>
            <p:ph idx="1"/>
          </p:nvPr>
        </p:nvSpPr>
        <p:spPr/>
        <p:txBody>
          <a:bodyPr/>
          <a:lstStyle/>
          <a:p>
            <a:endParaRPr lang="en-US"/>
          </a:p>
        </p:txBody>
      </p:sp>
      <p:pic>
        <p:nvPicPr>
          <p:cNvPr id="149506" name="Picture 2" descr="Photo of Kansas State University's Fight BAC class with children.  Other photos of Fight BAC classe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9" y="0"/>
            <a:ext cx="91502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653982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Reach of </a:t>
            </a:r>
            <a:r>
              <a:rPr lang="en-US" dirty="0" err="1" smtClean="0"/>
              <a:t>Bac</a:t>
            </a:r>
            <a:r>
              <a:rPr lang="en-US" dirty="0" smtClean="0"/>
              <a:t> Fighters</a:t>
            </a:r>
            <a:endParaRPr lang="en-US" dirty="0"/>
          </a:p>
        </p:txBody>
      </p:sp>
      <p:sp>
        <p:nvSpPr>
          <p:cNvPr id="3" name="Content Placeholder 2"/>
          <p:cNvSpPr>
            <a:spLocks noGrp="1"/>
          </p:cNvSpPr>
          <p:nvPr>
            <p:ph idx="1"/>
          </p:nvPr>
        </p:nvSpPr>
        <p:spPr/>
        <p:txBody>
          <a:bodyPr/>
          <a:lstStyle/>
          <a:p>
            <a:endParaRPr lang="en-US"/>
          </a:p>
        </p:txBody>
      </p:sp>
      <p:pic>
        <p:nvPicPr>
          <p:cNvPr id="150531" name="Picture 3" descr="55% of BAC Fighters educate 50-500 consumers each year on food safety.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04"/>
            <a:ext cx="9139335" cy="6861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59692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Leads Evaluation</a:t>
            </a:r>
            <a:endParaRPr lang="en-US" dirty="0"/>
          </a:p>
        </p:txBody>
      </p:sp>
      <p:sp>
        <p:nvSpPr>
          <p:cNvPr id="3" name="Content Placeholder 2"/>
          <p:cNvSpPr>
            <a:spLocks noGrp="1"/>
          </p:cNvSpPr>
          <p:nvPr>
            <p:ph idx="1"/>
          </p:nvPr>
        </p:nvSpPr>
        <p:spPr/>
        <p:txBody>
          <a:bodyPr/>
          <a:lstStyle/>
          <a:p>
            <a:endParaRPr lang="en-US"/>
          </a:p>
        </p:txBody>
      </p:sp>
      <p:pic>
        <p:nvPicPr>
          <p:cNvPr id="151555" name="Picture 3" descr="Providing leadership in better aligning programs with intended outcome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4" y="0"/>
            <a:ext cx="915650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085107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Programming Overview</a:t>
            </a:r>
            <a:endParaRPr lang="en-US" dirty="0"/>
          </a:p>
        </p:txBody>
      </p:sp>
      <p:sp>
        <p:nvSpPr>
          <p:cNvPr id="3" name="Content Placeholder 2"/>
          <p:cNvSpPr>
            <a:spLocks noGrp="1"/>
          </p:cNvSpPr>
          <p:nvPr>
            <p:ph idx="1"/>
          </p:nvPr>
        </p:nvSpPr>
        <p:spPr/>
        <p:txBody>
          <a:bodyPr/>
          <a:lstStyle/>
          <a:p>
            <a:endParaRPr lang="en-US"/>
          </a:p>
        </p:txBody>
      </p:sp>
      <p:pic>
        <p:nvPicPr>
          <p:cNvPr id="152578" name="Picture 2" descr="Photo of Fight Bac costume character with children.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508"/>
            <a:ext cx="9158053" cy="6847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48786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4"/>
          </p:nvPr>
        </p:nvSpPr>
        <p:spPr/>
        <p:txBody>
          <a:bodyPr/>
          <a:lstStyle/>
          <a:p>
            <a:fld id="{F8ECAD15-DF40-4D57-8D99-2197AD37FB1A}" type="slidenum">
              <a:rPr lang="en-US" smtClean="0">
                <a:solidFill>
                  <a:prstClr val="black">
                    <a:tint val="75000"/>
                  </a:prstClr>
                </a:solidFill>
              </a:rPr>
              <a:pPr/>
              <a:t>8</a:t>
            </a:fld>
            <a:endParaRPr lang="en-US">
              <a:solidFill>
                <a:prstClr val="black">
                  <a:tint val="75000"/>
                </a:prstClr>
              </a:solidFill>
            </a:endParaRPr>
          </a:p>
        </p:txBody>
      </p:sp>
      <p:sp>
        <p:nvSpPr>
          <p:cNvPr id="4" name="Title 3"/>
          <p:cNvSpPr>
            <a:spLocks noGrp="1"/>
          </p:cNvSpPr>
          <p:nvPr>
            <p:ph type="title"/>
          </p:nvPr>
        </p:nvSpPr>
        <p:spPr>
          <a:xfrm>
            <a:off x="1371600" y="76200"/>
            <a:ext cx="7772400" cy="1295400"/>
          </a:xfrm>
        </p:spPr>
        <p:txBody>
          <a:bodyPr/>
          <a:lstStyle/>
          <a:p>
            <a:r>
              <a:rPr lang="en-US" dirty="0">
                <a:latin typeface="Arial Black" panose="020B0A04020102020204" pitchFamily="34" charset="0"/>
              </a:rPr>
              <a:t>Prescription Painkiller </a:t>
            </a:r>
            <a:r>
              <a:rPr lang="en-US" dirty="0" smtClean="0">
                <a:latin typeface="Arial Black" panose="020B0A04020102020204" pitchFamily="34" charset="0"/>
              </a:rPr>
              <a:t>Overdoses </a:t>
            </a:r>
            <a:r>
              <a:rPr lang="en-US" dirty="0">
                <a:latin typeface="Arial Black" panose="020B0A04020102020204" pitchFamily="34" charset="0"/>
              </a:rPr>
              <a:t>in the US</a:t>
            </a:r>
          </a:p>
        </p:txBody>
      </p:sp>
      <p:sp>
        <p:nvSpPr>
          <p:cNvPr id="5" name="Text Placeholder 4"/>
          <p:cNvSpPr>
            <a:spLocks noGrp="1"/>
          </p:cNvSpPr>
          <p:nvPr>
            <p:ph type="body" sz="quarter" idx="10"/>
          </p:nvPr>
        </p:nvSpPr>
        <p:spPr>
          <a:xfrm>
            <a:off x="1447800" y="6324600"/>
            <a:ext cx="5867400" cy="344886"/>
          </a:xfrm>
        </p:spPr>
        <p:txBody>
          <a:bodyPr/>
          <a:lstStyle/>
          <a:p>
            <a:r>
              <a:rPr lang="en-US" dirty="0" smtClean="0"/>
              <a:t>SOURCE: CDC Vital </a:t>
            </a:r>
            <a:r>
              <a:rPr lang="en-US" dirty="0"/>
              <a:t>Signs. Prescription Painkiller Overdoses in the </a:t>
            </a:r>
            <a:r>
              <a:rPr lang="en-US" dirty="0" smtClean="0"/>
              <a:t>US. November 2011.</a:t>
            </a:r>
            <a:endParaRPr lang="en-US" dirty="0"/>
          </a:p>
        </p:txBody>
      </p:sp>
      <p:pic>
        <p:nvPicPr>
          <p:cNvPr id="8" name="Picture 2" descr="Info graphic describing overdoses of painkillers in the US."/>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35222" t="32918" r="29557" b="36874"/>
          <a:stretch/>
        </p:blipFill>
        <p:spPr bwMode="auto">
          <a:xfrm>
            <a:off x="1752600" y="1752600"/>
            <a:ext cx="7315200" cy="3967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05787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Sporadic Cases – majority of illnesses</a:t>
            </a:r>
            <a:endParaRPr lang="en-US" dirty="0"/>
          </a:p>
        </p:txBody>
      </p:sp>
      <p:sp>
        <p:nvSpPr>
          <p:cNvPr id="3" name="Content Placeholder 2"/>
          <p:cNvSpPr>
            <a:spLocks noGrp="1"/>
          </p:cNvSpPr>
          <p:nvPr>
            <p:ph idx="1"/>
          </p:nvPr>
        </p:nvSpPr>
        <p:spPr/>
        <p:txBody>
          <a:bodyPr/>
          <a:lstStyle/>
          <a:p>
            <a:endParaRPr lang="en-US"/>
          </a:p>
        </p:txBody>
      </p:sp>
      <p:pic>
        <p:nvPicPr>
          <p:cNvPr id="153602" name="Picture 2" descr="Pie graphs indicating outbreaks showing that only 5 percent of outbreaks are multi-state.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9" y="0"/>
            <a:ext cx="915645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802389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Consumer behavior snapshot</a:t>
            </a:r>
            <a:endParaRPr lang="en-US" dirty="0"/>
          </a:p>
        </p:txBody>
      </p:sp>
      <p:sp>
        <p:nvSpPr>
          <p:cNvPr id="3" name="Content Placeholder 2"/>
          <p:cNvSpPr>
            <a:spLocks noGrp="1"/>
          </p:cNvSpPr>
          <p:nvPr>
            <p:ph idx="1"/>
          </p:nvPr>
        </p:nvSpPr>
        <p:spPr/>
        <p:txBody>
          <a:bodyPr/>
          <a:lstStyle/>
          <a:p>
            <a:endParaRPr lang="en-US"/>
          </a:p>
        </p:txBody>
      </p:sp>
      <p:pic>
        <p:nvPicPr>
          <p:cNvPr id="154626" name="Picture 2" descr="Statistics on observed food safety practice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7" y="0"/>
            <a:ext cx="914711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900439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FDA analysis of trends</a:t>
            </a:r>
            <a:endParaRPr lang="en-US" dirty="0"/>
          </a:p>
        </p:txBody>
      </p:sp>
      <p:sp>
        <p:nvSpPr>
          <p:cNvPr id="3" name="Content Placeholder 2"/>
          <p:cNvSpPr>
            <a:spLocks noGrp="1"/>
          </p:cNvSpPr>
          <p:nvPr>
            <p:ph idx="1"/>
          </p:nvPr>
        </p:nvSpPr>
        <p:spPr/>
        <p:txBody>
          <a:bodyPr/>
          <a:lstStyle/>
          <a:p>
            <a:endParaRPr lang="en-US" dirty="0"/>
          </a:p>
        </p:txBody>
      </p:sp>
      <p:pic>
        <p:nvPicPr>
          <p:cNvPr id="155650" name="Picture 2" descr="Description of trends in food safety.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589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474643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 the web</a:t>
            </a:r>
            <a:endParaRPr lang="en-US" dirty="0"/>
          </a:p>
        </p:txBody>
      </p:sp>
      <p:sp>
        <p:nvSpPr>
          <p:cNvPr id="3" name="Content Placeholder 2"/>
          <p:cNvSpPr>
            <a:spLocks noGrp="1"/>
          </p:cNvSpPr>
          <p:nvPr>
            <p:ph idx="1"/>
          </p:nvPr>
        </p:nvSpPr>
        <p:spPr/>
        <p:txBody>
          <a:bodyPr/>
          <a:lstStyle/>
          <a:p>
            <a:endParaRPr lang="en-US"/>
          </a:p>
        </p:txBody>
      </p:sp>
      <p:pic>
        <p:nvPicPr>
          <p:cNvPr id="156674" name="Picture 2" descr="Images of food safety materials available online.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9" y="0"/>
            <a:ext cx="915645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30525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Dozens of free downloads</a:t>
            </a:r>
            <a:endParaRPr lang="en-US" dirty="0"/>
          </a:p>
        </p:txBody>
      </p:sp>
      <p:sp>
        <p:nvSpPr>
          <p:cNvPr id="3" name="Content Placeholder 2"/>
          <p:cNvSpPr>
            <a:spLocks noGrp="1"/>
          </p:cNvSpPr>
          <p:nvPr>
            <p:ph idx="1"/>
          </p:nvPr>
        </p:nvSpPr>
        <p:spPr/>
        <p:txBody>
          <a:bodyPr/>
          <a:lstStyle/>
          <a:p>
            <a:endParaRPr lang="en-US" dirty="0"/>
          </a:p>
        </p:txBody>
      </p:sp>
      <p:pic>
        <p:nvPicPr>
          <p:cNvPr id="157698" name="Picture 2" descr="Dozens of food safety downloads online.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9" y="0"/>
            <a:ext cx="9147119" cy="685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923838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One the web continued </a:t>
            </a:r>
            <a:endParaRPr lang="en-US" dirty="0"/>
          </a:p>
        </p:txBody>
      </p:sp>
      <p:sp>
        <p:nvSpPr>
          <p:cNvPr id="3" name="Content Placeholder 2"/>
          <p:cNvSpPr>
            <a:spLocks noGrp="1"/>
          </p:cNvSpPr>
          <p:nvPr>
            <p:ph idx="1"/>
          </p:nvPr>
        </p:nvSpPr>
        <p:spPr/>
        <p:txBody>
          <a:bodyPr/>
          <a:lstStyle/>
          <a:p>
            <a:endParaRPr lang="en-US" dirty="0"/>
          </a:p>
        </p:txBody>
      </p:sp>
      <p:pic>
        <p:nvPicPr>
          <p:cNvPr id="158722" name="Picture 2" descr="Materials from the mythbusters food safety campaign.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7" y="0"/>
            <a:ext cx="915959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913072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Perfect picnic iOS game for kids </a:t>
            </a:r>
            <a:endParaRPr lang="en-US" dirty="0"/>
          </a:p>
        </p:txBody>
      </p:sp>
      <p:sp>
        <p:nvSpPr>
          <p:cNvPr id="3" name="Content Placeholder 2"/>
          <p:cNvSpPr>
            <a:spLocks noGrp="1"/>
          </p:cNvSpPr>
          <p:nvPr>
            <p:ph idx="1"/>
          </p:nvPr>
        </p:nvSpPr>
        <p:spPr/>
        <p:txBody>
          <a:bodyPr/>
          <a:lstStyle/>
          <a:p>
            <a:endParaRPr lang="en-US" dirty="0"/>
          </a:p>
        </p:txBody>
      </p:sp>
      <p:pic>
        <p:nvPicPr>
          <p:cNvPr id="159746" name="Picture 2" descr="iPhone displaying Perfect Picnic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9" y="0"/>
            <a:ext cx="91502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877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Screen shot of perfect picnic</a:t>
            </a:r>
            <a:endParaRPr lang="en-US" dirty="0"/>
          </a:p>
        </p:txBody>
      </p:sp>
      <p:sp>
        <p:nvSpPr>
          <p:cNvPr id="3" name="Content Placeholder 2"/>
          <p:cNvSpPr>
            <a:spLocks noGrp="1"/>
          </p:cNvSpPr>
          <p:nvPr>
            <p:ph idx="1"/>
          </p:nvPr>
        </p:nvSpPr>
        <p:spPr/>
        <p:txBody>
          <a:bodyPr/>
          <a:lstStyle/>
          <a:p>
            <a:endParaRPr lang="en-US"/>
          </a:p>
        </p:txBody>
      </p:sp>
      <p:pic>
        <p:nvPicPr>
          <p:cNvPr id="160770" name="Picture 2" descr="Screen shot of Perfect Picnic iOS game for ki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02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136828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stuff for kids</a:t>
            </a:r>
            <a:endParaRPr lang="en-US" dirty="0"/>
          </a:p>
        </p:txBody>
      </p:sp>
      <p:sp>
        <p:nvSpPr>
          <p:cNvPr id="3" name="Content Placeholder 2"/>
          <p:cNvSpPr>
            <a:spLocks noGrp="1"/>
          </p:cNvSpPr>
          <p:nvPr>
            <p:ph idx="1"/>
          </p:nvPr>
        </p:nvSpPr>
        <p:spPr/>
        <p:txBody>
          <a:bodyPr/>
          <a:lstStyle/>
          <a:p>
            <a:endParaRPr lang="en-US" dirty="0"/>
          </a:p>
        </p:txBody>
      </p:sp>
      <p:pic>
        <p:nvPicPr>
          <p:cNvPr id="161795" name="Picture 3" descr="visit www.fightbac.org/kids: &#10;&#10;You'll find age appropriate food safety materia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7" y="0"/>
            <a:ext cx="915959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955349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Retailer resources</a:t>
            </a:r>
            <a:endParaRPr lang="en-US" dirty="0"/>
          </a:p>
        </p:txBody>
      </p:sp>
      <p:sp>
        <p:nvSpPr>
          <p:cNvPr id="3" name="Content Placeholder 2"/>
          <p:cNvSpPr>
            <a:spLocks noGrp="1"/>
          </p:cNvSpPr>
          <p:nvPr>
            <p:ph idx="1"/>
          </p:nvPr>
        </p:nvSpPr>
        <p:spPr/>
        <p:txBody>
          <a:bodyPr/>
          <a:lstStyle/>
          <a:p>
            <a:endParaRPr lang="en-US"/>
          </a:p>
        </p:txBody>
      </p:sp>
      <p:pic>
        <p:nvPicPr>
          <p:cNvPr id="162818" name="Picture 2" descr="Messages for retailers on how to be food safe.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9" y="0"/>
            <a:ext cx="91627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41523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3600" dirty="0">
                <a:latin typeface="Tahoma" pitchFamily="34" charset="0"/>
                <a:ea typeface="Tahoma" pitchFamily="34" charset="0"/>
                <a:cs typeface="Tahoma" pitchFamily="34" charset="0"/>
              </a:rPr>
              <a:t>Irma Arispe, PhD</a:t>
            </a:r>
            <a:r>
              <a:rPr lang="en-US" dirty="0">
                <a:latin typeface="Tahoma" pitchFamily="34" charset="0"/>
                <a:ea typeface="Tahoma" pitchFamily="34" charset="0"/>
                <a:cs typeface="Tahoma" pitchFamily="34" charset="0"/>
              </a:rPr>
              <a:t/>
            </a:r>
            <a:br>
              <a:rPr lang="en-US" dirty="0">
                <a:latin typeface="Tahoma" pitchFamily="34" charset="0"/>
                <a:ea typeface="Tahoma" pitchFamily="34" charset="0"/>
                <a:cs typeface="Tahoma" pitchFamily="34" charset="0"/>
              </a:rPr>
            </a:br>
            <a:r>
              <a:rPr lang="en-US" sz="2000" dirty="0">
                <a:latin typeface="Tahoma" pitchFamily="34" charset="0"/>
                <a:ea typeface="Tahoma" pitchFamily="34" charset="0"/>
                <a:cs typeface="Tahoma" pitchFamily="34" charset="0"/>
              </a:rPr>
              <a:t>Associate Director, National Center for Health Statistics</a:t>
            </a:r>
            <a:br>
              <a:rPr lang="en-US" sz="2000" dirty="0">
                <a:latin typeface="Tahoma" pitchFamily="34" charset="0"/>
                <a:ea typeface="Tahoma" pitchFamily="34" charset="0"/>
                <a:cs typeface="Tahoma" pitchFamily="34" charset="0"/>
              </a:rPr>
            </a:br>
            <a:r>
              <a:rPr lang="en-US" sz="2000" dirty="0">
                <a:latin typeface="Tahoma" pitchFamily="34" charset="0"/>
                <a:ea typeface="Tahoma" pitchFamily="34" charset="0"/>
                <a:cs typeface="Tahoma" pitchFamily="34" charset="0"/>
              </a:rPr>
              <a:t>Centers for Disease Control and Prevention</a:t>
            </a:r>
          </a:p>
        </p:txBody>
      </p:sp>
    </p:spTree>
    <p:extLst>
      <p:ext uri="{BB962C8B-B14F-4D97-AF65-F5344CB8AC3E}">
        <p14:creationId xmlns:p14="http://schemas.microsoft.com/office/powerpoint/2010/main" val="281838676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 to know the </a:t>
            </a:r>
            <a:r>
              <a:rPr lang="en-US" dirty="0" err="1" smtClean="0"/>
              <a:t>Parnership</a:t>
            </a:r>
            <a:endParaRPr lang="en-US" dirty="0"/>
          </a:p>
        </p:txBody>
      </p:sp>
      <p:sp>
        <p:nvSpPr>
          <p:cNvPr id="3" name="Content Placeholder 2"/>
          <p:cNvSpPr>
            <a:spLocks noGrp="1"/>
          </p:cNvSpPr>
          <p:nvPr>
            <p:ph idx="1"/>
          </p:nvPr>
        </p:nvSpPr>
        <p:spPr/>
        <p:txBody>
          <a:bodyPr/>
          <a:lstStyle/>
          <a:p>
            <a:endParaRPr lang="en-US"/>
          </a:p>
        </p:txBody>
      </p:sp>
      <p:pic>
        <p:nvPicPr>
          <p:cNvPr id="163842" name="Picture 2" descr="Get to know the partnership.  Follow us on social media including Facebook and Linked in or join our E-list.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7" y="0"/>
            <a:ext cx="914711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045964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Hold the date </a:t>
            </a:r>
            <a:endParaRPr lang="en-US" dirty="0"/>
          </a:p>
        </p:txBody>
      </p:sp>
      <p:sp>
        <p:nvSpPr>
          <p:cNvPr id="3" name="Content Placeholder 2"/>
          <p:cNvSpPr>
            <a:spLocks noGrp="1"/>
          </p:cNvSpPr>
          <p:nvPr>
            <p:ph idx="1"/>
          </p:nvPr>
        </p:nvSpPr>
        <p:spPr/>
        <p:txBody>
          <a:bodyPr/>
          <a:lstStyle/>
          <a:p>
            <a:endParaRPr lang="en-US"/>
          </a:p>
        </p:txBody>
      </p:sp>
      <p:pic>
        <p:nvPicPr>
          <p:cNvPr id="164866" name="Picture 2" descr="Hold the date:  National Consumer Food Safety Education Conference December 4-5 2014 in Arlington Virginia.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9" y="0"/>
            <a:ext cx="9162688" cy="6867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010596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 </a:t>
            </a:r>
            <a:endParaRPr lang="en-US" dirty="0"/>
          </a:p>
        </p:txBody>
      </p:sp>
      <p:sp>
        <p:nvSpPr>
          <p:cNvPr id="3" name="Content Placeholder 2"/>
          <p:cNvSpPr>
            <a:spLocks noGrp="1"/>
          </p:cNvSpPr>
          <p:nvPr>
            <p:ph idx="1"/>
          </p:nvPr>
        </p:nvSpPr>
        <p:spPr/>
        <p:txBody>
          <a:bodyPr/>
          <a:lstStyle/>
          <a:p>
            <a:endParaRPr lang="en-US"/>
          </a:p>
        </p:txBody>
      </p:sp>
      <p:pic>
        <p:nvPicPr>
          <p:cNvPr id="165890" name="Picture 2" descr="Thank you!  Photo of mother and daughter preparing food togethe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45" y="0"/>
            <a:ext cx="916589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06383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905000"/>
          </a:xfrm>
        </p:spPr>
        <p:txBody>
          <a:bodyPr>
            <a:normAutofit/>
          </a:bodyPr>
          <a:lstStyle/>
          <a:p>
            <a:pPr lvl="0">
              <a:defRPr/>
            </a:pPr>
            <a:r>
              <a:rPr lang="en-US" sz="4400" dirty="0" smtClean="0">
                <a:latin typeface="Arial Black" panose="020B0A04020102020204" pitchFamily="34" charset="0"/>
                <a:ea typeface="ＭＳ Ｐゴシック" pitchFamily="34" charset="-128"/>
              </a:rPr>
              <a:t>Roundtable Discussion</a:t>
            </a:r>
            <a:r>
              <a:rPr lang="en-US" sz="2200" dirty="0" smtClean="0">
                <a:latin typeface="Arial Black" panose="020B0A04020102020204" pitchFamily="34" charset="0"/>
                <a:ea typeface="ＭＳ Ｐゴシック" pitchFamily="34" charset="-128"/>
              </a:rPr>
              <a:t/>
            </a:r>
            <a:br>
              <a:rPr lang="en-US" sz="2200" dirty="0" smtClean="0">
                <a:latin typeface="Arial Black" panose="020B0A04020102020204" pitchFamily="34" charset="0"/>
                <a:ea typeface="ＭＳ Ｐゴシック" pitchFamily="34" charset="-128"/>
              </a:rPr>
            </a:br>
            <a:r>
              <a:rPr lang="en-US" sz="2200" dirty="0" smtClean="0">
                <a:latin typeface="Arial Black" panose="020B0A04020102020204" pitchFamily="34" charset="0"/>
                <a:ea typeface="ＭＳ Ｐゴシック" pitchFamily="34" charset="-128"/>
              </a:rPr>
              <a:t>Please take a moment to </a:t>
            </a:r>
            <a:r>
              <a:rPr lang="en-US" sz="2200" smtClean="0">
                <a:latin typeface="Arial Black" panose="020B0A04020102020204" pitchFamily="34" charset="0"/>
                <a:ea typeface="ＭＳ Ｐゴシック" pitchFamily="34" charset="-128"/>
              </a:rPr>
              <a:t>fill out </a:t>
            </a:r>
            <a:r>
              <a:rPr lang="en-US" sz="2200" dirty="0" smtClean="0">
                <a:latin typeface="Arial Black" panose="020B0A04020102020204" pitchFamily="34" charset="0"/>
                <a:ea typeface="ＭＳ Ｐゴシック" pitchFamily="34" charset="-128"/>
              </a:rPr>
              <a:t>our brief survey </a:t>
            </a:r>
            <a:r>
              <a:rPr lang="en-US" sz="1600" dirty="0"/>
              <a:t/>
            </a:r>
            <a:br>
              <a:rPr lang="en-US" sz="1600" dirty="0"/>
            </a:br>
            <a:endParaRPr lang="en-US" sz="2200" dirty="0"/>
          </a:p>
        </p:txBody>
      </p:sp>
    </p:spTree>
    <p:extLst>
      <p:ext uri="{BB962C8B-B14F-4D97-AF65-F5344CB8AC3E}">
        <p14:creationId xmlns:p14="http://schemas.microsoft.com/office/powerpoint/2010/main" val="417170842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creenshot of LHI infographic gallery page on HealthyPeople.gov"/>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000" t="6207" r="776"/>
          <a:stretch/>
        </p:blipFill>
        <p:spPr bwMode="auto">
          <a:xfrm>
            <a:off x="0" y="0"/>
            <a:ext cx="9144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4" title="LHI Infographic library url"/>
          <p:cNvSpPr>
            <a:spLocks noGrp="1"/>
          </p:cNvSpPr>
          <p:nvPr>
            <p:ph type="title"/>
          </p:nvPr>
        </p:nvSpPr>
        <p:spPr>
          <a:xfrm>
            <a:off x="-33647" y="5791200"/>
            <a:ext cx="9177647" cy="1066800"/>
          </a:xfrm>
          <a:solidFill>
            <a:srgbClr val="349A98"/>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1" hangingPunct="1"/>
            <a:r>
              <a:rPr lang="en-US" sz="2800" b="1" kern="1200" dirty="0">
                <a:solidFill>
                  <a:schemeClr val="bg1"/>
                </a:solidFill>
                <a:latin typeface="Calibri" pitchFamily="34" charset="0"/>
                <a:ea typeface="+mn-ea"/>
                <a:cs typeface="+mn-cs"/>
              </a:rPr>
              <a:t>LHI Infographic </a:t>
            </a:r>
            <a:r>
              <a:rPr lang="en-US" sz="2800" b="1" kern="1200" dirty="0" smtClean="0">
                <a:solidFill>
                  <a:schemeClr val="bg1"/>
                </a:solidFill>
                <a:latin typeface="Calibri" pitchFamily="34" charset="0"/>
                <a:ea typeface="+mn-ea"/>
                <a:cs typeface="+mn-cs"/>
              </a:rPr>
              <a:t>Gallery</a:t>
            </a:r>
            <a:br>
              <a:rPr lang="en-US" sz="2800" b="1" kern="1200" dirty="0" smtClean="0">
                <a:solidFill>
                  <a:schemeClr val="bg1"/>
                </a:solidFill>
                <a:latin typeface="Calibri" pitchFamily="34" charset="0"/>
                <a:ea typeface="+mn-ea"/>
                <a:cs typeface="+mn-cs"/>
              </a:rPr>
            </a:br>
            <a:r>
              <a:rPr lang="en-US" sz="2000" dirty="0">
                <a:hlinkClick r:id="rId4"/>
              </a:rPr>
              <a:t>http://www.healthypeople.gov/2020/LHI/infographicGallery.aspx</a:t>
            </a:r>
            <a:endParaRPr lang="en-US" sz="2000" b="1" kern="1200" dirty="0">
              <a:solidFill>
                <a:schemeClr val="bg1"/>
              </a:solidFill>
              <a:latin typeface="Calibri" pitchFamily="34" charset="0"/>
              <a:ea typeface="+mn-ea"/>
              <a:cs typeface="+mn-cs"/>
            </a:endParaRPr>
          </a:p>
        </p:txBody>
      </p:sp>
    </p:spTree>
    <p:extLst>
      <p:ext uri="{BB962C8B-B14F-4D97-AF65-F5344CB8AC3E}">
        <p14:creationId xmlns:p14="http://schemas.microsoft.com/office/powerpoint/2010/main" val="358740993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ap of U.S."/>
          <p:cNvPicPr>
            <a:picLocks noChangeAspect="1" noChangeArrowheads="1"/>
          </p:cNvPicPr>
          <p:nvPr/>
        </p:nvPicPr>
        <p:blipFill>
          <a:blip r:embed="rId3" cstate="print"/>
          <a:srcRect/>
          <a:stretch>
            <a:fillRect/>
          </a:stretch>
        </p:blipFill>
        <p:spPr bwMode="auto">
          <a:xfrm rot="324974">
            <a:off x="6377015" y="3792797"/>
            <a:ext cx="2559050" cy="1729088"/>
          </a:xfrm>
          <a:prstGeom prst="rect">
            <a:avLst/>
          </a:prstGeom>
          <a:noFill/>
          <a:ln w="9525">
            <a:noFill/>
            <a:miter lim="800000"/>
            <a:headEnd/>
            <a:tailEnd/>
          </a:ln>
        </p:spPr>
      </p:pic>
      <p:sp>
        <p:nvSpPr>
          <p:cNvPr id="5" name="Rectangle 3"/>
          <p:cNvSpPr txBox="1">
            <a:spLocks noChangeArrowheads="1"/>
          </p:cNvSpPr>
          <p:nvPr/>
        </p:nvSpPr>
        <p:spPr bwMode="auto">
          <a:xfrm>
            <a:off x="1295400" y="1752600"/>
            <a:ext cx="4572000" cy="4724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fontAlgn="base">
              <a:spcBef>
                <a:spcPts val="1200"/>
              </a:spcBef>
              <a:spcAft>
                <a:spcPct val="0"/>
              </a:spcAft>
              <a:buClr>
                <a:srgbClr val="97233F"/>
              </a:buClr>
              <a:defRPr/>
            </a:pPr>
            <a:endParaRPr lang="en-US" sz="500" b="1" i="1" dirty="0" smtClean="0">
              <a:latin typeface="Calibri"/>
              <a:cs typeface="Calibri"/>
            </a:endParaRPr>
          </a:p>
          <a:p>
            <a:pPr marL="346075" lvl="1" algn="ctr" fontAlgn="base">
              <a:spcAft>
                <a:spcPct val="0"/>
              </a:spcAft>
              <a:buClr>
                <a:srgbClr val="97233F"/>
              </a:buClr>
              <a:defRPr/>
            </a:pPr>
            <a:r>
              <a:rPr lang="en-US" kern="0" dirty="0">
                <a:latin typeface="Calibri"/>
                <a:ea typeface="ＭＳ Ｐゴシック" pitchFamily="84" charset="-128"/>
                <a:cs typeface="Calibri"/>
              </a:rPr>
              <a:t>Please join us as we review select </a:t>
            </a:r>
          </a:p>
          <a:p>
            <a:pPr marL="346075" lvl="1" algn="ctr" fontAlgn="base">
              <a:spcAft>
                <a:spcPct val="0"/>
              </a:spcAft>
              <a:buClr>
                <a:srgbClr val="97233F"/>
              </a:buClr>
              <a:defRPr/>
            </a:pPr>
            <a:r>
              <a:rPr lang="en-US" kern="0" dirty="0">
                <a:latin typeface="Calibri"/>
                <a:ea typeface="ＭＳ Ｐゴシック" pitchFamily="84" charset="-128"/>
                <a:cs typeface="Calibri"/>
              </a:rPr>
              <a:t>Healthy People 2020 objectives in the </a:t>
            </a:r>
          </a:p>
          <a:p>
            <a:pPr marL="346075" lvl="1" algn="ctr" fontAlgn="base">
              <a:spcAft>
                <a:spcPct val="0"/>
              </a:spcAft>
              <a:buClr>
                <a:srgbClr val="97233F"/>
              </a:buClr>
              <a:defRPr/>
            </a:pPr>
            <a:r>
              <a:rPr lang="en-US" kern="0" dirty="0" smtClean="0">
                <a:latin typeface="Calibri"/>
                <a:ea typeface="ＭＳ Ｐゴシック" pitchFamily="84" charset="-128"/>
                <a:cs typeface="Calibri"/>
              </a:rPr>
              <a:t>Mental Health, Mental Disorders and Substance Abuse topic areas</a:t>
            </a:r>
            <a:r>
              <a:rPr lang="en-US" b="1" kern="0" dirty="0">
                <a:latin typeface="Calibri"/>
                <a:ea typeface="ＭＳ Ｐゴシック" pitchFamily="84" charset="-128"/>
                <a:cs typeface="Calibri"/>
              </a:rPr>
              <a:t>.</a:t>
            </a:r>
            <a:r>
              <a:rPr lang="en-US" sz="1400" kern="0" dirty="0">
                <a:latin typeface="Calibri"/>
                <a:ea typeface="ＭＳ Ｐゴシック" pitchFamily="84" charset="-128"/>
                <a:cs typeface="Calibri"/>
              </a:rPr>
              <a:t> </a:t>
            </a:r>
            <a:endParaRPr lang="en-US" sz="1400" kern="0" dirty="0" smtClean="0">
              <a:latin typeface="Calibri"/>
              <a:ea typeface="ＭＳ Ｐゴシック" pitchFamily="84" charset="-128"/>
              <a:cs typeface="Calibri"/>
            </a:endParaRPr>
          </a:p>
          <a:p>
            <a:pPr marL="346075" lvl="1" algn="ctr" fontAlgn="base">
              <a:spcAft>
                <a:spcPct val="0"/>
              </a:spcAft>
              <a:buClr>
                <a:srgbClr val="97233F"/>
              </a:buClr>
              <a:defRPr/>
            </a:pPr>
            <a:endParaRPr lang="en-US" sz="1400" b="1" kern="0" dirty="0" smtClean="0">
              <a:latin typeface="Calibri"/>
              <a:ea typeface="ＭＳ Ｐゴシック" pitchFamily="84" charset="-128"/>
              <a:cs typeface="Arial" pitchFamily="34" charset="0"/>
            </a:endParaRPr>
          </a:p>
          <a:p>
            <a:pPr marL="346075" lvl="1" algn="ctr" fontAlgn="base">
              <a:spcAft>
                <a:spcPct val="0"/>
              </a:spcAft>
              <a:buClr>
                <a:srgbClr val="97233F"/>
              </a:buClr>
              <a:defRPr/>
            </a:pPr>
            <a:endParaRPr lang="en-US" sz="1400" b="1" kern="0" dirty="0">
              <a:latin typeface="Calibri"/>
              <a:ea typeface="ＭＳ Ｐゴシック" pitchFamily="84" charset="-128"/>
              <a:cs typeface="Arial" pitchFamily="34" charset="0"/>
            </a:endParaRPr>
          </a:p>
          <a:p>
            <a:pPr marL="346075" lvl="1" algn="ctr" fontAlgn="base">
              <a:spcAft>
                <a:spcPct val="0"/>
              </a:spcAft>
              <a:buClr>
                <a:srgbClr val="97233F"/>
              </a:buClr>
              <a:defRPr/>
            </a:pPr>
            <a:r>
              <a:rPr lang="en-US" kern="0" dirty="0" smtClean="0">
                <a:latin typeface="Calibri" pitchFamily="34" charset="0"/>
                <a:ea typeface="ＭＳ Ｐゴシック" pitchFamily="84" charset="-128"/>
                <a:cs typeface="Arial" pitchFamily="34" charset="0"/>
              </a:rPr>
              <a:t>February 2014</a:t>
            </a:r>
          </a:p>
          <a:p>
            <a:pPr algn="ctr" fontAlgn="base">
              <a:spcBef>
                <a:spcPts val="1200"/>
              </a:spcBef>
              <a:spcAft>
                <a:spcPct val="0"/>
              </a:spcAft>
              <a:buClr>
                <a:srgbClr val="97233F"/>
              </a:buClr>
              <a:defRPr/>
            </a:pPr>
            <a:endParaRPr lang="en-US" kern="0" dirty="0" smtClean="0">
              <a:latin typeface="Calibri" pitchFamily="34" charset="0"/>
              <a:ea typeface="ＭＳ Ｐゴシック" pitchFamily="84" charset="-128"/>
              <a:cs typeface="Arial" pitchFamily="34" charset="0"/>
            </a:endParaRPr>
          </a:p>
          <a:p>
            <a:pPr marL="346075" lvl="1" algn="ctr" fontAlgn="base">
              <a:spcAft>
                <a:spcPct val="0"/>
              </a:spcAft>
              <a:buClr>
                <a:srgbClr val="97233F"/>
              </a:buClr>
              <a:defRPr/>
            </a:pPr>
            <a:r>
              <a:rPr lang="en-US" sz="1400" kern="0" dirty="0" smtClean="0">
                <a:latin typeface="Calibri"/>
                <a:ea typeface="ＭＳ Ｐゴシック" pitchFamily="84" charset="-128"/>
                <a:cs typeface="Calibri"/>
              </a:rPr>
              <a:t> </a:t>
            </a:r>
            <a:r>
              <a:rPr lang="en-US" kern="0" dirty="0" smtClean="0">
                <a:latin typeface="Calibri"/>
                <a:ea typeface="ＭＳ Ｐゴシック" pitchFamily="84" charset="-128"/>
                <a:cs typeface="Calibri"/>
              </a:rPr>
              <a:t>Hear from a community-based organization that is                                        working to improve outcomes                             in the community. </a:t>
            </a:r>
          </a:p>
          <a:p>
            <a:pPr lvl="1" indent="-228600" algn="ctr" fontAlgn="base">
              <a:spcBef>
                <a:spcPts val="1200"/>
              </a:spcBef>
              <a:spcAft>
                <a:spcPct val="0"/>
              </a:spcAft>
              <a:buClr>
                <a:srgbClr val="97233F"/>
              </a:buClr>
              <a:defRPr/>
            </a:pPr>
            <a:endParaRPr lang="en-US" sz="400" kern="0" dirty="0">
              <a:latin typeface="Calibri"/>
              <a:ea typeface="ＭＳ Ｐゴシック" pitchFamily="84" charset="-128"/>
              <a:cs typeface="Calibri"/>
            </a:endParaRPr>
          </a:p>
          <a:p>
            <a:pPr lvl="1" indent="-228600" algn="ctr" fontAlgn="base">
              <a:spcBef>
                <a:spcPts val="1200"/>
              </a:spcBef>
              <a:spcAft>
                <a:spcPct val="0"/>
              </a:spcAft>
              <a:buClr>
                <a:srgbClr val="97233F"/>
              </a:buClr>
              <a:defRPr/>
            </a:pPr>
            <a:r>
              <a:rPr lang="en-US" sz="1400" b="1" i="1" kern="0" dirty="0">
                <a:latin typeface="Calibri"/>
                <a:ea typeface="ＭＳ Ｐゴシック" pitchFamily="84" charset="-128"/>
                <a:cs typeface="Calibri"/>
              </a:rPr>
              <a:t>To register, visit: </a:t>
            </a:r>
            <a:br>
              <a:rPr lang="en-US" sz="1400" b="1" i="1" kern="0" dirty="0">
                <a:latin typeface="Calibri"/>
                <a:ea typeface="ＭＳ Ｐゴシック" pitchFamily="84" charset="-128"/>
                <a:cs typeface="Calibri"/>
              </a:rPr>
            </a:br>
            <a:r>
              <a:rPr lang="en-US" sz="1400" b="1" i="1" kern="0" dirty="0" smtClean="0">
                <a:latin typeface="Calibri"/>
                <a:ea typeface="ＭＳ Ｐゴシック" pitchFamily="84" charset="-128"/>
                <a:cs typeface="Calibri"/>
              </a:rPr>
              <a:t>www.healthypeople.gov</a:t>
            </a:r>
            <a:endParaRPr lang="en-US" sz="1400" kern="0" dirty="0" smtClean="0">
              <a:latin typeface="Calibri"/>
              <a:ea typeface="ＭＳ Ｐゴシック" pitchFamily="84" charset="-128"/>
              <a:cs typeface="Calibri"/>
            </a:endParaRPr>
          </a:p>
          <a:p>
            <a:pPr lvl="1" indent="-228600" algn="ctr" fontAlgn="base">
              <a:spcBef>
                <a:spcPts val="1200"/>
              </a:spcBef>
              <a:spcAft>
                <a:spcPct val="0"/>
              </a:spcAft>
              <a:buClr>
                <a:srgbClr val="97233F"/>
              </a:buClr>
              <a:defRPr/>
            </a:pPr>
            <a:endParaRPr lang="en-US" sz="1600" kern="0" dirty="0" smtClean="0">
              <a:latin typeface="Calibri"/>
              <a:ea typeface="ＭＳ Ｐゴシック" pitchFamily="84" charset="-128"/>
              <a:cs typeface="Calibri"/>
            </a:endParaRPr>
          </a:p>
          <a:p>
            <a:pPr lvl="1" indent="-228600" algn="ctr" fontAlgn="base">
              <a:spcBef>
                <a:spcPts val="1200"/>
              </a:spcBef>
              <a:spcAft>
                <a:spcPct val="0"/>
              </a:spcAft>
              <a:buClr>
                <a:srgbClr val="97233F"/>
              </a:buClr>
              <a:buFont typeface="Wingdings" pitchFamily="2" charset="2"/>
              <a:buChar char="§"/>
              <a:defRPr/>
            </a:pPr>
            <a:endParaRPr lang="en-US" kern="0" dirty="0" smtClean="0">
              <a:latin typeface="Calibri" pitchFamily="34" charset="0"/>
              <a:ea typeface="ＭＳ Ｐゴシック" pitchFamily="84" charset="-128"/>
              <a:cs typeface="Arial" pitchFamily="34" charset="0"/>
            </a:endParaRPr>
          </a:p>
        </p:txBody>
      </p:sp>
      <p:sp>
        <p:nvSpPr>
          <p:cNvPr id="7" name="Rectangle 2"/>
          <p:cNvSpPr>
            <a:spLocks noGrp="1" noChangeArrowheads="1"/>
          </p:cNvSpPr>
          <p:nvPr>
            <p:ph type="title"/>
          </p:nvPr>
        </p:nvSpPr>
        <p:spPr/>
        <p:txBody>
          <a:bodyPr anchor="ctr"/>
          <a:lstStyle/>
          <a:p>
            <a:pPr eaLnBrk="1" hangingPunct="1">
              <a:defRPr/>
            </a:pPr>
            <a:r>
              <a:rPr lang="en-US" dirty="0" smtClean="0"/>
              <a:t>Healthy People 2020 Progress Review Webinar </a:t>
            </a:r>
          </a:p>
        </p:txBody>
      </p:sp>
      <p:pic>
        <p:nvPicPr>
          <p:cNvPr id="1026" name="Picture 2" descr="Promotional slide of the upcoming Progress Revie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57638">
            <a:off x="6226487" y="2011835"/>
            <a:ext cx="2413980" cy="18121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425130436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eaLnBrk="1" hangingPunct="1"/>
            <a:r>
              <a:rPr lang="en-US" dirty="0" smtClean="0">
                <a:ea typeface="ＭＳ Ｐゴシック" pitchFamily="34" charset="-128"/>
              </a:rPr>
              <a:t>Stay Connected</a:t>
            </a:r>
          </a:p>
        </p:txBody>
      </p:sp>
      <p:sp>
        <p:nvSpPr>
          <p:cNvPr id="34819" name="Content Placeholder 2"/>
          <p:cNvSpPr>
            <a:spLocks noGrp="1"/>
          </p:cNvSpPr>
          <p:nvPr>
            <p:ph type="body" idx="4294967295"/>
          </p:nvPr>
        </p:nvSpPr>
        <p:spPr>
          <a:xfrm>
            <a:off x="1676400" y="1444625"/>
            <a:ext cx="7467600" cy="4879975"/>
          </a:xfrm>
        </p:spPr>
        <p:txBody>
          <a:bodyPr/>
          <a:lstStyle/>
          <a:p>
            <a:pPr marL="0" indent="0" algn="ctr" eaLnBrk="1" hangingPunct="1">
              <a:spcBef>
                <a:spcPts val="0"/>
              </a:spcBef>
              <a:buFont typeface="Arial" charset="0"/>
              <a:buNone/>
              <a:defRPr/>
            </a:pPr>
            <a:endParaRPr lang="en-US" b="1" cap="small" dirty="0" smtClean="0">
              <a:ea typeface="ＭＳ Ｐゴシック"/>
              <a:cs typeface="Arial" charset="0"/>
            </a:endParaRPr>
          </a:p>
          <a:p>
            <a:pPr marL="0" indent="0" algn="ctr" eaLnBrk="1" hangingPunct="1">
              <a:spcBef>
                <a:spcPts val="0"/>
              </a:spcBef>
              <a:buFont typeface="Arial" charset="0"/>
              <a:buNone/>
              <a:defRPr/>
            </a:pPr>
            <a:endParaRPr lang="en-US" b="1" cap="small" dirty="0" smtClean="0">
              <a:ea typeface="ＭＳ Ｐゴシック"/>
              <a:cs typeface="Arial" charset="0"/>
            </a:endParaRPr>
          </a:p>
          <a:p>
            <a:pPr eaLnBrk="1" hangingPunct="1">
              <a:spcBef>
                <a:spcPts val="3000"/>
              </a:spcBef>
              <a:buFont typeface="Arial" charset="0"/>
              <a:buNone/>
              <a:defRPr/>
            </a:pPr>
            <a:r>
              <a:rPr lang="en-US" dirty="0" smtClean="0">
                <a:ea typeface="ＭＳ Ｐゴシック"/>
              </a:rPr>
              <a:t>			</a:t>
            </a:r>
            <a:r>
              <a:rPr lang="en-US" cap="small" dirty="0" smtClean="0">
                <a:ea typeface="ＭＳ Ｐゴシック"/>
              </a:rPr>
              <a:t>Web</a:t>
            </a:r>
            <a:r>
              <a:rPr lang="en-US" dirty="0" smtClean="0">
                <a:ea typeface="ＭＳ Ｐゴシック"/>
              </a:rPr>
              <a:t>	      healthypeople.gov</a:t>
            </a:r>
          </a:p>
          <a:p>
            <a:pPr eaLnBrk="1" hangingPunct="1">
              <a:spcBef>
                <a:spcPts val="3000"/>
              </a:spcBef>
              <a:buFont typeface="Arial" charset="0"/>
              <a:buNone/>
              <a:defRPr/>
            </a:pPr>
            <a:r>
              <a:rPr lang="en-US" dirty="0" smtClean="0">
                <a:ea typeface="ＭＳ Ｐゴシック"/>
              </a:rPr>
              <a:t>			</a:t>
            </a:r>
            <a:r>
              <a:rPr lang="en-US" cap="small" dirty="0" smtClean="0">
                <a:ea typeface="ＭＳ Ｐゴシック"/>
              </a:rPr>
              <a:t>Email</a:t>
            </a:r>
            <a:r>
              <a:rPr lang="en-US" dirty="0" smtClean="0">
                <a:ea typeface="ＭＳ Ｐゴシック"/>
              </a:rPr>
              <a:t>	      hp2020@hhs.gov</a:t>
            </a:r>
          </a:p>
          <a:p>
            <a:pPr eaLnBrk="1" hangingPunct="1">
              <a:spcBef>
                <a:spcPts val="3000"/>
              </a:spcBef>
              <a:buFont typeface="Arial" charset="0"/>
              <a:buNone/>
              <a:defRPr/>
            </a:pPr>
            <a:r>
              <a:rPr lang="en-US" dirty="0" smtClean="0">
                <a:ea typeface="ＭＳ Ｐゴシック"/>
              </a:rPr>
              <a:t>			</a:t>
            </a:r>
            <a:r>
              <a:rPr lang="en-US" cap="small" dirty="0" smtClean="0">
                <a:ea typeface="ＭＳ Ｐゴシック"/>
              </a:rPr>
              <a:t>Twitter      </a:t>
            </a:r>
            <a:r>
              <a:rPr lang="en-US" dirty="0" smtClean="0">
                <a:ea typeface="ＭＳ Ｐゴシック"/>
              </a:rPr>
              <a:t>@gohealthypeople</a:t>
            </a:r>
          </a:p>
          <a:p>
            <a:pPr eaLnBrk="1" hangingPunct="1">
              <a:spcBef>
                <a:spcPts val="3000"/>
              </a:spcBef>
              <a:buFont typeface="Arial" pitchFamily="34" charset="0"/>
              <a:buNone/>
              <a:defRPr/>
            </a:pPr>
            <a:r>
              <a:rPr lang="en-US" dirty="0" smtClean="0">
                <a:ea typeface="ＭＳ Ｐゴシック"/>
              </a:rPr>
              <a:t>			</a:t>
            </a:r>
            <a:r>
              <a:rPr lang="en-US" cap="small" dirty="0" smtClean="0">
                <a:ea typeface="ＭＳ Ｐゴシック"/>
              </a:rPr>
              <a:t>LinkedIn</a:t>
            </a:r>
            <a:r>
              <a:rPr lang="en-US" dirty="0" smtClean="0">
                <a:ea typeface="ＭＳ Ｐゴシック"/>
              </a:rPr>
              <a:t>     Healthy People 2020</a:t>
            </a:r>
          </a:p>
          <a:p>
            <a:pPr eaLnBrk="1" hangingPunct="1">
              <a:spcBef>
                <a:spcPts val="3000"/>
              </a:spcBef>
              <a:buFont typeface="Arial" pitchFamily="34" charset="0"/>
              <a:buNone/>
              <a:defRPr/>
            </a:pPr>
            <a:r>
              <a:rPr lang="en-US" dirty="0" smtClean="0">
                <a:ea typeface="ＭＳ Ｐゴシック"/>
              </a:rPr>
              <a:t>			</a:t>
            </a:r>
            <a:r>
              <a:rPr lang="en-US" cap="small" dirty="0" smtClean="0">
                <a:ea typeface="ＭＳ Ｐゴシック"/>
              </a:rPr>
              <a:t>YouTube</a:t>
            </a:r>
            <a:r>
              <a:rPr lang="en-US" dirty="0" smtClean="0">
                <a:ea typeface="ＭＳ Ｐゴシック"/>
              </a:rPr>
              <a:t>    ODPHP (search “healthy people”)</a:t>
            </a:r>
          </a:p>
        </p:txBody>
      </p:sp>
      <p:sp>
        <p:nvSpPr>
          <p:cNvPr id="18" name="Content Placeholder 2"/>
          <p:cNvSpPr txBox="1">
            <a:spLocks/>
          </p:cNvSpPr>
          <p:nvPr/>
        </p:nvSpPr>
        <p:spPr bwMode="auto">
          <a:xfrm>
            <a:off x="1371600" y="1752600"/>
            <a:ext cx="7772400" cy="838200"/>
          </a:xfrm>
          <a:prstGeom prst="rect">
            <a:avLst/>
          </a:prstGeom>
          <a:noFill/>
          <a:ln w="9525">
            <a:noFill/>
            <a:miter lim="800000"/>
            <a:headEnd/>
            <a:tailEnd/>
          </a:ln>
        </p:spPr>
        <p:txBody>
          <a:bodyPr/>
          <a:lstStyle/>
          <a:p>
            <a:pPr algn="ctr">
              <a:buClr>
                <a:srgbClr val="97233F"/>
              </a:buClr>
              <a:buFont typeface="Arial" charset="0"/>
              <a:buNone/>
              <a:defRPr/>
            </a:pPr>
            <a:r>
              <a:rPr lang="en-US" sz="2800" b="1" kern="0" cap="small" dirty="0">
                <a:solidFill>
                  <a:srgbClr val="000000"/>
                </a:solidFill>
                <a:latin typeface="Calibri" pitchFamily="34" charset="0"/>
                <a:ea typeface="ＭＳ Ｐゴシック" pitchFamily="84" charset="-128"/>
                <a:cs typeface="Arial" charset="0"/>
              </a:rPr>
              <a:t>Join the Healthy People Listserv &amp; Consortium</a:t>
            </a:r>
            <a:endParaRPr lang="en-US" sz="2800" kern="0" dirty="0">
              <a:solidFill>
                <a:srgbClr val="000000"/>
              </a:solidFill>
              <a:latin typeface="Calibri" pitchFamily="34" charset="0"/>
              <a:ea typeface="ＭＳ Ｐゴシック" pitchFamily="84" charset="-128"/>
              <a:cs typeface="Arial" pitchFamily="34" charset="0"/>
            </a:endParaRPr>
          </a:p>
        </p:txBody>
      </p:sp>
      <p:pic>
        <p:nvPicPr>
          <p:cNvPr id="15371" name="Picture 3" descr="Web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0800" y="2438400"/>
            <a:ext cx="63023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Picture 2" descr="Email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90800" y="3200400"/>
            <a:ext cx="6096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descr="Twitter logo"/>
          <p:cNvPicPr>
            <a:picLocks noChangeAspect="1" noChangeArrowheads="1"/>
          </p:cNvPicPr>
          <p:nvPr/>
        </p:nvPicPr>
        <p:blipFill>
          <a:blip r:embed="rId5" cstate="print"/>
          <a:srcRect/>
          <a:stretch>
            <a:fillRect/>
          </a:stretch>
        </p:blipFill>
        <p:spPr bwMode="auto">
          <a:xfrm>
            <a:off x="2590800" y="3962400"/>
            <a:ext cx="671513" cy="654404"/>
          </a:xfrm>
          <a:prstGeom prst="rect">
            <a:avLst/>
          </a:prstGeom>
          <a:noFill/>
          <a:ln w="9525">
            <a:noFill/>
            <a:miter lim="800000"/>
            <a:headEnd/>
            <a:tailEnd/>
          </a:ln>
        </p:spPr>
      </p:pic>
      <p:pic>
        <p:nvPicPr>
          <p:cNvPr id="2050" name="Picture 2" descr="LinkedIn logo and YouTube logo"/>
          <p:cNvPicPr>
            <a:picLocks noChangeAspect="1" noChangeArrowheads="1"/>
          </p:cNvPicPr>
          <p:nvPr/>
        </p:nvPicPr>
        <p:blipFill>
          <a:blip r:embed="rId6" cstate="print"/>
          <a:srcRect/>
          <a:stretch>
            <a:fillRect/>
          </a:stretch>
        </p:blipFill>
        <p:spPr bwMode="auto">
          <a:xfrm>
            <a:off x="2514600" y="4705349"/>
            <a:ext cx="762000" cy="1582615"/>
          </a:xfrm>
          <a:prstGeom prst="rect">
            <a:avLst/>
          </a:prstGeom>
          <a:noFill/>
          <a:ln w="9525">
            <a:noFill/>
            <a:miter lim="800000"/>
            <a:headEnd/>
            <a:tailEnd/>
          </a:ln>
        </p:spPr>
      </p:pic>
    </p:spTree>
    <p:extLst>
      <p:ext uri="{BB962C8B-B14F-4D97-AF65-F5344CB8AC3E}">
        <p14:creationId xmlns:p14="http://schemas.microsoft.com/office/powerpoint/2010/main" val="46461653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ackground photo of tooth brush "/>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581400" y="1473200"/>
            <a:ext cx="2971800" cy="1971294"/>
          </a:xfrm>
          <a:prstGeom prst="rect">
            <a:avLst/>
          </a:prstGeom>
          <a:noFill/>
        </p:spPr>
      </p:pic>
      <p:sp>
        <p:nvSpPr>
          <p:cNvPr id="8" name="TextBox 7"/>
          <p:cNvSpPr txBox="1"/>
          <p:nvPr/>
        </p:nvSpPr>
        <p:spPr>
          <a:xfrm>
            <a:off x="1367971" y="3441680"/>
            <a:ext cx="7620000" cy="2923877"/>
          </a:xfrm>
          <a:prstGeom prst="rect">
            <a:avLst/>
          </a:prstGeom>
          <a:noFill/>
        </p:spPr>
        <p:txBody>
          <a:bodyPr wrap="square" rtlCol="0">
            <a:spAutoFit/>
          </a:bodyPr>
          <a:lstStyle/>
          <a:p>
            <a:pPr algn="ctr"/>
            <a:endParaRPr lang="en-US" sz="2400" dirty="0" smtClean="0">
              <a:latin typeface="Arial Black" pitchFamily="34" charset="0"/>
            </a:endParaRPr>
          </a:p>
          <a:p>
            <a:pPr algn="ctr"/>
            <a:r>
              <a:rPr lang="en-US" sz="2400" dirty="0" smtClean="0">
                <a:latin typeface="Arial Black" pitchFamily="34" charset="0"/>
              </a:rPr>
              <a:t>Join us on January 23</a:t>
            </a:r>
            <a:r>
              <a:rPr lang="en-US" sz="2400" baseline="30000" dirty="0" smtClean="0">
                <a:latin typeface="Arial Black" pitchFamily="34" charset="0"/>
              </a:rPr>
              <a:t>rd</a:t>
            </a:r>
            <a:r>
              <a:rPr lang="en-US" sz="2400" dirty="0" smtClean="0">
                <a:latin typeface="Arial Black" pitchFamily="34" charset="0"/>
              </a:rPr>
              <a:t> for a </a:t>
            </a:r>
          </a:p>
          <a:p>
            <a:pPr algn="ctr"/>
            <a:r>
              <a:rPr lang="en-US" sz="2400" i="1" dirty="0" smtClean="0">
                <a:latin typeface="Arial Black" pitchFamily="34" charset="0"/>
              </a:rPr>
              <a:t>Who’s Leading the Leading Health Indicators?</a:t>
            </a:r>
            <a:r>
              <a:rPr lang="en-US" sz="2400" dirty="0" smtClean="0">
                <a:latin typeface="Arial Black" pitchFamily="34" charset="0"/>
              </a:rPr>
              <a:t>  </a:t>
            </a:r>
          </a:p>
          <a:p>
            <a:pPr algn="ctr"/>
            <a:r>
              <a:rPr lang="en-US" sz="2400" dirty="0" smtClean="0">
                <a:latin typeface="Arial Black" pitchFamily="34" charset="0"/>
              </a:rPr>
              <a:t>Webinar to learn how one group is working to address the importance of oral health.</a:t>
            </a:r>
          </a:p>
          <a:p>
            <a:pPr algn="ctr"/>
            <a:r>
              <a:rPr lang="en-US" sz="2000" dirty="0" smtClean="0">
                <a:latin typeface="Arial Black" pitchFamily="34" charset="0"/>
              </a:rPr>
              <a:t>Register soon!</a:t>
            </a:r>
          </a:p>
          <a:p>
            <a:pPr algn="ctr"/>
            <a:r>
              <a:rPr lang="en-US" sz="2000" dirty="0" smtClean="0">
                <a:latin typeface="Arial Black" pitchFamily="34" charset="0"/>
              </a:rPr>
              <a:t> www.healthypeople.gov</a:t>
            </a:r>
            <a:endParaRPr lang="en-US" sz="2000" dirty="0">
              <a:latin typeface="Arial Black" pitchFamily="34" charset="0"/>
            </a:endParaRPr>
          </a:p>
        </p:txBody>
      </p:sp>
      <p:sp>
        <p:nvSpPr>
          <p:cNvPr id="7" name="Rectangle 2"/>
          <p:cNvSpPr>
            <a:spLocks noGrp="1" noChangeArrowheads="1"/>
          </p:cNvSpPr>
          <p:nvPr>
            <p:ph type="title"/>
          </p:nvPr>
        </p:nvSpPr>
        <p:spPr/>
        <p:txBody>
          <a:bodyPr anchor="ctr"/>
          <a:lstStyle/>
          <a:p>
            <a:pPr eaLnBrk="1" hangingPunct="1">
              <a:defRPr/>
            </a:pPr>
            <a:r>
              <a:rPr lang="en-US" dirty="0" smtClean="0"/>
              <a:t>Healthy People 2020 </a:t>
            </a:r>
            <a:br>
              <a:rPr lang="en-US" dirty="0" smtClean="0"/>
            </a:br>
            <a:r>
              <a:rPr lang="en-US" dirty="0" smtClean="0"/>
              <a:t>Oral Health LHI Webinar</a:t>
            </a:r>
          </a:p>
        </p:txBody>
      </p:sp>
    </p:spTree>
    <p:extLst>
      <p:ext uri="{BB962C8B-B14F-4D97-AF65-F5344CB8AC3E}">
        <p14:creationId xmlns:p14="http://schemas.microsoft.com/office/powerpoint/2010/main" val="143366865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nchor="ctr"/>
          <a:lstStyle/>
          <a:p>
            <a:pPr eaLnBrk="1" hangingPunct="1">
              <a:defRPr/>
            </a:pPr>
            <a:r>
              <a:rPr lang="en-US" dirty="0" smtClean="0"/>
              <a:t>Healthy People 2020 </a:t>
            </a:r>
            <a:br>
              <a:rPr lang="en-US" dirty="0" smtClean="0"/>
            </a:br>
            <a:r>
              <a:rPr lang="en-US" dirty="0" smtClean="0"/>
              <a:t>Sharing Library</a:t>
            </a:r>
          </a:p>
        </p:txBody>
      </p:sp>
      <p:sp>
        <p:nvSpPr>
          <p:cNvPr id="7" name="Rectangle 6"/>
          <p:cNvSpPr/>
          <p:nvPr/>
        </p:nvSpPr>
        <p:spPr>
          <a:xfrm>
            <a:off x="1600200" y="1752600"/>
            <a:ext cx="2057400" cy="3477875"/>
          </a:xfrm>
          <a:prstGeom prst="rect">
            <a:avLst/>
          </a:prstGeom>
        </p:spPr>
        <p:txBody>
          <a:bodyPr wrap="square">
            <a:spAutoFit/>
          </a:bodyPr>
          <a:lstStyle/>
          <a:p>
            <a:r>
              <a:rPr lang="en-US" sz="2200" b="1" i="1" dirty="0" smtClean="0">
                <a:solidFill>
                  <a:prstClr val="black"/>
                </a:solidFill>
                <a:latin typeface="Calibri"/>
                <a:cs typeface="Calibri"/>
              </a:rPr>
              <a:t>A library </a:t>
            </a:r>
            <a:r>
              <a:rPr lang="en-US" sz="2200" b="1" i="1" dirty="0">
                <a:solidFill>
                  <a:prstClr val="black"/>
                </a:solidFill>
                <a:latin typeface="Calibri"/>
                <a:cs typeface="Calibri"/>
              </a:rPr>
              <a:t>of stories highlighting ways organizations across the </a:t>
            </a:r>
            <a:r>
              <a:rPr lang="en-US" sz="2200" b="1" i="1" dirty="0" smtClean="0">
                <a:solidFill>
                  <a:prstClr val="black"/>
                </a:solidFill>
                <a:latin typeface="Calibri"/>
                <a:cs typeface="Calibri"/>
              </a:rPr>
              <a:t>country are </a:t>
            </a:r>
            <a:r>
              <a:rPr lang="en-US" sz="2200" b="1" i="1" dirty="0">
                <a:solidFill>
                  <a:prstClr val="black"/>
                </a:solidFill>
                <a:latin typeface="Calibri"/>
                <a:cs typeface="Calibri"/>
              </a:rPr>
              <a:t>implementing Healthy People </a:t>
            </a:r>
            <a:r>
              <a:rPr lang="en-US" sz="2200" b="1" i="1" dirty="0" smtClean="0">
                <a:solidFill>
                  <a:prstClr val="black"/>
                </a:solidFill>
                <a:latin typeface="Calibri"/>
                <a:cs typeface="Calibri"/>
              </a:rPr>
              <a:t>2020</a:t>
            </a:r>
            <a:endParaRPr lang="en-US" sz="2200" b="1" i="1" dirty="0">
              <a:solidFill>
                <a:prstClr val="black"/>
              </a:solidFill>
              <a:latin typeface="Calibri"/>
              <a:cs typeface="Calibri"/>
            </a:endParaRPr>
          </a:p>
        </p:txBody>
      </p:sp>
      <p:pic>
        <p:nvPicPr>
          <p:cNvPr id="8" name="Picture 2" descr="Screenshot of Sharing Library page on HealthyPeople.gov"/>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6875" t="6437" r="7867"/>
          <a:stretch/>
        </p:blipFill>
        <p:spPr bwMode="auto">
          <a:xfrm>
            <a:off x="4114800" y="1389048"/>
            <a:ext cx="4709724" cy="4554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4" title="Healthy People in Action- Sharing Library url"/>
          <p:cNvSpPr txBox="1">
            <a:spLocks/>
          </p:cNvSpPr>
          <p:nvPr/>
        </p:nvSpPr>
        <p:spPr bwMode="auto">
          <a:xfrm>
            <a:off x="-3175" y="5950059"/>
            <a:ext cx="9147175" cy="907941"/>
          </a:xfrm>
          <a:prstGeom prst="rect">
            <a:avLst/>
          </a:prstGeom>
          <a:solidFill>
            <a:srgbClr val="FFCC00"/>
          </a:solidFill>
          <a:ln w="9525">
            <a:noFill/>
            <a:miter lim="800000"/>
            <a:headEnd/>
            <a:tailEnd/>
          </a:ln>
        </p:spPr>
        <p:txBody>
          <a:bodyPr vert="horz" wrap="square" lIns="91440" tIns="45720" rIns="91440" bIns="45720" numCol="1" rtlCol="0"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2800" b="1" dirty="0">
                <a:solidFill>
                  <a:srgbClr val="FFFFFF"/>
                </a:solidFill>
                <a:latin typeface="Calibri" pitchFamily="34" charset="0"/>
                <a:ea typeface="+mj-ea"/>
                <a:cs typeface="Calibri" pitchFamily="34" charset="0"/>
              </a:rPr>
              <a:t>Healthy People in Action - Sharing </a:t>
            </a:r>
            <a:r>
              <a:rPr lang="en-US" sz="2800" b="1" dirty="0" smtClean="0">
                <a:solidFill>
                  <a:srgbClr val="FFFFFF"/>
                </a:solidFill>
                <a:latin typeface="Calibri" pitchFamily="34" charset="0"/>
                <a:ea typeface="+mj-ea"/>
                <a:cs typeface="Calibri" pitchFamily="34" charset="0"/>
              </a:rPr>
              <a:t>Library</a:t>
            </a:r>
            <a:r>
              <a:rPr lang="en-US" sz="2800" b="1" dirty="0" smtClean="0">
                <a:solidFill>
                  <a:srgbClr val="FFFFFF"/>
                </a:solidFill>
                <a:latin typeface="Calibri" pitchFamily="34" charset="0"/>
                <a:ea typeface="+mj-ea"/>
                <a:cs typeface="Calibri" pitchFamily="34" charset="0"/>
                <a:hlinkClick r:id="rId4"/>
              </a:rPr>
              <a:t> </a:t>
            </a:r>
            <a:r>
              <a:rPr lang="en-US" sz="2500" dirty="0">
                <a:latin typeface="Calibri" pitchFamily="34" charset="0"/>
                <a:ea typeface="+mj-ea"/>
                <a:cs typeface="+mj-cs"/>
                <a:hlinkClick r:id="rId4"/>
              </a:rPr>
              <a:t>http://healthypeople.gov/2020/implement/MapSharingLibrary.aspx</a:t>
            </a:r>
          </a:p>
        </p:txBody>
      </p:sp>
    </p:spTree>
    <p:extLst>
      <p:ext uri="{BB962C8B-B14F-4D97-AF65-F5344CB8AC3E}">
        <p14:creationId xmlns:p14="http://schemas.microsoft.com/office/powerpoint/2010/main" val="381971089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Healthy People 2020 </a:t>
            </a:r>
            <a:r>
              <a:rPr lang="en-US" dirty="0"/>
              <a:t/>
            </a:r>
            <a:br>
              <a:rPr lang="en-US" dirty="0"/>
            </a:br>
            <a:r>
              <a:rPr lang="en-US" dirty="0" smtClean="0"/>
              <a:t>Progress Review Planning Group</a:t>
            </a:r>
            <a:endParaRPr lang="en-US" dirty="0"/>
          </a:p>
        </p:txBody>
      </p:sp>
      <p:sp>
        <p:nvSpPr>
          <p:cNvPr id="4" name="Content Placeholder 2"/>
          <p:cNvSpPr txBox="1">
            <a:spLocks/>
          </p:cNvSpPr>
          <p:nvPr/>
        </p:nvSpPr>
        <p:spPr bwMode="auto">
          <a:xfrm>
            <a:off x="1447800" y="1524000"/>
            <a:ext cx="7543800" cy="5181600"/>
          </a:xfrm>
          <a:prstGeom prst="rect">
            <a:avLst/>
          </a:prstGeom>
          <a:noFill/>
          <a:ln w="9525">
            <a:noFill/>
            <a:miter lim="800000"/>
            <a:headEnd/>
            <a:tailEnd/>
          </a:ln>
        </p:spPr>
        <p:txBody>
          <a:bodyPr numCol="2"/>
          <a:lstStyle/>
          <a:p>
            <a:pPr marL="0" lvl="1" indent="-346075" fontAlgn="base">
              <a:buClr>
                <a:srgbClr val="97233F"/>
              </a:buClr>
              <a:buFont typeface="Arial" pitchFamily="34" charset="0"/>
              <a:buChar char="■"/>
              <a:defRPr/>
            </a:pPr>
            <a:r>
              <a:rPr lang="en-US" sz="1600" dirty="0" smtClean="0">
                <a:solidFill>
                  <a:srgbClr val="000000"/>
                </a:solidFill>
                <a:latin typeface="Arial" pitchFamily="34" charset="0"/>
              </a:rPr>
              <a:t>Kara Morgan, FDA/OC</a:t>
            </a:r>
          </a:p>
          <a:p>
            <a:pPr marL="0" lvl="1" indent="-346075" fontAlgn="base">
              <a:buClr>
                <a:srgbClr val="97233F"/>
              </a:buClr>
              <a:buFont typeface="Arial" pitchFamily="34" charset="0"/>
              <a:buChar char="■"/>
              <a:defRPr/>
            </a:pPr>
            <a:endParaRPr lang="en-US" sz="800" dirty="0" smtClean="0">
              <a:solidFill>
                <a:srgbClr val="000000"/>
              </a:solidFill>
              <a:latin typeface="Arial" pitchFamily="34" charset="0"/>
            </a:endParaRPr>
          </a:p>
          <a:p>
            <a:pPr marL="0" lvl="1" indent="-346075" fontAlgn="base">
              <a:buClr>
                <a:srgbClr val="97233F"/>
              </a:buClr>
              <a:buFont typeface="Arial" pitchFamily="34" charset="0"/>
              <a:buChar char="■"/>
              <a:defRPr/>
            </a:pPr>
            <a:r>
              <a:rPr lang="en-US" sz="1600" dirty="0" smtClean="0">
                <a:solidFill>
                  <a:srgbClr val="000000"/>
                </a:solidFill>
                <a:latin typeface="Arial" pitchFamily="34" charset="0"/>
              </a:rPr>
              <a:t>Elisa Elliot, FDS/CFCAN</a:t>
            </a:r>
          </a:p>
          <a:p>
            <a:pPr marL="0" lvl="1" indent="-346075" fontAlgn="base">
              <a:buClr>
                <a:srgbClr val="97233F"/>
              </a:buClr>
              <a:buFont typeface="Arial" pitchFamily="34" charset="0"/>
              <a:buChar char="■"/>
              <a:defRPr/>
            </a:pPr>
            <a:endParaRPr lang="en-US" sz="800" dirty="0">
              <a:solidFill>
                <a:srgbClr val="000000"/>
              </a:solidFill>
              <a:latin typeface="Arial" pitchFamily="34" charset="0"/>
            </a:endParaRPr>
          </a:p>
          <a:p>
            <a:pPr marL="0" lvl="1" indent="-346075" fontAlgn="base">
              <a:buClr>
                <a:srgbClr val="97233F"/>
              </a:buClr>
              <a:buFont typeface="Arial" pitchFamily="34" charset="0"/>
              <a:buChar char="■"/>
              <a:defRPr/>
            </a:pPr>
            <a:r>
              <a:rPr lang="en-US" sz="1600" dirty="0">
                <a:solidFill>
                  <a:srgbClr val="000000"/>
                </a:solidFill>
                <a:latin typeface="Arial" pitchFamily="34" charset="0"/>
              </a:rPr>
              <a:t>Roblyn Gest, FDA/CFSAN</a:t>
            </a:r>
          </a:p>
          <a:p>
            <a:pPr marL="0" lvl="1" indent="-346075" fontAlgn="base">
              <a:buClr>
                <a:srgbClr val="97233F"/>
              </a:buClr>
              <a:buFont typeface="Arial" pitchFamily="34" charset="0"/>
              <a:buChar char="■"/>
              <a:defRPr/>
            </a:pPr>
            <a:endParaRPr lang="en-US" sz="800" dirty="0" smtClean="0">
              <a:solidFill>
                <a:srgbClr val="000000"/>
              </a:solidFill>
              <a:latin typeface="Arial" pitchFamily="34" charset="0"/>
            </a:endParaRPr>
          </a:p>
          <a:p>
            <a:pPr marL="0" lvl="1" indent="-346075" fontAlgn="base">
              <a:buClr>
                <a:srgbClr val="97233F"/>
              </a:buClr>
              <a:buFont typeface="Arial" pitchFamily="34" charset="0"/>
              <a:buChar char="■"/>
              <a:defRPr/>
            </a:pPr>
            <a:r>
              <a:rPr lang="en-US" sz="1600" dirty="0" smtClean="0">
                <a:solidFill>
                  <a:srgbClr val="000000"/>
                </a:solidFill>
                <a:latin typeface="Arial" pitchFamily="34" charset="0"/>
              </a:rPr>
              <a:t>Tim Ihry, USDA/FSIS</a:t>
            </a:r>
          </a:p>
          <a:p>
            <a:pPr marL="0" lvl="1" indent="-346075" fontAlgn="base">
              <a:buClr>
                <a:srgbClr val="97233F"/>
              </a:buClr>
              <a:buFont typeface="Arial" pitchFamily="34" charset="0"/>
              <a:buChar char="■"/>
              <a:defRPr/>
            </a:pPr>
            <a:endParaRPr lang="en-US" sz="800" dirty="0" smtClean="0">
              <a:solidFill>
                <a:srgbClr val="000000"/>
              </a:solidFill>
              <a:latin typeface="Arial" pitchFamily="34" charset="0"/>
            </a:endParaRPr>
          </a:p>
          <a:p>
            <a:pPr marL="0" lvl="1" indent="-346075" fontAlgn="base">
              <a:buClr>
                <a:srgbClr val="97233F"/>
              </a:buClr>
              <a:buFont typeface="Arial" pitchFamily="34" charset="0"/>
              <a:buChar char="■"/>
              <a:defRPr/>
            </a:pPr>
            <a:r>
              <a:rPr lang="en-US" sz="1600" dirty="0" smtClean="0">
                <a:solidFill>
                  <a:srgbClr val="000000"/>
                </a:solidFill>
                <a:latin typeface="Arial" pitchFamily="34" charset="0"/>
              </a:rPr>
              <a:t>Eileen Dykes, USDS/FSIS</a:t>
            </a:r>
          </a:p>
          <a:p>
            <a:pPr marL="0" lvl="1" indent="-346075" fontAlgn="base">
              <a:buClr>
                <a:srgbClr val="97233F"/>
              </a:buClr>
              <a:buFont typeface="Arial" pitchFamily="34" charset="0"/>
              <a:buChar char="■"/>
              <a:defRPr/>
            </a:pPr>
            <a:endParaRPr lang="en-US" sz="800" dirty="0" smtClean="0">
              <a:solidFill>
                <a:srgbClr val="000000"/>
              </a:solidFill>
              <a:latin typeface="Arial" pitchFamily="34" charset="0"/>
            </a:endParaRPr>
          </a:p>
          <a:p>
            <a:pPr marL="0" lvl="1" indent="-346075" fontAlgn="base">
              <a:buClr>
                <a:srgbClr val="97233F"/>
              </a:buClr>
              <a:buFont typeface="Arial" pitchFamily="34" charset="0"/>
              <a:buChar char="■"/>
              <a:defRPr/>
            </a:pPr>
            <a:r>
              <a:rPr lang="en-US" sz="1600" dirty="0" smtClean="0">
                <a:solidFill>
                  <a:srgbClr val="000000"/>
                </a:solidFill>
                <a:latin typeface="Arial" pitchFamily="34" charset="0"/>
              </a:rPr>
              <a:t>Olga Henao, CDC/OID </a:t>
            </a:r>
            <a:r>
              <a:rPr lang="en-US" sz="1600" dirty="0" smtClean="0"/>
              <a:t> </a:t>
            </a:r>
            <a:endParaRPr lang="en-US" sz="1600" dirty="0" smtClean="0">
              <a:solidFill>
                <a:srgbClr val="000000"/>
              </a:solidFill>
              <a:latin typeface="Arial" pitchFamily="34" charset="0"/>
            </a:endParaRPr>
          </a:p>
          <a:p>
            <a:pPr marL="0" lvl="1" indent="-346075" fontAlgn="base">
              <a:buClr>
                <a:srgbClr val="97233F"/>
              </a:buClr>
              <a:buFont typeface="Arial" pitchFamily="34" charset="0"/>
              <a:buChar char="■"/>
              <a:defRPr/>
            </a:pPr>
            <a:endParaRPr lang="en-US" sz="800" dirty="0" smtClean="0">
              <a:solidFill>
                <a:srgbClr val="000000"/>
              </a:solidFill>
              <a:latin typeface="Arial" pitchFamily="34" charset="0"/>
            </a:endParaRPr>
          </a:p>
          <a:p>
            <a:pPr marL="0" lvl="1" indent="-346075" fontAlgn="base">
              <a:buClr>
                <a:srgbClr val="97233F"/>
              </a:buClr>
              <a:buFont typeface="Arial" pitchFamily="34" charset="0"/>
              <a:buChar char="■"/>
              <a:defRPr/>
            </a:pPr>
            <a:r>
              <a:rPr lang="en-US" sz="1600" dirty="0" smtClean="0">
                <a:solidFill>
                  <a:srgbClr val="000000"/>
                </a:solidFill>
                <a:latin typeface="Arial" pitchFamily="34" charset="0"/>
              </a:rPr>
              <a:t>Jeff Morelli, CDC/OID</a:t>
            </a:r>
          </a:p>
          <a:p>
            <a:pPr marL="0" lvl="1" fontAlgn="base">
              <a:buClr>
                <a:srgbClr val="97233F"/>
              </a:buClr>
              <a:defRPr/>
            </a:pPr>
            <a:endParaRPr lang="en-US" sz="800" dirty="0" smtClean="0">
              <a:solidFill>
                <a:srgbClr val="000000"/>
              </a:solidFill>
              <a:latin typeface="Arial" pitchFamily="34" charset="0"/>
            </a:endParaRPr>
          </a:p>
          <a:p>
            <a:pPr marL="0" lvl="1" indent="-346075" fontAlgn="base">
              <a:buClr>
                <a:srgbClr val="97233F"/>
              </a:buClr>
              <a:buFont typeface="Arial" pitchFamily="34" charset="0"/>
              <a:buChar char="■"/>
              <a:defRPr/>
            </a:pPr>
            <a:r>
              <a:rPr lang="en-US" sz="1600" dirty="0" smtClean="0">
                <a:solidFill>
                  <a:srgbClr val="000000"/>
                </a:solidFill>
                <a:latin typeface="Arial" pitchFamily="34" charset="0"/>
              </a:rPr>
              <a:t>Mary Ghods, FDA/CDER</a:t>
            </a:r>
          </a:p>
          <a:p>
            <a:pPr marL="0" lvl="1" indent="-346075" fontAlgn="base">
              <a:buClr>
                <a:srgbClr val="97233F"/>
              </a:buClr>
              <a:buFont typeface="Arial" pitchFamily="34" charset="0"/>
              <a:buChar char="■"/>
              <a:defRPr/>
            </a:pPr>
            <a:endParaRPr lang="en-US" sz="800" dirty="0" smtClean="0">
              <a:solidFill>
                <a:srgbClr val="000000"/>
              </a:solidFill>
              <a:latin typeface="Arial" pitchFamily="34" charset="0"/>
            </a:endParaRPr>
          </a:p>
          <a:p>
            <a:pPr marL="0" lvl="1" indent="-346075" fontAlgn="base">
              <a:buClr>
                <a:srgbClr val="97233F"/>
              </a:buClr>
              <a:buFont typeface="Arial" pitchFamily="34" charset="0"/>
              <a:buChar char="■"/>
              <a:defRPr/>
            </a:pPr>
            <a:r>
              <a:rPr lang="en-US" sz="1600" dirty="0" smtClean="0">
                <a:solidFill>
                  <a:srgbClr val="000000"/>
                </a:solidFill>
                <a:latin typeface="Arial" pitchFamily="34" charset="0"/>
              </a:rPr>
              <a:t>Camelia Owens, FDA/OC</a:t>
            </a:r>
          </a:p>
          <a:p>
            <a:pPr marL="0" lvl="1" indent="-346075" fontAlgn="base">
              <a:buClr>
                <a:srgbClr val="97233F"/>
              </a:buClr>
              <a:buFont typeface="Arial" pitchFamily="34" charset="0"/>
              <a:buChar char="■"/>
              <a:defRPr/>
            </a:pPr>
            <a:endParaRPr lang="en-US" sz="800" dirty="0">
              <a:solidFill>
                <a:srgbClr val="000000"/>
              </a:solidFill>
              <a:latin typeface="Arial" pitchFamily="34" charset="0"/>
            </a:endParaRPr>
          </a:p>
          <a:p>
            <a:pPr marL="0" lvl="1" indent="-346075" fontAlgn="base">
              <a:buClr>
                <a:srgbClr val="97233F"/>
              </a:buClr>
              <a:buFont typeface="Arial" pitchFamily="34" charset="0"/>
              <a:buChar char="■"/>
              <a:defRPr/>
            </a:pPr>
            <a:r>
              <a:rPr lang="en-US" sz="1600" dirty="0" smtClean="0">
                <a:solidFill>
                  <a:srgbClr val="000000"/>
                </a:solidFill>
                <a:latin typeface="Arial" pitchFamily="34" charset="0"/>
              </a:rPr>
              <a:t>Francis Kalush, FDA/CDRH</a:t>
            </a:r>
          </a:p>
          <a:p>
            <a:pPr marL="0" lvl="1" indent="-346075" fontAlgn="base">
              <a:buClr>
                <a:srgbClr val="97233F"/>
              </a:buClr>
              <a:buFont typeface="Arial" pitchFamily="34" charset="0"/>
              <a:buChar char="■"/>
              <a:defRPr/>
            </a:pPr>
            <a:endParaRPr lang="en-US" sz="800" dirty="0" smtClean="0">
              <a:solidFill>
                <a:srgbClr val="000000"/>
              </a:solidFill>
              <a:latin typeface="Arial" pitchFamily="34" charset="0"/>
            </a:endParaRPr>
          </a:p>
          <a:p>
            <a:pPr marL="0" lvl="1" indent="-346075" fontAlgn="base">
              <a:buClr>
                <a:srgbClr val="97233F"/>
              </a:buClr>
              <a:buFont typeface="Arial" pitchFamily="34" charset="0"/>
              <a:buChar char="■"/>
              <a:defRPr/>
            </a:pPr>
            <a:r>
              <a:rPr lang="en-US" sz="1600" dirty="0" smtClean="0">
                <a:solidFill>
                  <a:srgbClr val="000000"/>
                </a:solidFill>
                <a:latin typeface="Arial" pitchFamily="34" charset="0"/>
              </a:rPr>
              <a:t>Dan Budnitz, CDC/OID</a:t>
            </a:r>
          </a:p>
          <a:p>
            <a:pPr marL="0" lvl="1" indent="-346075" fontAlgn="base">
              <a:buClr>
                <a:srgbClr val="97233F"/>
              </a:buClr>
              <a:buFont typeface="Arial" pitchFamily="34" charset="0"/>
              <a:buChar char="■"/>
              <a:defRPr/>
            </a:pPr>
            <a:endParaRPr lang="en-US" sz="800" dirty="0" smtClean="0">
              <a:solidFill>
                <a:srgbClr val="000000"/>
              </a:solidFill>
              <a:latin typeface="Arial" pitchFamily="34" charset="0"/>
            </a:endParaRPr>
          </a:p>
          <a:p>
            <a:pPr marL="0" lvl="1" indent="-346075" fontAlgn="base">
              <a:buClr>
                <a:srgbClr val="97233F"/>
              </a:buClr>
              <a:buFont typeface="Arial" pitchFamily="34" charset="0"/>
              <a:buChar char="■"/>
              <a:defRPr/>
            </a:pPr>
            <a:r>
              <a:rPr lang="en-US" sz="1600" dirty="0" smtClean="0">
                <a:solidFill>
                  <a:srgbClr val="000000"/>
                </a:solidFill>
                <a:latin typeface="Arial" pitchFamily="34" charset="0"/>
              </a:rPr>
              <a:t>Lee Hampton, CDC/OID</a:t>
            </a:r>
          </a:p>
          <a:p>
            <a:pPr marL="0" lvl="1" indent="-346075" fontAlgn="base">
              <a:buClr>
                <a:srgbClr val="97233F"/>
              </a:buClr>
              <a:buFont typeface="Arial" pitchFamily="34" charset="0"/>
              <a:buChar char="■"/>
              <a:defRPr/>
            </a:pPr>
            <a:endParaRPr lang="en-US" sz="800" dirty="0">
              <a:solidFill>
                <a:srgbClr val="000000"/>
              </a:solidFill>
              <a:latin typeface="Arial" pitchFamily="34" charset="0"/>
            </a:endParaRPr>
          </a:p>
          <a:p>
            <a:pPr marL="0" lvl="1" indent="-346075" fontAlgn="base">
              <a:buClr>
                <a:srgbClr val="97233F"/>
              </a:buClr>
              <a:buFont typeface="Arial" pitchFamily="34" charset="0"/>
              <a:buChar char="■"/>
              <a:defRPr/>
            </a:pPr>
            <a:r>
              <a:rPr lang="en-US" sz="1600" dirty="0" smtClean="0">
                <a:solidFill>
                  <a:srgbClr val="000000"/>
                </a:solidFill>
                <a:latin typeface="Arial" pitchFamily="34" charset="0"/>
              </a:rPr>
              <a:t>Stan Lehman, CDC/NCHHSTP</a:t>
            </a:r>
          </a:p>
          <a:p>
            <a:pPr marL="0" lvl="1" indent="-346075" fontAlgn="base">
              <a:buClr>
                <a:srgbClr val="97233F"/>
              </a:buClr>
              <a:buFont typeface="Arial" pitchFamily="34" charset="0"/>
              <a:buChar char="■"/>
              <a:defRPr/>
            </a:pPr>
            <a:endParaRPr lang="en-US" sz="800" dirty="0" smtClean="0">
              <a:solidFill>
                <a:srgbClr val="000000"/>
              </a:solidFill>
              <a:latin typeface="Arial" pitchFamily="34" charset="0"/>
            </a:endParaRPr>
          </a:p>
          <a:p>
            <a:pPr marL="0" lvl="1" indent="-346075" fontAlgn="base">
              <a:buClr>
                <a:srgbClr val="97233F"/>
              </a:buClr>
              <a:buFont typeface="Arial" pitchFamily="34" charset="0"/>
              <a:buChar char="■"/>
              <a:defRPr/>
            </a:pPr>
            <a:endParaRPr lang="en-US" sz="800" dirty="0" smtClean="0">
              <a:solidFill>
                <a:srgbClr val="000000"/>
              </a:solidFill>
              <a:latin typeface="Arial" pitchFamily="34" charset="0"/>
            </a:endParaRPr>
          </a:p>
          <a:p>
            <a:pPr marL="0" lvl="1" indent="-346075" fontAlgn="base">
              <a:buClr>
                <a:srgbClr val="97233F"/>
              </a:buClr>
              <a:buFont typeface="Arial" pitchFamily="34" charset="0"/>
              <a:buChar char="■"/>
              <a:defRPr/>
            </a:pPr>
            <a:r>
              <a:rPr lang="en-US" sz="1600" dirty="0" smtClean="0">
                <a:solidFill>
                  <a:srgbClr val="000000"/>
                </a:solidFill>
                <a:latin typeface="Arial" pitchFamily="34" charset="0"/>
              </a:rPr>
              <a:t>Rebecca </a:t>
            </a:r>
            <a:r>
              <a:rPr lang="en-US" sz="1600" dirty="0">
                <a:solidFill>
                  <a:srgbClr val="000000"/>
                </a:solidFill>
                <a:latin typeface="Arial" pitchFamily="34" charset="0"/>
              </a:rPr>
              <a:t>Hines, </a:t>
            </a:r>
            <a:r>
              <a:rPr lang="en-US" sz="1600" dirty="0" smtClean="0">
                <a:solidFill>
                  <a:srgbClr val="000000"/>
                </a:solidFill>
                <a:latin typeface="Arial" pitchFamily="34" charset="0"/>
              </a:rPr>
              <a:t>CDC/NCHS</a:t>
            </a:r>
          </a:p>
          <a:p>
            <a:pPr marL="0" lvl="1" indent="-346075" fontAlgn="base">
              <a:buClr>
                <a:srgbClr val="97233F"/>
              </a:buClr>
              <a:buFont typeface="Arial" pitchFamily="34" charset="0"/>
              <a:buChar char="■"/>
              <a:defRPr/>
            </a:pPr>
            <a:endParaRPr lang="en-US" sz="800" dirty="0">
              <a:solidFill>
                <a:srgbClr val="000000"/>
              </a:solidFill>
              <a:latin typeface="Arial" pitchFamily="34" charset="0"/>
            </a:endParaRPr>
          </a:p>
          <a:p>
            <a:pPr marL="0" lvl="1" indent="-346075" fontAlgn="base">
              <a:buClr>
                <a:srgbClr val="97233F"/>
              </a:buClr>
              <a:buFont typeface="Arial" pitchFamily="34" charset="0"/>
              <a:buChar char="■"/>
              <a:defRPr/>
            </a:pPr>
            <a:r>
              <a:rPr lang="en-US" sz="1600" dirty="0">
                <a:solidFill>
                  <a:srgbClr val="000000"/>
                </a:solidFill>
                <a:latin typeface="Arial" pitchFamily="34" charset="0"/>
              </a:rPr>
              <a:t>Leda Gurley, </a:t>
            </a:r>
            <a:r>
              <a:rPr lang="en-US" sz="1600" dirty="0" smtClean="0">
                <a:solidFill>
                  <a:srgbClr val="000000"/>
                </a:solidFill>
                <a:latin typeface="Arial" pitchFamily="34" charset="0"/>
              </a:rPr>
              <a:t>CDC/NCHS</a:t>
            </a:r>
            <a:endParaRPr lang="en-US" sz="1600" dirty="0">
              <a:solidFill>
                <a:srgbClr val="000000"/>
              </a:solidFill>
              <a:latin typeface="Arial" pitchFamily="34" charset="0"/>
            </a:endParaRPr>
          </a:p>
          <a:p>
            <a:pPr marL="0" lvl="1" indent="-346075" fontAlgn="base">
              <a:buClr>
                <a:srgbClr val="97233F"/>
              </a:buClr>
              <a:buFont typeface="Arial" pitchFamily="34" charset="0"/>
              <a:buChar char="■"/>
              <a:defRPr/>
            </a:pPr>
            <a:endParaRPr lang="en-US" sz="800" dirty="0">
              <a:solidFill>
                <a:srgbClr val="000000"/>
              </a:solidFill>
              <a:latin typeface="Arial" pitchFamily="34" charset="0"/>
            </a:endParaRPr>
          </a:p>
          <a:p>
            <a:pPr marL="0" lvl="1" indent="-346075" fontAlgn="base">
              <a:buClr>
                <a:srgbClr val="97233F"/>
              </a:buClr>
              <a:buFont typeface="Arial" pitchFamily="34" charset="0"/>
              <a:buChar char="■"/>
              <a:defRPr/>
            </a:pPr>
            <a:r>
              <a:rPr lang="en-US" sz="1600" dirty="0" smtClean="0">
                <a:solidFill>
                  <a:srgbClr val="000000"/>
                </a:solidFill>
                <a:latin typeface="Arial" pitchFamily="34" charset="0"/>
              </a:rPr>
              <a:t>Amy M Branum, CDC/NCHS </a:t>
            </a:r>
          </a:p>
          <a:p>
            <a:pPr marL="0" lvl="1" fontAlgn="base">
              <a:buClr>
                <a:srgbClr val="97233F"/>
              </a:buClr>
              <a:defRPr/>
            </a:pPr>
            <a:r>
              <a:rPr lang="en-US" sz="800" dirty="0" smtClean="0">
                <a:solidFill>
                  <a:srgbClr val="000000"/>
                </a:solidFill>
                <a:latin typeface="Arial" pitchFamily="34" charset="0"/>
              </a:rPr>
              <a:t>   </a:t>
            </a:r>
            <a:endParaRPr lang="en-US" sz="800" dirty="0">
              <a:solidFill>
                <a:srgbClr val="000000"/>
              </a:solidFill>
              <a:latin typeface="Arial" pitchFamily="34" charset="0"/>
            </a:endParaRPr>
          </a:p>
          <a:p>
            <a:pPr marL="0" lvl="1" indent="-346075" fontAlgn="base">
              <a:buClr>
                <a:srgbClr val="97233F"/>
              </a:buClr>
              <a:buFont typeface="Arial" pitchFamily="34" charset="0"/>
              <a:buChar char="■"/>
              <a:defRPr/>
            </a:pPr>
            <a:r>
              <a:rPr lang="en-US" sz="1600" dirty="0" smtClean="0">
                <a:solidFill>
                  <a:srgbClr val="000000"/>
                </a:solidFill>
                <a:latin typeface="Arial" pitchFamily="34" charset="0"/>
              </a:rPr>
              <a:t>Jeff Pearcy, CDC/NCHS</a:t>
            </a:r>
          </a:p>
          <a:p>
            <a:pPr marL="0" lvl="1" indent="-346075" fontAlgn="base">
              <a:buClr>
                <a:srgbClr val="97233F"/>
              </a:buClr>
              <a:buFont typeface="Arial" pitchFamily="34" charset="0"/>
              <a:buChar char="■"/>
              <a:defRPr/>
            </a:pPr>
            <a:endParaRPr lang="en-US" sz="800" dirty="0">
              <a:solidFill>
                <a:srgbClr val="000000"/>
              </a:solidFill>
              <a:latin typeface="Arial" pitchFamily="34" charset="0"/>
            </a:endParaRPr>
          </a:p>
          <a:p>
            <a:pPr marL="0" lvl="1" indent="-346075" fontAlgn="base">
              <a:buClr>
                <a:srgbClr val="97233F"/>
              </a:buClr>
              <a:buFont typeface="Arial" pitchFamily="34" charset="0"/>
              <a:buChar char="■"/>
              <a:defRPr/>
            </a:pPr>
            <a:r>
              <a:rPr lang="en-US" sz="1600" dirty="0" smtClean="0">
                <a:solidFill>
                  <a:srgbClr val="000000"/>
                </a:solidFill>
                <a:latin typeface="Arial" pitchFamily="34" charset="0"/>
              </a:rPr>
              <a:t>Sirin Yaemsiri, </a:t>
            </a:r>
            <a:r>
              <a:rPr lang="en-US" sz="1600" dirty="0">
                <a:solidFill>
                  <a:srgbClr val="000000"/>
                </a:solidFill>
                <a:latin typeface="Arial" pitchFamily="34" charset="0"/>
              </a:rPr>
              <a:t>CDC/NCHS</a:t>
            </a:r>
          </a:p>
          <a:p>
            <a:pPr marL="0" lvl="1" indent="-346075" fontAlgn="base">
              <a:buClr>
                <a:srgbClr val="97233F"/>
              </a:buClr>
              <a:buFont typeface="Arial" pitchFamily="34" charset="0"/>
              <a:buChar char="■"/>
              <a:defRPr/>
            </a:pPr>
            <a:endParaRPr lang="en-US" sz="800" dirty="0">
              <a:solidFill>
                <a:srgbClr val="000000"/>
              </a:solidFill>
              <a:latin typeface="Arial" pitchFamily="34" charset="0"/>
            </a:endParaRPr>
          </a:p>
          <a:p>
            <a:pPr marL="0" lvl="1" indent="-346075" fontAlgn="base">
              <a:buClr>
                <a:srgbClr val="97233F"/>
              </a:buClr>
              <a:buFont typeface="Arial" pitchFamily="34" charset="0"/>
              <a:buChar char="■"/>
              <a:defRPr/>
            </a:pPr>
            <a:r>
              <a:rPr lang="en-US" sz="1600" dirty="0" smtClean="0">
                <a:solidFill>
                  <a:srgbClr val="000000"/>
                </a:solidFill>
                <a:latin typeface="Arial" pitchFamily="34" charset="0"/>
              </a:rPr>
              <a:t>Carter </a:t>
            </a:r>
            <a:r>
              <a:rPr lang="en-US" sz="1600" dirty="0">
                <a:solidFill>
                  <a:srgbClr val="000000"/>
                </a:solidFill>
                <a:latin typeface="Arial" pitchFamily="34" charset="0"/>
              </a:rPr>
              <a:t>Blakey, HHS/ODPHP</a:t>
            </a:r>
          </a:p>
          <a:p>
            <a:pPr marL="0" lvl="1" indent="-346075" fontAlgn="base">
              <a:buClr>
                <a:srgbClr val="97233F"/>
              </a:buClr>
              <a:buFont typeface="Arial" pitchFamily="34" charset="0"/>
              <a:buChar char="■"/>
              <a:defRPr/>
            </a:pPr>
            <a:endParaRPr lang="en-US" sz="800" dirty="0">
              <a:solidFill>
                <a:srgbClr val="000000"/>
              </a:solidFill>
              <a:latin typeface="Arial" pitchFamily="34" charset="0"/>
            </a:endParaRPr>
          </a:p>
          <a:p>
            <a:pPr marL="0" lvl="1" indent="-346075" fontAlgn="base">
              <a:buClr>
                <a:srgbClr val="97233F"/>
              </a:buClr>
              <a:buFont typeface="Arial" pitchFamily="34" charset="0"/>
              <a:buChar char="■"/>
              <a:defRPr/>
            </a:pPr>
            <a:r>
              <a:rPr lang="en-US" sz="1600" dirty="0" smtClean="0">
                <a:solidFill>
                  <a:srgbClr val="000000"/>
                </a:solidFill>
                <a:latin typeface="Arial" pitchFamily="34" charset="0"/>
              </a:rPr>
              <a:t>Holly McPeak, HHS/ODPHP</a:t>
            </a:r>
            <a:endParaRPr lang="en-US" sz="1600" dirty="0">
              <a:solidFill>
                <a:srgbClr val="000000"/>
              </a:solidFill>
              <a:latin typeface="Arial" pitchFamily="34" charset="0"/>
            </a:endParaRPr>
          </a:p>
          <a:p>
            <a:pPr marL="0" lvl="1" indent="-346075" fontAlgn="base">
              <a:buClr>
                <a:srgbClr val="97233F"/>
              </a:buClr>
              <a:buFont typeface="Arial" pitchFamily="34" charset="0"/>
              <a:buChar char="■"/>
              <a:defRPr/>
            </a:pPr>
            <a:endParaRPr lang="en-US" sz="800" dirty="0">
              <a:solidFill>
                <a:srgbClr val="000000"/>
              </a:solidFill>
              <a:latin typeface="Arial" pitchFamily="34" charset="0"/>
            </a:endParaRPr>
          </a:p>
          <a:p>
            <a:pPr marL="0" lvl="1" indent="-346075" fontAlgn="base">
              <a:buClr>
                <a:srgbClr val="97233F"/>
              </a:buClr>
              <a:buFont typeface="Arial" pitchFamily="34" charset="0"/>
              <a:buChar char="■"/>
              <a:defRPr/>
            </a:pPr>
            <a:r>
              <a:rPr lang="en-US" sz="1600" dirty="0">
                <a:solidFill>
                  <a:srgbClr val="000000"/>
                </a:solidFill>
                <a:latin typeface="Arial" pitchFamily="34" charset="0"/>
              </a:rPr>
              <a:t>Ellis Davis, </a:t>
            </a:r>
            <a:r>
              <a:rPr lang="en-US" sz="1600" dirty="0" smtClean="0">
                <a:solidFill>
                  <a:srgbClr val="000000"/>
                </a:solidFill>
                <a:latin typeface="Arial" pitchFamily="34" charset="0"/>
              </a:rPr>
              <a:t>HHS/ODPHP</a:t>
            </a:r>
          </a:p>
          <a:p>
            <a:pPr marL="0" lvl="1" indent="-346075" fontAlgn="base">
              <a:buClr>
                <a:srgbClr val="97233F"/>
              </a:buClr>
              <a:buFont typeface="Arial" pitchFamily="34" charset="0"/>
              <a:buChar char="■"/>
              <a:defRPr/>
            </a:pPr>
            <a:endParaRPr lang="en-US" sz="800" dirty="0" smtClean="0">
              <a:solidFill>
                <a:srgbClr val="000000"/>
              </a:solidFill>
              <a:latin typeface="Arial" pitchFamily="34" charset="0"/>
            </a:endParaRPr>
          </a:p>
          <a:p>
            <a:pPr marL="0" lvl="1" indent="-346075" fontAlgn="base">
              <a:buClr>
                <a:srgbClr val="97233F"/>
              </a:buClr>
              <a:buFont typeface="Arial" pitchFamily="34" charset="0"/>
              <a:buChar char="■"/>
              <a:defRPr/>
            </a:pPr>
            <a:r>
              <a:rPr lang="en-US" sz="1600" dirty="0" smtClean="0">
                <a:solidFill>
                  <a:srgbClr val="000000"/>
                </a:solidFill>
                <a:latin typeface="Arial" pitchFamily="34" charset="0"/>
              </a:rPr>
              <a:t>Yen </a:t>
            </a:r>
            <a:r>
              <a:rPr lang="en-US" sz="1600" dirty="0">
                <a:solidFill>
                  <a:srgbClr val="000000"/>
                </a:solidFill>
                <a:latin typeface="Arial" pitchFamily="34" charset="0"/>
              </a:rPr>
              <a:t>Luong, HHS/ODPHP</a:t>
            </a:r>
          </a:p>
          <a:p>
            <a:pPr marL="0" lvl="1" indent="-346075" fontAlgn="base">
              <a:buClr>
                <a:srgbClr val="97233F"/>
              </a:buClr>
              <a:buFont typeface="Arial" pitchFamily="34" charset="0"/>
              <a:buChar char="■"/>
              <a:defRPr/>
            </a:pPr>
            <a:endParaRPr lang="en-US" dirty="0">
              <a:solidFill>
                <a:srgbClr val="000000"/>
              </a:solidFill>
              <a:latin typeface="Arial" pitchFamily="34" charset="0"/>
            </a:endParaRPr>
          </a:p>
          <a:p>
            <a:pPr marL="0" lvl="1" indent="-346075" fontAlgn="base">
              <a:buClr>
                <a:srgbClr val="97233F"/>
              </a:buClr>
              <a:buFont typeface="Arial" pitchFamily="34" charset="0"/>
              <a:buChar char="■"/>
              <a:defRPr/>
            </a:pPr>
            <a:endParaRPr lang="en-US" dirty="0">
              <a:solidFill>
                <a:srgbClr val="000000"/>
              </a:solidFill>
              <a:latin typeface="Calibri" pitchFamily="34" charset="0"/>
            </a:endParaRPr>
          </a:p>
        </p:txBody>
      </p:sp>
    </p:spTree>
    <p:extLst>
      <p:ext uri="{BB962C8B-B14F-4D97-AF65-F5344CB8AC3E}">
        <p14:creationId xmlns:p14="http://schemas.microsoft.com/office/powerpoint/2010/main" val="237901005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CHHSTP_PPT_dark(">
  <a:themeElements>
    <a:clrScheme name="NCEH Dark PPT Colors">
      <a:dk1>
        <a:srgbClr val="FFC000"/>
      </a:dk1>
      <a:lt1>
        <a:srgbClr val="0F56DC"/>
      </a:lt1>
      <a:dk2>
        <a:srgbClr val="FFFFFF"/>
      </a:dk2>
      <a:lt2>
        <a:srgbClr val="FFFFFF"/>
      </a:lt2>
      <a:accent1>
        <a:srgbClr val="007D57"/>
      </a:accent1>
      <a:accent2>
        <a:srgbClr val="4983F2"/>
      </a:accent2>
      <a:accent3>
        <a:srgbClr val="9A3B26"/>
      </a:accent3>
      <a:accent4>
        <a:srgbClr val="7F7F7F"/>
      </a:accent4>
      <a:accent5>
        <a:srgbClr val="0F56DC"/>
      </a:accent5>
      <a:accent6>
        <a:srgbClr val="002060"/>
      </a:accent6>
      <a:hlink>
        <a:srgbClr val="FFC000"/>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Urban">
  <a:themeElements>
    <a:clrScheme name="HP2020">
      <a:dk1>
        <a:srgbClr val="000000"/>
      </a:dk1>
      <a:lt1>
        <a:srgbClr val="FFFFFF"/>
      </a:lt1>
      <a:dk2>
        <a:srgbClr val="424456"/>
      </a:dk2>
      <a:lt2>
        <a:srgbClr val="DEDEDE"/>
      </a:lt2>
      <a:accent1>
        <a:srgbClr val="53548A"/>
      </a:accent1>
      <a:accent2>
        <a:srgbClr val="438086"/>
      </a:accent2>
      <a:accent3>
        <a:srgbClr val="FFFFFF"/>
      </a:accent3>
      <a:accent4>
        <a:srgbClr val="000000"/>
      </a:accent4>
      <a:accent5>
        <a:srgbClr val="B3B3C4"/>
      </a:accent5>
      <a:accent6>
        <a:srgbClr val="3C7379"/>
      </a:accent6>
      <a:hlink>
        <a:srgbClr val="97233F"/>
      </a:hlink>
      <a:folHlink>
        <a:srgbClr val="CDD7E5"/>
      </a:folHlink>
    </a:clrScheme>
    <a:fontScheme name="Urban">
      <a:majorFont>
        <a:latin typeface="Trebuchet MS"/>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Urban 1">
        <a:dk1>
          <a:srgbClr val="000000"/>
        </a:dk1>
        <a:lt1>
          <a:srgbClr val="FFFFFF"/>
        </a:lt1>
        <a:dk2>
          <a:srgbClr val="424456"/>
        </a:dk2>
        <a:lt2>
          <a:srgbClr val="DEDEDE"/>
        </a:lt2>
        <a:accent1>
          <a:srgbClr val="53548A"/>
        </a:accent1>
        <a:accent2>
          <a:srgbClr val="438086"/>
        </a:accent2>
        <a:accent3>
          <a:srgbClr val="FFFFFF"/>
        </a:accent3>
        <a:accent4>
          <a:srgbClr val="000000"/>
        </a:accent4>
        <a:accent5>
          <a:srgbClr val="B3B3C4"/>
        </a:accent5>
        <a:accent6>
          <a:srgbClr val="3C7379"/>
        </a:accent6>
        <a:hlink>
          <a:srgbClr val="67AFBD"/>
        </a:hlink>
        <a:folHlink>
          <a:srgbClr val="C2A874"/>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3200" b="1" dirty="0" smtClean="0">
            <a:solidFill>
              <a:srgbClr val="FF0000"/>
            </a:solidFill>
            <a:latin typeface="+mj-lt"/>
          </a:defRPr>
        </a:defPPr>
      </a:lstStyle>
    </a:txDef>
  </a:objectDefaults>
  <a:extraClrSchemeLst/>
</a:theme>
</file>

<file path=ppt/theme/theme5.xml><?xml version="1.0" encoding="utf-8"?>
<a:theme xmlns:a="http://schemas.openxmlformats.org/drawingml/2006/main" name="Urban">
  <a:themeElements>
    <a:clrScheme name="HP2020">
      <a:dk1>
        <a:srgbClr val="000000"/>
      </a:dk1>
      <a:lt1>
        <a:srgbClr val="FFFFFF"/>
      </a:lt1>
      <a:dk2>
        <a:srgbClr val="424456"/>
      </a:dk2>
      <a:lt2>
        <a:srgbClr val="DEDEDE"/>
      </a:lt2>
      <a:accent1>
        <a:srgbClr val="53548A"/>
      </a:accent1>
      <a:accent2>
        <a:srgbClr val="438086"/>
      </a:accent2>
      <a:accent3>
        <a:srgbClr val="FFFFFF"/>
      </a:accent3>
      <a:accent4>
        <a:srgbClr val="000000"/>
      </a:accent4>
      <a:accent5>
        <a:srgbClr val="B3B3C4"/>
      </a:accent5>
      <a:accent6>
        <a:srgbClr val="3C7379"/>
      </a:accent6>
      <a:hlink>
        <a:srgbClr val="97233F"/>
      </a:hlink>
      <a:folHlink>
        <a:srgbClr val="CDD7E5"/>
      </a:folHlink>
    </a:clrScheme>
    <a:fontScheme name="Urban">
      <a:majorFont>
        <a:latin typeface="Trebuchet MS"/>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Urban 1">
        <a:dk1>
          <a:srgbClr val="000000"/>
        </a:dk1>
        <a:lt1>
          <a:srgbClr val="FFFFFF"/>
        </a:lt1>
        <a:dk2>
          <a:srgbClr val="424456"/>
        </a:dk2>
        <a:lt2>
          <a:srgbClr val="DEDEDE"/>
        </a:lt2>
        <a:accent1>
          <a:srgbClr val="53548A"/>
        </a:accent1>
        <a:accent2>
          <a:srgbClr val="438086"/>
        </a:accent2>
        <a:accent3>
          <a:srgbClr val="FFFFFF"/>
        </a:accent3>
        <a:accent4>
          <a:srgbClr val="000000"/>
        </a:accent4>
        <a:accent5>
          <a:srgbClr val="B3B3C4"/>
        </a:accent5>
        <a:accent6>
          <a:srgbClr val="3C7379"/>
        </a:accent6>
        <a:hlink>
          <a:srgbClr val="67AFBD"/>
        </a:hlink>
        <a:folHlink>
          <a:srgbClr val="C2A874"/>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67396</TotalTime>
  <Words>4645</Words>
  <Application>Microsoft Office PowerPoint</Application>
  <PresentationFormat>On-screen Show (4:3)</PresentationFormat>
  <Paragraphs>726</Paragraphs>
  <Slides>99</Slides>
  <Notes>73</Notes>
  <HiddenSlides>1</HiddenSlides>
  <MMClips>0</MMClips>
  <ScaleCrop>false</ScaleCrop>
  <HeadingPairs>
    <vt:vector size="4" baseType="variant">
      <vt:variant>
        <vt:lpstr>Theme</vt:lpstr>
      </vt:variant>
      <vt:variant>
        <vt:i4>6</vt:i4>
      </vt:variant>
      <vt:variant>
        <vt:lpstr>Slide Titles</vt:lpstr>
      </vt:variant>
      <vt:variant>
        <vt:i4>99</vt:i4>
      </vt:variant>
    </vt:vector>
  </HeadingPairs>
  <TitlesOfParts>
    <vt:vector size="105" baseType="lpstr">
      <vt:lpstr>Office Theme</vt:lpstr>
      <vt:lpstr>NCHHSTP_PPT_dark(</vt:lpstr>
      <vt:lpstr>1_Urban</vt:lpstr>
      <vt:lpstr>1_Office Theme</vt:lpstr>
      <vt:lpstr>Urban</vt:lpstr>
      <vt:lpstr>2_Office Theme</vt:lpstr>
      <vt:lpstr>Prevention of Foodborne Illness and Medical Product Adverse Events: A Healthy People 2020 Progress Review  January 8, 2014</vt:lpstr>
      <vt:lpstr>Howard K. Koh, MD, MPH  Assistant Secretary for Health U.S. Department of Health and Human Services </vt:lpstr>
      <vt:lpstr>Overview and Presenters </vt:lpstr>
      <vt:lpstr>Healthy People 2020 Evolves</vt:lpstr>
      <vt:lpstr>Overview: Food Safety </vt:lpstr>
      <vt:lpstr>Federal Agencies with Major Roles in Food Safety</vt:lpstr>
      <vt:lpstr>Overview: Medical Product Safety </vt:lpstr>
      <vt:lpstr>Prescription Painkiller Overdoses in the US</vt:lpstr>
      <vt:lpstr>Irma Arispe, PhD Associate Director, National Center for Health Statistics Centers for Disease Control and Prevention</vt:lpstr>
      <vt:lpstr>Presentation Outline</vt:lpstr>
      <vt:lpstr> Food Safety: Public Health Impact </vt:lpstr>
      <vt:lpstr>Major Data Systems Used for  Foodborne Illness Surveillance</vt:lpstr>
      <vt:lpstr>Infections Caused by Salmonella,  2006–2008* and 2011</vt:lpstr>
      <vt:lpstr>Infections Caused by Campylobacter,  2006–2008* and 2011</vt:lpstr>
      <vt:lpstr>Infections Caused by E. coli * O157,  2006–2008** and 2011</vt:lpstr>
      <vt:lpstr>Infections Caused by Listeria monocytogenes,  2006–2008* and 2011</vt:lpstr>
      <vt:lpstr>Outbreak-Associated Infections Attributed to Five Food Groups, 2006–2008* through 2011</vt:lpstr>
      <vt:lpstr>Percent of Salmonella and Campylobacter  Clinical Isolates Resistant to Antibiotics,  2006–2008* and 2011</vt:lpstr>
      <vt:lpstr>Key Food Safety Practices, 2006 and 2010</vt:lpstr>
      <vt:lpstr>Severe Allergic Reactions to Food Among Adults with a Food Allergy Diagnosis, 2006 and 2010</vt:lpstr>
      <vt:lpstr>Medical product safety</vt:lpstr>
      <vt:lpstr>Presentation Outline</vt:lpstr>
      <vt:lpstr>Medical Products</vt:lpstr>
      <vt:lpstr>Medical Product Safety</vt:lpstr>
      <vt:lpstr>Emergency Department Visits for Overdoses, 2006–2007 and 2008–2009</vt:lpstr>
      <vt:lpstr>Emergency Department Visits for Medication Overdoses, Children &lt; 5 years, 2007–2008 and 2009–2010</vt:lpstr>
      <vt:lpstr>Drug Overdose Deaths, 1979–2010</vt:lpstr>
      <vt:lpstr>Hospitals Reporting Adverse Drug Events, 2009 and 2012</vt:lpstr>
      <vt:lpstr>National Hospital Care Survey</vt:lpstr>
      <vt:lpstr>Key Takeaways – Food Safety</vt:lpstr>
      <vt:lpstr>Key Takeaways – Medical Product Safety</vt:lpstr>
      <vt:lpstr>John Whyte, M.D.,M.P.H. Director of Professional Affairs  and Stakeholder Engagement  U.S. Food and Drug Administration  Center for Drug Evaluation and Research         </vt:lpstr>
      <vt:lpstr>Medical Product Safety:  Future Direction</vt:lpstr>
      <vt:lpstr>HHS National Action Plan for Adverse Drug Event Prevention</vt:lpstr>
      <vt:lpstr>HHS National Action Plan for Adverse Drug Event Prevention </vt:lpstr>
      <vt:lpstr>FDA Advancing Regulatory Science Initiative</vt:lpstr>
      <vt:lpstr>FDA Initiative: Personalized Medicine</vt:lpstr>
      <vt:lpstr>FDA’s Efforts in Decreasing Prescription Painkiller Overdoses in the U.S. </vt:lpstr>
      <vt:lpstr>Conclusion</vt:lpstr>
      <vt:lpstr>Roberta F. Wagner, B.S., M.S. Deputy Director for Regulatory Affairs FDA/Center for Food Safety and Applied Nutrition</vt:lpstr>
      <vt:lpstr>Food Safety:  Preventing Foodborne Illness</vt:lpstr>
      <vt:lpstr>FDA and Food Safety</vt:lpstr>
      <vt:lpstr>Healthy People 2020 Food Safety Topic Area Objectives</vt:lpstr>
      <vt:lpstr>FS-1: Reduce Infections Caused By Pathogens Transmitted through Food</vt:lpstr>
      <vt:lpstr>FS-1   FSMA Key Rules Proposed</vt:lpstr>
      <vt:lpstr>FS-1   FSMA in Action: New Enforcement Tools Used to Improve Food Safety</vt:lpstr>
      <vt:lpstr>FS-1 FS-1</vt:lpstr>
      <vt:lpstr>FS-2:  Reduce Outbreak-Associated Infections Associated with Food Categories</vt:lpstr>
      <vt:lpstr> FS-1/FS-2: OMB HHS Priority Goal  Reduce Foodborne illness in the Population</vt:lpstr>
      <vt:lpstr>FS-3:  Prevent an Increase in Clinical Isolates Resistant  to Antimicrobial Drugs</vt:lpstr>
      <vt:lpstr>FS-4:  Reduce Illness from Food Allergies</vt:lpstr>
      <vt:lpstr>FS-5: Consumer Focused Safe Food Handling  Education and Outreach</vt:lpstr>
      <vt:lpstr>FS-5: Consumer Focused Safe Food Handling  Education and Outreach</vt:lpstr>
      <vt:lpstr>FS-5: Consumer Focused Safe Food Handling  Education and Outreach</vt:lpstr>
      <vt:lpstr>FS-5: Consumer Focused Safe Food Handling  Education and Outreach</vt:lpstr>
      <vt:lpstr>FS-6: Retail Food Safety</vt:lpstr>
      <vt:lpstr>USDA Food Safety and Inspection Service    David Goldman, MD, MPH              Assistant Administrator, Office of Public Health Science </vt:lpstr>
      <vt:lpstr>The Role of FSIS</vt:lpstr>
      <vt:lpstr>Illness Rates by Pathogen Attributed to FSIS-Regulated Foods</vt:lpstr>
      <vt:lpstr>Focus on Salmonella</vt:lpstr>
      <vt:lpstr>10-Point Plan to Reduce Salmonella</vt:lpstr>
      <vt:lpstr>Focus on Shiga Toxin-Producing E. coli  (STECs)</vt:lpstr>
      <vt:lpstr>Listeria monocytogenes</vt:lpstr>
      <vt:lpstr>FSIS Actions to Reduce Food-Related Allergens</vt:lpstr>
      <vt:lpstr>Food Safety Education</vt:lpstr>
      <vt:lpstr>FSIS Summary</vt:lpstr>
      <vt:lpstr>Partnership for Food Safety Education </vt:lpstr>
      <vt:lpstr>The partnership delivers trusted science-based information. </vt:lpstr>
      <vt:lpstr>What we are known for, trusted content.  </vt:lpstr>
      <vt:lpstr>What we bring, collaboration, connections, credibility and trust.</vt:lpstr>
      <vt:lpstr>Core focus areas</vt:lpstr>
      <vt:lpstr>Contributing partners</vt:lpstr>
      <vt:lpstr>Bac Fighters! By sector</vt:lpstr>
      <vt:lpstr>Together: A Food Safe America</vt:lpstr>
      <vt:lpstr>Other Convening </vt:lpstr>
      <vt:lpstr>Amplifies </vt:lpstr>
      <vt:lpstr>The Reach of Bac Fighters</vt:lpstr>
      <vt:lpstr>Leads Evaluation</vt:lpstr>
      <vt:lpstr>Programming Overview</vt:lpstr>
      <vt:lpstr>Sporadic Cases – majority of illnesses</vt:lpstr>
      <vt:lpstr>Consumer behavior snapshot</vt:lpstr>
      <vt:lpstr>FDA analysis of trends</vt:lpstr>
      <vt:lpstr>On the web</vt:lpstr>
      <vt:lpstr>Dozens of free downloads</vt:lpstr>
      <vt:lpstr>One the web continued </vt:lpstr>
      <vt:lpstr>Perfect picnic iOS game for kids </vt:lpstr>
      <vt:lpstr>Screen shot of perfect picnic</vt:lpstr>
      <vt:lpstr>Other stuff for kids</vt:lpstr>
      <vt:lpstr>Retailer resources</vt:lpstr>
      <vt:lpstr>Get to know the Parnership</vt:lpstr>
      <vt:lpstr>Hold the date </vt:lpstr>
      <vt:lpstr>Thank you </vt:lpstr>
      <vt:lpstr>Roundtable Discussion Please take a moment to fill out our brief survey  </vt:lpstr>
      <vt:lpstr>LHI Infographic Gallery http://www.healthypeople.gov/2020/LHI/infographicGallery.aspx</vt:lpstr>
      <vt:lpstr>Healthy People 2020 Progress Review Webinar </vt:lpstr>
      <vt:lpstr>Stay Connected</vt:lpstr>
      <vt:lpstr>Healthy People 2020  Oral Health LHI Webinar</vt:lpstr>
      <vt:lpstr>Healthy People 2020  Sharing Library</vt:lpstr>
      <vt:lpstr>Healthy People 2020  Progress Review Planning Group</vt:lpstr>
    </vt:vector>
  </TitlesOfParts>
  <Company>DHHS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DHHS</dc:creator>
  <cp:lastModifiedBy>CDC User</cp:lastModifiedBy>
  <cp:revision>1078</cp:revision>
  <cp:lastPrinted>2013-12-18T20:11:22Z</cp:lastPrinted>
  <dcterms:created xsi:type="dcterms:W3CDTF">2012-06-04T17:32:29Z</dcterms:created>
  <dcterms:modified xsi:type="dcterms:W3CDTF">2014-01-07T20:17:52Z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ies>
</file>