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charts/chart3.xml" ContentType="application/vnd.openxmlformats-officedocument.drawingml.chart+xml"/>
  <Override PartName="/ppt/notesSlides/notesSlide18.xml" ContentType="application/vnd.openxmlformats-officedocument.presentationml.notesSlide+xml"/>
  <Override PartName="/ppt/charts/chart4.xml" ContentType="application/vnd.openxmlformats-officedocument.drawingml.chart+xml"/>
  <Override PartName="/ppt/notesSlides/notesSlide19.xml" ContentType="application/vnd.openxmlformats-officedocument.presentationml.notesSlide+xml"/>
  <Override PartName="/ppt/charts/chart5.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6.xml" ContentType="application/vnd.openxmlformats-officedocument.drawingml.chart+xml"/>
  <Override PartName="/ppt/drawings/drawing1.xml" ContentType="application/vnd.openxmlformats-officedocument.drawingml.chartshapes+xml"/>
  <Override PartName="/ppt/notesSlides/notesSlide22.xml" ContentType="application/vnd.openxmlformats-officedocument.presentationml.notesSlide+xml"/>
  <Override PartName="/ppt/charts/chart7.xml" ContentType="application/vnd.openxmlformats-officedocument.drawingml.chart+xml"/>
  <Override PartName="/ppt/drawings/drawing2.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8.xml" ContentType="application/vnd.openxmlformats-officedocument.drawingml.chart+xml"/>
  <Override PartName="/ppt/drawings/drawing3.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9.xml" ContentType="application/vnd.openxmlformats-officedocument.drawingml.chart+xml"/>
  <Override PartName="/ppt/notesSlides/notesSlide28.xml" ContentType="application/vnd.openxmlformats-officedocument.presentationml.notesSlide+xml"/>
  <Override PartName="/ppt/charts/chart10.xml" ContentType="application/vnd.openxmlformats-officedocument.drawingml.chart+xml"/>
  <Override PartName="/ppt/notesSlides/notesSlide29.xml" ContentType="application/vnd.openxmlformats-officedocument.presentationml.notesSlide+xml"/>
  <Override PartName="/ppt/charts/chart11.xml" ContentType="application/vnd.openxmlformats-officedocument.drawingml.chart+xml"/>
  <Override PartName="/ppt/notesSlides/notesSlide30.xml" ContentType="application/vnd.openxmlformats-officedocument.presentationml.notesSlide+xml"/>
  <Override PartName="/ppt/charts/chart12.xml" ContentType="application/vnd.openxmlformats-officedocument.drawingml.chart+xml"/>
  <Override PartName="/ppt/notesSlides/notesSlide31.xml" ContentType="application/vnd.openxmlformats-officedocument.presentationml.notesSlide+xml"/>
  <Override PartName="/ppt/charts/chart13.xml" ContentType="application/vnd.openxmlformats-officedocument.drawingml.chart+xml"/>
  <Override PartName="/ppt/notesSlides/notesSlide32.xml" ContentType="application/vnd.openxmlformats-officedocument.presentationml.notesSlide+xml"/>
  <Override PartName="/ppt/charts/chart14.xml" ContentType="application/vnd.openxmlformats-officedocument.drawingml.chart+xml"/>
  <Override PartName="/ppt/notesSlides/notesSlide33.xml" ContentType="application/vnd.openxmlformats-officedocument.presentationml.notesSlide+xml"/>
  <Override PartName="/ppt/charts/chart15.xml" ContentType="application/vnd.openxmlformats-officedocument.drawingml.chart+xml"/>
  <Override PartName="/ppt/notesSlides/notesSlide34.xml" ContentType="application/vnd.openxmlformats-officedocument.presentationml.notesSlide+xml"/>
  <Override PartName="/ppt/charts/chart16.xml" ContentType="application/vnd.openxmlformats-officedocument.drawingml.chart+xml"/>
  <Override PartName="/ppt/notesSlides/notesSlide35.xml" ContentType="application/vnd.openxmlformats-officedocument.presentationml.notesSlide+xml"/>
  <Override PartName="/ppt/charts/chart17.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8.xml" ContentType="application/vnd.openxmlformats-officedocument.drawingml.chart+xml"/>
  <Override PartName="/ppt/theme/themeOverride1.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19.xml" ContentType="application/vnd.openxmlformats-officedocument.drawingml.chart+xml"/>
  <Override PartName="/ppt/theme/themeOverride2.xml" ContentType="application/vnd.openxmlformats-officedocument.themeOverride+xml"/>
  <Override PartName="/ppt/charts/chart20.xml" ContentType="application/vnd.openxmlformats-officedocument.drawingml.chart+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21.xml" ContentType="application/vnd.openxmlformats-officedocument.drawingml.chart+xml"/>
  <Override PartName="/ppt/drawings/drawing4.xml" ContentType="application/vnd.openxmlformats-officedocument.drawingml.chartshape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 id="2147483776" r:id="rId3"/>
    <p:sldMasterId id="2147483815" r:id="rId4"/>
    <p:sldMasterId id="2147483817" r:id="rId5"/>
    <p:sldMasterId id="2147483821" r:id="rId6"/>
    <p:sldMasterId id="2147483826" r:id="rId7"/>
    <p:sldMasterId id="2147483838" r:id="rId8"/>
    <p:sldMasterId id="2147483840" r:id="rId9"/>
    <p:sldMasterId id="2147483844" r:id="rId10"/>
  </p:sldMasterIdLst>
  <p:notesMasterIdLst>
    <p:notesMasterId r:id="rId116"/>
  </p:notesMasterIdLst>
  <p:handoutMasterIdLst>
    <p:handoutMasterId r:id="rId117"/>
  </p:handoutMasterIdLst>
  <p:sldIdLst>
    <p:sldId id="269" r:id="rId11"/>
    <p:sldId id="1121" r:id="rId12"/>
    <p:sldId id="1122" r:id="rId13"/>
    <p:sldId id="1198" r:id="rId14"/>
    <p:sldId id="1124" r:id="rId15"/>
    <p:sldId id="1125" r:id="rId16"/>
    <p:sldId id="1126" r:id="rId17"/>
    <p:sldId id="1127" r:id="rId18"/>
    <p:sldId id="1128" r:id="rId19"/>
    <p:sldId id="1129" r:id="rId20"/>
    <p:sldId id="1033" r:id="rId21"/>
    <p:sldId id="1200" r:id="rId22"/>
    <p:sldId id="1201" r:id="rId23"/>
    <p:sldId id="1202" r:id="rId24"/>
    <p:sldId id="1203" r:id="rId25"/>
    <p:sldId id="1204" r:id="rId26"/>
    <p:sldId id="1205" r:id="rId27"/>
    <p:sldId id="1206" r:id="rId28"/>
    <p:sldId id="1207" r:id="rId29"/>
    <p:sldId id="1208" r:id="rId30"/>
    <p:sldId id="1209" r:id="rId31"/>
    <p:sldId id="1210" r:id="rId32"/>
    <p:sldId id="1211" r:id="rId33"/>
    <p:sldId id="1212" r:id="rId34"/>
    <p:sldId id="1213" r:id="rId35"/>
    <p:sldId id="1214" r:id="rId36"/>
    <p:sldId id="1215" r:id="rId37"/>
    <p:sldId id="1216" r:id="rId38"/>
    <p:sldId id="1217" r:id="rId39"/>
    <p:sldId id="1218" r:id="rId40"/>
    <p:sldId id="1219" r:id="rId41"/>
    <p:sldId id="1220" r:id="rId42"/>
    <p:sldId id="1221" r:id="rId43"/>
    <p:sldId id="1222" r:id="rId44"/>
    <p:sldId id="1223" r:id="rId45"/>
    <p:sldId id="1224" r:id="rId46"/>
    <p:sldId id="1225" r:id="rId47"/>
    <p:sldId id="1130" r:id="rId48"/>
    <p:sldId id="1131" r:id="rId49"/>
    <p:sldId id="1132" r:id="rId50"/>
    <p:sldId id="1133" r:id="rId51"/>
    <p:sldId id="1134" r:id="rId52"/>
    <p:sldId id="1135" r:id="rId53"/>
    <p:sldId id="1136" r:id="rId54"/>
    <p:sldId id="1137" r:id="rId55"/>
    <p:sldId id="1138" r:id="rId56"/>
    <p:sldId id="1139" r:id="rId57"/>
    <p:sldId id="1140" r:id="rId58"/>
    <p:sldId id="1141" r:id="rId59"/>
    <p:sldId id="1142" r:id="rId60"/>
    <p:sldId id="1143" r:id="rId61"/>
    <p:sldId id="1144" r:id="rId62"/>
    <p:sldId id="1145" r:id="rId63"/>
    <p:sldId id="1146" r:id="rId64"/>
    <p:sldId id="1147" r:id="rId65"/>
    <p:sldId id="1148" r:id="rId66"/>
    <p:sldId id="1149" r:id="rId67"/>
    <p:sldId id="1150" r:id="rId68"/>
    <p:sldId id="1151" r:id="rId69"/>
    <p:sldId id="1152" r:id="rId70"/>
    <p:sldId id="1153" r:id="rId71"/>
    <p:sldId id="1154" r:id="rId72"/>
    <p:sldId id="1155" r:id="rId73"/>
    <p:sldId id="1156" r:id="rId74"/>
    <p:sldId id="1157" r:id="rId75"/>
    <p:sldId id="1158" r:id="rId76"/>
    <p:sldId id="1159" r:id="rId77"/>
    <p:sldId id="1160" r:id="rId78"/>
    <p:sldId id="1161" r:id="rId79"/>
    <p:sldId id="1162" r:id="rId80"/>
    <p:sldId id="1163" r:id="rId81"/>
    <p:sldId id="1164" r:id="rId82"/>
    <p:sldId id="1165" r:id="rId83"/>
    <p:sldId id="1166" r:id="rId84"/>
    <p:sldId id="1167" r:id="rId85"/>
    <p:sldId id="1168" r:id="rId86"/>
    <p:sldId id="1169" r:id="rId87"/>
    <p:sldId id="1170" r:id="rId88"/>
    <p:sldId id="1171" r:id="rId89"/>
    <p:sldId id="1172" r:id="rId90"/>
    <p:sldId id="1173" r:id="rId91"/>
    <p:sldId id="1174" r:id="rId92"/>
    <p:sldId id="1175" r:id="rId93"/>
    <p:sldId id="1176" r:id="rId94"/>
    <p:sldId id="1177" r:id="rId95"/>
    <p:sldId id="1178" r:id="rId96"/>
    <p:sldId id="1179" r:id="rId97"/>
    <p:sldId id="1180" r:id="rId98"/>
    <p:sldId id="1181" r:id="rId99"/>
    <p:sldId id="1182" r:id="rId100"/>
    <p:sldId id="1183" r:id="rId101"/>
    <p:sldId id="1184" r:id="rId102"/>
    <p:sldId id="1185" r:id="rId103"/>
    <p:sldId id="1186" r:id="rId104"/>
    <p:sldId id="1187" r:id="rId105"/>
    <p:sldId id="1188" r:id="rId106"/>
    <p:sldId id="1189" r:id="rId107"/>
    <p:sldId id="1190" r:id="rId108"/>
    <p:sldId id="1199" r:id="rId109"/>
    <p:sldId id="1192" r:id="rId110"/>
    <p:sldId id="1193" r:id="rId111"/>
    <p:sldId id="1194" r:id="rId112"/>
    <p:sldId id="1195" r:id="rId113"/>
    <p:sldId id="1196" r:id="rId114"/>
    <p:sldId id="1197" r:id="rId11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HHS" initials="DHHS" lastIdx="12" clrIdx="0"/>
  <p:cmAuthor id="1" name="Rosendorf, Kimberly (CDC/OSELS/NCHS)" initials="RK(" lastIdx="23" clrIdx="1"/>
  <p:cmAuthor id="2" name="Kimberly Hurvitz" initials="KAH" lastIdx="37" clrIdx="2"/>
  <p:cmAuthor id="3" name="Akinbami, Lara (CDC/OSELS/NCHS)" initials="AL(" lastIdx="30" clrIdx="3"/>
  <p:cmAuthor id="4" name="AnneWheaton" initials="AGW" lastIdx="16" clrIdx="4"/>
  <p:cmAuthor id="5" name="Moorman, Jeanne (CDC/ONDIEH/NCEH)" initials="MJ(" lastIdx="5" clrIdx="5"/>
  <p:cmAuthor id="6" name="Juan, WenYen" initials="JW21R" lastIdx="42"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006600"/>
    <a:srgbClr val="003F72"/>
    <a:srgbClr val="BE4B48"/>
    <a:srgbClr val="CC0000"/>
    <a:srgbClr val="4A7EBB"/>
    <a:srgbClr val="CCFFFF"/>
    <a:srgbClr val="FB5192"/>
    <a:srgbClr val="CC3399"/>
    <a:srgbClr val="E65C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84" autoAdjust="0"/>
    <p:restoredTop sz="63614" autoAdjust="0"/>
  </p:normalViewPr>
  <p:slideViewPr>
    <p:cSldViewPr>
      <p:cViewPr varScale="1">
        <p:scale>
          <a:sx n="42" d="100"/>
          <a:sy n="42" d="100"/>
        </p:scale>
        <p:origin x="-1920" y="-90"/>
      </p:cViewPr>
      <p:guideLst>
        <p:guide orient="horz" pos="2160"/>
        <p:guide pos="2880"/>
      </p:guideLst>
    </p:cSldViewPr>
  </p:slideViewPr>
  <p:notesTextViewPr>
    <p:cViewPr>
      <p:scale>
        <a:sx n="150" d="100"/>
        <a:sy n="150" d="100"/>
      </p:scale>
      <p:origin x="0" y="0"/>
    </p:cViewPr>
  </p:notesTextViewPr>
  <p:sorterViewPr>
    <p:cViewPr>
      <p:scale>
        <a:sx n="110" d="100"/>
        <a:sy n="110" d="100"/>
      </p:scale>
      <p:origin x="0" y="1770"/>
    </p:cViewPr>
  </p:sorterViewPr>
  <p:notesViewPr>
    <p:cSldViewPr>
      <p:cViewPr>
        <p:scale>
          <a:sx n="80" d="100"/>
          <a:sy n="80" d="100"/>
        </p:scale>
        <p:origin x="-3222" y="-20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handoutMaster" Target="handoutMasters/handoutMaster1.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13" Type="http://schemas.openxmlformats.org/officeDocument/2006/relationships/slide" Target="slides/slide103.xml"/><Relationship Id="rId118"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slide" Target="slides/slide98.xml"/><Relationship Id="rId116"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slide" Target="slides/slide10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1.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oleObject" Target="file:///\\cdc.gov\private\M727\zle0\LDrive\Kidney%20Disease\figures%20for%20KICC%20presentation%20sept%202014.xlsx" TargetMode="External"/></Relationships>
</file>

<file path=ppt/charts/_rels/chart21.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VIPER\HammanD$\Wpdocs\SEARCH\SEARCH%203\Manuscripts%20SEARCH%203\Trends%20in%20T2%20prevalence%20Dabelea\Trends%20in%20prevalence%20T2%20new\Trends%20T2%20prevalence%2001%2009%20tables.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07533698118244"/>
          <c:y val="5.6412315930388202E-2"/>
          <c:w val="0.87430790960451976"/>
          <c:h val="0.80499310570049698"/>
        </c:manualLayout>
      </c:layout>
      <c:lineChart>
        <c:grouping val="standard"/>
        <c:varyColors val="0"/>
        <c:ser>
          <c:idx val="0"/>
          <c:order val="0"/>
          <c:tx>
            <c:strRef>
              <c:f>Sheet1!$A$2</c:f>
              <c:strCache>
                <c:ptCount val="1"/>
                <c:pt idx="0">
                  <c:v>NHIS adult estimates-AA</c:v>
                </c:pt>
              </c:strCache>
            </c:strRef>
          </c:tx>
          <c:spPr>
            <a:ln w="38100">
              <a:solidFill>
                <a:schemeClr val="accent5">
                  <a:lumMod val="75000"/>
                </a:schemeClr>
              </a:solidFill>
            </a:ln>
          </c:spPr>
          <c:marker>
            <c:symbol val="none"/>
          </c:marker>
          <c:cat>
            <c:strRef>
              <c:f>Sheet1!$B$1:$Q$1</c:f>
              <c:strCache>
                <c:ptCount val="11"/>
                <c:pt idx="0">
                  <c:v>2002</c:v>
                </c:pt>
                <c:pt idx="1">
                  <c:v>2003</c:v>
                </c:pt>
                <c:pt idx="2">
                  <c:v>2004</c:v>
                </c:pt>
                <c:pt idx="3">
                  <c:v>2005</c:v>
                </c:pt>
                <c:pt idx="4">
                  <c:v>2006</c:v>
                </c:pt>
                <c:pt idx="5">
                  <c:v>2007</c:v>
                </c:pt>
                <c:pt idx="6">
                  <c:v>2008</c:v>
                </c:pt>
                <c:pt idx="7">
                  <c:v>2009</c:v>
                </c:pt>
                <c:pt idx="8">
                  <c:v>2010</c:v>
                </c:pt>
                <c:pt idx="9">
                  <c:v>2011</c:v>
                </c:pt>
                <c:pt idx="10">
                  <c:v>2012</c:v>
                </c:pt>
              </c:strCache>
            </c:strRef>
          </c:cat>
          <c:val>
            <c:numRef>
              <c:f>Sheet1!$B$2:$Q$2</c:f>
              <c:numCache>
                <c:formatCode>0.00</c:formatCode>
                <c:ptCount val="11"/>
                <c:pt idx="0">
                  <c:v>6.6</c:v>
                </c:pt>
                <c:pt idx="1">
                  <c:v>6.7</c:v>
                </c:pt>
                <c:pt idx="2">
                  <c:v>7.1</c:v>
                </c:pt>
                <c:pt idx="3">
                  <c:v>7.4</c:v>
                </c:pt>
                <c:pt idx="4">
                  <c:v>7.7</c:v>
                </c:pt>
                <c:pt idx="5">
                  <c:v>7.6</c:v>
                </c:pt>
                <c:pt idx="6">
                  <c:v>8.1</c:v>
                </c:pt>
                <c:pt idx="7" formatCode="0.0">
                  <c:v>8.6999999999999993</c:v>
                </c:pt>
                <c:pt idx="8" formatCode="0.0">
                  <c:v>8.8000000000000007</c:v>
                </c:pt>
                <c:pt idx="9">
                  <c:v>8.6</c:v>
                </c:pt>
                <c:pt idx="10">
                  <c:v>8.6</c:v>
                </c:pt>
              </c:numCache>
            </c:numRef>
          </c:val>
          <c:smooth val="0"/>
        </c:ser>
        <c:ser>
          <c:idx val="1"/>
          <c:order val="1"/>
          <c:tx>
            <c:strRef>
              <c:f>Sheet1!$A$3</c:f>
              <c:strCache>
                <c:ptCount val="1"/>
                <c:pt idx="0">
                  <c:v>18-44 years</c:v>
                </c:pt>
              </c:strCache>
            </c:strRef>
          </c:tx>
          <c:spPr>
            <a:ln w="38100">
              <a:solidFill>
                <a:srgbClr val="E65C10"/>
              </a:solidFill>
            </a:ln>
          </c:spPr>
          <c:marker>
            <c:symbol val="none"/>
          </c:marker>
          <c:cat>
            <c:strRef>
              <c:f>Sheet1!$B$1:$Q$1</c:f>
              <c:strCache>
                <c:ptCount val="11"/>
                <c:pt idx="0">
                  <c:v>2002</c:v>
                </c:pt>
                <c:pt idx="1">
                  <c:v>2003</c:v>
                </c:pt>
                <c:pt idx="2">
                  <c:v>2004</c:v>
                </c:pt>
                <c:pt idx="3">
                  <c:v>2005</c:v>
                </c:pt>
                <c:pt idx="4">
                  <c:v>2006</c:v>
                </c:pt>
                <c:pt idx="5">
                  <c:v>2007</c:v>
                </c:pt>
                <c:pt idx="6">
                  <c:v>2008</c:v>
                </c:pt>
                <c:pt idx="7">
                  <c:v>2009</c:v>
                </c:pt>
                <c:pt idx="8">
                  <c:v>2010</c:v>
                </c:pt>
                <c:pt idx="9">
                  <c:v>2011</c:v>
                </c:pt>
                <c:pt idx="10">
                  <c:v>2012</c:v>
                </c:pt>
              </c:strCache>
            </c:strRef>
          </c:cat>
          <c:val>
            <c:numRef>
              <c:f>Sheet1!$B$3:$Q$3</c:f>
            </c:numRef>
          </c:val>
          <c:smooth val="0"/>
        </c:ser>
        <c:ser>
          <c:idx val="2"/>
          <c:order val="2"/>
          <c:tx>
            <c:strRef>
              <c:f>Sheet1!$A$4</c:f>
              <c:strCache>
                <c:ptCount val="1"/>
                <c:pt idx="0">
                  <c:v>45-64 years</c:v>
                </c:pt>
              </c:strCache>
            </c:strRef>
          </c:tx>
          <c:spPr>
            <a:ln w="38100">
              <a:solidFill>
                <a:srgbClr val="BE4B48"/>
              </a:solidFill>
            </a:ln>
          </c:spPr>
          <c:marker>
            <c:symbol val="none"/>
          </c:marker>
          <c:cat>
            <c:strRef>
              <c:f>Sheet1!$B$1:$Q$1</c:f>
              <c:strCache>
                <c:ptCount val="11"/>
                <c:pt idx="0">
                  <c:v>2002</c:v>
                </c:pt>
                <c:pt idx="1">
                  <c:v>2003</c:v>
                </c:pt>
                <c:pt idx="2">
                  <c:v>2004</c:v>
                </c:pt>
                <c:pt idx="3">
                  <c:v>2005</c:v>
                </c:pt>
                <c:pt idx="4">
                  <c:v>2006</c:v>
                </c:pt>
                <c:pt idx="5">
                  <c:v>2007</c:v>
                </c:pt>
                <c:pt idx="6">
                  <c:v>2008</c:v>
                </c:pt>
                <c:pt idx="7">
                  <c:v>2009</c:v>
                </c:pt>
                <c:pt idx="8">
                  <c:v>2010</c:v>
                </c:pt>
                <c:pt idx="9">
                  <c:v>2011</c:v>
                </c:pt>
                <c:pt idx="10">
                  <c:v>2012</c:v>
                </c:pt>
              </c:strCache>
            </c:strRef>
          </c:cat>
          <c:val>
            <c:numRef>
              <c:f>Sheet1!$B$4:$Q$4</c:f>
            </c:numRef>
          </c:val>
          <c:smooth val="0"/>
        </c:ser>
        <c:ser>
          <c:idx val="3"/>
          <c:order val="3"/>
          <c:tx>
            <c:strRef>
              <c:f>Sheet1!$A$5</c:f>
              <c:strCache>
                <c:ptCount val="1"/>
                <c:pt idx="0">
                  <c:v>65-74 years</c:v>
                </c:pt>
              </c:strCache>
            </c:strRef>
          </c:tx>
          <c:spPr>
            <a:ln w="38100">
              <a:solidFill>
                <a:srgbClr val="4A7EBB"/>
              </a:solidFill>
            </a:ln>
          </c:spPr>
          <c:marker>
            <c:symbol val="none"/>
          </c:marker>
          <c:cat>
            <c:strRef>
              <c:f>Sheet1!$B$1:$Q$1</c:f>
              <c:strCache>
                <c:ptCount val="11"/>
                <c:pt idx="0">
                  <c:v>2002</c:v>
                </c:pt>
                <c:pt idx="1">
                  <c:v>2003</c:v>
                </c:pt>
                <c:pt idx="2">
                  <c:v>2004</c:v>
                </c:pt>
                <c:pt idx="3">
                  <c:v>2005</c:v>
                </c:pt>
                <c:pt idx="4">
                  <c:v>2006</c:v>
                </c:pt>
                <c:pt idx="5">
                  <c:v>2007</c:v>
                </c:pt>
                <c:pt idx="6">
                  <c:v>2008</c:v>
                </c:pt>
                <c:pt idx="7">
                  <c:v>2009</c:v>
                </c:pt>
                <c:pt idx="8">
                  <c:v>2010</c:v>
                </c:pt>
                <c:pt idx="9">
                  <c:v>2011</c:v>
                </c:pt>
                <c:pt idx="10">
                  <c:v>2012</c:v>
                </c:pt>
              </c:strCache>
            </c:strRef>
          </c:cat>
          <c:val>
            <c:numRef>
              <c:f>Sheet1!$B$5:$Q$5</c:f>
            </c:numRef>
          </c:val>
          <c:smooth val="0"/>
        </c:ser>
        <c:ser>
          <c:idx val="4"/>
          <c:order val="4"/>
          <c:tx>
            <c:strRef>
              <c:f>Sheet1!$A$6</c:f>
              <c:strCache>
                <c:ptCount val="1"/>
                <c:pt idx="0">
                  <c:v>75 years +</c:v>
                </c:pt>
              </c:strCache>
            </c:strRef>
          </c:tx>
          <c:spPr>
            <a:ln w="38100">
              <a:solidFill>
                <a:srgbClr val="006600"/>
              </a:solidFill>
            </a:ln>
          </c:spPr>
          <c:marker>
            <c:symbol val="none"/>
          </c:marker>
          <c:cat>
            <c:strRef>
              <c:f>Sheet1!$B$1:$Q$1</c:f>
              <c:strCache>
                <c:ptCount val="11"/>
                <c:pt idx="0">
                  <c:v>2002</c:v>
                </c:pt>
                <c:pt idx="1">
                  <c:v>2003</c:v>
                </c:pt>
                <c:pt idx="2">
                  <c:v>2004</c:v>
                </c:pt>
                <c:pt idx="3">
                  <c:v>2005</c:v>
                </c:pt>
                <c:pt idx="4">
                  <c:v>2006</c:v>
                </c:pt>
                <c:pt idx="5">
                  <c:v>2007</c:v>
                </c:pt>
                <c:pt idx="6">
                  <c:v>2008</c:v>
                </c:pt>
                <c:pt idx="7">
                  <c:v>2009</c:v>
                </c:pt>
                <c:pt idx="8">
                  <c:v>2010</c:v>
                </c:pt>
                <c:pt idx="9">
                  <c:v>2011</c:v>
                </c:pt>
                <c:pt idx="10">
                  <c:v>2012</c:v>
                </c:pt>
              </c:strCache>
            </c:strRef>
          </c:cat>
          <c:val>
            <c:numRef>
              <c:f>Sheet1!$B$6:$Q$6</c:f>
            </c:numRef>
          </c:val>
          <c:smooth val="0"/>
        </c:ser>
        <c:dLbls>
          <c:showLegendKey val="0"/>
          <c:showVal val="0"/>
          <c:showCatName val="0"/>
          <c:showSerName val="0"/>
          <c:showPercent val="0"/>
          <c:showBubbleSize val="0"/>
        </c:dLbls>
        <c:marker val="1"/>
        <c:smooth val="0"/>
        <c:axId val="94313856"/>
        <c:axId val="94319744"/>
      </c:lineChart>
      <c:catAx>
        <c:axId val="94313856"/>
        <c:scaling>
          <c:orientation val="minMax"/>
        </c:scaling>
        <c:delete val="0"/>
        <c:axPos val="b"/>
        <c:majorTickMark val="none"/>
        <c:minorTickMark val="in"/>
        <c:tickLblPos val="nextTo"/>
        <c:spPr>
          <a:ln w="9525">
            <a:solidFill>
              <a:schemeClr val="tx1"/>
            </a:solidFill>
          </a:ln>
        </c:spPr>
        <c:txPr>
          <a:bodyPr rot="0"/>
          <a:lstStyle/>
          <a:p>
            <a:pPr>
              <a:defRPr sz="1600"/>
            </a:pPr>
            <a:endParaRPr lang="en-US"/>
          </a:p>
        </c:txPr>
        <c:crossAx val="94319744"/>
        <c:crosses val="autoZero"/>
        <c:auto val="1"/>
        <c:lblAlgn val="ctr"/>
        <c:lblOffset val="0"/>
        <c:tickLblSkip val="2"/>
        <c:noMultiLvlLbl val="0"/>
      </c:catAx>
      <c:valAx>
        <c:axId val="94319744"/>
        <c:scaling>
          <c:orientation val="minMax"/>
          <c:max val="10"/>
          <c:min val="0"/>
        </c:scaling>
        <c:delete val="0"/>
        <c:axPos val="l"/>
        <c:majorGridlines>
          <c:spPr>
            <a:ln>
              <a:solidFill>
                <a:schemeClr val="bg1">
                  <a:lumMod val="85000"/>
                </a:schemeClr>
              </a:solidFill>
              <a:prstDash val="sysDash"/>
            </a:ln>
          </c:spPr>
        </c:majorGridlines>
        <c:numFmt formatCode="0" sourceLinked="0"/>
        <c:majorTickMark val="in"/>
        <c:minorTickMark val="none"/>
        <c:tickLblPos val="nextTo"/>
        <c:spPr>
          <a:ln w="9525">
            <a:solidFill>
              <a:schemeClr val="tx1"/>
            </a:solidFill>
          </a:ln>
        </c:spPr>
        <c:txPr>
          <a:bodyPr/>
          <a:lstStyle/>
          <a:p>
            <a:pPr>
              <a:defRPr sz="1600"/>
            </a:pPr>
            <a:endParaRPr lang="en-US"/>
          </a:p>
        </c:txPr>
        <c:crossAx val="94313856"/>
        <c:crosses val="autoZero"/>
        <c:crossBetween val="between"/>
        <c:majorUnit val="2"/>
      </c:valAx>
    </c:plotArea>
    <c:plotVisOnly val="1"/>
    <c:dispBlanksAs val="gap"/>
    <c:showDLblsOverMax val="0"/>
  </c:chart>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15936602815197"/>
          <c:y val="3.3383498433663512E-2"/>
          <c:w val="0.75107950922193101"/>
          <c:h val="0.81467389911138433"/>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dPt>
          <c:dPt>
            <c:idx val="1"/>
            <c:invertIfNegative val="0"/>
            <c:bubble3D val="0"/>
            <c:spPr>
              <a:solidFill>
                <a:schemeClr val="bg1">
                  <a:lumMod val="75000"/>
                </a:schemeClr>
              </a:solidFill>
              <a:ln>
                <a:solidFill>
                  <a:schemeClr val="tx1"/>
                </a:solidFill>
              </a:ln>
            </c:spPr>
          </c:dPt>
          <c:dPt>
            <c:idx val="2"/>
            <c:invertIfNegative val="0"/>
            <c:bubble3D val="0"/>
            <c:spPr>
              <a:solidFill>
                <a:srgbClr val="FB5192"/>
              </a:solidFill>
              <a:ln>
                <a:solidFill>
                  <a:schemeClr val="tx1"/>
                </a:solidFill>
              </a:ln>
            </c:spPr>
          </c:dPt>
          <c:dPt>
            <c:idx val="3"/>
            <c:invertIfNegative val="0"/>
            <c:bubble3D val="0"/>
            <c:spPr>
              <a:solidFill>
                <a:schemeClr val="accent4"/>
              </a:solidFill>
              <a:ln>
                <a:solidFill>
                  <a:schemeClr val="tx1"/>
                </a:solidFill>
              </a:ln>
            </c:spPr>
          </c:dPt>
          <c:dPt>
            <c:idx val="4"/>
            <c:invertIfNegative val="0"/>
            <c:bubble3D val="0"/>
            <c:spPr>
              <a:solidFill>
                <a:schemeClr val="accent4"/>
              </a:solidFill>
              <a:ln>
                <a:solidFill>
                  <a:schemeClr val="tx1"/>
                </a:solidFill>
              </a:ln>
            </c:spPr>
          </c:dPt>
          <c:dPt>
            <c:idx val="5"/>
            <c:invertIfNegative val="0"/>
            <c:bubble3D val="0"/>
            <c:spPr>
              <a:solidFill>
                <a:schemeClr val="accent4">
                  <a:lumMod val="60000"/>
                  <a:lumOff val="40000"/>
                </a:schemeClr>
              </a:solidFill>
              <a:ln>
                <a:solidFill>
                  <a:schemeClr val="tx1"/>
                </a:solidFill>
              </a:ln>
            </c:spPr>
          </c:dPt>
          <c:dPt>
            <c:idx val="6"/>
            <c:invertIfNegative val="0"/>
            <c:bubble3D val="0"/>
            <c:spPr>
              <a:solidFill>
                <a:schemeClr val="accent5">
                  <a:lumMod val="75000"/>
                </a:schemeClr>
              </a:solidFill>
              <a:ln>
                <a:solidFill>
                  <a:schemeClr val="tx1"/>
                </a:solidFill>
              </a:ln>
            </c:spPr>
          </c:dPt>
          <c:dPt>
            <c:idx val="7"/>
            <c:invertIfNegative val="0"/>
            <c:bubble3D val="0"/>
            <c:spPr>
              <a:solidFill>
                <a:schemeClr val="accent5">
                  <a:lumMod val="40000"/>
                  <a:lumOff val="60000"/>
                </a:schemeClr>
              </a:solidFill>
              <a:ln>
                <a:solidFill>
                  <a:schemeClr val="tx1"/>
                </a:solidFill>
              </a:ln>
            </c:spPr>
          </c:dPt>
          <c:dPt>
            <c:idx val="8"/>
            <c:invertIfNegative val="0"/>
            <c:bubble3D val="0"/>
            <c:spPr>
              <a:solidFill>
                <a:schemeClr val="accent5">
                  <a:lumMod val="75000"/>
                </a:schemeClr>
              </a:solidFill>
              <a:ln>
                <a:solidFill>
                  <a:schemeClr val="tx1"/>
                </a:solidFill>
              </a:ln>
            </c:spPr>
          </c:dPt>
          <c:dPt>
            <c:idx val="9"/>
            <c:invertIfNegative val="0"/>
            <c:bubble3D val="0"/>
            <c:spPr>
              <a:solidFill>
                <a:schemeClr val="accent5"/>
              </a:solidFill>
              <a:ln>
                <a:solidFill>
                  <a:schemeClr val="tx1"/>
                </a:solidFill>
              </a:ln>
            </c:spPr>
          </c:dPt>
          <c:dPt>
            <c:idx val="10"/>
            <c:invertIfNegative val="0"/>
            <c:bubble3D val="0"/>
            <c:spPr>
              <a:solidFill>
                <a:schemeClr val="accent3">
                  <a:lumMod val="50000"/>
                </a:schemeClr>
              </a:solidFill>
              <a:ln>
                <a:solidFill>
                  <a:schemeClr val="tx1"/>
                </a:solidFill>
              </a:ln>
            </c:spPr>
          </c:dPt>
          <c:dPt>
            <c:idx val="11"/>
            <c:invertIfNegative val="0"/>
            <c:bubble3D val="0"/>
            <c:spPr>
              <a:solidFill>
                <a:schemeClr val="accent3">
                  <a:lumMod val="50000"/>
                </a:schemeClr>
              </a:solidFill>
              <a:ln>
                <a:solidFill>
                  <a:schemeClr val="tx1"/>
                </a:solidFill>
              </a:ln>
            </c:spPr>
          </c:dPt>
          <c:dPt>
            <c:idx val="12"/>
            <c:invertIfNegative val="0"/>
            <c:bubble3D val="0"/>
            <c:spPr>
              <a:solidFill>
                <a:schemeClr val="accent3">
                  <a:lumMod val="75000"/>
                </a:schemeClr>
              </a:solidFill>
              <a:ln>
                <a:solidFill>
                  <a:schemeClr val="tx1"/>
                </a:solidFill>
              </a:ln>
            </c:spPr>
          </c:dPt>
          <c:dPt>
            <c:idx val="13"/>
            <c:invertIfNegative val="0"/>
            <c:bubble3D val="0"/>
            <c:spPr>
              <a:solidFill>
                <a:schemeClr val="accent3"/>
              </a:solidFill>
              <a:ln>
                <a:solidFill>
                  <a:schemeClr val="tx1"/>
                </a:solidFill>
              </a:ln>
            </c:spPr>
          </c:dPt>
          <c:dPt>
            <c:idx val="14"/>
            <c:invertIfNegative val="0"/>
            <c:bubble3D val="0"/>
            <c:spPr>
              <a:solidFill>
                <a:schemeClr val="accent3">
                  <a:lumMod val="60000"/>
                  <a:lumOff val="40000"/>
                </a:schemeClr>
              </a:solidFill>
              <a:ln>
                <a:solidFill>
                  <a:schemeClr val="tx1"/>
                </a:solidFill>
              </a:ln>
            </c:spPr>
          </c:dPt>
          <c:dPt>
            <c:idx val="15"/>
            <c:invertIfNegative val="0"/>
            <c:bubble3D val="0"/>
            <c:spPr>
              <a:solidFill>
                <a:schemeClr val="accent3">
                  <a:lumMod val="20000"/>
                  <a:lumOff val="80000"/>
                </a:schemeClr>
              </a:solidFill>
              <a:ln>
                <a:solidFill>
                  <a:schemeClr val="tx1"/>
                </a:solidFill>
              </a:ln>
            </c:spPr>
          </c:dPt>
          <c:dPt>
            <c:idx val="16"/>
            <c:invertIfNegative val="0"/>
            <c:bubble3D val="0"/>
            <c:spPr>
              <a:solidFill>
                <a:schemeClr val="accent6">
                  <a:lumMod val="75000"/>
                </a:schemeClr>
              </a:solidFill>
              <a:ln>
                <a:solidFill>
                  <a:schemeClr val="tx1"/>
                </a:solidFill>
              </a:ln>
            </c:spPr>
          </c:dPt>
          <c:dPt>
            <c:idx val="17"/>
            <c:invertIfNegative val="0"/>
            <c:bubble3D val="0"/>
            <c:spPr>
              <a:solidFill>
                <a:schemeClr val="accent6">
                  <a:lumMod val="75000"/>
                </a:schemeClr>
              </a:solidFill>
              <a:ln>
                <a:solidFill>
                  <a:schemeClr val="tx1"/>
                </a:solidFill>
              </a:ln>
            </c:spPr>
          </c:dPt>
          <c:dPt>
            <c:idx val="18"/>
            <c:invertIfNegative val="0"/>
            <c:bubble3D val="0"/>
            <c:spPr>
              <a:solidFill>
                <a:schemeClr val="accent6"/>
              </a:solidFill>
              <a:ln>
                <a:solidFill>
                  <a:schemeClr val="tx1"/>
                </a:solidFill>
              </a:ln>
            </c:spPr>
          </c:dPt>
          <c:dPt>
            <c:idx val="19"/>
            <c:invertIfNegative val="0"/>
            <c:bubble3D val="0"/>
            <c:spPr>
              <a:solidFill>
                <a:schemeClr val="accent6">
                  <a:lumMod val="40000"/>
                  <a:lumOff val="60000"/>
                </a:schemeClr>
              </a:solidFill>
              <a:ln>
                <a:solidFill>
                  <a:schemeClr val="tx1"/>
                </a:solidFill>
              </a:ln>
            </c:spPr>
          </c:dPt>
          <c:errBars>
            <c:errBarType val="both"/>
            <c:errValType val="cust"/>
            <c:noEndCap val="0"/>
            <c:plus>
              <c:numRef>
                <c:f>Sheet1!$E$2:$E$22</c:f>
                <c:numCache>
                  <c:formatCode>General</c:formatCode>
                  <c:ptCount val="21"/>
                  <c:pt idx="1">
                    <c:v>5.4</c:v>
                  </c:pt>
                  <c:pt idx="2">
                    <c:v>4.0999999999999996</c:v>
                  </c:pt>
                  <c:pt idx="4">
                    <c:v>5.13</c:v>
                  </c:pt>
                  <c:pt idx="5">
                    <c:v>6.45</c:v>
                  </c:pt>
                  <c:pt idx="7">
                    <c:v>10.78</c:v>
                  </c:pt>
                  <c:pt idx="8">
                    <c:v>8.75</c:v>
                  </c:pt>
                  <c:pt idx="9">
                    <c:v>9.23</c:v>
                  </c:pt>
                  <c:pt idx="11">
                    <c:v>6.75</c:v>
                  </c:pt>
                  <c:pt idx="12">
                    <c:v>7.65</c:v>
                  </c:pt>
                  <c:pt idx="13">
                    <c:v>11.31</c:v>
                  </c:pt>
                  <c:pt idx="14">
                    <c:v>14.14</c:v>
                  </c:pt>
                  <c:pt idx="15">
                    <c:v>7.74</c:v>
                  </c:pt>
                  <c:pt idx="17">
                    <c:v>6.68</c:v>
                  </c:pt>
                  <c:pt idx="18">
                    <c:v>5.7</c:v>
                  </c:pt>
                  <c:pt idx="19">
                    <c:v>2.5</c:v>
                  </c:pt>
                </c:numCache>
              </c:numRef>
            </c:plus>
            <c:minus>
              <c:numRef>
                <c:f>Sheet1!$D$2:$D$21</c:f>
                <c:numCache>
                  <c:formatCode>General</c:formatCode>
                  <c:ptCount val="20"/>
                  <c:pt idx="1">
                    <c:v>5.4</c:v>
                  </c:pt>
                  <c:pt idx="2">
                    <c:v>4.0999999999999996</c:v>
                  </c:pt>
                  <c:pt idx="4">
                    <c:v>5.13</c:v>
                  </c:pt>
                  <c:pt idx="5">
                    <c:v>6.45</c:v>
                  </c:pt>
                  <c:pt idx="7">
                    <c:v>10.78</c:v>
                  </c:pt>
                  <c:pt idx="8">
                    <c:v>6.87</c:v>
                  </c:pt>
                  <c:pt idx="9">
                    <c:v>9.23</c:v>
                  </c:pt>
                  <c:pt idx="11">
                    <c:v>6.75</c:v>
                  </c:pt>
                  <c:pt idx="12">
                    <c:v>7.65</c:v>
                  </c:pt>
                  <c:pt idx="13">
                    <c:v>11.31</c:v>
                  </c:pt>
                  <c:pt idx="14">
                    <c:v>14.14</c:v>
                  </c:pt>
                  <c:pt idx="15">
                    <c:v>7.74</c:v>
                  </c:pt>
                  <c:pt idx="17">
                    <c:v>6.68</c:v>
                  </c:pt>
                  <c:pt idx="18">
                    <c:v>5.7</c:v>
                  </c:pt>
                  <c:pt idx="19">
                    <c:v>2.5</c:v>
                  </c:pt>
                </c:numCache>
              </c:numRef>
            </c:minus>
          </c:errBars>
          <c:cat>
            <c:strRef>
              <c:f>Sheet1!$A$2:$A$22</c:f>
              <c:strCache>
                <c:ptCount val="20"/>
                <c:pt idx="1">
                  <c:v>1999-04 Total*</c:v>
                </c:pt>
                <c:pt idx="2">
                  <c:v>Total</c:v>
                </c:pt>
                <c:pt idx="4">
                  <c:v>Female</c:v>
                </c:pt>
                <c:pt idx="5">
                  <c:v>Male</c:v>
                </c:pt>
                <c:pt idx="7">
                  <c:v>White</c:v>
                </c:pt>
                <c:pt idx="8">
                  <c:v>Mexican American </c:v>
                </c:pt>
                <c:pt idx="9">
                  <c:v>Black</c:v>
                </c:pt>
                <c:pt idx="11">
                  <c:v>&lt;100</c:v>
                </c:pt>
                <c:pt idx="12">
                  <c:v>100-199</c:v>
                </c:pt>
                <c:pt idx="13">
                  <c:v>200-399</c:v>
                </c:pt>
                <c:pt idx="14">
                  <c:v>400-499</c:v>
                </c:pt>
                <c:pt idx="15">
                  <c:v>500+</c:v>
                </c:pt>
                <c:pt idx="17">
                  <c:v>18-44</c:v>
                </c:pt>
                <c:pt idx="18">
                  <c:v>45-64</c:v>
                </c:pt>
                <c:pt idx="19">
                  <c:v>65+</c:v>
                </c:pt>
              </c:strCache>
            </c:strRef>
          </c:cat>
          <c:val>
            <c:numRef>
              <c:f>Sheet1!$B$2:$B$22</c:f>
              <c:numCache>
                <c:formatCode>General</c:formatCode>
                <c:ptCount val="21"/>
                <c:pt idx="1">
                  <c:v>54.74</c:v>
                </c:pt>
                <c:pt idx="2" formatCode="0.000">
                  <c:v>50.53</c:v>
                </c:pt>
                <c:pt idx="4" formatCode="0.00">
                  <c:v>48.55</c:v>
                </c:pt>
                <c:pt idx="5" formatCode="0.00">
                  <c:v>53.173520000000003</c:v>
                </c:pt>
                <c:pt idx="7" formatCode="0.00">
                  <c:v>48.886870000000002</c:v>
                </c:pt>
                <c:pt idx="8" formatCode="0.00">
                  <c:v>49.27</c:v>
                </c:pt>
                <c:pt idx="9" formatCode="0.00">
                  <c:v>71.914159999999995</c:v>
                </c:pt>
                <c:pt idx="11" formatCode="0.00">
                  <c:v>51.765039999999999</c:v>
                </c:pt>
                <c:pt idx="12" formatCode="0.00">
                  <c:v>50.09346</c:v>
                </c:pt>
                <c:pt idx="13" formatCode="0.00">
                  <c:v>53.791440000000001</c:v>
                </c:pt>
                <c:pt idx="14" formatCode="0.00">
                  <c:v>46.704389999999997</c:v>
                </c:pt>
                <c:pt idx="15" formatCode="0.00">
                  <c:v>47.545369999999998</c:v>
                </c:pt>
                <c:pt idx="17" formatCode="0.00">
                  <c:v>41.642919999999997</c:v>
                </c:pt>
                <c:pt idx="18" formatCode="0.00">
                  <c:v>57.880749999999999</c:v>
                </c:pt>
                <c:pt idx="19" formatCode="0.00">
                  <c:v>86.69</c:v>
                </c:pt>
              </c:numCache>
            </c:numRef>
          </c:val>
        </c:ser>
        <c:dLbls>
          <c:showLegendKey val="0"/>
          <c:showVal val="0"/>
          <c:showCatName val="0"/>
          <c:showSerName val="0"/>
          <c:showPercent val="0"/>
          <c:showBubbleSize val="0"/>
        </c:dLbls>
        <c:gapWidth val="0"/>
        <c:axId val="106690432"/>
        <c:axId val="106691968"/>
      </c:barChart>
      <c:barChart>
        <c:barDir val="bar"/>
        <c:grouping val="clustered"/>
        <c:varyColors val="0"/>
        <c:ser>
          <c:idx val="1"/>
          <c:order val="1"/>
          <c:tx>
            <c:strRef>
              <c:f>Sheet1!$F$1</c:f>
              <c:strCache>
                <c:ptCount val="1"/>
                <c:pt idx="0">
                  <c:v>Target</c:v>
                </c:pt>
              </c:strCache>
            </c:strRef>
          </c:tx>
          <c:spPr>
            <a:noFill/>
            <a:ln>
              <a:noFill/>
            </a:ln>
          </c:spPr>
          <c:invertIfNegative val="0"/>
          <c:trendline>
            <c:spPr>
              <a:ln w="38100">
                <a:prstDash val="sysDash"/>
              </a:ln>
            </c:spPr>
            <c:trendlineType val="movingAvg"/>
            <c:period val="3"/>
            <c:dispRSqr val="0"/>
            <c:dispEq val="0"/>
          </c:trendline>
          <c:cat>
            <c:strRef>
              <c:f>Sheet1!$A$2:$A$22</c:f>
              <c:strCache>
                <c:ptCount val="20"/>
                <c:pt idx="1">
                  <c:v>1999-04 Total*</c:v>
                </c:pt>
                <c:pt idx="2">
                  <c:v>Total</c:v>
                </c:pt>
                <c:pt idx="4">
                  <c:v>Female</c:v>
                </c:pt>
                <c:pt idx="5">
                  <c:v>Male</c:v>
                </c:pt>
                <c:pt idx="7">
                  <c:v>White</c:v>
                </c:pt>
                <c:pt idx="8">
                  <c:v>Mexican American </c:v>
                </c:pt>
                <c:pt idx="9">
                  <c:v>Black</c:v>
                </c:pt>
                <c:pt idx="11">
                  <c:v>&lt;100</c:v>
                </c:pt>
                <c:pt idx="12">
                  <c:v>100-199</c:v>
                </c:pt>
                <c:pt idx="13">
                  <c:v>200-399</c:v>
                </c:pt>
                <c:pt idx="14">
                  <c:v>400-499</c:v>
                </c:pt>
                <c:pt idx="15">
                  <c:v>500+</c:v>
                </c:pt>
                <c:pt idx="17">
                  <c:v>18-44</c:v>
                </c:pt>
                <c:pt idx="18">
                  <c:v>45-64</c:v>
                </c:pt>
                <c:pt idx="19">
                  <c:v>65+</c:v>
                </c:pt>
              </c:strCache>
            </c:strRef>
          </c:cat>
          <c:val>
            <c:numRef>
              <c:f>Sheet1!$F$2:$F$22</c:f>
              <c:numCache>
                <c:formatCode>General</c:formatCode>
                <c:ptCount val="21"/>
                <c:pt idx="4">
                  <c:v>49.2</c:v>
                </c:pt>
                <c:pt idx="18">
                  <c:v>49.2</c:v>
                </c:pt>
              </c:numCache>
            </c:numRef>
          </c:val>
        </c:ser>
        <c:dLbls>
          <c:showLegendKey val="0"/>
          <c:showVal val="0"/>
          <c:showCatName val="0"/>
          <c:showSerName val="0"/>
          <c:showPercent val="0"/>
          <c:showBubbleSize val="0"/>
        </c:dLbls>
        <c:gapWidth val="500"/>
        <c:overlap val="-100"/>
        <c:axId val="106699776"/>
        <c:axId val="106698240"/>
      </c:barChart>
      <c:catAx>
        <c:axId val="106690432"/>
        <c:scaling>
          <c:orientation val="maxMin"/>
        </c:scaling>
        <c:delete val="0"/>
        <c:axPos val="l"/>
        <c:numFmt formatCode="General" sourceLinked="1"/>
        <c:majorTickMark val="none"/>
        <c:minorTickMark val="none"/>
        <c:tickLblPos val="nextTo"/>
        <c:spPr>
          <a:ln>
            <a:solidFill>
              <a:schemeClr val="tx1"/>
            </a:solidFill>
          </a:ln>
        </c:spPr>
        <c:txPr>
          <a:bodyPr/>
          <a:lstStyle/>
          <a:p>
            <a:pPr>
              <a:defRPr sz="1200">
                <a:latin typeface="Tahoma" pitchFamily="34" charset="0"/>
                <a:ea typeface="Tahoma" pitchFamily="34" charset="0"/>
                <a:cs typeface="Tahoma" pitchFamily="34" charset="0"/>
              </a:defRPr>
            </a:pPr>
            <a:endParaRPr lang="en-US"/>
          </a:p>
        </c:txPr>
        <c:crossAx val="106691968"/>
        <c:crosses val="autoZero"/>
        <c:auto val="1"/>
        <c:lblAlgn val="ctr"/>
        <c:lblOffset val="9"/>
        <c:noMultiLvlLbl val="0"/>
      </c:catAx>
      <c:valAx>
        <c:axId val="106691968"/>
        <c:scaling>
          <c:orientation val="minMax"/>
          <c:max val="100"/>
          <c:min val="0"/>
        </c:scaling>
        <c:delete val="0"/>
        <c:axPos val="b"/>
        <c:majorGridlines>
          <c:spPr>
            <a:ln cmpd="sng">
              <a:solidFill>
                <a:schemeClr val="bg1">
                  <a:lumMod val="85000"/>
                </a:schemeClr>
              </a:solidFill>
              <a:prstDash val="sysDash"/>
            </a:ln>
          </c:spPr>
        </c:majorGridlines>
        <c:title>
          <c:tx>
            <c:rich>
              <a:bodyPr/>
              <a:lstStyle/>
              <a:p>
                <a:pPr algn="r">
                  <a:defRPr/>
                </a:pPr>
                <a:r>
                  <a:rPr lang="en-US" sz="1500" dirty="0" smtClean="0">
                    <a:latin typeface="Tahoma" pitchFamily="34" charset="0"/>
                    <a:ea typeface="Tahoma" pitchFamily="34" charset="0"/>
                    <a:cs typeface="Tahoma" pitchFamily="34" charset="0"/>
                  </a:rPr>
                  <a:t>Percent</a:t>
                </a:r>
                <a:endParaRPr lang="en-US" sz="1500" dirty="0">
                  <a:latin typeface="Tahoma" pitchFamily="34" charset="0"/>
                  <a:ea typeface="Tahoma" pitchFamily="34" charset="0"/>
                  <a:cs typeface="Tahoma" pitchFamily="34" charset="0"/>
                </a:endParaRPr>
              </a:p>
            </c:rich>
          </c:tx>
          <c:layout>
            <c:manualLayout>
              <c:xMode val="edge"/>
              <c:yMode val="edge"/>
              <c:x val="0.54516236565319842"/>
              <c:y val="0.92190657808398968"/>
            </c:manualLayout>
          </c:layout>
          <c:overlay val="0"/>
        </c:title>
        <c:numFmt formatCode="General" sourceLinked="1"/>
        <c:majorTickMark val="in"/>
        <c:minorTickMark val="in"/>
        <c:tickLblPos val="high"/>
        <c:spPr>
          <a:ln>
            <a:solidFill>
              <a:schemeClr val="tx1"/>
            </a:solidFill>
          </a:ln>
        </c:spPr>
        <c:txPr>
          <a:bodyPr/>
          <a:lstStyle/>
          <a:p>
            <a:pPr>
              <a:defRPr sz="1400">
                <a:latin typeface="Tahoma" pitchFamily="34" charset="0"/>
                <a:ea typeface="Tahoma" pitchFamily="34" charset="0"/>
                <a:cs typeface="Tahoma" pitchFamily="34" charset="0"/>
              </a:defRPr>
            </a:pPr>
            <a:endParaRPr lang="en-US"/>
          </a:p>
        </c:txPr>
        <c:crossAx val="106690432"/>
        <c:crosses val="max"/>
        <c:crossBetween val="between"/>
        <c:majorUnit val="10"/>
        <c:minorUnit val="5"/>
      </c:valAx>
      <c:valAx>
        <c:axId val="106698240"/>
        <c:scaling>
          <c:orientation val="minMax"/>
          <c:max val="300"/>
          <c:min val="0"/>
        </c:scaling>
        <c:delete val="1"/>
        <c:axPos val="t"/>
        <c:numFmt formatCode="General" sourceLinked="1"/>
        <c:majorTickMark val="out"/>
        <c:minorTickMark val="none"/>
        <c:tickLblPos val="none"/>
        <c:crossAx val="106699776"/>
        <c:crosses val="max"/>
        <c:crossBetween val="between"/>
        <c:majorUnit val="50"/>
      </c:valAx>
      <c:catAx>
        <c:axId val="106699776"/>
        <c:scaling>
          <c:orientation val="minMax"/>
        </c:scaling>
        <c:delete val="1"/>
        <c:axPos val="l"/>
        <c:majorTickMark val="out"/>
        <c:minorTickMark val="none"/>
        <c:tickLblPos val="none"/>
        <c:crossAx val="106698240"/>
        <c:crosses val="autoZero"/>
        <c:auto val="1"/>
        <c:lblAlgn val="ctr"/>
        <c:lblOffset val="100"/>
        <c:noMultiLvlLbl val="0"/>
      </c:catAx>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513251109098086E-2"/>
          <c:y val="2.199864665354332E-2"/>
          <c:w val="0.90348674889090108"/>
          <c:h val="0.88949003444881924"/>
        </c:manualLayout>
      </c:layout>
      <c:barChart>
        <c:barDir val="col"/>
        <c:grouping val="clustered"/>
        <c:varyColors val="0"/>
        <c:ser>
          <c:idx val="0"/>
          <c:order val="0"/>
          <c:tx>
            <c:strRef>
              <c:f>Sheet1!$B$1</c:f>
              <c:strCache>
                <c:ptCount val="1"/>
                <c:pt idx="0">
                  <c:v>2001</c:v>
                </c:pt>
              </c:strCache>
            </c:strRef>
          </c:tx>
          <c:spPr>
            <a:solidFill>
              <a:srgbClr val="CCFFFF"/>
            </a:solidFill>
            <a:ln>
              <a:solidFill>
                <a:schemeClr val="tx1"/>
              </a:solidFill>
            </a:ln>
          </c:spPr>
          <c:invertIfNegative val="0"/>
          <c:errBars>
            <c:errBarType val="both"/>
            <c:errValType val="cust"/>
            <c:noEndCap val="0"/>
            <c:plus>
              <c:numRef>
                <c:f>Sheet1!$L$2:$L$16</c:f>
                <c:numCache>
                  <c:formatCode>General</c:formatCode>
                  <c:ptCount val="15"/>
                  <c:pt idx="0">
                    <c:v>0.26277934486079474</c:v>
                  </c:pt>
                  <c:pt idx="2">
                    <c:v>0.36114989760172123</c:v>
                  </c:pt>
                  <c:pt idx="3">
                    <c:v>0.38262448536040972</c:v>
                  </c:pt>
                  <c:pt idx="5">
                    <c:v>3.9953410354999153</c:v>
                  </c:pt>
                  <c:pt idx="6">
                    <c:v>0.28602814380414016</c:v>
                  </c:pt>
                  <c:pt idx="7">
                    <c:v>0.72925494387150203</c:v>
                  </c:pt>
                  <c:pt idx="8">
                    <c:v>2.2482499666408482</c:v>
                  </c:pt>
                  <c:pt idx="9">
                    <c:v>2.4824542736835533</c:v>
                  </c:pt>
                  <c:pt idx="11">
                    <c:v>0.48148045813373452</c:v>
                  </c:pt>
                  <c:pt idx="12">
                    <c:v>0.37322866123656695</c:v>
                  </c:pt>
                  <c:pt idx="13">
                    <c:v>0.38142545240085907</c:v>
                  </c:pt>
                </c:numCache>
              </c:numRef>
            </c:plus>
            <c:minus>
              <c:numRef>
                <c:f>Sheet1!$L$2:$L$16</c:f>
                <c:numCache>
                  <c:formatCode>General</c:formatCode>
                  <c:ptCount val="15"/>
                  <c:pt idx="0">
                    <c:v>0.26277934486079474</c:v>
                  </c:pt>
                  <c:pt idx="2">
                    <c:v>0.36114989760172123</c:v>
                  </c:pt>
                  <c:pt idx="3">
                    <c:v>0.38262448536040972</c:v>
                  </c:pt>
                  <c:pt idx="5">
                    <c:v>3.9953410354999153</c:v>
                  </c:pt>
                  <c:pt idx="6">
                    <c:v>0.28602814380414016</c:v>
                  </c:pt>
                  <c:pt idx="7">
                    <c:v>0.72925494387150203</c:v>
                  </c:pt>
                  <c:pt idx="8">
                    <c:v>2.2482499666408482</c:v>
                  </c:pt>
                  <c:pt idx="9">
                    <c:v>2.4824542736835533</c:v>
                  </c:pt>
                  <c:pt idx="11">
                    <c:v>0.48148045813373452</c:v>
                  </c:pt>
                  <c:pt idx="12">
                    <c:v>0.37322866123656695</c:v>
                  </c:pt>
                  <c:pt idx="13">
                    <c:v>0.38142545240085907</c:v>
                  </c:pt>
                </c:numCache>
              </c:numRef>
            </c:minus>
          </c:errBars>
          <c:cat>
            <c:strRef>
              <c:f>Sheet1!$A$2:$A$16</c:f>
              <c:strCache>
                <c:ptCount val="14"/>
                <c:pt idx="0">
                  <c:v>Total </c:v>
                </c:pt>
                <c:pt idx="2">
                  <c:v>Female</c:v>
                </c:pt>
                <c:pt idx="3">
                  <c:v>Male</c:v>
                </c:pt>
                <c:pt idx="5">
                  <c:v>AIAN</c:v>
                </c:pt>
                <c:pt idx="6">
                  <c:v>White </c:v>
                </c:pt>
                <c:pt idx="7">
                  <c:v>Black</c:v>
                </c:pt>
                <c:pt idx="8">
                  <c:v>Hispanic</c:v>
                </c:pt>
                <c:pt idx="9">
                  <c:v>Asian </c:v>
                </c:pt>
                <c:pt idx="11">
                  <c:v>65-74</c:v>
                </c:pt>
                <c:pt idx="12">
                  <c:v>75-84</c:v>
                </c:pt>
                <c:pt idx="13">
                  <c:v>85+</c:v>
                </c:pt>
              </c:strCache>
            </c:strRef>
          </c:cat>
          <c:val>
            <c:numRef>
              <c:f>Sheet1!$B$2:$B$16</c:f>
              <c:numCache>
                <c:formatCode>General</c:formatCode>
                <c:ptCount val="15"/>
                <c:pt idx="0" formatCode="0.0">
                  <c:v>7.2580999999999998</c:v>
                </c:pt>
                <c:pt idx="2" formatCode="0.0">
                  <c:v>7.0156999999999998</c:v>
                </c:pt>
                <c:pt idx="3" formatCode="0.0">
                  <c:v>7.5133999999999999</c:v>
                </c:pt>
                <c:pt idx="5" formatCode="0.0">
                  <c:v>8.2417999999999996</c:v>
                </c:pt>
                <c:pt idx="6" formatCode="0.0">
                  <c:v>7.1384999999999996</c:v>
                </c:pt>
                <c:pt idx="7" formatCode="0.0">
                  <c:v>6.6128999999999998</c:v>
                </c:pt>
                <c:pt idx="8" formatCode="0.0">
                  <c:v>13.0787</c:v>
                </c:pt>
                <c:pt idx="9" formatCode="0.0">
                  <c:v>8.3681999999999999</c:v>
                </c:pt>
                <c:pt idx="11" formatCode="0.0">
                  <c:v>10.272399999999999</c:v>
                </c:pt>
                <c:pt idx="12" formatCode="0.0">
                  <c:v>6.2438000000000002</c:v>
                </c:pt>
                <c:pt idx="13" formatCode="0.0">
                  <c:v>2.3382999999999998</c:v>
                </c:pt>
              </c:numCache>
            </c:numRef>
          </c:val>
        </c:ser>
        <c:ser>
          <c:idx val="1"/>
          <c:order val="1"/>
          <c:tx>
            <c:strRef>
              <c:f>Sheet1!$C$1</c:f>
              <c:strCache>
                <c:ptCount val="1"/>
                <c:pt idx="0">
                  <c:v>2011</c:v>
                </c:pt>
              </c:strCache>
            </c:strRef>
          </c:tx>
          <c:spPr>
            <a:solidFill>
              <a:srgbClr val="008080"/>
            </a:solidFill>
            <a:ln>
              <a:solidFill>
                <a:schemeClr val="tx1"/>
              </a:solidFill>
            </a:ln>
          </c:spPr>
          <c:invertIfNegative val="0"/>
          <c:errBars>
            <c:errBarType val="both"/>
            <c:errValType val="cust"/>
            <c:noEndCap val="0"/>
            <c:plus>
              <c:numRef>
                <c:f>Sheet1!$N$2:$N$16</c:f>
                <c:numCache>
                  <c:formatCode>General</c:formatCode>
                  <c:ptCount val="15"/>
                  <c:pt idx="0">
                    <c:v>0.25935831229290152</c:v>
                  </c:pt>
                  <c:pt idx="2">
                    <c:v>0.35076344716478663</c:v>
                  </c:pt>
                  <c:pt idx="3">
                    <c:v>0.38424444478278541</c:v>
                  </c:pt>
                  <c:pt idx="5">
                    <c:v>3.5219865835625486</c:v>
                  </c:pt>
                  <c:pt idx="6">
                    <c:v>0.28172276564384757</c:v>
                  </c:pt>
                  <c:pt idx="7">
                    <c:v>0.79537034217571612</c:v>
                  </c:pt>
                  <c:pt idx="8">
                    <c:v>2.0373636878668671</c:v>
                  </c:pt>
                  <c:pt idx="9">
                    <c:v>2.0173983265669153</c:v>
                  </c:pt>
                  <c:pt idx="11">
                    <c:v>0.45628306298491061</c:v>
                  </c:pt>
                  <c:pt idx="12">
                    <c:v>0.40520472574747524</c:v>
                  </c:pt>
                  <c:pt idx="13">
                    <c:v>0.43801968297807359</c:v>
                  </c:pt>
                </c:numCache>
              </c:numRef>
            </c:plus>
            <c:minus>
              <c:numRef>
                <c:f>Sheet1!$N$2:$N$16</c:f>
                <c:numCache>
                  <c:formatCode>General</c:formatCode>
                  <c:ptCount val="15"/>
                  <c:pt idx="0">
                    <c:v>0.25935831229290152</c:v>
                  </c:pt>
                  <c:pt idx="2">
                    <c:v>0.35076344716478663</c:v>
                  </c:pt>
                  <c:pt idx="3">
                    <c:v>0.38424444478278541</c:v>
                  </c:pt>
                  <c:pt idx="5">
                    <c:v>3.5219865835625486</c:v>
                  </c:pt>
                  <c:pt idx="6">
                    <c:v>0.28172276564384757</c:v>
                  </c:pt>
                  <c:pt idx="7">
                    <c:v>0.79537034217571612</c:v>
                  </c:pt>
                  <c:pt idx="8">
                    <c:v>2.0373636878668671</c:v>
                  </c:pt>
                  <c:pt idx="9">
                    <c:v>2.0173983265669153</c:v>
                  </c:pt>
                  <c:pt idx="11">
                    <c:v>0.45628306298491061</c:v>
                  </c:pt>
                  <c:pt idx="12">
                    <c:v>0.40520472574747524</c:v>
                  </c:pt>
                  <c:pt idx="13">
                    <c:v>0.43801968297807359</c:v>
                  </c:pt>
                </c:numCache>
              </c:numRef>
            </c:minus>
          </c:errBars>
          <c:cat>
            <c:strRef>
              <c:f>Sheet1!$A$2:$A$16</c:f>
              <c:strCache>
                <c:ptCount val="14"/>
                <c:pt idx="0">
                  <c:v>Total </c:v>
                </c:pt>
                <c:pt idx="2">
                  <c:v>Female</c:v>
                </c:pt>
                <c:pt idx="3">
                  <c:v>Male</c:v>
                </c:pt>
                <c:pt idx="5">
                  <c:v>AIAN</c:v>
                </c:pt>
                <c:pt idx="6">
                  <c:v>White </c:v>
                </c:pt>
                <c:pt idx="7">
                  <c:v>Black</c:v>
                </c:pt>
                <c:pt idx="8">
                  <c:v>Hispanic</c:v>
                </c:pt>
                <c:pt idx="9">
                  <c:v>Asian </c:v>
                </c:pt>
                <c:pt idx="11">
                  <c:v>65-74</c:v>
                </c:pt>
                <c:pt idx="12">
                  <c:v>75-84</c:v>
                </c:pt>
                <c:pt idx="13">
                  <c:v>85+</c:v>
                </c:pt>
              </c:strCache>
            </c:strRef>
          </c:cat>
          <c:val>
            <c:numRef>
              <c:f>Sheet1!$C$2:$C$16</c:f>
              <c:numCache>
                <c:formatCode>General</c:formatCode>
                <c:ptCount val="15"/>
                <c:pt idx="0" formatCode="0.0">
                  <c:v>30.278199999999998</c:v>
                </c:pt>
                <c:pt idx="2" formatCode="0.0">
                  <c:v>28.690799999999999</c:v>
                </c:pt>
                <c:pt idx="3" formatCode="0.0">
                  <c:v>32.0672</c:v>
                </c:pt>
                <c:pt idx="5" formatCode="0.0">
                  <c:v>21.235499999999998</c:v>
                </c:pt>
                <c:pt idx="6" formatCode="0.0">
                  <c:v>29.472200000000001</c:v>
                </c:pt>
                <c:pt idx="7" formatCode="0.0">
                  <c:v>32.3934</c:v>
                </c:pt>
                <c:pt idx="8" formatCode="0.0">
                  <c:v>39.110700000000001</c:v>
                </c:pt>
                <c:pt idx="9" formatCode="0.0">
                  <c:v>39.565800000000003</c:v>
                </c:pt>
                <c:pt idx="11" formatCode="0.0">
                  <c:v>38.959899999999998</c:v>
                </c:pt>
                <c:pt idx="12" formatCode="0.0">
                  <c:v>30.302499999999998</c:v>
                </c:pt>
                <c:pt idx="13" formatCode="0.0">
                  <c:v>16.262</c:v>
                </c:pt>
              </c:numCache>
            </c:numRef>
          </c:val>
        </c:ser>
        <c:dLbls>
          <c:showLegendKey val="0"/>
          <c:showVal val="0"/>
          <c:showCatName val="0"/>
          <c:showSerName val="0"/>
          <c:showPercent val="0"/>
          <c:showBubbleSize val="0"/>
        </c:dLbls>
        <c:gapWidth val="109"/>
        <c:axId val="106830848"/>
        <c:axId val="106844928"/>
      </c:barChart>
      <c:lineChart>
        <c:grouping val="standard"/>
        <c:varyColors val="0"/>
        <c:ser>
          <c:idx val="2"/>
          <c:order val="2"/>
          <c:tx>
            <c:strRef>
              <c:f>Sheet1!$D$1</c:f>
              <c:strCache>
                <c:ptCount val="1"/>
                <c:pt idx="0">
                  <c:v>target</c:v>
                </c:pt>
              </c:strCache>
            </c:strRef>
          </c:tx>
          <c:spPr>
            <a:ln w="31750">
              <a:solidFill>
                <a:schemeClr val="tx1"/>
              </a:solidFill>
              <a:prstDash val="dash"/>
            </a:ln>
          </c:spPr>
          <c:marker>
            <c:symbol val="none"/>
          </c:marker>
          <c:cat>
            <c:strRef>
              <c:f>Sheet1!$A$2:$A$16</c:f>
              <c:strCache>
                <c:ptCount val="14"/>
                <c:pt idx="0">
                  <c:v>Total </c:v>
                </c:pt>
                <c:pt idx="2">
                  <c:v>Female</c:v>
                </c:pt>
                <c:pt idx="3">
                  <c:v>Male</c:v>
                </c:pt>
                <c:pt idx="5">
                  <c:v>AIAN</c:v>
                </c:pt>
                <c:pt idx="6">
                  <c:v>White </c:v>
                </c:pt>
                <c:pt idx="7">
                  <c:v>Black</c:v>
                </c:pt>
                <c:pt idx="8">
                  <c:v>Hispanic</c:v>
                </c:pt>
                <c:pt idx="9">
                  <c:v>Asian </c:v>
                </c:pt>
                <c:pt idx="11">
                  <c:v>65-74</c:v>
                </c:pt>
                <c:pt idx="12">
                  <c:v>75-84</c:v>
                </c:pt>
                <c:pt idx="13">
                  <c:v>85+</c:v>
                </c:pt>
              </c:strCache>
            </c:strRef>
          </c:cat>
          <c:val>
            <c:numRef>
              <c:f>Sheet1!$D$2:$D$16</c:f>
              <c:numCache>
                <c:formatCode>General</c:formatCode>
                <c:ptCount val="15"/>
                <c:pt idx="0">
                  <c:v>28.3</c:v>
                </c:pt>
                <c:pt idx="1">
                  <c:v>28.3</c:v>
                </c:pt>
                <c:pt idx="2">
                  <c:v>28.3</c:v>
                </c:pt>
                <c:pt idx="3">
                  <c:v>28.3</c:v>
                </c:pt>
                <c:pt idx="4">
                  <c:v>28.3</c:v>
                </c:pt>
                <c:pt idx="5">
                  <c:v>28.3</c:v>
                </c:pt>
                <c:pt idx="6">
                  <c:v>28.3</c:v>
                </c:pt>
                <c:pt idx="7">
                  <c:v>28.3</c:v>
                </c:pt>
                <c:pt idx="8">
                  <c:v>28.3</c:v>
                </c:pt>
                <c:pt idx="9">
                  <c:v>28.3</c:v>
                </c:pt>
                <c:pt idx="10">
                  <c:v>28.3</c:v>
                </c:pt>
              </c:numCache>
            </c:numRef>
          </c:val>
          <c:smooth val="0"/>
        </c:ser>
        <c:dLbls>
          <c:showLegendKey val="0"/>
          <c:showVal val="0"/>
          <c:showCatName val="0"/>
          <c:showSerName val="0"/>
          <c:showPercent val="0"/>
          <c:showBubbleSize val="0"/>
        </c:dLbls>
        <c:marker val="1"/>
        <c:smooth val="0"/>
        <c:axId val="106830848"/>
        <c:axId val="106844928"/>
      </c:lineChart>
      <c:catAx>
        <c:axId val="106830848"/>
        <c:scaling>
          <c:orientation val="minMax"/>
        </c:scaling>
        <c:delete val="0"/>
        <c:axPos val="b"/>
        <c:numFmt formatCode="General" sourceLinked="0"/>
        <c:majorTickMark val="none"/>
        <c:minorTickMark val="none"/>
        <c:tickLblPos val="nextTo"/>
        <c:spPr>
          <a:ln>
            <a:solidFill>
              <a:schemeClr val="tx1"/>
            </a:solidFill>
          </a:ln>
        </c:spPr>
        <c:txPr>
          <a:bodyPr rot="0"/>
          <a:lstStyle/>
          <a:p>
            <a:pPr>
              <a:defRPr sz="1100">
                <a:latin typeface="Tahoma" panose="020B0604030504040204" pitchFamily="34" charset="0"/>
                <a:ea typeface="Tahoma" panose="020B0604030504040204" pitchFamily="34" charset="0"/>
                <a:cs typeface="Tahoma" panose="020B0604030504040204" pitchFamily="34" charset="0"/>
              </a:defRPr>
            </a:pPr>
            <a:endParaRPr lang="en-US"/>
          </a:p>
        </c:txPr>
        <c:crossAx val="106844928"/>
        <c:crosses val="autoZero"/>
        <c:auto val="1"/>
        <c:lblAlgn val="ctr"/>
        <c:lblOffset val="100"/>
        <c:noMultiLvlLbl val="0"/>
      </c:catAx>
      <c:valAx>
        <c:axId val="106844928"/>
        <c:scaling>
          <c:orientation val="minMax"/>
          <c:min val="0"/>
        </c:scaling>
        <c:delete val="0"/>
        <c:axPos val="l"/>
        <c:majorGridlines>
          <c:spPr>
            <a:ln w="3175">
              <a:solidFill>
                <a:schemeClr val="bg1">
                  <a:lumMod val="75000"/>
                </a:schemeClr>
              </a:solidFill>
              <a:prstDash val="dash"/>
            </a:ln>
          </c:spPr>
        </c:majorGridlines>
        <c:numFmt formatCode="#,##0" sourceLinked="0"/>
        <c:majorTickMark val="in"/>
        <c:minorTickMark val="none"/>
        <c:tickLblPos val="nextTo"/>
        <c:spPr>
          <a:ln>
            <a:solidFill>
              <a:schemeClr val="tx1"/>
            </a:solidFill>
          </a:ln>
        </c:spPr>
        <c:txPr>
          <a:bodyPr/>
          <a:lstStyle/>
          <a:p>
            <a:pPr>
              <a:defRPr sz="1400">
                <a:latin typeface="Tahoma" panose="020B0604030504040204" pitchFamily="34" charset="0"/>
                <a:ea typeface="Tahoma" panose="020B0604030504040204" pitchFamily="34" charset="0"/>
                <a:cs typeface="Tahoma" panose="020B0604030504040204" pitchFamily="34" charset="0"/>
              </a:defRPr>
            </a:pPr>
            <a:endParaRPr lang="en-US"/>
          </a:p>
        </c:txPr>
        <c:crossAx val="10683084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513251109098086E-2"/>
          <c:y val="2.199864665354332E-2"/>
          <c:w val="0.90348674889090108"/>
          <c:h val="0.88949003444881924"/>
        </c:manualLayout>
      </c:layout>
      <c:barChart>
        <c:barDir val="col"/>
        <c:grouping val="clustered"/>
        <c:varyColors val="0"/>
        <c:ser>
          <c:idx val="0"/>
          <c:order val="0"/>
          <c:tx>
            <c:strRef>
              <c:f>Sheet1!$B$1</c:f>
              <c:strCache>
                <c:ptCount val="1"/>
                <c:pt idx="0">
                  <c:v>2001</c:v>
                </c:pt>
              </c:strCache>
            </c:strRef>
          </c:tx>
          <c:spPr>
            <a:solidFill>
              <a:schemeClr val="accent4">
                <a:lumMod val="40000"/>
                <a:lumOff val="60000"/>
              </a:schemeClr>
            </a:solidFill>
            <a:ln>
              <a:solidFill>
                <a:schemeClr val="tx1"/>
              </a:solidFill>
            </a:ln>
          </c:spPr>
          <c:invertIfNegative val="0"/>
          <c:errBars>
            <c:errBarType val="both"/>
            <c:errValType val="cust"/>
            <c:noEndCap val="0"/>
            <c:plus>
              <c:numRef>
                <c:f>Sheet1!$L$2:$L$16</c:f>
                <c:numCache>
                  <c:formatCode>General</c:formatCode>
                  <c:ptCount val="15"/>
                  <c:pt idx="0">
                    <c:v>0.43039475363028457</c:v>
                  </c:pt>
                  <c:pt idx="2">
                    <c:v>0.58281783518687769</c:v>
                  </c:pt>
                  <c:pt idx="3">
                    <c:v>0.63742584667061919</c:v>
                  </c:pt>
                  <c:pt idx="5">
                    <c:v>4.5666181353175883</c:v>
                  </c:pt>
                  <c:pt idx="6">
                    <c:v>0.98372087322047896</c:v>
                  </c:pt>
                  <c:pt idx="7">
                    <c:v>2.5091002993906004</c:v>
                  </c:pt>
                  <c:pt idx="8">
                    <c:v>0.49540617154909411</c:v>
                  </c:pt>
                  <c:pt idx="9">
                    <c:v>3.386824627845971</c:v>
                  </c:pt>
                  <c:pt idx="11">
                    <c:v>0.68114338329067703</c:v>
                  </c:pt>
                  <c:pt idx="12">
                    <c:v>0.63282020221610924</c:v>
                  </c:pt>
                  <c:pt idx="13">
                    <c:v>0.90725840648609002</c:v>
                  </c:pt>
                </c:numCache>
              </c:numRef>
            </c:plus>
            <c:minus>
              <c:numRef>
                <c:f>Sheet1!$L$2:$L$16</c:f>
                <c:numCache>
                  <c:formatCode>General</c:formatCode>
                  <c:ptCount val="15"/>
                  <c:pt idx="0">
                    <c:v>0.43039475363028457</c:v>
                  </c:pt>
                  <c:pt idx="2">
                    <c:v>0.58281783518687769</c:v>
                  </c:pt>
                  <c:pt idx="3">
                    <c:v>0.63742584667061919</c:v>
                  </c:pt>
                  <c:pt idx="5">
                    <c:v>4.5666181353175883</c:v>
                  </c:pt>
                  <c:pt idx="6">
                    <c:v>0.98372087322047896</c:v>
                  </c:pt>
                  <c:pt idx="7">
                    <c:v>2.5091002993906004</c:v>
                  </c:pt>
                  <c:pt idx="8">
                    <c:v>0.49540617154909411</c:v>
                  </c:pt>
                  <c:pt idx="9">
                    <c:v>3.386824627845971</c:v>
                  </c:pt>
                  <c:pt idx="11">
                    <c:v>0.68114338329067703</c:v>
                  </c:pt>
                  <c:pt idx="12">
                    <c:v>0.63282020221610924</c:v>
                  </c:pt>
                  <c:pt idx="13">
                    <c:v>0.90725840648609002</c:v>
                  </c:pt>
                </c:numCache>
              </c:numRef>
            </c:minus>
          </c:errBars>
          <c:cat>
            <c:strRef>
              <c:f>Sheet1!$A$2:$A$16</c:f>
              <c:strCache>
                <c:ptCount val="14"/>
                <c:pt idx="0">
                  <c:v>Total </c:v>
                </c:pt>
                <c:pt idx="2">
                  <c:v>Female</c:v>
                </c:pt>
                <c:pt idx="3">
                  <c:v>Male</c:v>
                </c:pt>
                <c:pt idx="5">
                  <c:v>AIAN</c:v>
                </c:pt>
                <c:pt idx="6">
                  <c:v>Black</c:v>
                </c:pt>
                <c:pt idx="7">
                  <c:v>Hispanic</c:v>
                </c:pt>
                <c:pt idx="8">
                  <c:v>White </c:v>
                </c:pt>
                <c:pt idx="9">
                  <c:v>Asian </c:v>
                </c:pt>
                <c:pt idx="11">
                  <c:v>65-74</c:v>
                </c:pt>
                <c:pt idx="12">
                  <c:v>75-84</c:v>
                </c:pt>
                <c:pt idx="13">
                  <c:v>85+</c:v>
                </c:pt>
              </c:strCache>
            </c:strRef>
          </c:cat>
          <c:val>
            <c:numRef>
              <c:f>Sheet1!$B$2:$B$16</c:f>
              <c:numCache>
                <c:formatCode>General</c:formatCode>
                <c:ptCount val="15"/>
                <c:pt idx="0" formatCode="0.0">
                  <c:v>8.9701000000000004</c:v>
                </c:pt>
                <c:pt idx="2" formatCode="0.0">
                  <c:v>8.6557999999999993</c:v>
                </c:pt>
                <c:pt idx="3" formatCode="0.0">
                  <c:v>9.3217999999999996</c:v>
                </c:pt>
                <c:pt idx="5" formatCode="0.0">
                  <c:v>7.2580999999999998</c:v>
                </c:pt>
                <c:pt idx="6" formatCode="0.0">
                  <c:v>6.7362000000000002</c:v>
                </c:pt>
                <c:pt idx="7" formatCode="0.0">
                  <c:v>10.3873</c:v>
                </c:pt>
                <c:pt idx="8" formatCode="0.0">
                  <c:v>9.3839000000000006</c:v>
                </c:pt>
                <c:pt idx="9" formatCode="0.0">
                  <c:v>8.2676999999999996</c:v>
                </c:pt>
                <c:pt idx="11" formatCode="0.0">
                  <c:v>10.889900000000001</c:v>
                </c:pt>
                <c:pt idx="12" formatCode="0.0">
                  <c:v>8.0528999999999993</c:v>
                </c:pt>
                <c:pt idx="13" formatCode="0.0">
                  <c:v>4.0088999999999997</c:v>
                </c:pt>
              </c:numCache>
            </c:numRef>
          </c:val>
        </c:ser>
        <c:ser>
          <c:idx val="1"/>
          <c:order val="1"/>
          <c:tx>
            <c:strRef>
              <c:f>Sheet1!$C$1</c:f>
              <c:strCache>
                <c:ptCount val="1"/>
                <c:pt idx="0">
                  <c:v>2011</c:v>
                </c:pt>
              </c:strCache>
            </c:strRef>
          </c:tx>
          <c:spPr>
            <a:solidFill>
              <a:schemeClr val="accent4">
                <a:lumMod val="75000"/>
              </a:schemeClr>
            </a:solidFill>
            <a:ln>
              <a:solidFill>
                <a:schemeClr val="tx1"/>
              </a:solidFill>
            </a:ln>
          </c:spPr>
          <c:invertIfNegative val="0"/>
          <c:errBars>
            <c:errBarType val="both"/>
            <c:errValType val="cust"/>
            <c:noEndCap val="0"/>
            <c:plus>
              <c:numRef>
                <c:f>Sheet1!$N$2:$N$16</c:f>
                <c:numCache>
                  <c:formatCode>General</c:formatCode>
                  <c:ptCount val="15"/>
                  <c:pt idx="0">
                    <c:v>0.36108251257856144</c:v>
                  </c:pt>
                  <c:pt idx="2">
                    <c:v>0.50318921000036343</c:v>
                  </c:pt>
                  <c:pt idx="3">
                    <c:v>0.51837623973356084</c:v>
                  </c:pt>
                  <c:pt idx="5">
                    <c:v>3.7132051744829582</c:v>
                  </c:pt>
                  <c:pt idx="6">
                    <c:v>0.95625867972869971</c:v>
                  </c:pt>
                  <c:pt idx="7">
                    <c:v>2.2788924934616501</c:v>
                  </c:pt>
                  <c:pt idx="8">
                    <c:v>0.40686371540688154</c:v>
                  </c:pt>
                  <c:pt idx="9">
                    <c:v>2.4243560258099146</c:v>
                  </c:pt>
                  <c:pt idx="11">
                    <c:v>0.57433860025492456</c:v>
                  </c:pt>
                  <c:pt idx="12">
                    <c:v>0.56711691635843875</c:v>
                  </c:pt>
                  <c:pt idx="13">
                    <c:v>0.7600935433413134</c:v>
                  </c:pt>
                </c:numCache>
              </c:numRef>
            </c:plus>
            <c:minus>
              <c:numRef>
                <c:f>Sheet1!$N$2:$N$16</c:f>
                <c:numCache>
                  <c:formatCode>General</c:formatCode>
                  <c:ptCount val="15"/>
                  <c:pt idx="0">
                    <c:v>0.36108251257856144</c:v>
                  </c:pt>
                  <c:pt idx="2">
                    <c:v>0.50318921000036343</c:v>
                  </c:pt>
                  <c:pt idx="3">
                    <c:v>0.51837623973356084</c:v>
                  </c:pt>
                  <c:pt idx="5">
                    <c:v>3.7132051744829582</c:v>
                  </c:pt>
                  <c:pt idx="6">
                    <c:v>0.95625867972869971</c:v>
                  </c:pt>
                  <c:pt idx="7">
                    <c:v>2.2788924934616501</c:v>
                  </c:pt>
                  <c:pt idx="8">
                    <c:v>0.40686371540688154</c:v>
                  </c:pt>
                  <c:pt idx="9">
                    <c:v>2.4243560258099146</c:v>
                  </c:pt>
                  <c:pt idx="11">
                    <c:v>0.57433860025492456</c:v>
                  </c:pt>
                  <c:pt idx="12">
                    <c:v>0.56711691635843875</c:v>
                  </c:pt>
                  <c:pt idx="13">
                    <c:v>0.7600935433413134</c:v>
                  </c:pt>
                </c:numCache>
              </c:numRef>
            </c:minus>
          </c:errBars>
          <c:cat>
            <c:strRef>
              <c:f>Sheet1!$A$2:$A$16</c:f>
              <c:strCache>
                <c:ptCount val="14"/>
                <c:pt idx="0">
                  <c:v>Total </c:v>
                </c:pt>
                <c:pt idx="2">
                  <c:v>Female</c:v>
                </c:pt>
                <c:pt idx="3">
                  <c:v>Male</c:v>
                </c:pt>
                <c:pt idx="5">
                  <c:v>AIAN</c:v>
                </c:pt>
                <c:pt idx="6">
                  <c:v>Black</c:v>
                </c:pt>
                <c:pt idx="7">
                  <c:v>Hispanic</c:v>
                </c:pt>
                <c:pt idx="8">
                  <c:v>White </c:v>
                </c:pt>
                <c:pt idx="9">
                  <c:v>Asian </c:v>
                </c:pt>
                <c:pt idx="11">
                  <c:v>65-74</c:v>
                </c:pt>
                <c:pt idx="12">
                  <c:v>75-84</c:v>
                </c:pt>
                <c:pt idx="13">
                  <c:v>85+</c:v>
                </c:pt>
              </c:strCache>
            </c:strRef>
          </c:cat>
          <c:val>
            <c:numRef>
              <c:f>Sheet1!$C$2:$C$16</c:f>
              <c:numCache>
                <c:formatCode>General</c:formatCode>
                <c:ptCount val="15"/>
                <c:pt idx="0" formatCode="0.0">
                  <c:v>27.021000000000001</c:v>
                </c:pt>
                <c:pt idx="2" formatCode="0.0">
                  <c:v>26.6707</c:v>
                </c:pt>
                <c:pt idx="3" formatCode="0.0">
                  <c:v>27.386600000000001</c:v>
                </c:pt>
                <c:pt idx="5" formatCode="0.0">
                  <c:v>14.327500000000001</c:v>
                </c:pt>
                <c:pt idx="6" formatCode="0.0">
                  <c:v>25.195799999999998</c:v>
                </c:pt>
                <c:pt idx="7" formatCode="0.0">
                  <c:v>26.5928</c:v>
                </c:pt>
                <c:pt idx="8" formatCode="0.0">
                  <c:v>27.2425</c:v>
                </c:pt>
                <c:pt idx="9" formatCode="0.0">
                  <c:v>30.796800000000001</c:v>
                </c:pt>
                <c:pt idx="11" formatCode="0.0">
                  <c:v>30.208100000000002</c:v>
                </c:pt>
                <c:pt idx="12" formatCode="0.0">
                  <c:v>27.497599999999998</c:v>
                </c:pt>
                <c:pt idx="13" formatCode="0.0">
                  <c:v>17.8186</c:v>
                </c:pt>
              </c:numCache>
            </c:numRef>
          </c:val>
        </c:ser>
        <c:dLbls>
          <c:showLegendKey val="0"/>
          <c:showVal val="0"/>
          <c:showCatName val="0"/>
          <c:showSerName val="0"/>
          <c:showPercent val="0"/>
          <c:showBubbleSize val="0"/>
        </c:dLbls>
        <c:gapWidth val="109"/>
        <c:axId val="108434944"/>
        <c:axId val="108436480"/>
      </c:barChart>
      <c:lineChart>
        <c:grouping val="standard"/>
        <c:varyColors val="0"/>
        <c:ser>
          <c:idx val="2"/>
          <c:order val="2"/>
          <c:tx>
            <c:strRef>
              <c:f>Sheet1!$D$1</c:f>
              <c:strCache>
                <c:ptCount val="1"/>
                <c:pt idx="0">
                  <c:v>target</c:v>
                </c:pt>
              </c:strCache>
            </c:strRef>
          </c:tx>
          <c:spPr>
            <a:ln w="31750">
              <a:solidFill>
                <a:schemeClr val="tx1"/>
              </a:solidFill>
              <a:prstDash val="dash"/>
            </a:ln>
          </c:spPr>
          <c:marker>
            <c:symbol val="none"/>
          </c:marker>
          <c:cat>
            <c:strRef>
              <c:f>Sheet1!$A$2:$A$16</c:f>
              <c:strCache>
                <c:ptCount val="14"/>
                <c:pt idx="0">
                  <c:v>Total </c:v>
                </c:pt>
                <c:pt idx="2">
                  <c:v>Female</c:v>
                </c:pt>
                <c:pt idx="3">
                  <c:v>Male</c:v>
                </c:pt>
                <c:pt idx="5">
                  <c:v>AIAN</c:v>
                </c:pt>
                <c:pt idx="6">
                  <c:v>Black</c:v>
                </c:pt>
                <c:pt idx="7">
                  <c:v>Hispanic</c:v>
                </c:pt>
                <c:pt idx="8">
                  <c:v>White </c:v>
                </c:pt>
                <c:pt idx="9">
                  <c:v>Asian </c:v>
                </c:pt>
                <c:pt idx="11">
                  <c:v>65-74</c:v>
                </c:pt>
                <c:pt idx="12">
                  <c:v>75-84</c:v>
                </c:pt>
                <c:pt idx="13">
                  <c:v>85+</c:v>
                </c:pt>
              </c:strCache>
            </c:strRef>
          </c:cat>
          <c:val>
            <c:numRef>
              <c:f>Sheet1!$D$2:$D$16</c:f>
              <c:numCache>
                <c:formatCode>General</c:formatCode>
                <c:ptCount val="15"/>
                <c:pt idx="0">
                  <c:v>25.3</c:v>
                </c:pt>
                <c:pt idx="1">
                  <c:v>25.3</c:v>
                </c:pt>
                <c:pt idx="2">
                  <c:v>25.3</c:v>
                </c:pt>
                <c:pt idx="3">
                  <c:v>25.3</c:v>
                </c:pt>
                <c:pt idx="4">
                  <c:v>25.3</c:v>
                </c:pt>
                <c:pt idx="5">
                  <c:v>25.3</c:v>
                </c:pt>
                <c:pt idx="6">
                  <c:v>25.3</c:v>
                </c:pt>
                <c:pt idx="7">
                  <c:v>25.3</c:v>
                </c:pt>
                <c:pt idx="8">
                  <c:v>25.3</c:v>
                </c:pt>
                <c:pt idx="9">
                  <c:v>25.3</c:v>
                </c:pt>
                <c:pt idx="10">
                  <c:v>25.3</c:v>
                </c:pt>
              </c:numCache>
            </c:numRef>
          </c:val>
          <c:smooth val="0"/>
        </c:ser>
        <c:dLbls>
          <c:showLegendKey val="0"/>
          <c:showVal val="0"/>
          <c:showCatName val="0"/>
          <c:showSerName val="0"/>
          <c:showPercent val="0"/>
          <c:showBubbleSize val="0"/>
        </c:dLbls>
        <c:marker val="1"/>
        <c:smooth val="0"/>
        <c:axId val="108434944"/>
        <c:axId val="108436480"/>
      </c:lineChart>
      <c:catAx>
        <c:axId val="108434944"/>
        <c:scaling>
          <c:orientation val="minMax"/>
        </c:scaling>
        <c:delete val="0"/>
        <c:axPos val="b"/>
        <c:numFmt formatCode="General" sourceLinked="0"/>
        <c:majorTickMark val="none"/>
        <c:minorTickMark val="none"/>
        <c:tickLblPos val="nextTo"/>
        <c:spPr>
          <a:ln>
            <a:solidFill>
              <a:schemeClr val="tx1"/>
            </a:solidFill>
          </a:ln>
        </c:spPr>
        <c:txPr>
          <a:bodyPr rot="0"/>
          <a:lstStyle/>
          <a:p>
            <a:pPr>
              <a:defRPr sz="1100">
                <a:latin typeface="Tahoma" panose="020B0604030504040204" pitchFamily="34" charset="0"/>
                <a:ea typeface="Tahoma" panose="020B0604030504040204" pitchFamily="34" charset="0"/>
                <a:cs typeface="Tahoma" panose="020B0604030504040204" pitchFamily="34" charset="0"/>
              </a:defRPr>
            </a:pPr>
            <a:endParaRPr lang="en-US"/>
          </a:p>
        </c:txPr>
        <c:crossAx val="108436480"/>
        <c:crosses val="autoZero"/>
        <c:auto val="1"/>
        <c:lblAlgn val="ctr"/>
        <c:lblOffset val="100"/>
        <c:noMultiLvlLbl val="0"/>
      </c:catAx>
      <c:valAx>
        <c:axId val="108436480"/>
        <c:scaling>
          <c:orientation val="minMax"/>
          <c:max val="45"/>
          <c:min val="0"/>
        </c:scaling>
        <c:delete val="0"/>
        <c:axPos val="l"/>
        <c:majorGridlines>
          <c:spPr>
            <a:ln w="3175">
              <a:solidFill>
                <a:schemeClr val="bg1">
                  <a:lumMod val="75000"/>
                </a:schemeClr>
              </a:solidFill>
              <a:prstDash val="dash"/>
            </a:ln>
          </c:spPr>
        </c:majorGridlines>
        <c:numFmt formatCode="#,##0" sourceLinked="0"/>
        <c:majorTickMark val="in"/>
        <c:minorTickMark val="none"/>
        <c:tickLblPos val="nextTo"/>
        <c:spPr>
          <a:ln>
            <a:solidFill>
              <a:schemeClr val="tx1"/>
            </a:solidFill>
          </a:ln>
        </c:spPr>
        <c:txPr>
          <a:bodyPr/>
          <a:lstStyle/>
          <a:p>
            <a:pPr>
              <a:defRPr sz="1400">
                <a:latin typeface="Tahoma" panose="020B0604030504040204" pitchFamily="34" charset="0"/>
                <a:ea typeface="Tahoma" panose="020B0604030504040204" pitchFamily="34" charset="0"/>
                <a:cs typeface="Tahoma" panose="020B0604030504040204" pitchFamily="34" charset="0"/>
              </a:defRPr>
            </a:pPr>
            <a:endParaRPr lang="en-US"/>
          </a:p>
        </c:txPr>
        <c:crossAx val="10843494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Rate</c:v>
                </c:pt>
              </c:strCache>
            </c:strRef>
          </c:tx>
          <c:spPr>
            <a:ln w="44450">
              <a:solidFill>
                <a:srgbClr val="C00000"/>
              </a:solidFill>
            </a:ln>
          </c:spPr>
          <c:marker>
            <c:symbol val="none"/>
          </c:marker>
          <c:cat>
            <c:numRef>
              <c:f>Sheet1!$A$2:$A$33</c:f>
              <c:numCache>
                <c:formatCode>General</c:formatCode>
                <c:ptCount val="32"/>
                <c:pt idx="0">
                  <c:v>1980</c:v>
                </c:pt>
                <c:pt idx="5">
                  <c:v>1985</c:v>
                </c:pt>
                <c:pt idx="10">
                  <c:v>1990</c:v>
                </c:pt>
                <c:pt idx="15">
                  <c:v>1995</c:v>
                </c:pt>
                <c:pt idx="20">
                  <c:v>2000</c:v>
                </c:pt>
                <c:pt idx="25">
                  <c:v>2005</c:v>
                </c:pt>
                <c:pt idx="31">
                  <c:v>2011</c:v>
                </c:pt>
              </c:numCache>
            </c:numRef>
          </c:cat>
          <c:val>
            <c:numRef>
              <c:f>Sheet1!$B$2:$B$33</c:f>
              <c:numCache>
                <c:formatCode>0.0</c:formatCode>
                <c:ptCount val="32"/>
                <c:pt idx="0">
                  <c:v>91.18</c:v>
                </c:pt>
                <c:pt idx="1">
                  <c:v>102.16</c:v>
                </c:pt>
                <c:pt idx="2">
                  <c:v>115.1</c:v>
                </c:pt>
                <c:pt idx="3">
                  <c:v>131.54</c:v>
                </c:pt>
                <c:pt idx="4">
                  <c:v>138.06</c:v>
                </c:pt>
                <c:pt idx="5">
                  <c:v>151.44999999999999</c:v>
                </c:pt>
                <c:pt idx="6">
                  <c:v>163.34</c:v>
                </c:pt>
                <c:pt idx="7">
                  <c:v>178.52</c:v>
                </c:pt>
                <c:pt idx="8">
                  <c:v>196.97</c:v>
                </c:pt>
                <c:pt idx="9">
                  <c:v>218.43</c:v>
                </c:pt>
                <c:pt idx="10">
                  <c:v>236.95</c:v>
                </c:pt>
                <c:pt idx="11">
                  <c:v>257.44</c:v>
                </c:pt>
                <c:pt idx="12">
                  <c:v>276.17</c:v>
                </c:pt>
                <c:pt idx="13">
                  <c:v>287.06</c:v>
                </c:pt>
                <c:pt idx="14">
                  <c:v>306.36</c:v>
                </c:pt>
                <c:pt idx="15">
                  <c:v>302.56</c:v>
                </c:pt>
                <c:pt idx="16">
                  <c:v>321.52</c:v>
                </c:pt>
                <c:pt idx="17">
                  <c:v>337.54</c:v>
                </c:pt>
                <c:pt idx="18">
                  <c:v>353.67</c:v>
                </c:pt>
                <c:pt idx="19">
                  <c:v>363</c:v>
                </c:pt>
                <c:pt idx="20">
                  <c:v>367.54</c:v>
                </c:pt>
                <c:pt idx="21">
                  <c:v>373.84</c:v>
                </c:pt>
                <c:pt idx="22">
                  <c:v>373.86</c:v>
                </c:pt>
                <c:pt idx="23">
                  <c:v>375.03</c:v>
                </c:pt>
                <c:pt idx="24">
                  <c:v>375.71</c:v>
                </c:pt>
                <c:pt idx="25">
                  <c:v>378.17</c:v>
                </c:pt>
                <c:pt idx="26">
                  <c:v>386.02</c:v>
                </c:pt>
                <c:pt idx="27">
                  <c:v>377.93</c:v>
                </c:pt>
                <c:pt idx="28">
                  <c:v>374.3</c:v>
                </c:pt>
                <c:pt idx="29">
                  <c:v>378.44</c:v>
                </c:pt>
                <c:pt idx="30">
                  <c:v>371.32</c:v>
                </c:pt>
                <c:pt idx="31">
                  <c:v>357.05</c:v>
                </c:pt>
              </c:numCache>
            </c:numRef>
          </c:val>
          <c:smooth val="0"/>
        </c:ser>
        <c:ser>
          <c:idx val="1"/>
          <c:order val="1"/>
          <c:tx>
            <c:strRef>
              <c:f>Sheet1!$C$1</c:f>
              <c:strCache>
                <c:ptCount val="1"/>
                <c:pt idx="0">
                  <c:v>Column2</c:v>
                </c:pt>
              </c:strCache>
            </c:strRef>
          </c:tx>
          <c:spPr>
            <a:ln w="38100">
              <a:solidFill>
                <a:schemeClr val="tx1"/>
              </a:solidFill>
              <a:prstDash val="dash"/>
            </a:ln>
          </c:spPr>
          <c:marker>
            <c:symbol val="none"/>
          </c:marker>
          <c:cat>
            <c:numRef>
              <c:f>Sheet1!$A$2:$A$33</c:f>
              <c:numCache>
                <c:formatCode>General</c:formatCode>
                <c:ptCount val="32"/>
                <c:pt idx="0">
                  <c:v>1980</c:v>
                </c:pt>
                <c:pt idx="5">
                  <c:v>1985</c:v>
                </c:pt>
                <c:pt idx="10">
                  <c:v>1990</c:v>
                </c:pt>
                <c:pt idx="15">
                  <c:v>1995</c:v>
                </c:pt>
                <c:pt idx="20">
                  <c:v>2000</c:v>
                </c:pt>
                <c:pt idx="25">
                  <c:v>2005</c:v>
                </c:pt>
                <c:pt idx="31">
                  <c:v>2011</c:v>
                </c:pt>
              </c:numCache>
            </c:numRef>
          </c:cat>
          <c:val>
            <c:numRef>
              <c:f>Sheet1!$C$2:$C$33</c:f>
              <c:numCache>
                <c:formatCode>General</c:formatCode>
                <c:ptCount val="32"/>
                <c:pt idx="27">
                  <c:v>344.3</c:v>
                </c:pt>
                <c:pt idx="28">
                  <c:v>344.3</c:v>
                </c:pt>
                <c:pt idx="29">
                  <c:v>344.3</c:v>
                </c:pt>
                <c:pt idx="30">
                  <c:v>344.3</c:v>
                </c:pt>
                <c:pt idx="31">
                  <c:v>344.3</c:v>
                </c:pt>
              </c:numCache>
            </c:numRef>
          </c:val>
          <c:smooth val="0"/>
        </c:ser>
        <c:dLbls>
          <c:showLegendKey val="0"/>
          <c:showVal val="0"/>
          <c:showCatName val="0"/>
          <c:showSerName val="0"/>
          <c:showPercent val="0"/>
          <c:showBubbleSize val="0"/>
        </c:dLbls>
        <c:marker val="1"/>
        <c:smooth val="0"/>
        <c:axId val="108468096"/>
        <c:axId val="108469632"/>
      </c:lineChart>
      <c:catAx>
        <c:axId val="108468096"/>
        <c:scaling>
          <c:orientation val="minMax"/>
        </c:scaling>
        <c:delete val="0"/>
        <c:axPos val="b"/>
        <c:numFmt formatCode="General" sourceLinked="1"/>
        <c:majorTickMark val="none"/>
        <c:minorTickMark val="out"/>
        <c:tickLblPos val="nextTo"/>
        <c:spPr>
          <a:ln>
            <a:solidFill>
              <a:schemeClr val="tx1"/>
            </a:solidFill>
          </a:ln>
        </c:spPr>
        <c:txPr>
          <a:bodyPr/>
          <a:lstStyle/>
          <a:p>
            <a:pPr>
              <a:defRPr sz="1600"/>
            </a:pPr>
            <a:endParaRPr lang="en-US"/>
          </a:p>
        </c:txPr>
        <c:crossAx val="108469632"/>
        <c:crosses val="autoZero"/>
        <c:auto val="1"/>
        <c:lblAlgn val="ctr"/>
        <c:lblOffset val="100"/>
        <c:noMultiLvlLbl val="0"/>
      </c:catAx>
      <c:valAx>
        <c:axId val="108469632"/>
        <c:scaling>
          <c:orientation val="minMax"/>
        </c:scaling>
        <c:delete val="0"/>
        <c:axPos val="l"/>
        <c:majorGridlines>
          <c:spPr>
            <a:ln>
              <a:solidFill>
                <a:schemeClr val="bg1">
                  <a:lumMod val="75000"/>
                </a:schemeClr>
              </a:solidFill>
              <a:prstDash val="dash"/>
            </a:ln>
          </c:spPr>
        </c:majorGridlines>
        <c:numFmt formatCode="0" sourceLinked="0"/>
        <c:majorTickMark val="in"/>
        <c:minorTickMark val="none"/>
        <c:tickLblPos val="nextTo"/>
        <c:spPr>
          <a:ln>
            <a:solidFill>
              <a:schemeClr val="tx1"/>
            </a:solidFill>
          </a:ln>
        </c:spPr>
        <c:crossAx val="108468096"/>
        <c:crosses val="autoZero"/>
        <c:crossBetween val="between"/>
      </c:valAx>
    </c:plotArea>
    <c:plotVisOnly val="1"/>
    <c:dispBlanksAs val="gap"/>
    <c:showDLblsOverMax val="0"/>
  </c:chart>
  <c:txPr>
    <a:bodyPr/>
    <a:lstStyle/>
    <a:p>
      <a:pPr>
        <a:defRPr sz="1400" b="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513251109098086E-2"/>
          <c:y val="2.199864665354332E-2"/>
          <c:w val="0.90348674889090108"/>
          <c:h val="0.88949003444881924"/>
        </c:manualLayout>
      </c:layout>
      <c:barChart>
        <c:barDir val="col"/>
        <c:grouping val="clustered"/>
        <c:varyColors val="0"/>
        <c:ser>
          <c:idx val="0"/>
          <c:order val="0"/>
          <c:tx>
            <c:strRef>
              <c:f>Sheet1!$B$1</c:f>
              <c:strCache>
                <c:ptCount val="1"/>
                <c:pt idx="0">
                  <c:v>2001</c:v>
                </c:pt>
              </c:strCache>
            </c:strRef>
          </c:tx>
          <c:spPr>
            <a:solidFill>
              <a:schemeClr val="tx2">
                <a:lumMod val="40000"/>
                <a:lumOff val="60000"/>
              </a:schemeClr>
            </a:solidFill>
            <a:ln>
              <a:solidFill>
                <a:schemeClr val="tx1"/>
              </a:solidFill>
            </a:ln>
          </c:spPr>
          <c:invertIfNegative val="0"/>
          <c:errBars>
            <c:errBarType val="both"/>
            <c:errValType val="cust"/>
            <c:noEndCap val="0"/>
            <c:plus>
              <c:numRef>
                <c:f>Sheet1!$L$2:$L$16</c:f>
                <c:numCache>
                  <c:formatCode>General</c:formatCode>
                  <c:ptCount val="15"/>
                  <c:pt idx="0">
                    <c:v>1.44452</c:v>
                  </c:pt>
                  <c:pt idx="2">
                    <c:v>1.7953600000000001</c:v>
                  </c:pt>
                  <c:pt idx="3">
                    <c:v>2.3853200000000001</c:v>
                  </c:pt>
                  <c:pt idx="5">
                    <c:v>2.2677200000000002</c:v>
                  </c:pt>
                  <c:pt idx="6">
                    <c:v>13.412279999999999</c:v>
                  </c:pt>
                  <c:pt idx="7">
                    <c:v>12.349959999999999</c:v>
                  </c:pt>
                  <c:pt idx="8">
                    <c:v>43.319920000000003</c:v>
                  </c:pt>
                  <c:pt idx="9">
                    <c:v>13.84544</c:v>
                  </c:pt>
                  <c:pt idx="11">
                    <c:v>0.46647999999999995</c:v>
                  </c:pt>
                  <c:pt idx="12">
                    <c:v>1.1661999999999999</c:v>
                  </c:pt>
                  <c:pt idx="13">
                    <c:v>4.23752</c:v>
                  </c:pt>
                  <c:pt idx="14">
                    <c:v>10.07244</c:v>
                  </c:pt>
                </c:numCache>
              </c:numRef>
            </c:plus>
            <c:minus>
              <c:numRef>
                <c:f>Sheet1!$L$2:$L$16</c:f>
                <c:numCache>
                  <c:formatCode>General</c:formatCode>
                  <c:ptCount val="15"/>
                  <c:pt idx="0">
                    <c:v>1.44452</c:v>
                  </c:pt>
                  <c:pt idx="2">
                    <c:v>1.7953600000000001</c:v>
                  </c:pt>
                  <c:pt idx="3">
                    <c:v>2.3853200000000001</c:v>
                  </c:pt>
                  <c:pt idx="5">
                    <c:v>2.2677200000000002</c:v>
                  </c:pt>
                  <c:pt idx="6">
                    <c:v>13.412279999999999</c:v>
                  </c:pt>
                  <c:pt idx="7">
                    <c:v>12.349959999999999</c:v>
                  </c:pt>
                  <c:pt idx="8">
                    <c:v>43.319920000000003</c:v>
                  </c:pt>
                  <c:pt idx="9">
                    <c:v>13.84544</c:v>
                  </c:pt>
                  <c:pt idx="11">
                    <c:v>0.46647999999999995</c:v>
                  </c:pt>
                  <c:pt idx="12">
                    <c:v>1.1661999999999999</c:v>
                  </c:pt>
                  <c:pt idx="13">
                    <c:v>4.23752</c:v>
                  </c:pt>
                  <c:pt idx="14">
                    <c:v>10.07244</c:v>
                  </c:pt>
                </c:numCache>
              </c:numRef>
            </c:minus>
          </c:errBars>
          <c:cat>
            <c:strRef>
              <c:f>Sheet1!$A$2:$A$16</c:f>
              <c:strCache>
                <c:ptCount val="15"/>
                <c:pt idx="0">
                  <c:v>Total</c:v>
                </c:pt>
                <c:pt idx="2">
                  <c:v>Female</c:v>
                </c:pt>
                <c:pt idx="3">
                  <c:v>Male</c:v>
                </c:pt>
                <c:pt idx="5">
                  <c:v>White </c:v>
                </c:pt>
                <c:pt idx="6">
                  <c:v>Asian</c:v>
                </c:pt>
                <c:pt idx="7">
                  <c:v>Hispanic </c:v>
                </c:pt>
                <c:pt idx="8">
                  <c:v>AIAN</c:v>
                </c:pt>
                <c:pt idx="9">
                  <c:v>Black </c:v>
                </c:pt>
                <c:pt idx="11">
                  <c:v>&lt;18</c:v>
                </c:pt>
                <c:pt idx="12">
                  <c:v>18-44</c:v>
                </c:pt>
                <c:pt idx="13">
                  <c:v>45-64</c:v>
                </c:pt>
                <c:pt idx="14">
                  <c:v>65+</c:v>
                </c:pt>
              </c:strCache>
            </c:strRef>
          </c:cat>
          <c:val>
            <c:numRef>
              <c:f>Sheet1!$B$2:$B$16</c:f>
              <c:numCache>
                <c:formatCode>General</c:formatCode>
                <c:ptCount val="15"/>
                <c:pt idx="0" formatCode="_(* #,##0.0_);_(* \(#,##0.0\);_(* &quot;-&quot;??_);_(@_)">
                  <c:v>375.30200000000002</c:v>
                </c:pt>
                <c:pt idx="2" formatCode="_(* #,##0.0_);_(* \(#,##0.0\);_(* &quot;-&quot;??_);_(@_)">
                  <c:v>315.99900000000002</c:v>
                </c:pt>
                <c:pt idx="3" formatCode="_(* #,##0.0_);_(* \(#,##0.0\);_(* &quot;-&quot;??_);_(@_)">
                  <c:v>450.15100000000001</c:v>
                </c:pt>
                <c:pt idx="5" formatCode="_(* #,##0.0_);_(* \(#,##0.0\);_(* &quot;-&quot;??_);_(@_)">
                  <c:v>262.25</c:v>
                </c:pt>
                <c:pt idx="6" formatCode="_(* #,##0.0_);_(* \(#,##0.0\);_(* &quot;-&quot;??_);_(@_)">
                  <c:v>310.63</c:v>
                </c:pt>
                <c:pt idx="7" formatCode="_(* #,##0.0_);_(* \(#,##0.0\);_(* &quot;-&quot;??_);_(@_)">
                  <c:v>600.21799999999996</c:v>
                </c:pt>
                <c:pt idx="8" formatCode="_(* #,##0.0_);_(* \(#,##0.0\);_(* &quot;-&quot;??_);_(@_)">
                  <c:v>691.06700000000001</c:v>
                </c:pt>
                <c:pt idx="9" formatCode="_(* #,##0.0_);_(* \(#,##0.0\);_(* &quot;-&quot;??_);_(@_)">
                  <c:v>1117.769</c:v>
                </c:pt>
                <c:pt idx="11" formatCode="_(* #,##0.0_);_(* \(#,##0.0\);_(* &quot;-&quot;??_);_(@_)">
                  <c:v>11.577</c:v>
                </c:pt>
                <c:pt idx="12" formatCode="_(* #,##0.0_);_(* \(#,##0.0\);_(* &quot;-&quot;??_);_(@_)">
                  <c:v>112.377</c:v>
                </c:pt>
                <c:pt idx="13" formatCode="_(* #,##0.0_);_(* \(#,##0.0\);_(* &quot;-&quot;??_);_(@_)">
                  <c:v>612.327</c:v>
                </c:pt>
                <c:pt idx="14" formatCode="_(* #,##0.0_);_(* \(#,##0.0\);_(* &quot;-&quot;??_);_(@_)">
                  <c:v>1574.0519999999999</c:v>
                </c:pt>
              </c:numCache>
            </c:numRef>
          </c:val>
        </c:ser>
        <c:ser>
          <c:idx val="1"/>
          <c:order val="1"/>
          <c:tx>
            <c:strRef>
              <c:f>Sheet1!$C$1</c:f>
              <c:strCache>
                <c:ptCount val="1"/>
                <c:pt idx="0">
                  <c:v>2011</c:v>
                </c:pt>
              </c:strCache>
            </c:strRef>
          </c:tx>
          <c:spPr>
            <a:solidFill>
              <a:schemeClr val="tx2">
                <a:lumMod val="75000"/>
              </a:schemeClr>
            </a:solidFill>
          </c:spPr>
          <c:invertIfNegative val="0"/>
          <c:errBars>
            <c:errBarType val="both"/>
            <c:errValType val="cust"/>
            <c:noEndCap val="0"/>
            <c:plus>
              <c:numRef>
                <c:f>Sheet1!$N$2:$N$16</c:f>
                <c:numCache>
                  <c:formatCode>General</c:formatCode>
                  <c:ptCount val="15"/>
                  <c:pt idx="0">
                    <c:v>1.2544</c:v>
                  </c:pt>
                  <c:pt idx="2">
                    <c:v>1.5209600000000001</c:v>
                  </c:pt>
                  <c:pt idx="3">
                    <c:v>2.1069999999999998</c:v>
                  </c:pt>
                  <c:pt idx="5">
                    <c:v>2.0658400000000001</c:v>
                  </c:pt>
                  <c:pt idx="6">
                    <c:v>10.650640000000001</c:v>
                  </c:pt>
                  <c:pt idx="7">
                    <c:v>8.9101600000000012</c:v>
                  </c:pt>
                  <c:pt idx="8">
                    <c:v>27.05584</c:v>
                  </c:pt>
                  <c:pt idx="9">
                    <c:v>11.389559999999999</c:v>
                  </c:pt>
                  <c:pt idx="11">
                    <c:v>0.50568000000000002</c:v>
                  </c:pt>
                  <c:pt idx="12">
                    <c:v>1.2152000000000001</c:v>
                  </c:pt>
                  <c:pt idx="13">
                    <c:v>3.2398799999999999</c:v>
                  </c:pt>
                  <c:pt idx="14">
                    <c:v>8.8023599999999984</c:v>
                  </c:pt>
                </c:numCache>
              </c:numRef>
            </c:plus>
            <c:minus>
              <c:numRef>
                <c:f>Sheet1!$N$2:$N$16</c:f>
                <c:numCache>
                  <c:formatCode>General</c:formatCode>
                  <c:ptCount val="15"/>
                  <c:pt idx="0">
                    <c:v>1.2544</c:v>
                  </c:pt>
                  <c:pt idx="2">
                    <c:v>1.5209600000000001</c:v>
                  </c:pt>
                  <c:pt idx="3">
                    <c:v>2.1069999999999998</c:v>
                  </c:pt>
                  <c:pt idx="5">
                    <c:v>2.0658400000000001</c:v>
                  </c:pt>
                  <c:pt idx="6">
                    <c:v>10.650640000000001</c:v>
                  </c:pt>
                  <c:pt idx="7">
                    <c:v>8.9101600000000012</c:v>
                  </c:pt>
                  <c:pt idx="8">
                    <c:v>27.05584</c:v>
                  </c:pt>
                  <c:pt idx="9">
                    <c:v>11.389559999999999</c:v>
                  </c:pt>
                  <c:pt idx="11">
                    <c:v>0.50568000000000002</c:v>
                  </c:pt>
                  <c:pt idx="12">
                    <c:v>1.2152000000000001</c:v>
                  </c:pt>
                  <c:pt idx="13">
                    <c:v>3.2398799999999999</c:v>
                  </c:pt>
                  <c:pt idx="14">
                    <c:v>8.8023599999999984</c:v>
                  </c:pt>
                </c:numCache>
              </c:numRef>
            </c:minus>
          </c:errBars>
          <c:cat>
            <c:strRef>
              <c:f>Sheet1!$A$2:$A$16</c:f>
              <c:strCache>
                <c:ptCount val="15"/>
                <c:pt idx="0">
                  <c:v>Total</c:v>
                </c:pt>
                <c:pt idx="2">
                  <c:v>Female</c:v>
                </c:pt>
                <c:pt idx="3">
                  <c:v>Male</c:v>
                </c:pt>
                <c:pt idx="5">
                  <c:v>White </c:v>
                </c:pt>
                <c:pt idx="6">
                  <c:v>Asian</c:v>
                </c:pt>
                <c:pt idx="7">
                  <c:v>Hispanic </c:v>
                </c:pt>
                <c:pt idx="8">
                  <c:v>AIAN</c:v>
                </c:pt>
                <c:pt idx="9">
                  <c:v>Black </c:v>
                </c:pt>
                <c:pt idx="11">
                  <c:v>&lt;18</c:v>
                </c:pt>
                <c:pt idx="12">
                  <c:v>18-44</c:v>
                </c:pt>
                <c:pt idx="13">
                  <c:v>45-64</c:v>
                </c:pt>
                <c:pt idx="14">
                  <c:v>65+</c:v>
                </c:pt>
              </c:strCache>
            </c:strRef>
          </c:cat>
          <c:val>
            <c:numRef>
              <c:f>Sheet1!$C$2:$C$16</c:f>
              <c:numCache>
                <c:formatCode>General</c:formatCode>
                <c:ptCount val="15"/>
                <c:pt idx="0" formatCode="_(* #,##0.0_);_(* \(#,##0.0\);_(* &quot;-&quot;??_);_(@_)">
                  <c:v>356.714</c:v>
                </c:pt>
                <c:pt idx="2" formatCode="_(* #,##0.0_);_(* \(#,##0.0\);_(* &quot;-&quot;??_);_(@_)">
                  <c:v>281.803</c:v>
                </c:pt>
                <c:pt idx="3" formatCode="_(* #,##0.0_);_(* \(#,##0.0\);_(* &quot;-&quot;??_);_(@_)">
                  <c:v>449.80200000000002</c:v>
                </c:pt>
                <c:pt idx="5" formatCode="_(* #,##0.0_);_(* \(#,##0.0\);_(* &quot;-&quot;??_);_(@_)">
                  <c:v>252.69399999999999</c:v>
                </c:pt>
                <c:pt idx="6" formatCode="_(* #,##0.0_);_(* \(#,##0.0\);_(* &quot;-&quot;??_);_(@_)">
                  <c:v>346.75400000000002</c:v>
                </c:pt>
                <c:pt idx="7" formatCode="_(* #,##0.0_);_(* \(#,##0.0\);_(* &quot;-&quot;??_);_(@_)">
                  <c:v>536.62099999999998</c:v>
                </c:pt>
                <c:pt idx="8" formatCode="_(* #,##0.0_);_(* \(#,##0.0\);_(* &quot;-&quot;??_);_(@_)">
                  <c:v>456.97399999999999</c:v>
                </c:pt>
                <c:pt idx="9" formatCode="_(* #,##0.0_);_(* \(#,##0.0\);_(* &quot;-&quot;??_);_(@_)">
                  <c:v>996.39599999999996</c:v>
                </c:pt>
                <c:pt idx="11" formatCode="_(* #,##0.0_);_(* \(#,##0.0\);_(* &quot;-&quot;??_);_(@_)">
                  <c:v>13.082000000000001</c:v>
                </c:pt>
                <c:pt idx="12" formatCode="_(* #,##0.0_);_(* \(#,##0.0\);_(* &quot;-&quot;??_);_(@_)">
                  <c:v>117.884</c:v>
                </c:pt>
                <c:pt idx="13" formatCode="_(* #,##0.0_);_(* \(#,##0.0\);_(* &quot;-&quot;??_);_(@_)">
                  <c:v>555.346</c:v>
                </c:pt>
                <c:pt idx="14" formatCode="_(* #,##0.0_);_(* \(#,##0.0\);_(* &quot;-&quot;??_);_(@_)">
                  <c:v>1510.1959999999999</c:v>
                </c:pt>
              </c:numCache>
            </c:numRef>
          </c:val>
        </c:ser>
        <c:dLbls>
          <c:showLegendKey val="0"/>
          <c:showVal val="0"/>
          <c:showCatName val="0"/>
          <c:showSerName val="0"/>
          <c:showPercent val="0"/>
          <c:showBubbleSize val="0"/>
        </c:dLbls>
        <c:gapWidth val="109"/>
        <c:axId val="108623360"/>
        <c:axId val="108624896"/>
      </c:barChart>
      <c:lineChart>
        <c:grouping val="standard"/>
        <c:varyColors val="0"/>
        <c:ser>
          <c:idx val="2"/>
          <c:order val="2"/>
          <c:tx>
            <c:strRef>
              <c:f>Sheet1!$D$1</c:f>
              <c:strCache>
                <c:ptCount val="1"/>
                <c:pt idx="0">
                  <c:v>target</c:v>
                </c:pt>
              </c:strCache>
            </c:strRef>
          </c:tx>
          <c:spPr>
            <a:ln w="31750">
              <a:solidFill>
                <a:schemeClr val="tx1"/>
              </a:solidFill>
              <a:prstDash val="dash"/>
            </a:ln>
          </c:spPr>
          <c:marker>
            <c:symbol val="none"/>
          </c:marker>
          <c:cat>
            <c:strRef>
              <c:f>Sheet1!$A$2:$A$16</c:f>
              <c:strCache>
                <c:ptCount val="15"/>
                <c:pt idx="0">
                  <c:v>Total</c:v>
                </c:pt>
                <c:pt idx="2">
                  <c:v>Female</c:v>
                </c:pt>
                <c:pt idx="3">
                  <c:v>Male</c:v>
                </c:pt>
                <c:pt idx="5">
                  <c:v>White </c:v>
                </c:pt>
                <c:pt idx="6">
                  <c:v>Asian</c:v>
                </c:pt>
                <c:pt idx="7">
                  <c:v>Hispanic </c:v>
                </c:pt>
                <c:pt idx="8">
                  <c:v>AIAN</c:v>
                </c:pt>
                <c:pt idx="9">
                  <c:v>Black </c:v>
                </c:pt>
                <c:pt idx="11">
                  <c:v>&lt;18</c:v>
                </c:pt>
                <c:pt idx="12">
                  <c:v>18-44</c:v>
                </c:pt>
                <c:pt idx="13">
                  <c:v>45-64</c:v>
                </c:pt>
                <c:pt idx="14">
                  <c:v>65+</c:v>
                </c:pt>
              </c:strCache>
            </c:strRef>
          </c:cat>
          <c:val>
            <c:numRef>
              <c:f>Sheet1!$D$2:$D$16</c:f>
              <c:numCache>
                <c:formatCode>General</c:formatCode>
                <c:ptCount val="15"/>
                <c:pt idx="0">
                  <c:v>344.3</c:v>
                </c:pt>
                <c:pt idx="1">
                  <c:v>344.3</c:v>
                </c:pt>
                <c:pt idx="2">
                  <c:v>344.3</c:v>
                </c:pt>
                <c:pt idx="3">
                  <c:v>344.3</c:v>
                </c:pt>
                <c:pt idx="4">
                  <c:v>344.3</c:v>
                </c:pt>
                <c:pt idx="5">
                  <c:v>344.3</c:v>
                </c:pt>
                <c:pt idx="6">
                  <c:v>344.3</c:v>
                </c:pt>
                <c:pt idx="7">
                  <c:v>344.3</c:v>
                </c:pt>
                <c:pt idx="8">
                  <c:v>344.3</c:v>
                </c:pt>
                <c:pt idx="9">
                  <c:v>344.3</c:v>
                </c:pt>
                <c:pt idx="14">
                  <c:v>344.3</c:v>
                </c:pt>
              </c:numCache>
            </c:numRef>
          </c:val>
          <c:smooth val="0"/>
        </c:ser>
        <c:dLbls>
          <c:showLegendKey val="0"/>
          <c:showVal val="0"/>
          <c:showCatName val="0"/>
          <c:showSerName val="0"/>
          <c:showPercent val="0"/>
          <c:showBubbleSize val="0"/>
        </c:dLbls>
        <c:marker val="1"/>
        <c:smooth val="0"/>
        <c:axId val="108623360"/>
        <c:axId val="108624896"/>
      </c:lineChart>
      <c:catAx>
        <c:axId val="108623360"/>
        <c:scaling>
          <c:orientation val="minMax"/>
        </c:scaling>
        <c:delete val="0"/>
        <c:axPos val="b"/>
        <c:numFmt formatCode="General" sourceLinked="0"/>
        <c:majorTickMark val="none"/>
        <c:minorTickMark val="none"/>
        <c:tickLblPos val="nextTo"/>
        <c:spPr>
          <a:ln>
            <a:solidFill>
              <a:schemeClr val="tx1"/>
            </a:solidFill>
          </a:ln>
        </c:spPr>
        <c:txPr>
          <a:bodyPr rot="0"/>
          <a:lstStyle/>
          <a:p>
            <a:pPr>
              <a:defRPr sz="1100">
                <a:latin typeface="Tahoma" panose="020B0604030504040204" pitchFamily="34" charset="0"/>
                <a:ea typeface="Tahoma" panose="020B0604030504040204" pitchFamily="34" charset="0"/>
                <a:cs typeface="Tahoma" panose="020B0604030504040204" pitchFamily="34" charset="0"/>
              </a:defRPr>
            </a:pPr>
            <a:endParaRPr lang="en-US"/>
          </a:p>
        </c:txPr>
        <c:crossAx val="108624896"/>
        <c:crosses val="autoZero"/>
        <c:auto val="1"/>
        <c:lblAlgn val="ctr"/>
        <c:lblOffset val="100"/>
        <c:noMultiLvlLbl val="0"/>
      </c:catAx>
      <c:valAx>
        <c:axId val="108624896"/>
        <c:scaling>
          <c:orientation val="minMax"/>
          <c:min val="0"/>
        </c:scaling>
        <c:delete val="0"/>
        <c:axPos val="l"/>
        <c:majorGridlines>
          <c:spPr>
            <a:ln w="3175">
              <a:solidFill>
                <a:schemeClr val="bg1">
                  <a:lumMod val="75000"/>
                </a:schemeClr>
              </a:solidFill>
              <a:prstDash val="dash"/>
            </a:ln>
          </c:spPr>
        </c:majorGridlines>
        <c:numFmt formatCode="#,##0" sourceLinked="0"/>
        <c:majorTickMark val="in"/>
        <c:minorTickMark val="none"/>
        <c:tickLblPos val="nextTo"/>
        <c:spPr>
          <a:ln>
            <a:solidFill>
              <a:schemeClr val="tx1"/>
            </a:solidFill>
          </a:ln>
        </c:spPr>
        <c:txPr>
          <a:bodyPr/>
          <a:lstStyle/>
          <a:p>
            <a:pPr>
              <a:defRPr sz="1400">
                <a:latin typeface="Tahoma" panose="020B0604030504040204" pitchFamily="34" charset="0"/>
                <a:ea typeface="Tahoma" panose="020B0604030504040204" pitchFamily="34" charset="0"/>
                <a:cs typeface="Tahoma" panose="020B0604030504040204" pitchFamily="34" charset="0"/>
              </a:defRPr>
            </a:pPr>
            <a:endParaRPr lang="en-US"/>
          </a:p>
        </c:txPr>
        <c:crossAx val="10862336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513251109098086E-2"/>
          <c:y val="2.199864665354332E-2"/>
          <c:w val="0.90348674889090108"/>
          <c:h val="0.88949003444881924"/>
        </c:manualLayout>
      </c:layout>
      <c:barChart>
        <c:barDir val="col"/>
        <c:grouping val="clustered"/>
        <c:varyColors val="0"/>
        <c:ser>
          <c:idx val="0"/>
          <c:order val="0"/>
          <c:tx>
            <c:strRef>
              <c:f>Sheet1!$B$1</c:f>
              <c:strCache>
                <c:ptCount val="1"/>
                <c:pt idx="0">
                  <c:v>2007</c:v>
                </c:pt>
              </c:strCache>
            </c:strRef>
          </c:tx>
          <c:spPr>
            <a:solidFill>
              <a:schemeClr val="accent2">
                <a:lumMod val="20000"/>
                <a:lumOff val="80000"/>
              </a:schemeClr>
            </a:solidFill>
            <a:ln>
              <a:solidFill>
                <a:schemeClr val="tx1"/>
              </a:solidFill>
            </a:ln>
          </c:spPr>
          <c:invertIfNegative val="0"/>
          <c:errBars>
            <c:errBarType val="both"/>
            <c:errValType val="cust"/>
            <c:noEndCap val="0"/>
            <c:plus>
              <c:numRef>
                <c:f>Sheet1!$L$2:$L$16</c:f>
                <c:numCache>
                  <c:formatCode>General</c:formatCode>
                  <c:ptCount val="15"/>
                  <c:pt idx="0">
                    <c:v>86.24</c:v>
                  </c:pt>
                  <c:pt idx="2">
                    <c:v>98</c:v>
                  </c:pt>
                  <c:pt idx="3">
                    <c:v>139.16</c:v>
                  </c:pt>
                  <c:pt idx="5">
                    <c:v>90.16</c:v>
                  </c:pt>
                  <c:pt idx="6">
                    <c:v>319.48</c:v>
                  </c:pt>
                  <c:pt idx="7">
                    <c:v>731.08</c:v>
                  </c:pt>
                  <c:pt idx="8">
                    <c:v>262.64</c:v>
                  </c:pt>
                  <c:pt idx="9">
                    <c:v>319.48</c:v>
                  </c:pt>
                  <c:pt idx="11">
                    <c:v>17.64</c:v>
                  </c:pt>
                  <c:pt idx="12">
                    <c:v>147</c:v>
                  </c:pt>
                  <c:pt idx="13">
                    <c:v>109.75999999999999</c:v>
                  </c:pt>
                  <c:pt idx="14">
                    <c:v>135.24</c:v>
                  </c:pt>
                </c:numCache>
              </c:numRef>
            </c:plus>
            <c:minus>
              <c:numRef>
                <c:f>Sheet1!$L$2:$L$16</c:f>
                <c:numCache>
                  <c:formatCode>General</c:formatCode>
                  <c:ptCount val="15"/>
                  <c:pt idx="0">
                    <c:v>86.24</c:v>
                  </c:pt>
                  <c:pt idx="2">
                    <c:v>98</c:v>
                  </c:pt>
                  <c:pt idx="3">
                    <c:v>139.16</c:v>
                  </c:pt>
                  <c:pt idx="5">
                    <c:v>90.16</c:v>
                  </c:pt>
                  <c:pt idx="6">
                    <c:v>319.48</c:v>
                  </c:pt>
                  <c:pt idx="7">
                    <c:v>731.08</c:v>
                  </c:pt>
                  <c:pt idx="8">
                    <c:v>262.64</c:v>
                  </c:pt>
                  <c:pt idx="9">
                    <c:v>319.48</c:v>
                  </c:pt>
                  <c:pt idx="11">
                    <c:v>17.64</c:v>
                  </c:pt>
                  <c:pt idx="12">
                    <c:v>147</c:v>
                  </c:pt>
                  <c:pt idx="13">
                    <c:v>109.75999999999999</c:v>
                  </c:pt>
                  <c:pt idx="14">
                    <c:v>135.24</c:v>
                  </c:pt>
                </c:numCache>
              </c:numRef>
            </c:minus>
          </c:errBars>
          <c:cat>
            <c:strRef>
              <c:f>Sheet1!$A$2:$A$16</c:f>
              <c:strCache>
                <c:ptCount val="15"/>
                <c:pt idx="0">
                  <c:v>Total</c:v>
                </c:pt>
                <c:pt idx="2">
                  <c:v>Female</c:v>
                </c:pt>
                <c:pt idx="3">
                  <c:v>Male</c:v>
                </c:pt>
                <c:pt idx="5">
                  <c:v>White </c:v>
                </c:pt>
                <c:pt idx="6">
                  <c:v>Asian</c:v>
                </c:pt>
                <c:pt idx="7">
                  <c:v>AIAN</c:v>
                </c:pt>
                <c:pt idx="8">
                  <c:v>Hispanic </c:v>
                </c:pt>
                <c:pt idx="9">
                  <c:v>Black </c:v>
                </c:pt>
                <c:pt idx="11">
                  <c:v>&lt;18</c:v>
                </c:pt>
                <c:pt idx="12">
                  <c:v>18-44</c:v>
                </c:pt>
                <c:pt idx="13">
                  <c:v>45-64</c:v>
                </c:pt>
                <c:pt idx="14">
                  <c:v>65+</c:v>
                </c:pt>
              </c:strCache>
            </c:strRef>
          </c:cat>
          <c:val>
            <c:numRef>
              <c:f>Sheet1!$B$2:$B$16</c:f>
              <c:numCache>
                <c:formatCode>General</c:formatCode>
                <c:ptCount val="15"/>
                <c:pt idx="0" formatCode="#,##0">
                  <c:v>2645</c:v>
                </c:pt>
                <c:pt idx="2" formatCode="#,##0">
                  <c:v>2354</c:v>
                </c:pt>
                <c:pt idx="3" formatCode="#,##0">
                  <c:v>2957</c:v>
                </c:pt>
                <c:pt idx="5" formatCode="#,##0">
                  <c:v>2071</c:v>
                </c:pt>
                <c:pt idx="6" formatCode="#,##0">
                  <c:v>2115</c:v>
                </c:pt>
                <c:pt idx="7" formatCode="#,##0">
                  <c:v>2582</c:v>
                </c:pt>
                <c:pt idx="8" formatCode="#,##0">
                  <c:v>3346</c:v>
                </c:pt>
                <c:pt idx="9" formatCode="#,##0">
                  <c:v>4733</c:v>
                </c:pt>
                <c:pt idx="11" formatCode="#,##0">
                  <c:v>29</c:v>
                </c:pt>
                <c:pt idx="12" formatCode="#,##0">
                  <c:v>1643</c:v>
                </c:pt>
                <c:pt idx="13" formatCode="#,##0">
                  <c:v>2408</c:v>
                </c:pt>
                <c:pt idx="14" formatCode="#,##0">
                  <c:v>3123</c:v>
                </c:pt>
              </c:numCache>
            </c:numRef>
          </c:val>
        </c:ser>
        <c:ser>
          <c:idx val="1"/>
          <c:order val="1"/>
          <c:tx>
            <c:strRef>
              <c:f>Sheet1!$C$1</c:f>
              <c:strCache>
                <c:ptCount val="1"/>
                <c:pt idx="0">
                  <c:v>2011</c:v>
                </c:pt>
              </c:strCache>
            </c:strRef>
          </c:tx>
          <c:spPr>
            <a:solidFill>
              <a:schemeClr val="accent2">
                <a:lumMod val="75000"/>
              </a:schemeClr>
            </a:solidFill>
            <a:ln>
              <a:solidFill>
                <a:schemeClr val="tx1"/>
              </a:solidFill>
            </a:ln>
          </c:spPr>
          <c:invertIfNegative val="0"/>
          <c:errBars>
            <c:errBarType val="both"/>
            <c:errValType val="cust"/>
            <c:noEndCap val="0"/>
            <c:plus>
              <c:numRef>
                <c:f>Sheet1!$N$2:$N$16</c:f>
                <c:numCache>
                  <c:formatCode>General</c:formatCode>
                  <c:ptCount val="15"/>
                  <c:pt idx="0">
                    <c:v>56.839999999999996</c:v>
                  </c:pt>
                  <c:pt idx="2">
                    <c:v>72.52</c:v>
                  </c:pt>
                  <c:pt idx="3">
                    <c:v>88.2</c:v>
                  </c:pt>
                  <c:pt idx="5">
                    <c:v>60.76</c:v>
                  </c:pt>
                  <c:pt idx="6">
                    <c:v>241.07999999999998</c:v>
                  </c:pt>
                  <c:pt idx="7">
                    <c:v>531.16</c:v>
                  </c:pt>
                  <c:pt idx="8">
                    <c:v>176.4</c:v>
                  </c:pt>
                  <c:pt idx="9">
                    <c:v>217.56</c:v>
                  </c:pt>
                  <c:pt idx="11">
                    <c:v>88.2</c:v>
                  </c:pt>
                  <c:pt idx="12">
                    <c:v>117.6</c:v>
                  </c:pt>
                  <c:pt idx="13">
                    <c:v>76.44</c:v>
                  </c:pt>
                  <c:pt idx="14">
                    <c:v>88.2</c:v>
                  </c:pt>
                </c:numCache>
              </c:numRef>
            </c:plus>
            <c:minus>
              <c:numRef>
                <c:f>Sheet1!$N$2:$N$16</c:f>
                <c:numCache>
                  <c:formatCode>General</c:formatCode>
                  <c:ptCount val="15"/>
                  <c:pt idx="0">
                    <c:v>56.839999999999996</c:v>
                  </c:pt>
                  <c:pt idx="2">
                    <c:v>72.52</c:v>
                  </c:pt>
                  <c:pt idx="3">
                    <c:v>88.2</c:v>
                  </c:pt>
                  <c:pt idx="5">
                    <c:v>60.76</c:v>
                  </c:pt>
                  <c:pt idx="6">
                    <c:v>241.07999999999998</c:v>
                  </c:pt>
                  <c:pt idx="7">
                    <c:v>531.16</c:v>
                  </c:pt>
                  <c:pt idx="8">
                    <c:v>176.4</c:v>
                  </c:pt>
                  <c:pt idx="9">
                    <c:v>217.56</c:v>
                  </c:pt>
                  <c:pt idx="11">
                    <c:v>88.2</c:v>
                  </c:pt>
                  <c:pt idx="12">
                    <c:v>117.6</c:v>
                  </c:pt>
                  <c:pt idx="13">
                    <c:v>76.44</c:v>
                  </c:pt>
                  <c:pt idx="14">
                    <c:v>88.2</c:v>
                  </c:pt>
                </c:numCache>
              </c:numRef>
            </c:minus>
          </c:errBars>
          <c:cat>
            <c:strRef>
              <c:f>Sheet1!$A$2:$A$16</c:f>
              <c:strCache>
                <c:ptCount val="15"/>
                <c:pt idx="0">
                  <c:v>Total</c:v>
                </c:pt>
                <c:pt idx="2">
                  <c:v>Female</c:v>
                </c:pt>
                <c:pt idx="3">
                  <c:v>Male</c:v>
                </c:pt>
                <c:pt idx="5">
                  <c:v>White </c:v>
                </c:pt>
                <c:pt idx="6">
                  <c:v>Asian</c:v>
                </c:pt>
                <c:pt idx="7">
                  <c:v>AIAN</c:v>
                </c:pt>
                <c:pt idx="8">
                  <c:v>Hispanic </c:v>
                </c:pt>
                <c:pt idx="9">
                  <c:v>Black </c:v>
                </c:pt>
                <c:pt idx="11">
                  <c:v>&lt;18</c:v>
                </c:pt>
                <c:pt idx="12">
                  <c:v>18-44</c:v>
                </c:pt>
                <c:pt idx="13">
                  <c:v>45-64</c:v>
                </c:pt>
                <c:pt idx="14">
                  <c:v>65+</c:v>
                </c:pt>
              </c:strCache>
            </c:strRef>
          </c:cat>
          <c:val>
            <c:numRef>
              <c:f>Sheet1!$C$2:$C$16</c:f>
              <c:numCache>
                <c:formatCode>General</c:formatCode>
                <c:ptCount val="15"/>
                <c:pt idx="0" formatCode="#,##0">
                  <c:v>2296</c:v>
                </c:pt>
                <c:pt idx="2" formatCode="#,##0">
                  <c:v>2045</c:v>
                </c:pt>
                <c:pt idx="3" formatCode="#,##0">
                  <c:v>2543</c:v>
                </c:pt>
                <c:pt idx="5" formatCode="#,##0">
                  <c:v>1756</c:v>
                </c:pt>
                <c:pt idx="6" formatCode="#,##0">
                  <c:v>2160</c:v>
                </c:pt>
                <c:pt idx="7" formatCode="#,##0">
                  <c:v>2294</c:v>
                </c:pt>
                <c:pt idx="8" formatCode="#,##0">
                  <c:v>2857</c:v>
                </c:pt>
                <c:pt idx="9" formatCode="#,##0">
                  <c:v>4099</c:v>
                </c:pt>
                <c:pt idx="11" formatCode="#,##0">
                  <c:v>270</c:v>
                </c:pt>
                <c:pt idx="12" formatCode="#,##0">
                  <c:v>1596</c:v>
                </c:pt>
                <c:pt idx="13" formatCode="#,##0">
                  <c:v>2092</c:v>
                </c:pt>
                <c:pt idx="14" formatCode="#,##0">
                  <c:v>2587</c:v>
                </c:pt>
              </c:numCache>
            </c:numRef>
          </c:val>
        </c:ser>
        <c:dLbls>
          <c:showLegendKey val="0"/>
          <c:showVal val="0"/>
          <c:showCatName val="0"/>
          <c:showSerName val="0"/>
          <c:showPercent val="0"/>
          <c:showBubbleSize val="0"/>
        </c:dLbls>
        <c:gapWidth val="109"/>
        <c:axId val="108683264"/>
        <c:axId val="108684800"/>
      </c:barChart>
      <c:lineChart>
        <c:grouping val="standard"/>
        <c:varyColors val="0"/>
        <c:ser>
          <c:idx val="2"/>
          <c:order val="2"/>
          <c:tx>
            <c:strRef>
              <c:f>Sheet1!$D$1</c:f>
              <c:strCache>
                <c:ptCount val="1"/>
                <c:pt idx="0">
                  <c:v>target</c:v>
                </c:pt>
              </c:strCache>
            </c:strRef>
          </c:tx>
          <c:spPr>
            <a:ln w="31750">
              <a:solidFill>
                <a:schemeClr val="tx1"/>
              </a:solidFill>
              <a:prstDash val="dash"/>
            </a:ln>
          </c:spPr>
          <c:marker>
            <c:symbol val="none"/>
          </c:marker>
          <c:cat>
            <c:strRef>
              <c:f>Sheet1!$A$2:$A$16</c:f>
              <c:strCache>
                <c:ptCount val="15"/>
                <c:pt idx="0">
                  <c:v>Total</c:v>
                </c:pt>
                <c:pt idx="2">
                  <c:v>Female</c:v>
                </c:pt>
                <c:pt idx="3">
                  <c:v>Male</c:v>
                </c:pt>
                <c:pt idx="5">
                  <c:v>White </c:v>
                </c:pt>
                <c:pt idx="6">
                  <c:v>Asian</c:v>
                </c:pt>
                <c:pt idx="7">
                  <c:v>AIAN</c:v>
                </c:pt>
                <c:pt idx="8">
                  <c:v>Hispanic </c:v>
                </c:pt>
                <c:pt idx="9">
                  <c:v>Black </c:v>
                </c:pt>
                <c:pt idx="11">
                  <c:v>&lt;18</c:v>
                </c:pt>
                <c:pt idx="12">
                  <c:v>18-44</c:v>
                </c:pt>
                <c:pt idx="13">
                  <c:v>45-64</c:v>
                </c:pt>
                <c:pt idx="14">
                  <c:v>65+</c:v>
                </c:pt>
              </c:strCache>
            </c:strRef>
          </c:cat>
          <c:val>
            <c:numRef>
              <c:f>Sheet1!$D$2:$D$16</c:f>
              <c:numCache>
                <c:formatCode>General</c:formatCode>
                <c:ptCount val="15"/>
                <c:pt idx="0">
                  <c:v>2380.5</c:v>
                </c:pt>
                <c:pt idx="1">
                  <c:v>2380.5</c:v>
                </c:pt>
                <c:pt idx="2">
                  <c:v>2380.5</c:v>
                </c:pt>
                <c:pt idx="3">
                  <c:v>2380.5</c:v>
                </c:pt>
                <c:pt idx="4">
                  <c:v>2380.5</c:v>
                </c:pt>
                <c:pt idx="5">
                  <c:v>2380.5</c:v>
                </c:pt>
                <c:pt idx="6">
                  <c:v>2380.5</c:v>
                </c:pt>
                <c:pt idx="7">
                  <c:v>2380.5</c:v>
                </c:pt>
                <c:pt idx="8">
                  <c:v>2380.5</c:v>
                </c:pt>
                <c:pt idx="9">
                  <c:v>2380.5</c:v>
                </c:pt>
                <c:pt idx="10">
                  <c:v>2380.5</c:v>
                </c:pt>
              </c:numCache>
            </c:numRef>
          </c:val>
          <c:smooth val="0"/>
        </c:ser>
        <c:dLbls>
          <c:showLegendKey val="0"/>
          <c:showVal val="0"/>
          <c:showCatName val="0"/>
          <c:showSerName val="0"/>
          <c:showPercent val="0"/>
          <c:showBubbleSize val="0"/>
        </c:dLbls>
        <c:marker val="1"/>
        <c:smooth val="0"/>
        <c:axId val="108683264"/>
        <c:axId val="108684800"/>
      </c:lineChart>
      <c:catAx>
        <c:axId val="108683264"/>
        <c:scaling>
          <c:orientation val="minMax"/>
        </c:scaling>
        <c:delete val="0"/>
        <c:axPos val="b"/>
        <c:numFmt formatCode="General" sourceLinked="0"/>
        <c:majorTickMark val="none"/>
        <c:minorTickMark val="none"/>
        <c:tickLblPos val="nextTo"/>
        <c:spPr>
          <a:ln>
            <a:solidFill>
              <a:schemeClr val="tx1"/>
            </a:solidFill>
          </a:ln>
        </c:spPr>
        <c:txPr>
          <a:bodyPr rot="0"/>
          <a:lstStyle/>
          <a:p>
            <a:pPr>
              <a:defRPr sz="1100">
                <a:latin typeface="Tahoma" panose="020B0604030504040204" pitchFamily="34" charset="0"/>
                <a:ea typeface="Tahoma" panose="020B0604030504040204" pitchFamily="34" charset="0"/>
                <a:cs typeface="Tahoma" panose="020B0604030504040204" pitchFamily="34" charset="0"/>
              </a:defRPr>
            </a:pPr>
            <a:endParaRPr lang="en-US"/>
          </a:p>
        </c:txPr>
        <c:crossAx val="108684800"/>
        <c:crosses val="autoZero"/>
        <c:auto val="1"/>
        <c:lblAlgn val="ctr"/>
        <c:lblOffset val="100"/>
        <c:noMultiLvlLbl val="0"/>
      </c:catAx>
      <c:valAx>
        <c:axId val="108684800"/>
        <c:scaling>
          <c:orientation val="minMax"/>
          <c:min val="0"/>
        </c:scaling>
        <c:delete val="0"/>
        <c:axPos val="l"/>
        <c:majorGridlines>
          <c:spPr>
            <a:ln w="3175">
              <a:solidFill>
                <a:schemeClr val="bg1">
                  <a:lumMod val="75000"/>
                </a:schemeClr>
              </a:solidFill>
              <a:prstDash val="dash"/>
            </a:ln>
          </c:spPr>
        </c:majorGridlines>
        <c:numFmt formatCode="#,##0" sourceLinked="0"/>
        <c:majorTickMark val="in"/>
        <c:minorTickMark val="none"/>
        <c:tickLblPos val="nextTo"/>
        <c:spPr>
          <a:ln>
            <a:solidFill>
              <a:schemeClr val="tx1"/>
            </a:solidFill>
          </a:ln>
        </c:spPr>
        <c:txPr>
          <a:bodyPr/>
          <a:lstStyle/>
          <a:p>
            <a:pPr>
              <a:defRPr sz="1400">
                <a:latin typeface="Tahoma" panose="020B0604030504040204" pitchFamily="34" charset="0"/>
                <a:ea typeface="Tahoma" panose="020B0604030504040204" pitchFamily="34" charset="0"/>
                <a:cs typeface="Tahoma" panose="020B0604030504040204" pitchFamily="34" charset="0"/>
              </a:defRPr>
            </a:pPr>
            <a:endParaRPr lang="en-US"/>
          </a:p>
        </c:txPr>
        <c:crossAx val="108683264"/>
        <c:crosses val="autoZero"/>
        <c:crossBetween val="between"/>
        <c:minorUnit val="500"/>
      </c:valAx>
    </c:plotArea>
    <c:plotVisOnly val="1"/>
    <c:dispBlanksAs val="gap"/>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513251109098086E-2"/>
          <c:y val="2.199864665354332E-2"/>
          <c:w val="0.90348674889090108"/>
          <c:h val="0.88949003444881924"/>
        </c:manualLayout>
      </c:layout>
      <c:barChart>
        <c:barDir val="col"/>
        <c:grouping val="clustered"/>
        <c:varyColors val="0"/>
        <c:ser>
          <c:idx val="0"/>
          <c:order val="0"/>
          <c:tx>
            <c:strRef>
              <c:f>Sheet1!$B$1</c:f>
              <c:strCache>
                <c:ptCount val="1"/>
                <c:pt idx="0">
                  <c:v>2001</c:v>
                </c:pt>
              </c:strCache>
            </c:strRef>
          </c:tx>
          <c:spPr>
            <a:solidFill>
              <a:schemeClr val="accent3">
                <a:lumMod val="60000"/>
                <a:lumOff val="40000"/>
              </a:schemeClr>
            </a:solidFill>
            <a:ln>
              <a:solidFill>
                <a:schemeClr val="tx1"/>
              </a:solidFill>
            </a:ln>
          </c:spPr>
          <c:invertIfNegative val="0"/>
          <c:errBars>
            <c:errBarType val="both"/>
            <c:errValType val="cust"/>
            <c:noEndCap val="0"/>
            <c:plus>
              <c:numRef>
                <c:f>Sheet1!$L$2:$L$16</c:f>
                <c:numCache>
                  <c:formatCode>General</c:formatCode>
                  <c:ptCount val="15"/>
                  <c:pt idx="0">
                    <c:v>1.8423999999999998</c:v>
                  </c:pt>
                  <c:pt idx="2">
                    <c:v>2.4891999999999999</c:v>
                  </c:pt>
                  <c:pt idx="3">
                    <c:v>2.7243999999999997</c:v>
                  </c:pt>
                  <c:pt idx="5">
                    <c:v>9.31</c:v>
                  </c:pt>
                  <c:pt idx="6">
                    <c:v>4.4884000000000004</c:v>
                  </c:pt>
                  <c:pt idx="7">
                    <c:v>2.7439999999999998</c:v>
                  </c:pt>
                  <c:pt idx="8">
                    <c:v>12.9556</c:v>
                  </c:pt>
                  <c:pt idx="9">
                    <c:v>3.234</c:v>
                  </c:pt>
                  <c:pt idx="11">
                    <c:v>11.4856</c:v>
                  </c:pt>
                  <c:pt idx="12">
                    <c:v>2.7047999999999996</c:v>
                  </c:pt>
                  <c:pt idx="13">
                    <c:v>2.548</c:v>
                  </c:pt>
                  <c:pt idx="14">
                    <c:v>3.4691999999999998</c:v>
                  </c:pt>
                </c:numCache>
              </c:numRef>
            </c:plus>
            <c:minus>
              <c:numRef>
                <c:f>Sheet1!$L$2:$L$16</c:f>
                <c:numCache>
                  <c:formatCode>General</c:formatCode>
                  <c:ptCount val="15"/>
                  <c:pt idx="0">
                    <c:v>1.8423999999999998</c:v>
                  </c:pt>
                  <c:pt idx="2">
                    <c:v>2.4891999999999999</c:v>
                  </c:pt>
                  <c:pt idx="3">
                    <c:v>2.7243999999999997</c:v>
                  </c:pt>
                  <c:pt idx="5">
                    <c:v>9.31</c:v>
                  </c:pt>
                  <c:pt idx="6">
                    <c:v>4.4884000000000004</c:v>
                  </c:pt>
                  <c:pt idx="7">
                    <c:v>2.7439999999999998</c:v>
                  </c:pt>
                  <c:pt idx="8">
                    <c:v>12.9556</c:v>
                  </c:pt>
                  <c:pt idx="9">
                    <c:v>3.234</c:v>
                  </c:pt>
                  <c:pt idx="11">
                    <c:v>11.4856</c:v>
                  </c:pt>
                  <c:pt idx="12">
                    <c:v>2.7047999999999996</c:v>
                  </c:pt>
                  <c:pt idx="13">
                    <c:v>2.548</c:v>
                  </c:pt>
                  <c:pt idx="14">
                    <c:v>3.4691999999999998</c:v>
                  </c:pt>
                </c:numCache>
              </c:numRef>
            </c:minus>
          </c:errBars>
          <c:cat>
            <c:strRef>
              <c:f>Sheet1!$A$2:$A$16</c:f>
              <c:strCache>
                <c:ptCount val="15"/>
                <c:pt idx="0">
                  <c:v>Total</c:v>
                </c:pt>
                <c:pt idx="2">
                  <c:v>Male</c:v>
                </c:pt>
                <c:pt idx="3">
                  <c:v>Female</c:v>
                </c:pt>
                <c:pt idx="5">
                  <c:v>Asian</c:v>
                </c:pt>
                <c:pt idx="6">
                  <c:v>Hispanic </c:v>
                </c:pt>
                <c:pt idx="7">
                  <c:v>Black </c:v>
                </c:pt>
                <c:pt idx="8">
                  <c:v>AIAN</c:v>
                </c:pt>
                <c:pt idx="9">
                  <c:v>White </c:v>
                </c:pt>
                <c:pt idx="11">
                  <c:v>&lt;18</c:v>
                </c:pt>
                <c:pt idx="12">
                  <c:v>18-44</c:v>
                </c:pt>
                <c:pt idx="13">
                  <c:v>45-64</c:v>
                </c:pt>
                <c:pt idx="14">
                  <c:v>65+</c:v>
                </c:pt>
              </c:strCache>
            </c:strRef>
          </c:cat>
          <c:val>
            <c:numRef>
              <c:f>Sheet1!$B$2:$B$16</c:f>
              <c:numCache>
                <c:formatCode>General</c:formatCode>
                <c:ptCount val="15"/>
                <c:pt idx="0" formatCode="0.0">
                  <c:v>235</c:v>
                </c:pt>
                <c:pt idx="2" formatCode="0.0">
                  <c:v>228.64</c:v>
                </c:pt>
                <c:pt idx="3" formatCode="0.0">
                  <c:v>242.16</c:v>
                </c:pt>
                <c:pt idx="5" formatCode="0.0">
                  <c:v>173.65</c:v>
                </c:pt>
                <c:pt idx="6" formatCode="0.0">
                  <c:v>186.82</c:v>
                </c:pt>
                <c:pt idx="7" formatCode="0.0">
                  <c:v>186.78</c:v>
                </c:pt>
                <c:pt idx="8" formatCode="0.0">
                  <c:v>206.51</c:v>
                </c:pt>
                <c:pt idx="9" formatCode="0.0">
                  <c:v>302.5</c:v>
                </c:pt>
                <c:pt idx="11" formatCode="0.0">
                  <c:v>47.27</c:v>
                </c:pt>
                <c:pt idx="12" formatCode="0.0">
                  <c:v>90.13</c:v>
                </c:pt>
                <c:pt idx="13" formatCode="0.0">
                  <c:v>177.48</c:v>
                </c:pt>
                <c:pt idx="14" formatCode="0.0">
                  <c:v>352.06</c:v>
                </c:pt>
              </c:numCache>
            </c:numRef>
          </c:val>
        </c:ser>
        <c:ser>
          <c:idx val="1"/>
          <c:order val="1"/>
          <c:tx>
            <c:strRef>
              <c:f>Sheet1!$C$1</c:f>
              <c:strCache>
                <c:ptCount val="1"/>
                <c:pt idx="0">
                  <c:v>2011</c:v>
                </c:pt>
              </c:strCache>
            </c:strRef>
          </c:tx>
          <c:spPr>
            <a:solidFill>
              <a:schemeClr val="accent3">
                <a:lumMod val="50000"/>
              </a:schemeClr>
            </a:solidFill>
            <a:ln>
              <a:solidFill>
                <a:schemeClr val="tx1"/>
              </a:solidFill>
            </a:ln>
          </c:spPr>
          <c:invertIfNegative val="0"/>
          <c:errBars>
            <c:errBarType val="both"/>
            <c:errValType val="cust"/>
            <c:noEndCap val="0"/>
            <c:plus>
              <c:numRef>
                <c:f>Sheet1!$N$2:$N$16</c:f>
                <c:numCache>
                  <c:formatCode>General</c:formatCode>
                  <c:ptCount val="15"/>
                  <c:pt idx="0">
                    <c:v>1.3523999999999998</c:v>
                  </c:pt>
                  <c:pt idx="2">
                    <c:v>1.8032000000000001</c:v>
                  </c:pt>
                  <c:pt idx="3">
                    <c:v>2.0188000000000001</c:v>
                  </c:pt>
                  <c:pt idx="5">
                    <c:v>5.8407999999999998</c:v>
                  </c:pt>
                  <c:pt idx="6">
                    <c:v>2.8224</c:v>
                  </c:pt>
                  <c:pt idx="7">
                    <c:v>1.96</c:v>
                  </c:pt>
                  <c:pt idx="8">
                    <c:v>10.015600000000001</c:v>
                  </c:pt>
                  <c:pt idx="9">
                    <c:v>2.5087999999999999</c:v>
                  </c:pt>
                  <c:pt idx="11">
                    <c:v>10.4468</c:v>
                  </c:pt>
                  <c:pt idx="12">
                    <c:v>2.0579999999999998</c:v>
                  </c:pt>
                  <c:pt idx="13">
                    <c:v>1.7444</c:v>
                  </c:pt>
                  <c:pt idx="14">
                    <c:v>2.548</c:v>
                  </c:pt>
                </c:numCache>
              </c:numRef>
            </c:plus>
            <c:minus>
              <c:numRef>
                <c:f>Sheet1!$N$2:$N$16</c:f>
                <c:numCache>
                  <c:formatCode>General</c:formatCode>
                  <c:ptCount val="15"/>
                  <c:pt idx="0">
                    <c:v>1.3523999999999998</c:v>
                  </c:pt>
                  <c:pt idx="2">
                    <c:v>1.8032000000000001</c:v>
                  </c:pt>
                  <c:pt idx="3">
                    <c:v>2.0188000000000001</c:v>
                  </c:pt>
                  <c:pt idx="5">
                    <c:v>5.8407999999999998</c:v>
                  </c:pt>
                  <c:pt idx="6">
                    <c:v>2.8224</c:v>
                  </c:pt>
                  <c:pt idx="7">
                    <c:v>1.96</c:v>
                  </c:pt>
                  <c:pt idx="8">
                    <c:v>10.015600000000001</c:v>
                  </c:pt>
                  <c:pt idx="9">
                    <c:v>2.5087999999999999</c:v>
                  </c:pt>
                  <c:pt idx="11">
                    <c:v>10.4468</c:v>
                  </c:pt>
                  <c:pt idx="12">
                    <c:v>2.0579999999999998</c:v>
                  </c:pt>
                  <c:pt idx="13">
                    <c:v>1.7444</c:v>
                  </c:pt>
                  <c:pt idx="14">
                    <c:v>2.548</c:v>
                  </c:pt>
                </c:numCache>
              </c:numRef>
            </c:minus>
          </c:errBars>
          <c:cat>
            <c:strRef>
              <c:f>Sheet1!$A$2:$A$16</c:f>
              <c:strCache>
                <c:ptCount val="15"/>
                <c:pt idx="0">
                  <c:v>Total</c:v>
                </c:pt>
                <c:pt idx="2">
                  <c:v>Male</c:v>
                </c:pt>
                <c:pt idx="3">
                  <c:v>Female</c:v>
                </c:pt>
                <c:pt idx="5">
                  <c:v>Asian</c:v>
                </c:pt>
                <c:pt idx="6">
                  <c:v>Hispanic </c:v>
                </c:pt>
                <c:pt idx="7">
                  <c:v>Black </c:v>
                </c:pt>
                <c:pt idx="8">
                  <c:v>AIAN</c:v>
                </c:pt>
                <c:pt idx="9">
                  <c:v>White </c:v>
                </c:pt>
                <c:pt idx="11">
                  <c:v>&lt;18</c:v>
                </c:pt>
                <c:pt idx="12">
                  <c:v>18-44</c:v>
                </c:pt>
                <c:pt idx="13">
                  <c:v>45-64</c:v>
                </c:pt>
                <c:pt idx="14">
                  <c:v>65+</c:v>
                </c:pt>
              </c:strCache>
            </c:strRef>
          </c:cat>
          <c:val>
            <c:numRef>
              <c:f>Sheet1!$C$2:$C$16</c:f>
              <c:numCache>
                <c:formatCode>General</c:formatCode>
                <c:ptCount val="15"/>
                <c:pt idx="0" formatCode="0.0">
                  <c:v>187.87</c:v>
                </c:pt>
                <c:pt idx="2" formatCode="0.0">
                  <c:v>187.2</c:v>
                </c:pt>
                <c:pt idx="3" formatCode="0.0">
                  <c:v>188.71</c:v>
                </c:pt>
                <c:pt idx="5" formatCode="0.0">
                  <c:v>138.07</c:v>
                </c:pt>
                <c:pt idx="6" formatCode="0.0">
                  <c:v>140.75</c:v>
                </c:pt>
                <c:pt idx="7" formatCode="0.0">
                  <c:v>143.54</c:v>
                </c:pt>
                <c:pt idx="8" formatCode="0.0">
                  <c:v>145.46</c:v>
                </c:pt>
                <c:pt idx="9" formatCode="0.0">
                  <c:v>257.25</c:v>
                </c:pt>
                <c:pt idx="11" formatCode="0.0">
                  <c:v>45.88</c:v>
                </c:pt>
                <c:pt idx="12" formatCode="0.0">
                  <c:v>62.89</c:v>
                </c:pt>
                <c:pt idx="13" formatCode="0.0">
                  <c:v>135.99</c:v>
                </c:pt>
                <c:pt idx="14" formatCode="0.0">
                  <c:v>285.04000000000002</c:v>
                </c:pt>
              </c:numCache>
            </c:numRef>
          </c:val>
        </c:ser>
        <c:dLbls>
          <c:showLegendKey val="0"/>
          <c:showVal val="0"/>
          <c:showCatName val="0"/>
          <c:showSerName val="0"/>
          <c:showPercent val="0"/>
          <c:showBubbleSize val="0"/>
        </c:dLbls>
        <c:gapWidth val="109"/>
        <c:axId val="107768064"/>
        <c:axId val="107778048"/>
      </c:barChart>
      <c:lineChart>
        <c:grouping val="standard"/>
        <c:varyColors val="0"/>
        <c:ser>
          <c:idx val="2"/>
          <c:order val="2"/>
          <c:tx>
            <c:strRef>
              <c:f>Sheet1!$D$1</c:f>
              <c:strCache>
                <c:ptCount val="1"/>
                <c:pt idx="0">
                  <c:v>target</c:v>
                </c:pt>
              </c:strCache>
            </c:strRef>
          </c:tx>
          <c:spPr>
            <a:ln w="31750">
              <a:solidFill>
                <a:schemeClr val="tx1"/>
              </a:solidFill>
              <a:prstDash val="dash"/>
            </a:ln>
          </c:spPr>
          <c:marker>
            <c:symbol val="none"/>
          </c:marker>
          <c:cat>
            <c:strRef>
              <c:f>Sheet1!$A$2:$A$16</c:f>
              <c:strCache>
                <c:ptCount val="15"/>
                <c:pt idx="0">
                  <c:v>Total</c:v>
                </c:pt>
                <c:pt idx="2">
                  <c:v>Male</c:v>
                </c:pt>
                <c:pt idx="3">
                  <c:v>Female</c:v>
                </c:pt>
                <c:pt idx="5">
                  <c:v>Asian</c:v>
                </c:pt>
                <c:pt idx="6">
                  <c:v>Hispanic </c:v>
                </c:pt>
                <c:pt idx="7">
                  <c:v>Black </c:v>
                </c:pt>
                <c:pt idx="8">
                  <c:v>AIAN</c:v>
                </c:pt>
                <c:pt idx="9">
                  <c:v>White </c:v>
                </c:pt>
                <c:pt idx="11">
                  <c:v>&lt;18</c:v>
                </c:pt>
                <c:pt idx="12">
                  <c:v>18-44</c:v>
                </c:pt>
                <c:pt idx="13">
                  <c:v>45-64</c:v>
                </c:pt>
                <c:pt idx="14">
                  <c:v>65+</c:v>
                </c:pt>
              </c:strCache>
            </c:strRef>
          </c:cat>
          <c:val>
            <c:numRef>
              <c:f>Sheet1!$D$2:$D$16</c:f>
              <c:numCache>
                <c:formatCode>General</c:formatCode>
                <c:ptCount val="15"/>
                <c:pt idx="0">
                  <c:v>190</c:v>
                </c:pt>
                <c:pt idx="1">
                  <c:v>190</c:v>
                </c:pt>
                <c:pt idx="2">
                  <c:v>190</c:v>
                </c:pt>
                <c:pt idx="3">
                  <c:v>190</c:v>
                </c:pt>
                <c:pt idx="4">
                  <c:v>190</c:v>
                </c:pt>
                <c:pt idx="5">
                  <c:v>190</c:v>
                </c:pt>
                <c:pt idx="6">
                  <c:v>190</c:v>
                </c:pt>
                <c:pt idx="7">
                  <c:v>190</c:v>
                </c:pt>
                <c:pt idx="8">
                  <c:v>190</c:v>
                </c:pt>
                <c:pt idx="9">
                  <c:v>190</c:v>
                </c:pt>
                <c:pt idx="10">
                  <c:v>190</c:v>
                </c:pt>
              </c:numCache>
            </c:numRef>
          </c:val>
          <c:smooth val="0"/>
        </c:ser>
        <c:dLbls>
          <c:showLegendKey val="0"/>
          <c:showVal val="0"/>
          <c:showCatName val="0"/>
          <c:showSerName val="0"/>
          <c:showPercent val="0"/>
          <c:showBubbleSize val="0"/>
        </c:dLbls>
        <c:marker val="1"/>
        <c:smooth val="0"/>
        <c:axId val="107768064"/>
        <c:axId val="107778048"/>
      </c:lineChart>
      <c:catAx>
        <c:axId val="107768064"/>
        <c:scaling>
          <c:orientation val="minMax"/>
        </c:scaling>
        <c:delete val="0"/>
        <c:axPos val="b"/>
        <c:numFmt formatCode="General" sourceLinked="0"/>
        <c:majorTickMark val="none"/>
        <c:minorTickMark val="none"/>
        <c:tickLblPos val="nextTo"/>
        <c:spPr>
          <a:ln>
            <a:solidFill>
              <a:schemeClr val="tx1"/>
            </a:solidFill>
          </a:ln>
        </c:spPr>
        <c:txPr>
          <a:bodyPr rot="0"/>
          <a:lstStyle/>
          <a:p>
            <a:pPr>
              <a:defRPr sz="1100">
                <a:latin typeface="Tahoma" panose="020B0604030504040204" pitchFamily="34" charset="0"/>
                <a:ea typeface="Tahoma" panose="020B0604030504040204" pitchFamily="34" charset="0"/>
                <a:cs typeface="Tahoma" panose="020B0604030504040204" pitchFamily="34" charset="0"/>
              </a:defRPr>
            </a:pPr>
            <a:endParaRPr lang="en-US"/>
          </a:p>
        </c:txPr>
        <c:crossAx val="107778048"/>
        <c:crosses val="autoZero"/>
        <c:auto val="1"/>
        <c:lblAlgn val="ctr"/>
        <c:lblOffset val="100"/>
        <c:noMultiLvlLbl val="0"/>
      </c:catAx>
      <c:valAx>
        <c:axId val="107778048"/>
        <c:scaling>
          <c:orientation val="minMax"/>
          <c:min val="0"/>
        </c:scaling>
        <c:delete val="0"/>
        <c:axPos val="l"/>
        <c:majorGridlines>
          <c:spPr>
            <a:ln w="3175">
              <a:solidFill>
                <a:schemeClr val="bg1">
                  <a:lumMod val="75000"/>
                </a:schemeClr>
              </a:solidFill>
              <a:prstDash val="dash"/>
            </a:ln>
          </c:spPr>
        </c:majorGridlines>
        <c:numFmt formatCode="#,##0" sourceLinked="0"/>
        <c:majorTickMark val="in"/>
        <c:minorTickMark val="none"/>
        <c:tickLblPos val="nextTo"/>
        <c:spPr>
          <a:ln>
            <a:solidFill>
              <a:schemeClr val="tx1"/>
            </a:solidFill>
          </a:ln>
        </c:spPr>
        <c:txPr>
          <a:bodyPr/>
          <a:lstStyle/>
          <a:p>
            <a:pPr>
              <a:defRPr sz="1400">
                <a:latin typeface="Tahoma" panose="020B0604030504040204" pitchFamily="34" charset="0"/>
                <a:ea typeface="Tahoma" panose="020B0604030504040204" pitchFamily="34" charset="0"/>
                <a:cs typeface="Tahoma" panose="020B0604030504040204" pitchFamily="34" charset="0"/>
              </a:defRPr>
            </a:pPr>
            <a:endParaRPr lang="en-US"/>
          </a:p>
        </c:txPr>
        <c:crossAx val="10776806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513251109098086E-2"/>
          <c:y val="5.0402951680220298E-2"/>
          <c:w val="0.90348674889090108"/>
          <c:h val="0.86216772083817395"/>
        </c:manualLayout>
      </c:layout>
      <c:barChart>
        <c:barDir val="col"/>
        <c:grouping val="clustered"/>
        <c:varyColors val="0"/>
        <c:ser>
          <c:idx val="0"/>
          <c:order val="0"/>
          <c:tx>
            <c:strRef>
              <c:f>Sheet1!$B$1</c:f>
              <c:strCache>
                <c:ptCount val="1"/>
                <c:pt idx="0">
                  <c:v>2001</c:v>
                </c:pt>
              </c:strCache>
            </c:strRef>
          </c:tx>
          <c:spPr>
            <a:solidFill>
              <a:schemeClr val="accent4">
                <a:lumMod val="20000"/>
                <a:lumOff val="80000"/>
              </a:schemeClr>
            </a:solidFill>
            <a:ln>
              <a:solidFill>
                <a:schemeClr val="tx1"/>
              </a:solidFill>
            </a:ln>
          </c:spPr>
          <c:invertIfNegative val="0"/>
          <c:errBars>
            <c:errBarType val="both"/>
            <c:errValType val="cust"/>
            <c:noEndCap val="0"/>
            <c:plus>
              <c:numRef>
                <c:f>Sheet1!$L$2:$L$16</c:f>
                <c:numCache>
                  <c:formatCode>General</c:formatCode>
                  <c:ptCount val="15"/>
                  <c:pt idx="0">
                    <c:v>1.1172</c:v>
                  </c:pt>
                  <c:pt idx="2">
                    <c:v>1.6659999999999999</c:v>
                  </c:pt>
                  <c:pt idx="3">
                    <c:v>1.4896</c:v>
                  </c:pt>
                  <c:pt idx="5">
                    <c:v>4.9000000000000004</c:v>
                  </c:pt>
                  <c:pt idx="6">
                    <c:v>3.1360000000000001</c:v>
                  </c:pt>
                  <c:pt idx="7">
                    <c:v>3.0379999999999998</c:v>
                  </c:pt>
                  <c:pt idx="8">
                    <c:v>1.4896</c:v>
                  </c:pt>
                  <c:pt idx="9">
                    <c:v>12.6616</c:v>
                  </c:pt>
                  <c:pt idx="11">
                    <c:v>2.3715999999999999</c:v>
                  </c:pt>
                  <c:pt idx="12">
                    <c:v>1.2152000000000001</c:v>
                  </c:pt>
                  <c:pt idx="13">
                    <c:v>1.7444</c:v>
                  </c:pt>
                  <c:pt idx="14">
                    <c:v>5.782</c:v>
                  </c:pt>
                </c:numCache>
              </c:numRef>
            </c:plus>
            <c:minus>
              <c:numRef>
                <c:f>Sheet1!$L$2:$L$16</c:f>
                <c:numCache>
                  <c:formatCode>General</c:formatCode>
                  <c:ptCount val="15"/>
                  <c:pt idx="0">
                    <c:v>1.1172</c:v>
                  </c:pt>
                  <c:pt idx="2">
                    <c:v>1.6659999999999999</c:v>
                  </c:pt>
                  <c:pt idx="3">
                    <c:v>1.4896</c:v>
                  </c:pt>
                  <c:pt idx="5">
                    <c:v>4.9000000000000004</c:v>
                  </c:pt>
                  <c:pt idx="6">
                    <c:v>3.1360000000000001</c:v>
                  </c:pt>
                  <c:pt idx="7">
                    <c:v>3.0379999999999998</c:v>
                  </c:pt>
                  <c:pt idx="8">
                    <c:v>1.4896</c:v>
                  </c:pt>
                  <c:pt idx="9">
                    <c:v>12.6616</c:v>
                  </c:pt>
                  <c:pt idx="11">
                    <c:v>2.3715999999999999</c:v>
                  </c:pt>
                  <c:pt idx="12">
                    <c:v>1.2152000000000001</c:v>
                  </c:pt>
                  <c:pt idx="13">
                    <c:v>1.7444</c:v>
                  </c:pt>
                  <c:pt idx="14">
                    <c:v>5.782</c:v>
                  </c:pt>
                </c:numCache>
              </c:numRef>
            </c:minus>
          </c:errBars>
          <c:cat>
            <c:strRef>
              <c:f>Sheet1!$A$2:$A$16</c:f>
              <c:strCache>
                <c:ptCount val="15"/>
                <c:pt idx="0">
                  <c:v>Total </c:v>
                </c:pt>
                <c:pt idx="2">
                  <c:v>Female</c:v>
                </c:pt>
                <c:pt idx="3">
                  <c:v>Male</c:v>
                </c:pt>
                <c:pt idx="5">
                  <c:v>Asian </c:v>
                </c:pt>
                <c:pt idx="6">
                  <c:v>Hispanic</c:v>
                </c:pt>
                <c:pt idx="7">
                  <c:v>Black</c:v>
                </c:pt>
                <c:pt idx="8">
                  <c:v>White</c:v>
                </c:pt>
                <c:pt idx="9">
                  <c:v>AIAN</c:v>
                </c:pt>
                <c:pt idx="11">
                  <c:v>&lt;18</c:v>
                </c:pt>
                <c:pt idx="12">
                  <c:v>18-44</c:v>
                </c:pt>
                <c:pt idx="13">
                  <c:v>45-64</c:v>
                </c:pt>
                <c:pt idx="14">
                  <c:v>65+</c:v>
                </c:pt>
              </c:strCache>
            </c:strRef>
          </c:cat>
          <c:val>
            <c:numRef>
              <c:f>Sheet1!$B$2:$B$16</c:f>
              <c:numCache>
                <c:formatCode>General</c:formatCode>
                <c:ptCount val="15"/>
                <c:pt idx="0" formatCode="0.0">
                  <c:v>34.68</c:v>
                </c:pt>
                <c:pt idx="2" formatCode="0.0">
                  <c:v>31.51</c:v>
                </c:pt>
                <c:pt idx="3" formatCode="0.0">
                  <c:v>36.86</c:v>
                </c:pt>
                <c:pt idx="5" formatCode="0.0">
                  <c:v>18.57</c:v>
                </c:pt>
                <c:pt idx="6" formatCode="0.0">
                  <c:v>27.43</c:v>
                </c:pt>
                <c:pt idx="7" formatCode="0.0">
                  <c:v>38.61</c:v>
                </c:pt>
                <c:pt idx="8" formatCode="0.0">
                  <c:v>35.090000000000003</c:v>
                </c:pt>
                <c:pt idx="9" formatCode="0.0">
                  <c:v>42.83</c:v>
                </c:pt>
                <c:pt idx="11" formatCode="0.0">
                  <c:v>5</c:v>
                </c:pt>
                <c:pt idx="12" formatCode="0.0">
                  <c:v>16.23</c:v>
                </c:pt>
                <c:pt idx="13" formatCode="0.0">
                  <c:v>39.86</c:v>
                </c:pt>
                <c:pt idx="14" formatCode="0.0">
                  <c:v>93</c:v>
                </c:pt>
              </c:numCache>
            </c:numRef>
          </c:val>
        </c:ser>
        <c:ser>
          <c:idx val="1"/>
          <c:order val="1"/>
          <c:tx>
            <c:strRef>
              <c:f>Sheet1!$C$1</c:f>
              <c:strCache>
                <c:ptCount val="1"/>
                <c:pt idx="0">
                  <c:v>2011</c:v>
                </c:pt>
              </c:strCache>
            </c:strRef>
          </c:tx>
          <c:spPr>
            <a:solidFill>
              <a:schemeClr val="accent4">
                <a:lumMod val="75000"/>
              </a:schemeClr>
            </a:solidFill>
          </c:spPr>
          <c:invertIfNegative val="0"/>
          <c:errBars>
            <c:errBarType val="both"/>
            <c:errValType val="cust"/>
            <c:noEndCap val="0"/>
            <c:plus>
              <c:numRef>
                <c:f>Sheet1!$N$2:$N$16</c:f>
                <c:numCache>
                  <c:formatCode>General</c:formatCode>
                  <c:ptCount val="15"/>
                  <c:pt idx="0">
                    <c:v>0.84279999999999999</c:v>
                  </c:pt>
                  <c:pt idx="2">
                    <c:v>1.2544</c:v>
                  </c:pt>
                  <c:pt idx="3">
                    <c:v>1.1172</c:v>
                  </c:pt>
                  <c:pt idx="5">
                    <c:v>3.528</c:v>
                  </c:pt>
                  <c:pt idx="6">
                    <c:v>1.9403999999999999</c:v>
                  </c:pt>
                  <c:pt idx="7">
                    <c:v>1.9403999999999999</c:v>
                  </c:pt>
                  <c:pt idx="8">
                    <c:v>1.1759999999999999</c:v>
                  </c:pt>
                  <c:pt idx="9">
                    <c:v>10.5252</c:v>
                  </c:pt>
                  <c:pt idx="11">
                    <c:v>1.6856</c:v>
                  </c:pt>
                  <c:pt idx="12">
                    <c:v>0.88200000000000001</c:v>
                  </c:pt>
                  <c:pt idx="13">
                    <c:v>1.0976000000000001</c:v>
                  </c:pt>
                  <c:pt idx="14">
                    <c:v>2.8420000000000001</c:v>
                  </c:pt>
                </c:numCache>
              </c:numRef>
            </c:plus>
            <c:minus>
              <c:numRef>
                <c:f>Sheet1!$N$2:$N$16</c:f>
                <c:numCache>
                  <c:formatCode>General</c:formatCode>
                  <c:ptCount val="15"/>
                  <c:pt idx="0">
                    <c:v>0.84279999999999999</c:v>
                  </c:pt>
                  <c:pt idx="2">
                    <c:v>1.2544</c:v>
                  </c:pt>
                  <c:pt idx="3">
                    <c:v>1.1172</c:v>
                  </c:pt>
                  <c:pt idx="5">
                    <c:v>3.528</c:v>
                  </c:pt>
                  <c:pt idx="6">
                    <c:v>1.9403999999999999</c:v>
                  </c:pt>
                  <c:pt idx="7">
                    <c:v>1.9403999999999999</c:v>
                  </c:pt>
                  <c:pt idx="8">
                    <c:v>1.1759999999999999</c:v>
                  </c:pt>
                  <c:pt idx="9">
                    <c:v>10.5252</c:v>
                  </c:pt>
                  <c:pt idx="11">
                    <c:v>1.6856</c:v>
                  </c:pt>
                  <c:pt idx="12">
                    <c:v>0.88200000000000001</c:v>
                  </c:pt>
                  <c:pt idx="13">
                    <c:v>1.0976000000000001</c:v>
                  </c:pt>
                  <c:pt idx="14">
                    <c:v>2.8420000000000001</c:v>
                  </c:pt>
                </c:numCache>
              </c:numRef>
            </c:minus>
          </c:errBars>
          <c:cat>
            <c:strRef>
              <c:f>Sheet1!$A$2:$A$16</c:f>
              <c:strCache>
                <c:ptCount val="15"/>
                <c:pt idx="0">
                  <c:v>Total </c:v>
                </c:pt>
                <c:pt idx="2">
                  <c:v>Female</c:v>
                </c:pt>
                <c:pt idx="3">
                  <c:v>Male</c:v>
                </c:pt>
                <c:pt idx="5">
                  <c:v>Asian </c:v>
                </c:pt>
                <c:pt idx="6">
                  <c:v>Hispanic</c:v>
                </c:pt>
                <c:pt idx="7">
                  <c:v>Black</c:v>
                </c:pt>
                <c:pt idx="8">
                  <c:v>White</c:v>
                </c:pt>
                <c:pt idx="9">
                  <c:v>AIAN</c:v>
                </c:pt>
                <c:pt idx="11">
                  <c:v>&lt;18</c:v>
                </c:pt>
                <c:pt idx="12">
                  <c:v>18-44</c:v>
                </c:pt>
                <c:pt idx="13">
                  <c:v>45-64</c:v>
                </c:pt>
                <c:pt idx="14">
                  <c:v>65+</c:v>
                </c:pt>
              </c:strCache>
            </c:strRef>
          </c:cat>
          <c:val>
            <c:numRef>
              <c:f>Sheet1!$C$2:$C$16</c:f>
              <c:numCache>
                <c:formatCode>General</c:formatCode>
                <c:ptCount val="15"/>
                <c:pt idx="0" formatCode="0.0">
                  <c:v>31.89</c:v>
                </c:pt>
                <c:pt idx="2" formatCode="0.0">
                  <c:v>28.84</c:v>
                </c:pt>
                <c:pt idx="3" formatCode="0.0">
                  <c:v>33.97</c:v>
                </c:pt>
                <c:pt idx="5" formatCode="0.0">
                  <c:v>22.08</c:v>
                </c:pt>
                <c:pt idx="6" formatCode="0.0">
                  <c:v>23.27</c:v>
                </c:pt>
                <c:pt idx="7" formatCode="0.0">
                  <c:v>31.4</c:v>
                </c:pt>
                <c:pt idx="8" formatCode="0.0">
                  <c:v>34.82</c:v>
                </c:pt>
                <c:pt idx="9" formatCode="0.0">
                  <c:v>47.72</c:v>
                </c:pt>
                <c:pt idx="11" formatCode="0.0">
                  <c:v>2.98</c:v>
                </c:pt>
                <c:pt idx="12" formatCode="0.0">
                  <c:v>9.0299999999999994</c:v>
                </c:pt>
                <c:pt idx="13" formatCode="0.0">
                  <c:v>28.56</c:v>
                </c:pt>
                <c:pt idx="14" formatCode="0.0">
                  <c:v>73.22</c:v>
                </c:pt>
              </c:numCache>
            </c:numRef>
          </c:val>
        </c:ser>
        <c:dLbls>
          <c:showLegendKey val="0"/>
          <c:showVal val="0"/>
          <c:showCatName val="0"/>
          <c:showSerName val="0"/>
          <c:showPercent val="0"/>
          <c:showBubbleSize val="0"/>
        </c:dLbls>
        <c:gapWidth val="109"/>
        <c:axId val="107954944"/>
        <c:axId val="107956480"/>
      </c:barChart>
      <c:lineChart>
        <c:grouping val="standard"/>
        <c:varyColors val="0"/>
        <c:ser>
          <c:idx val="2"/>
          <c:order val="2"/>
          <c:tx>
            <c:strRef>
              <c:f>Sheet1!$D$1</c:f>
              <c:strCache>
                <c:ptCount val="1"/>
                <c:pt idx="0">
                  <c:v>target</c:v>
                </c:pt>
              </c:strCache>
            </c:strRef>
          </c:tx>
          <c:spPr>
            <a:ln w="31750">
              <a:solidFill>
                <a:schemeClr val="tx1"/>
              </a:solidFill>
              <a:prstDash val="dash"/>
            </a:ln>
          </c:spPr>
          <c:marker>
            <c:symbol val="none"/>
          </c:marker>
          <c:cat>
            <c:strRef>
              <c:f>Sheet1!$A$2:$A$16</c:f>
              <c:strCache>
                <c:ptCount val="15"/>
                <c:pt idx="0">
                  <c:v>Total </c:v>
                </c:pt>
                <c:pt idx="2">
                  <c:v>Female</c:v>
                </c:pt>
                <c:pt idx="3">
                  <c:v>Male</c:v>
                </c:pt>
                <c:pt idx="5">
                  <c:v>Asian </c:v>
                </c:pt>
                <c:pt idx="6">
                  <c:v>Hispanic</c:v>
                </c:pt>
                <c:pt idx="7">
                  <c:v>Black</c:v>
                </c:pt>
                <c:pt idx="8">
                  <c:v>White</c:v>
                </c:pt>
                <c:pt idx="9">
                  <c:v>AIAN</c:v>
                </c:pt>
                <c:pt idx="11">
                  <c:v>&lt;18</c:v>
                </c:pt>
                <c:pt idx="12">
                  <c:v>18-44</c:v>
                </c:pt>
                <c:pt idx="13">
                  <c:v>45-64</c:v>
                </c:pt>
                <c:pt idx="14">
                  <c:v>65+</c:v>
                </c:pt>
              </c:strCache>
            </c:strRef>
          </c:cat>
          <c:val>
            <c:numRef>
              <c:f>Sheet1!$D$2:$D$16</c:f>
              <c:numCache>
                <c:formatCode>General</c:formatCode>
                <c:ptCount val="15"/>
                <c:pt idx="0">
                  <c:v>29.3</c:v>
                </c:pt>
                <c:pt idx="1">
                  <c:v>29.3</c:v>
                </c:pt>
                <c:pt idx="2">
                  <c:v>29.3</c:v>
                </c:pt>
                <c:pt idx="3">
                  <c:v>29.3</c:v>
                </c:pt>
                <c:pt idx="4">
                  <c:v>29.3</c:v>
                </c:pt>
                <c:pt idx="5">
                  <c:v>29.3</c:v>
                </c:pt>
                <c:pt idx="6">
                  <c:v>29.3</c:v>
                </c:pt>
                <c:pt idx="7">
                  <c:v>29.3</c:v>
                </c:pt>
                <c:pt idx="8">
                  <c:v>29.3</c:v>
                </c:pt>
                <c:pt idx="9">
                  <c:v>29.3</c:v>
                </c:pt>
                <c:pt idx="10">
                  <c:v>29.3</c:v>
                </c:pt>
              </c:numCache>
            </c:numRef>
          </c:val>
          <c:smooth val="0"/>
        </c:ser>
        <c:dLbls>
          <c:showLegendKey val="0"/>
          <c:showVal val="0"/>
          <c:showCatName val="0"/>
          <c:showSerName val="0"/>
          <c:showPercent val="0"/>
          <c:showBubbleSize val="0"/>
        </c:dLbls>
        <c:marker val="1"/>
        <c:smooth val="0"/>
        <c:axId val="107954944"/>
        <c:axId val="107956480"/>
      </c:lineChart>
      <c:catAx>
        <c:axId val="107954944"/>
        <c:scaling>
          <c:orientation val="minMax"/>
        </c:scaling>
        <c:delete val="0"/>
        <c:axPos val="b"/>
        <c:numFmt formatCode="General" sourceLinked="0"/>
        <c:majorTickMark val="none"/>
        <c:minorTickMark val="none"/>
        <c:tickLblPos val="nextTo"/>
        <c:spPr>
          <a:ln>
            <a:solidFill>
              <a:schemeClr val="tx1"/>
            </a:solidFill>
          </a:ln>
        </c:spPr>
        <c:txPr>
          <a:bodyPr rot="0"/>
          <a:lstStyle/>
          <a:p>
            <a:pPr>
              <a:defRPr sz="1100">
                <a:latin typeface="Tahoma" panose="020B0604030504040204" pitchFamily="34" charset="0"/>
                <a:ea typeface="Tahoma" panose="020B0604030504040204" pitchFamily="34" charset="0"/>
                <a:cs typeface="Tahoma" panose="020B0604030504040204" pitchFamily="34" charset="0"/>
              </a:defRPr>
            </a:pPr>
            <a:endParaRPr lang="en-US"/>
          </a:p>
        </c:txPr>
        <c:crossAx val="107956480"/>
        <c:crosses val="autoZero"/>
        <c:auto val="1"/>
        <c:lblAlgn val="ctr"/>
        <c:lblOffset val="100"/>
        <c:noMultiLvlLbl val="0"/>
      </c:catAx>
      <c:valAx>
        <c:axId val="107956480"/>
        <c:scaling>
          <c:orientation val="minMax"/>
          <c:min val="0"/>
        </c:scaling>
        <c:delete val="0"/>
        <c:axPos val="l"/>
        <c:majorGridlines>
          <c:spPr>
            <a:ln w="3175">
              <a:solidFill>
                <a:schemeClr val="bg1">
                  <a:lumMod val="75000"/>
                </a:schemeClr>
              </a:solidFill>
              <a:prstDash val="dash"/>
            </a:ln>
          </c:spPr>
        </c:majorGridlines>
        <c:numFmt formatCode="#,##0" sourceLinked="0"/>
        <c:majorTickMark val="in"/>
        <c:minorTickMark val="none"/>
        <c:tickLblPos val="nextTo"/>
        <c:spPr>
          <a:ln>
            <a:solidFill>
              <a:schemeClr val="tx1"/>
            </a:solidFill>
          </a:ln>
        </c:spPr>
        <c:txPr>
          <a:bodyPr/>
          <a:lstStyle/>
          <a:p>
            <a:pPr>
              <a:defRPr sz="1400">
                <a:latin typeface="Tahoma" panose="020B0604030504040204" pitchFamily="34" charset="0"/>
                <a:ea typeface="Tahoma" panose="020B0604030504040204" pitchFamily="34" charset="0"/>
                <a:cs typeface="Tahoma" panose="020B0604030504040204" pitchFamily="34" charset="0"/>
              </a:defRPr>
            </a:pPr>
            <a:endParaRPr lang="en-US"/>
          </a:p>
        </c:txPr>
        <c:crossAx val="107954944"/>
        <c:crosses val="autoZero"/>
        <c:crossBetween val="between"/>
        <c:minorUnit val="10"/>
      </c:valAx>
    </c:plotArea>
    <c:plotVisOnly val="1"/>
    <c:dispBlanksAs val="gap"/>
    <c:showDLblsOverMax val="0"/>
  </c:chart>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Column1</c:v>
                </c:pt>
              </c:strCache>
            </c:strRef>
          </c:tx>
          <c:spPr>
            <a:solidFill>
              <a:srgbClr val="3F80CD"/>
            </a:solidFill>
            <a:ln>
              <a:solidFill>
                <a:srgbClr val="000000"/>
              </a:solidFill>
            </a:ln>
          </c:spPr>
          <c:invertIfNegative val="0"/>
          <c:dLbls>
            <c:dLbl>
              <c:idx val="0"/>
              <c:layout>
                <c:manualLayout>
                  <c:x val="0.63377197359939497"/>
                  <c:y val="0.18370556613400399"/>
                </c:manualLayout>
              </c:layout>
              <c:tx>
                <c:rich>
                  <a:bodyPr/>
                  <a:lstStyle/>
                  <a:p>
                    <a:r>
                      <a:rPr lang="en-US" dirty="0" smtClean="0">
                        <a:latin typeface="Arial" pitchFamily="34" charset="0"/>
                        <a:cs typeface="Arial" pitchFamily="34" charset="0"/>
                      </a:rPr>
                      <a:t>6</a:t>
                    </a:r>
                    <a:r>
                      <a:rPr lang="en-US" dirty="0" smtClean="0"/>
                      <a:t>.9%</a:t>
                    </a:r>
                    <a:endParaRPr lang="en-US" dirty="0"/>
                  </a:p>
                </c:rich>
              </c:tx>
              <c:dLblPos val="ctr"/>
              <c:showLegendKey val="0"/>
              <c:showVal val="1"/>
              <c:showCatName val="0"/>
              <c:showSerName val="0"/>
              <c:showPercent val="0"/>
              <c:showBubbleSize val="0"/>
            </c:dLbl>
            <c:dLbl>
              <c:idx val="1"/>
              <c:layout>
                <c:manualLayout>
                  <c:x val="0.20877179747007901"/>
                  <c:y val="-8.0719112392213799E-2"/>
                </c:manualLayout>
              </c:layout>
              <c:tx>
                <c:rich>
                  <a:bodyPr/>
                  <a:lstStyle/>
                  <a:p>
                    <a:r>
                      <a:rPr lang="en-US" dirty="0" smtClean="0">
                        <a:latin typeface="Arial" pitchFamily="34" charset="0"/>
                        <a:cs typeface="Arial" pitchFamily="34" charset="0"/>
                      </a:rPr>
                      <a:t>1</a:t>
                    </a:r>
                    <a:r>
                      <a:rPr lang="en-US" dirty="0" smtClean="0"/>
                      <a:t>0.8%</a:t>
                    </a:r>
                    <a:endParaRPr lang="en-US" dirty="0"/>
                  </a:p>
                </c:rich>
              </c:tx>
              <c:dLblPos val="ctr"/>
              <c:showLegendKey val="0"/>
              <c:showVal val="1"/>
              <c:showCatName val="0"/>
              <c:showSerName val="0"/>
              <c:showPercent val="0"/>
              <c:showBubbleSize val="0"/>
            </c:dLbl>
            <c:dLbl>
              <c:idx val="2"/>
              <c:layout>
                <c:manualLayout>
                  <c:x val="-0.21250016145187001"/>
                  <c:y val="-0.27555834920100603"/>
                </c:manualLayout>
              </c:layout>
              <c:tx>
                <c:rich>
                  <a:bodyPr/>
                  <a:lstStyle/>
                  <a:p>
                    <a:r>
                      <a:rPr lang="en-US" dirty="0" smtClean="0">
                        <a:latin typeface="Arial" pitchFamily="34" charset="0"/>
                        <a:cs typeface="Arial" pitchFamily="34" charset="0"/>
                      </a:rPr>
                      <a:t>1</a:t>
                    </a:r>
                    <a:r>
                      <a:rPr lang="en-US" dirty="0" smtClean="0"/>
                      <a:t>6.8%</a:t>
                    </a:r>
                    <a:endParaRPr lang="en-US" dirty="0"/>
                  </a:p>
                </c:rich>
              </c:tx>
              <c:dLblPos val="ctr"/>
              <c:showLegendKey val="0"/>
              <c:showVal val="1"/>
              <c:showCatName val="0"/>
              <c:showSerName val="0"/>
              <c:showPercent val="0"/>
              <c:showBubbleSize val="0"/>
            </c:dLbl>
            <c:dLbl>
              <c:idx val="3"/>
              <c:layout>
                <c:manualLayout>
                  <c:x val="-0.63377197359939497"/>
                  <c:y val="-0.69307099950555995"/>
                </c:manualLayout>
              </c:layout>
              <c:tx>
                <c:rich>
                  <a:bodyPr/>
                  <a:lstStyle/>
                  <a:p>
                    <a:r>
                      <a:rPr lang="en-US" dirty="0" smtClean="0">
                        <a:latin typeface="Arial" pitchFamily="34" charset="0"/>
                        <a:cs typeface="Arial" pitchFamily="34" charset="0"/>
                      </a:rPr>
                      <a:t>3</a:t>
                    </a:r>
                    <a:r>
                      <a:rPr lang="en-US" dirty="0" smtClean="0"/>
                      <a:t>4.5%</a:t>
                    </a:r>
                    <a:endParaRPr lang="en-US" dirty="0"/>
                  </a:p>
                </c:rich>
              </c:tx>
              <c:dLblPos val="ctr"/>
              <c:showLegendKey val="0"/>
              <c:showVal val="1"/>
              <c:showCatName val="0"/>
              <c:showSerName val="0"/>
              <c:showPercent val="0"/>
              <c:showBubbleSize val="0"/>
            </c:dLbl>
            <c:txPr>
              <a:bodyPr/>
              <a:lstStyle/>
              <a:p>
                <a:pPr>
                  <a:defRPr>
                    <a:latin typeface="Arial" pitchFamily="34" charset="0"/>
                    <a:cs typeface="Arial" pitchFamily="34" charset="0"/>
                  </a:defRPr>
                </a:pPr>
                <a:endParaRPr lang="en-US"/>
              </a:p>
            </c:txPr>
            <c:dLblPos val="ctr"/>
            <c:showLegendKey val="0"/>
            <c:showVal val="1"/>
            <c:showCatName val="0"/>
            <c:showSerName val="0"/>
            <c:showPercent val="0"/>
            <c:showBubbleSize val="0"/>
            <c:showLeaderLines val="0"/>
          </c:dLbls>
          <c:cat>
            <c:strRef>
              <c:f>Sheet1!$A$2:$A$5</c:f>
              <c:strCache>
                <c:ptCount val="4"/>
                <c:pt idx="0">
                  <c:v>Total</c:v>
                </c:pt>
                <c:pt idx="1">
                  <c:v>Albuminuria</c:v>
                </c:pt>
                <c:pt idx="2">
                  <c:v>Impaired GFR</c:v>
                </c:pt>
                <c:pt idx="3">
                  <c:v>Both</c:v>
                </c:pt>
              </c:strCache>
            </c:strRef>
          </c:cat>
          <c:val>
            <c:numRef>
              <c:f>Sheet1!$B$2:$B$5</c:f>
              <c:numCache>
                <c:formatCode>General</c:formatCode>
                <c:ptCount val="4"/>
                <c:pt idx="0">
                  <c:v>34.5</c:v>
                </c:pt>
                <c:pt idx="1">
                  <c:v>16.8</c:v>
                </c:pt>
                <c:pt idx="2">
                  <c:v>10.8</c:v>
                </c:pt>
                <c:pt idx="3">
                  <c:v>6.9</c:v>
                </c:pt>
              </c:numCache>
            </c:numRef>
          </c:val>
        </c:ser>
        <c:dLbls>
          <c:showLegendKey val="0"/>
          <c:showVal val="0"/>
          <c:showCatName val="0"/>
          <c:showSerName val="0"/>
          <c:showPercent val="0"/>
          <c:showBubbleSize val="0"/>
        </c:dLbls>
        <c:gapWidth val="150"/>
        <c:overlap val="100"/>
        <c:axId val="109297664"/>
        <c:axId val="109299200"/>
      </c:barChart>
      <c:catAx>
        <c:axId val="109297664"/>
        <c:scaling>
          <c:orientation val="minMax"/>
        </c:scaling>
        <c:delete val="0"/>
        <c:axPos val="b"/>
        <c:majorTickMark val="out"/>
        <c:minorTickMark val="none"/>
        <c:tickLblPos val="nextTo"/>
        <c:txPr>
          <a:bodyPr/>
          <a:lstStyle/>
          <a:p>
            <a:pPr>
              <a:defRPr>
                <a:latin typeface="Arial" pitchFamily="34" charset="0"/>
                <a:cs typeface="Arial" pitchFamily="34" charset="0"/>
              </a:defRPr>
            </a:pPr>
            <a:endParaRPr lang="en-US"/>
          </a:p>
        </c:txPr>
        <c:crossAx val="109299200"/>
        <c:crosses val="autoZero"/>
        <c:auto val="1"/>
        <c:lblAlgn val="ctr"/>
        <c:lblOffset val="100"/>
        <c:noMultiLvlLbl val="0"/>
      </c:catAx>
      <c:valAx>
        <c:axId val="109299200"/>
        <c:scaling>
          <c:orientation val="minMax"/>
        </c:scaling>
        <c:delete val="0"/>
        <c:axPos val="l"/>
        <c:title>
          <c:tx>
            <c:rich>
              <a:bodyPr rot="-5400000" vert="horz"/>
              <a:lstStyle/>
              <a:p>
                <a:pPr>
                  <a:defRPr b="0">
                    <a:latin typeface="Arial" pitchFamily="34" charset="0"/>
                    <a:cs typeface="Arial" pitchFamily="34" charset="0"/>
                  </a:defRPr>
                </a:pPr>
                <a:r>
                  <a:rPr lang="en-US" b="0" dirty="0" smtClean="0">
                    <a:latin typeface="Arial" pitchFamily="34" charset="0"/>
                    <a:cs typeface="Arial" pitchFamily="34" charset="0"/>
                  </a:rPr>
                  <a:t>Prevalence</a:t>
                </a:r>
                <a:r>
                  <a:rPr lang="en-US" b="0" baseline="0" dirty="0" smtClean="0">
                    <a:latin typeface="Arial" pitchFamily="34" charset="0"/>
                    <a:cs typeface="Arial" pitchFamily="34" charset="0"/>
                  </a:rPr>
                  <a:t> (%)</a:t>
                </a:r>
                <a:endParaRPr lang="en-US" b="0" dirty="0">
                  <a:latin typeface="Arial" pitchFamily="34" charset="0"/>
                  <a:cs typeface="Arial" pitchFamily="34" charset="0"/>
                </a:endParaRPr>
              </a:p>
            </c:rich>
          </c:tx>
          <c:layout>
            <c:manualLayout>
              <c:xMode val="edge"/>
              <c:yMode val="edge"/>
              <c:x val="2.0833333333333398E-3"/>
              <c:y val="0.21647145669291401"/>
            </c:manualLayout>
          </c:layout>
          <c:overlay val="0"/>
        </c:title>
        <c:numFmt formatCode="General" sourceLinked="1"/>
        <c:majorTickMark val="out"/>
        <c:minorTickMark val="out"/>
        <c:tickLblPos val="nextTo"/>
        <c:txPr>
          <a:bodyPr/>
          <a:lstStyle/>
          <a:p>
            <a:pPr>
              <a:defRPr>
                <a:latin typeface="Arial" pitchFamily="34" charset="0"/>
                <a:cs typeface="Arial" pitchFamily="34" charset="0"/>
              </a:defRPr>
            </a:pPr>
            <a:endParaRPr lang="en-US"/>
          </a:p>
        </c:txPr>
        <c:crossAx val="109297664"/>
        <c:crosses val="autoZero"/>
        <c:crossBetween val="between"/>
        <c:majorUnit val="10"/>
        <c:minorUnit val="5"/>
      </c:valAx>
    </c:plotArea>
    <c:plotVisOnly val="1"/>
    <c:dispBlanksAs val="gap"/>
    <c:showDLblsOverMax val="0"/>
  </c:chart>
  <c:txPr>
    <a:bodyPr/>
    <a:lstStyle/>
    <a:p>
      <a:pPr>
        <a:defRPr sz="1800"/>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5087736799803"/>
          <c:y val="4.7968749999999998E-2"/>
          <c:w val="0.87984660309053697"/>
          <c:h val="0.78389370078740095"/>
        </c:manualLayout>
      </c:layout>
      <c:barChart>
        <c:barDir val="col"/>
        <c:grouping val="stacked"/>
        <c:varyColors val="0"/>
        <c:dLbls>
          <c:showLegendKey val="0"/>
          <c:showVal val="0"/>
          <c:showCatName val="0"/>
          <c:showSerName val="0"/>
          <c:showPercent val="0"/>
          <c:showBubbleSize val="0"/>
        </c:dLbls>
        <c:gapWidth val="150"/>
        <c:overlap val="100"/>
        <c:axId val="109412736"/>
        <c:axId val="109414272"/>
      </c:barChart>
      <c:catAx>
        <c:axId val="109412736"/>
        <c:scaling>
          <c:orientation val="minMax"/>
        </c:scaling>
        <c:delete val="0"/>
        <c:axPos val="b"/>
        <c:majorTickMark val="none"/>
        <c:minorTickMark val="none"/>
        <c:tickLblPos val="nextTo"/>
        <c:txPr>
          <a:bodyPr/>
          <a:lstStyle/>
          <a:p>
            <a:pPr>
              <a:defRPr>
                <a:latin typeface="Arial" pitchFamily="34" charset="0"/>
                <a:cs typeface="Arial" pitchFamily="34" charset="0"/>
              </a:defRPr>
            </a:pPr>
            <a:endParaRPr lang="en-US"/>
          </a:p>
        </c:txPr>
        <c:crossAx val="109414272"/>
        <c:crosses val="autoZero"/>
        <c:auto val="1"/>
        <c:lblAlgn val="ctr"/>
        <c:lblOffset val="100"/>
        <c:noMultiLvlLbl val="0"/>
      </c:catAx>
      <c:valAx>
        <c:axId val="109414272"/>
        <c:scaling>
          <c:orientation val="minMax"/>
        </c:scaling>
        <c:delete val="0"/>
        <c:axPos val="l"/>
        <c:title>
          <c:tx>
            <c:rich>
              <a:bodyPr rot="-5400000" vert="horz"/>
              <a:lstStyle/>
              <a:p>
                <a:pPr>
                  <a:defRPr b="0">
                    <a:latin typeface="Arial" pitchFamily="34" charset="0"/>
                    <a:cs typeface="Arial" pitchFamily="34" charset="0"/>
                  </a:defRPr>
                </a:pPr>
                <a:r>
                  <a:rPr lang="en-US" b="0" dirty="0" smtClean="0">
                    <a:latin typeface="Arial" pitchFamily="34" charset="0"/>
                    <a:cs typeface="Arial" pitchFamily="34" charset="0"/>
                  </a:rPr>
                  <a:t>10-Year</a:t>
                </a:r>
                <a:r>
                  <a:rPr lang="en-US" b="0" baseline="0" dirty="0" smtClean="0">
                    <a:latin typeface="Arial" pitchFamily="34" charset="0"/>
                    <a:cs typeface="Arial" pitchFamily="34" charset="0"/>
                  </a:rPr>
                  <a:t> </a:t>
                </a:r>
                <a:r>
                  <a:rPr lang="en-US" b="0" dirty="0" smtClean="0">
                    <a:latin typeface="Arial" pitchFamily="34" charset="0"/>
                    <a:cs typeface="Arial" pitchFamily="34" charset="0"/>
                  </a:rPr>
                  <a:t>Cumulative Mortality (%)*</a:t>
                </a:r>
                <a:endParaRPr lang="en-US" b="0" dirty="0">
                  <a:latin typeface="Arial" pitchFamily="34" charset="0"/>
                  <a:cs typeface="Arial" pitchFamily="34" charset="0"/>
                </a:endParaRPr>
              </a:p>
            </c:rich>
          </c:tx>
          <c:layout>
            <c:manualLayout>
              <c:xMode val="edge"/>
              <c:yMode val="edge"/>
              <c:x val="3.8077157698255398E-4"/>
              <c:y val="9.8271639030717603E-2"/>
            </c:manualLayout>
          </c:layout>
          <c:overlay val="0"/>
        </c:title>
        <c:numFmt formatCode="General" sourceLinked="1"/>
        <c:majorTickMark val="out"/>
        <c:minorTickMark val="none"/>
        <c:tickLblPos val="nextTo"/>
        <c:txPr>
          <a:bodyPr/>
          <a:lstStyle/>
          <a:p>
            <a:pPr>
              <a:defRPr>
                <a:latin typeface="Arial" pitchFamily="34" charset="0"/>
                <a:cs typeface="Arial" pitchFamily="34" charset="0"/>
              </a:defRPr>
            </a:pPr>
            <a:endParaRPr lang="en-US"/>
          </a:p>
        </c:txPr>
        <c:crossAx val="109412736"/>
        <c:crosses val="autoZero"/>
        <c:crossBetween val="between"/>
        <c:majorUnit val="10"/>
      </c:valAx>
    </c:plotArea>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07533698118244"/>
          <c:y val="5.6412315930388202E-2"/>
          <c:w val="0.87430790960451976"/>
          <c:h val="0.80499310570049698"/>
        </c:manualLayout>
      </c:layout>
      <c:lineChart>
        <c:grouping val="standard"/>
        <c:varyColors val="0"/>
        <c:ser>
          <c:idx val="0"/>
          <c:order val="0"/>
          <c:tx>
            <c:strRef>
              <c:f>Sheet1!$A$2</c:f>
              <c:strCache>
                <c:ptCount val="1"/>
                <c:pt idx="0">
                  <c:v>diabetes incidence</c:v>
                </c:pt>
              </c:strCache>
            </c:strRef>
          </c:tx>
          <c:spPr>
            <a:ln w="38100" cap="rnd">
              <a:solidFill>
                <a:srgbClr val="008080"/>
              </a:solidFill>
              <a:miter lim="800000"/>
            </a:ln>
          </c:spPr>
          <c:marker>
            <c:symbol val="none"/>
          </c:marker>
          <c:cat>
            <c:strRef>
              <c:f>Sheet1!$B$1:$P$1</c:f>
              <c:strCache>
                <c:ptCount val="15"/>
                <c:pt idx="0">
                  <c:v>1997-1999</c:v>
                </c:pt>
                <c:pt idx="1">
                  <c:v> </c:v>
                </c:pt>
                <c:pt idx="2">
                  <c:v>   </c:v>
                </c:pt>
                <c:pt idx="3">
                  <c:v>2000-2002</c:v>
                </c:pt>
                <c:pt idx="4">
                  <c:v>  </c:v>
                </c:pt>
                <c:pt idx="5">
                  <c:v>    </c:v>
                </c:pt>
                <c:pt idx="6">
                  <c:v>2003-2005</c:v>
                </c:pt>
                <c:pt idx="7">
                  <c:v>     </c:v>
                </c:pt>
                <c:pt idx="8">
                  <c:v>                        </c:v>
                </c:pt>
                <c:pt idx="9">
                  <c:v>2006-2008</c:v>
                </c:pt>
                <c:pt idx="10">
                  <c:v>                                                 </c:v>
                </c:pt>
                <c:pt idx="11">
                  <c:v>              </c:v>
                </c:pt>
                <c:pt idx="12">
                  <c:v>2009-2011</c:v>
                </c:pt>
                <c:pt idx="13">
                  <c:v>        </c:v>
                </c:pt>
                <c:pt idx="14">
                  <c:v>2011-2013</c:v>
                </c:pt>
              </c:strCache>
            </c:strRef>
          </c:cat>
          <c:val>
            <c:numRef>
              <c:f>Sheet1!$B$2:$P$2</c:f>
              <c:numCache>
                <c:formatCode>General</c:formatCode>
                <c:ptCount val="15"/>
                <c:pt idx="0">
                  <c:v>5.5</c:v>
                </c:pt>
                <c:pt idx="3" formatCode="0.0">
                  <c:v>6.9</c:v>
                </c:pt>
                <c:pt idx="6" formatCode="0.0">
                  <c:v>7.4</c:v>
                </c:pt>
                <c:pt idx="9" formatCode="0.0">
                  <c:v>8</c:v>
                </c:pt>
                <c:pt idx="12" formatCode="0.0">
                  <c:v>8.1</c:v>
                </c:pt>
                <c:pt idx="14" formatCode="0.0">
                  <c:v>7</c:v>
                </c:pt>
              </c:numCache>
            </c:numRef>
          </c:val>
          <c:smooth val="0"/>
        </c:ser>
        <c:ser>
          <c:idx val="1"/>
          <c:order val="1"/>
          <c:tx>
            <c:strRef>
              <c:f>Sheet1!$A$3</c:f>
              <c:strCache>
                <c:ptCount val="1"/>
                <c:pt idx="0">
                  <c:v>18-44 years</c:v>
                </c:pt>
              </c:strCache>
            </c:strRef>
          </c:tx>
          <c:spPr>
            <a:ln w="38100" cap="rnd">
              <a:solidFill>
                <a:srgbClr val="E65C10"/>
              </a:solidFill>
              <a:prstDash val="solid"/>
              <a:miter lim="800000"/>
            </a:ln>
          </c:spPr>
          <c:marker>
            <c:symbol val="none"/>
          </c:marker>
          <c:cat>
            <c:strRef>
              <c:f>Sheet1!$B$1:$P$1</c:f>
              <c:strCache>
                <c:ptCount val="15"/>
                <c:pt idx="0">
                  <c:v>1997-1999</c:v>
                </c:pt>
                <c:pt idx="1">
                  <c:v> </c:v>
                </c:pt>
                <c:pt idx="2">
                  <c:v>   </c:v>
                </c:pt>
                <c:pt idx="3">
                  <c:v>2000-2002</c:v>
                </c:pt>
                <c:pt idx="4">
                  <c:v>  </c:v>
                </c:pt>
                <c:pt idx="5">
                  <c:v>    </c:v>
                </c:pt>
                <c:pt idx="6">
                  <c:v>2003-2005</c:v>
                </c:pt>
                <c:pt idx="7">
                  <c:v>     </c:v>
                </c:pt>
                <c:pt idx="8">
                  <c:v>                        </c:v>
                </c:pt>
                <c:pt idx="9">
                  <c:v>2006-2008</c:v>
                </c:pt>
                <c:pt idx="10">
                  <c:v>                                                 </c:v>
                </c:pt>
                <c:pt idx="11">
                  <c:v>              </c:v>
                </c:pt>
                <c:pt idx="12">
                  <c:v>2009-2011</c:v>
                </c:pt>
                <c:pt idx="13">
                  <c:v>        </c:v>
                </c:pt>
                <c:pt idx="14">
                  <c:v>2011-2013</c:v>
                </c:pt>
              </c:strCache>
            </c:strRef>
          </c:cat>
          <c:val>
            <c:numRef>
              <c:f>Sheet1!$B$3:$P$3</c:f>
            </c:numRef>
          </c:val>
          <c:smooth val="0"/>
        </c:ser>
        <c:ser>
          <c:idx val="2"/>
          <c:order val="2"/>
          <c:tx>
            <c:strRef>
              <c:f>Sheet1!$A$4</c:f>
              <c:strCache>
                <c:ptCount val="1"/>
                <c:pt idx="0">
                  <c:v>45-64 years</c:v>
                </c:pt>
              </c:strCache>
            </c:strRef>
          </c:tx>
          <c:spPr>
            <a:ln w="38100">
              <a:solidFill>
                <a:srgbClr val="BE4B48"/>
              </a:solidFill>
            </a:ln>
          </c:spPr>
          <c:marker>
            <c:symbol val="none"/>
          </c:marker>
          <c:cat>
            <c:strRef>
              <c:f>Sheet1!$B$1:$P$1</c:f>
              <c:strCache>
                <c:ptCount val="15"/>
                <c:pt idx="0">
                  <c:v>1997-1999</c:v>
                </c:pt>
                <c:pt idx="1">
                  <c:v> </c:v>
                </c:pt>
                <c:pt idx="2">
                  <c:v>   </c:v>
                </c:pt>
                <c:pt idx="3">
                  <c:v>2000-2002</c:v>
                </c:pt>
                <c:pt idx="4">
                  <c:v>  </c:v>
                </c:pt>
                <c:pt idx="5">
                  <c:v>    </c:v>
                </c:pt>
                <c:pt idx="6">
                  <c:v>2003-2005</c:v>
                </c:pt>
                <c:pt idx="7">
                  <c:v>     </c:v>
                </c:pt>
                <c:pt idx="8">
                  <c:v>                        </c:v>
                </c:pt>
                <c:pt idx="9">
                  <c:v>2006-2008</c:v>
                </c:pt>
                <c:pt idx="10">
                  <c:v>                                                 </c:v>
                </c:pt>
                <c:pt idx="11">
                  <c:v>              </c:v>
                </c:pt>
                <c:pt idx="12">
                  <c:v>2009-2011</c:v>
                </c:pt>
                <c:pt idx="13">
                  <c:v>        </c:v>
                </c:pt>
                <c:pt idx="14">
                  <c:v>2011-2013</c:v>
                </c:pt>
              </c:strCache>
            </c:strRef>
          </c:cat>
          <c:val>
            <c:numRef>
              <c:f>Sheet1!$B$4:$P$4</c:f>
            </c:numRef>
          </c:val>
          <c:smooth val="0"/>
        </c:ser>
        <c:ser>
          <c:idx val="3"/>
          <c:order val="3"/>
          <c:tx>
            <c:strRef>
              <c:f>Sheet1!$A$5</c:f>
              <c:strCache>
                <c:ptCount val="1"/>
                <c:pt idx="0">
                  <c:v>65-74 years</c:v>
                </c:pt>
              </c:strCache>
            </c:strRef>
          </c:tx>
          <c:spPr>
            <a:ln w="38100">
              <a:solidFill>
                <a:srgbClr val="4A7EBB"/>
              </a:solidFill>
              <a:prstDash val="solid"/>
            </a:ln>
          </c:spPr>
          <c:marker>
            <c:symbol val="none"/>
          </c:marker>
          <c:cat>
            <c:strRef>
              <c:f>Sheet1!$B$1:$P$1</c:f>
              <c:strCache>
                <c:ptCount val="15"/>
                <c:pt idx="0">
                  <c:v>1997-1999</c:v>
                </c:pt>
                <c:pt idx="1">
                  <c:v> </c:v>
                </c:pt>
                <c:pt idx="2">
                  <c:v>   </c:v>
                </c:pt>
                <c:pt idx="3">
                  <c:v>2000-2002</c:v>
                </c:pt>
                <c:pt idx="4">
                  <c:v>  </c:v>
                </c:pt>
                <c:pt idx="5">
                  <c:v>    </c:v>
                </c:pt>
                <c:pt idx="6">
                  <c:v>2003-2005</c:v>
                </c:pt>
                <c:pt idx="7">
                  <c:v>     </c:v>
                </c:pt>
                <c:pt idx="8">
                  <c:v>                        </c:v>
                </c:pt>
                <c:pt idx="9">
                  <c:v>2006-2008</c:v>
                </c:pt>
                <c:pt idx="10">
                  <c:v>                                                 </c:v>
                </c:pt>
                <c:pt idx="11">
                  <c:v>              </c:v>
                </c:pt>
                <c:pt idx="12">
                  <c:v>2009-2011</c:v>
                </c:pt>
                <c:pt idx="13">
                  <c:v>        </c:v>
                </c:pt>
                <c:pt idx="14">
                  <c:v>2011-2013</c:v>
                </c:pt>
              </c:strCache>
            </c:strRef>
          </c:cat>
          <c:val>
            <c:numRef>
              <c:f>Sheet1!$B$5:$P$5</c:f>
            </c:numRef>
          </c:val>
          <c:smooth val="0"/>
        </c:ser>
        <c:ser>
          <c:idx val="4"/>
          <c:order val="4"/>
          <c:tx>
            <c:strRef>
              <c:f>Sheet1!$A$6</c:f>
              <c:strCache>
                <c:ptCount val="1"/>
                <c:pt idx="0">
                  <c:v>75-84 years</c:v>
                </c:pt>
              </c:strCache>
            </c:strRef>
          </c:tx>
          <c:spPr>
            <a:ln w="38100">
              <a:solidFill>
                <a:srgbClr val="006600"/>
              </a:solidFill>
            </a:ln>
          </c:spPr>
          <c:marker>
            <c:symbol val="none"/>
          </c:marker>
          <c:cat>
            <c:strRef>
              <c:f>Sheet1!$B$1:$P$1</c:f>
              <c:strCache>
                <c:ptCount val="15"/>
                <c:pt idx="0">
                  <c:v>1997-1999</c:v>
                </c:pt>
                <c:pt idx="1">
                  <c:v> </c:v>
                </c:pt>
                <c:pt idx="2">
                  <c:v>   </c:v>
                </c:pt>
                <c:pt idx="3">
                  <c:v>2000-2002</c:v>
                </c:pt>
                <c:pt idx="4">
                  <c:v>  </c:v>
                </c:pt>
                <c:pt idx="5">
                  <c:v>    </c:v>
                </c:pt>
                <c:pt idx="6">
                  <c:v>2003-2005</c:v>
                </c:pt>
                <c:pt idx="7">
                  <c:v>     </c:v>
                </c:pt>
                <c:pt idx="8">
                  <c:v>                        </c:v>
                </c:pt>
                <c:pt idx="9">
                  <c:v>2006-2008</c:v>
                </c:pt>
                <c:pt idx="10">
                  <c:v>                                                 </c:v>
                </c:pt>
                <c:pt idx="11">
                  <c:v>              </c:v>
                </c:pt>
                <c:pt idx="12">
                  <c:v>2009-2011</c:v>
                </c:pt>
                <c:pt idx="13">
                  <c:v>        </c:v>
                </c:pt>
                <c:pt idx="14">
                  <c:v>2011-2013</c:v>
                </c:pt>
              </c:strCache>
            </c:strRef>
          </c:cat>
          <c:val>
            <c:numRef>
              <c:f>Sheet1!$B$6:$P$6</c:f>
            </c:numRef>
          </c:val>
          <c:smooth val="0"/>
        </c:ser>
        <c:ser>
          <c:idx val="5"/>
          <c:order val="5"/>
          <c:tx>
            <c:strRef>
              <c:f>Sheet1!$A$7</c:f>
              <c:strCache>
                <c:ptCount val="1"/>
                <c:pt idx="0">
                  <c:v>hp 2020 target</c:v>
                </c:pt>
              </c:strCache>
            </c:strRef>
          </c:tx>
          <c:spPr>
            <a:ln w="38100">
              <a:solidFill>
                <a:schemeClr val="tx1">
                  <a:lumMod val="85000"/>
                  <a:lumOff val="15000"/>
                </a:schemeClr>
              </a:solidFill>
              <a:prstDash val="dash"/>
            </a:ln>
          </c:spPr>
          <c:marker>
            <c:symbol val="none"/>
          </c:marker>
          <c:dPt>
            <c:idx val="12"/>
            <c:bubble3D val="0"/>
            <c:spPr>
              <a:ln w="38100">
                <a:solidFill>
                  <a:schemeClr val="tx1"/>
                </a:solidFill>
                <a:prstDash val="dash"/>
              </a:ln>
            </c:spPr>
          </c:dPt>
          <c:cat>
            <c:strRef>
              <c:f>Sheet1!$B$1:$P$1</c:f>
              <c:strCache>
                <c:ptCount val="15"/>
                <c:pt idx="0">
                  <c:v>1997-1999</c:v>
                </c:pt>
                <c:pt idx="1">
                  <c:v> </c:v>
                </c:pt>
                <c:pt idx="2">
                  <c:v>   </c:v>
                </c:pt>
                <c:pt idx="3">
                  <c:v>2000-2002</c:v>
                </c:pt>
                <c:pt idx="4">
                  <c:v>  </c:v>
                </c:pt>
                <c:pt idx="5">
                  <c:v>    </c:v>
                </c:pt>
                <c:pt idx="6">
                  <c:v>2003-2005</c:v>
                </c:pt>
                <c:pt idx="7">
                  <c:v>     </c:v>
                </c:pt>
                <c:pt idx="8">
                  <c:v>                        </c:v>
                </c:pt>
                <c:pt idx="9">
                  <c:v>2006-2008</c:v>
                </c:pt>
                <c:pt idx="10">
                  <c:v>                                                 </c:v>
                </c:pt>
                <c:pt idx="11">
                  <c:v>              </c:v>
                </c:pt>
                <c:pt idx="12">
                  <c:v>2009-2011</c:v>
                </c:pt>
                <c:pt idx="13">
                  <c:v>        </c:v>
                </c:pt>
                <c:pt idx="14">
                  <c:v>2011-2013</c:v>
                </c:pt>
              </c:strCache>
            </c:strRef>
          </c:cat>
          <c:val>
            <c:numRef>
              <c:f>Sheet1!$B$7:$P$7</c:f>
              <c:numCache>
                <c:formatCode>General</c:formatCode>
                <c:ptCount val="15"/>
                <c:pt idx="9" formatCode="0.0">
                  <c:v>7.2</c:v>
                </c:pt>
                <c:pt idx="12" formatCode="0.0">
                  <c:v>7.2</c:v>
                </c:pt>
                <c:pt idx="14" formatCode="0.0">
                  <c:v>7.2</c:v>
                </c:pt>
              </c:numCache>
            </c:numRef>
          </c:val>
          <c:smooth val="0"/>
        </c:ser>
        <c:dLbls>
          <c:showLegendKey val="0"/>
          <c:showVal val="0"/>
          <c:showCatName val="0"/>
          <c:showSerName val="0"/>
          <c:showPercent val="0"/>
          <c:showBubbleSize val="0"/>
        </c:dLbls>
        <c:marker val="1"/>
        <c:smooth val="0"/>
        <c:axId val="94113792"/>
        <c:axId val="94115328"/>
      </c:lineChart>
      <c:catAx>
        <c:axId val="94113792"/>
        <c:scaling>
          <c:orientation val="minMax"/>
        </c:scaling>
        <c:delete val="0"/>
        <c:axPos val="b"/>
        <c:majorTickMark val="none"/>
        <c:minorTickMark val="in"/>
        <c:tickLblPos val="nextTo"/>
        <c:spPr>
          <a:ln w="9525">
            <a:solidFill>
              <a:schemeClr val="tx1"/>
            </a:solidFill>
          </a:ln>
        </c:spPr>
        <c:txPr>
          <a:bodyPr rot="0"/>
          <a:lstStyle/>
          <a:p>
            <a:pPr>
              <a:defRPr/>
            </a:pPr>
            <a:endParaRPr lang="en-US"/>
          </a:p>
        </c:txPr>
        <c:crossAx val="94115328"/>
        <c:crosses val="autoZero"/>
        <c:auto val="1"/>
        <c:lblAlgn val="ctr"/>
        <c:lblOffset val="0"/>
        <c:tickLblSkip val="1"/>
        <c:noMultiLvlLbl val="0"/>
      </c:catAx>
      <c:valAx>
        <c:axId val="94115328"/>
        <c:scaling>
          <c:orientation val="minMax"/>
          <c:max val="15"/>
          <c:min val="0"/>
        </c:scaling>
        <c:delete val="0"/>
        <c:axPos val="l"/>
        <c:majorGridlines>
          <c:spPr>
            <a:ln>
              <a:solidFill>
                <a:schemeClr val="bg1">
                  <a:lumMod val="85000"/>
                </a:schemeClr>
              </a:solidFill>
              <a:prstDash val="sysDash"/>
            </a:ln>
          </c:spPr>
        </c:majorGridlines>
        <c:numFmt formatCode="0" sourceLinked="0"/>
        <c:majorTickMark val="in"/>
        <c:minorTickMark val="none"/>
        <c:tickLblPos val="nextTo"/>
        <c:spPr>
          <a:ln w="9525">
            <a:solidFill>
              <a:schemeClr val="tx1"/>
            </a:solidFill>
          </a:ln>
        </c:spPr>
        <c:crossAx val="94113792"/>
        <c:crosses val="autoZero"/>
        <c:crossBetween val="between"/>
        <c:majorUnit val="3"/>
      </c:valAx>
    </c:plotArea>
    <c:plotVisOnly val="1"/>
    <c:dispBlanksAs val="span"/>
    <c:showDLblsOverMax val="0"/>
  </c:chart>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Sheet5!$B$3</c:f>
              <c:strCache>
                <c:ptCount val="1"/>
                <c:pt idx="0">
                  <c:v>Awareness</c:v>
                </c:pt>
              </c:strCache>
            </c:strRef>
          </c:tx>
          <c:invertIfNegative val="0"/>
          <c:dLbls>
            <c:dLbl>
              <c:idx val="17"/>
              <c:showLegendKey val="0"/>
              <c:showVal val="1"/>
              <c:showCatName val="0"/>
              <c:showSerName val="1"/>
              <c:showPercent val="0"/>
              <c:showBubbleSize val="0"/>
            </c:dLbl>
            <c:showLegendKey val="0"/>
            <c:showVal val="1"/>
            <c:showCatName val="0"/>
            <c:showSerName val="0"/>
            <c:showPercent val="0"/>
            <c:showBubbleSize val="0"/>
            <c:showLeaderLines val="0"/>
          </c:dLbls>
          <c:cat>
            <c:strRef>
              <c:f>Sheet5!$A$4:$A$21</c:f>
              <c:strCache>
                <c:ptCount val="17"/>
                <c:pt idx="0">
                  <c:v>Total</c:v>
                </c:pt>
                <c:pt idx="2">
                  <c:v>Female</c:v>
                </c:pt>
                <c:pt idx="3">
                  <c:v>Male</c:v>
                </c:pt>
                <c:pt idx="5">
                  <c:v>Mexican American</c:v>
                </c:pt>
                <c:pt idx="6">
                  <c:v>Non-Hispanic black</c:v>
                </c:pt>
                <c:pt idx="7">
                  <c:v>Other</c:v>
                </c:pt>
                <c:pt idx="8">
                  <c:v>Non-Hispanic white</c:v>
                </c:pt>
                <c:pt idx="10">
                  <c:v>18-44 yrs</c:v>
                </c:pt>
                <c:pt idx="11">
                  <c:v>45-64 yrs</c:v>
                </c:pt>
                <c:pt idx="12">
                  <c:v>65 yrs +</c:v>
                </c:pt>
                <c:pt idx="14">
                  <c:v>PIR &lt; 1.0</c:v>
                </c:pt>
                <c:pt idx="15">
                  <c:v>PIR 1.0 -&lt; 3.0</c:v>
                </c:pt>
                <c:pt idx="16">
                  <c:v>PIR 3.0 +</c:v>
                </c:pt>
              </c:strCache>
            </c:strRef>
          </c:cat>
          <c:val>
            <c:numRef>
              <c:f>Sheet5!$B$4:$B$21</c:f>
              <c:numCache>
                <c:formatCode>General</c:formatCode>
                <c:ptCount val="18"/>
                <c:pt idx="0" formatCode="0.0">
                  <c:v>7.6099999999999977</c:v>
                </c:pt>
                <c:pt idx="2" formatCode="0.0">
                  <c:v>8.43</c:v>
                </c:pt>
                <c:pt idx="3" formatCode="0.0">
                  <c:v>6.91</c:v>
                </c:pt>
                <c:pt idx="5" formatCode="0.0">
                  <c:v>7.25</c:v>
                </c:pt>
                <c:pt idx="6" formatCode="0.0">
                  <c:v>9.16</c:v>
                </c:pt>
                <c:pt idx="7" formatCode="0.0">
                  <c:v>6.21</c:v>
                </c:pt>
                <c:pt idx="8" formatCode="0.0">
                  <c:v>7.44</c:v>
                </c:pt>
                <c:pt idx="10" formatCode="0.0">
                  <c:v>6.57</c:v>
                </c:pt>
                <c:pt idx="11" formatCode="0.0">
                  <c:v>6.1899999999999986</c:v>
                </c:pt>
                <c:pt idx="12" formatCode="0.0">
                  <c:v>8.82</c:v>
                </c:pt>
                <c:pt idx="14" formatCode="0.0">
                  <c:v>8.3000000000000007</c:v>
                </c:pt>
                <c:pt idx="15" formatCode="0.0">
                  <c:v>8.2100000000000009</c:v>
                </c:pt>
                <c:pt idx="16" formatCode="0.0">
                  <c:v>5.72</c:v>
                </c:pt>
              </c:numCache>
            </c:numRef>
          </c:val>
        </c:ser>
        <c:dLbls>
          <c:showLegendKey val="0"/>
          <c:showVal val="1"/>
          <c:showCatName val="0"/>
          <c:showSerName val="0"/>
          <c:showPercent val="0"/>
          <c:showBubbleSize val="0"/>
        </c:dLbls>
        <c:gapWidth val="150"/>
        <c:axId val="109441792"/>
        <c:axId val="109444480"/>
      </c:barChart>
      <c:catAx>
        <c:axId val="109441792"/>
        <c:scaling>
          <c:orientation val="minMax"/>
        </c:scaling>
        <c:delete val="0"/>
        <c:axPos val="b"/>
        <c:majorTickMark val="none"/>
        <c:minorTickMark val="none"/>
        <c:tickLblPos val="nextTo"/>
        <c:crossAx val="109444480"/>
        <c:crosses val="autoZero"/>
        <c:auto val="1"/>
        <c:lblAlgn val="ctr"/>
        <c:lblOffset val="100"/>
        <c:noMultiLvlLbl val="0"/>
      </c:catAx>
      <c:valAx>
        <c:axId val="109444480"/>
        <c:scaling>
          <c:orientation val="minMax"/>
          <c:max val="30"/>
        </c:scaling>
        <c:delete val="0"/>
        <c:axPos val="l"/>
        <c:title>
          <c:tx>
            <c:rich>
              <a:bodyPr/>
              <a:lstStyle/>
              <a:p>
                <a:pPr>
                  <a:defRPr/>
                </a:pPr>
                <a:r>
                  <a:rPr lang="en-US"/>
                  <a:t>Percent</a:t>
                </a:r>
              </a:p>
            </c:rich>
          </c:tx>
          <c:overlay val="0"/>
        </c:title>
        <c:numFmt formatCode="#,##0" sourceLinked="0"/>
        <c:majorTickMark val="none"/>
        <c:minorTickMark val="none"/>
        <c:tickLblPos val="nextTo"/>
        <c:crossAx val="109441792"/>
        <c:crosses val="autoZero"/>
        <c:crossBetween val="between"/>
      </c:valAx>
    </c:plotArea>
    <c:plotVisOnly val="1"/>
    <c:dispBlanksAs val="gap"/>
    <c:showDLblsOverMax val="0"/>
  </c:chart>
  <c:txPr>
    <a:bodyPr/>
    <a:lstStyle/>
    <a:p>
      <a:pPr>
        <a:defRPr sz="1400" baseline="0">
          <a:latin typeface="Calibri" panose="020F0502020204030204" pitchFamily="34" charset="0"/>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456133298652984"/>
          <c:y val="2.4555683583861451E-2"/>
          <c:w val="0.83295121893547086"/>
          <c:h val="0.86472049093035852"/>
        </c:manualLayout>
      </c:layout>
      <c:barChart>
        <c:barDir val="col"/>
        <c:grouping val="clustered"/>
        <c:varyColors val="0"/>
        <c:ser>
          <c:idx val="0"/>
          <c:order val="0"/>
          <c:tx>
            <c:strRef>
              <c:f>'Table 1 new'!$C$90</c:f>
              <c:strCache>
                <c:ptCount val="1"/>
                <c:pt idx="0">
                  <c:v>2001</c:v>
                </c:pt>
              </c:strCache>
            </c:strRef>
          </c:tx>
          <c:spPr>
            <a:ln>
              <a:solidFill>
                <a:schemeClr val="tx1"/>
              </a:solidFill>
            </a:ln>
          </c:spPr>
          <c:invertIfNegative val="0"/>
          <c:cat>
            <c:strRef>
              <c:f>'Table 1 new'!$B$91:$B$103</c:f>
              <c:strCache>
                <c:ptCount val="13"/>
                <c:pt idx="0">
                  <c:v>Overall</c:v>
                </c:pt>
                <c:pt idx="2">
                  <c:v>Female</c:v>
                </c:pt>
                <c:pt idx="3">
                  <c:v>Male</c:v>
                </c:pt>
                <c:pt idx="5">
                  <c:v>10-14</c:v>
                </c:pt>
                <c:pt idx="6">
                  <c:v>15-19</c:v>
                </c:pt>
                <c:pt idx="8">
                  <c:v>NHW</c:v>
                </c:pt>
                <c:pt idx="9">
                  <c:v>AA</c:v>
                </c:pt>
                <c:pt idx="10">
                  <c:v>HISP</c:v>
                </c:pt>
                <c:pt idx="11">
                  <c:v>API</c:v>
                </c:pt>
                <c:pt idx="12">
                  <c:v>AI</c:v>
                </c:pt>
              </c:strCache>
            </c:strRef>
          </c:cat>
          <c:val>
            <c:numRef>
              <c:f>'Table 1 new'!$C$91:$C$103</c:f>
              <c:numCache>
                <c:formatCode>General</c:formatCode>
                <c:ptCount val="13"/>
                <c:pt idx="0">
                  <c:v>0.34</c:v>
                </c:pt>
                <c:pt idx="2">
                  <c:v>0.42</c:v>
                </c:pt>
                <c:pt idx="3">
                  <c:v>0.26</c:v>
                </c:pt>
                <c:pt idx="5">
                  <c:v>0.15</c:v>
                </c:pt>
                <c:pt idx="6">
                  <c:v>0.54</c:v>
                </c:pt>
                <c:pt idx="8">
                  <c:v>0.14000000000000001</c:v>
                </c:pt>
                <c:pt idx="9">
                  <c:v>0.95</c:v>
                </c:pt>
                <c:pt idx="10">
                  <c:v>0.45</c:v>
                </c:pt>
                <c:pt idx="11">
                  <c:v>0.35</c:v>
                </c:pt>
                <c:pt idx="12">
                  <c:v>1.22</c:v>
                </c:pt>
              </c:numCache>
            </c:numRef>
          </c:val>
        </c:ser>
        <c:ser>
          <c:idx val="1"/>
          <c:order val="1"/>
          <c:tx>
            <c:strRef>
              <c:f>'Table 1 new'!$D$90</c:f>
              <c:strCache>
                <c:ptCount val="1"/>
                <c:pt idx="0">
                  <c:v>2009</c:v>
                </c:pt>
              </c:strCache>
            </c:strRef>
          </c:tx>
          <c:spPr>
            <a:ln>
              <a:solidFill>
                <a:schemeClr val="tx1"/>
              </a:solidFill>
            </a:ln>
          </c:spPr>
          <c:invertIfNegative val="0"/>
          <c:cat>
            <c:strRef>
              <c:f>'Table 1 new'!$B$91:$B$103</c:f>
              <c:strCache>
                <c:ptCount val="13"/>
                <c:pt idx="0">
                  <c:v>Overall</c:v>
                </c:pt>
                <c:pt idx="2">
                  <c:v>Female</c:v>
                </c:pt>
                <c:pt idx="3">
                  <c:v>Male</c:v>
                </c:pt>
                <c:pt idx="5">
                  <c:v>10-14</c:v>
                </c:pt>
                <c:pt idx="6">
                  <c:v>15-19</c:v>
                </c:pt>
                <c:pt idx="8">
                  <c:v>NHW</c:v>
                </c:pt>
                <c:pt idx="9">
                  <c:v>AA</c:v>
                </c:pt>
                <c:pt idx="10">
                  <c:v>HISP</c:v>
                </c:pt>
                <c:pt idx="11">
                  <c:v>API</c:v>
                </c:pt>
                <c:pt idx="12">
                  <c:v>AI</c:v>
                </c:pt>
              </c:strCache>
            </c:strRef>
          </c:cat>
          <c:val>
            <c:numRef>
              <c:f>'Table 1 new'!$D$91:$D$103</c:f>
              <c:numCache>
                <c:formatCode>General</c:formatCode>
                <c:ptCount val="13"/>
                <c:pt idx="0">
                  <c:v>0.46</c:v>
                </c:pt>
                <c:pt idx="2">
                  <c:v>0.57999999999999996</c:v>
                </c:pt>
                <c:pt idx="3">
                  <c:v>0.35</c:v>
                </c:pt>
                <c:pt idx="5">
                  <c:v>0.23</c:v>
                </c:pt>
                <c:pt idx="6">
                  <c:v>0.68</c:v>
                </c:pt>
                <c:pt idx="8">
                  <c:v>0.17</c:v>
                </c:pt>
                <c:pt idx="9">
                  <c:v>1.06</c:v>
                </c:pt>
                <c:pt idx="10">
                  <c:v>0.79</c:v>
                </c:pt>
                <c:pt idx="11">
                  <c:v>0.34</c:v>
                </c:pt>
                <c:pt idx="12">
                  <c:v>1.2</c:v>
                </c:pt>
              </c:numCache>
            </c:numRef>
          </c:val>
        </c:ser>
        <c:dLbls>
          <c:showLegendKey val="0"/>
          <c:showVal val="0"/>
          <c:showCatName val="0"/>
          <c:showSerName val="0"/>
          <c:showPercent val="0"/>
          <c:showBubbleSize val="0"/>
        </c:dLbls>
        <c:gapWidth val="61"/>
        <c:overlap val="-21"/>
        <c:axId val="109025920"/>
        <c:axId val="109056384"/>
      </c:barChart>
      <c:catAx>
        <c:axId val="109025920"/>
        <c:scaling>
          <c:orientation val="minMax"/>
        </c:scaling>
        <c:delete val="0"/>
        <c:axPos val="b"/>
        <c:majorTickMark val="out"/>
        <c:minorTickMark val="none"/>
        <c:tickLblPos val="nextTo"/>
        <c:crossAx val="109056384"/>
        <c:crosses val="autoZero"/>
        <c:auto val="1"/>
        <c:lblAlgn val="ctr"/>
        <c:lblOffset val="100"/>
        <c:noMultiLvlLbl val="0"/>
      </c:catAx>
      <c:valAx>
        <c:axId val="109056384"/>
        <c:scaling>
          <c:orientation val="minMax"/>
        </c:scaling>
        <c:delete val="0"/>
        <c:axPos val="l"/>
        <c:title>
          <c:tx>
            <c:rich>
              <a:bodyPr rot="-5400000" vert="horz"/>
              <a:lstStyle/>
              <a:p>
                <a:pPr>
                  <a:defRPr/>
                </a:pPr>
                <a:r>
                  <a:rPr lang="en-US"/>
                  <a:t>Prevalence per 1,000</a:t>
                </a:r>
              </a:p>
            </c:rich>
          </c:tx>
          <c:layout>
            <c:manualLayout>
              <c:xMode val="edge"/>
              <c:yMode val="edge"/>
              <c:x val="2.9571686080676191E-2"/>
              <c:y val="0.25806098220988494"/>
            </c:manualLayout>
          </c:layout>
          <c:overlay val="0"/>
        </c:title>
        <c:numFmt formatCode="#,##0.0" sourceLinked="0"/>
        <c:majorTickMark val="out"/>
        <c:minorTickMark val="none"/>
        <c:tickLblPos val="nextTo"/>
        <c:crossAx val="109025920"/>
        <c:crosses val="autoZero"/>
        <c:crossBetween val="between"/>
      </c:valAx>
      <c:spPr>
        <a:ln>
          <a:noFill/>
        </a:ln>
      </c:spPr>
    </c:plotArea>
    <c:legend>
      <c:legendPos val="t"/>
      <c:layout>
        <c:manualLayout>
          <c:xMode val="edge"/>
          <c:yMode val="edge"/>
          <c:x val="0.2788130868575141"/>
          <c:y val="0.1321345955760401"/>
          <c:w val="0.21026349183829499"/>
          <c:h val="7.64921931295756E-2"/>
        </c:manualLayout>
      </c:layout>
      <c:overlay val="0"/>
    </c:legend>
    <c:plotVisOnly val="1"/>
    <c:dispBlanksAs val="gap"/>
    <c:showDLblsOverMax val="0"/>
  </c:chart>
  <c:spPr>
    <a:solidFill>
      <a:schemeClr val="bg1"/>
    </a:solidFill>
    <a:ln>
      <a:solidFill>
        <a:schemeClr val="accent1"/>
      </a:solidFill>
    </a:ln>
  </c:spPr>
  <c:txPr>
    <a:bodyPr/>
    <a:lstStyle/>
    <a:p>
      <a:pPr>
        <a:defRPr sz="1400" baseline="0">
          <a:latin typeface="Arial" panose="020B0604020202020204" pitchFamily="34" charset="0"/>
          <a:cs typeface="Times New Roman" pitchFamily="18" charset="0"/>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07533698118244"/>
          <c:y val="5.6412315930388202E-2"/>
          <c:w val="0.87430790960451976"/>
          <c:h val="0.80499310570049698"/>
        </c:manualLayout>
      </c:layout>
      <c:lineChart>
        <c:grouping val="standard"/>
        <c:varyColors val="0"/>
        <c:ser>
          <c:idx val="1"/>
          <c:order val="0"/>
          <c:tx>
            <c:strRef>
              <c:f>Sheet1!$A$3</c:f>
              <c:strCache>
                <c:ptCount val="1"/>
                <c:pt idx="0">
                  <c:v>18-44 years</c:v>
                </c:pt>
              </c:strCache>
            </c:strRef>
          </c:tx>
          <c:spPr>
            <a:ln w="38100" cap="rnd">
              <a:solidFill>
                <a:srgbClr val="E65C10"/>
              </a:solidFill>
              <a:prstDash val="solid"/>
              <a:miter lim="800000"/>
            </a:ln>
          </c:spPr>
          <c:marker>
            <c:symbol val="none"/>
          </c:marker>
          <c:cat>
            <c:strRef>
              <c:f>Sheet1!$B$1:$P$1</c:f>
              <c:strCache>
                <c:ptCount val="15"/>
                <c:pt idx="0">
                  <c:v>1997-1999</c:v>
                </c:pt>
                <c:pt idx="1">
                  <c:v> </c:v>
                </c:pt>
                <c:pt idx="2">
                  <c:v>   </c:v>
                </c:pt>
                <c:pt idx="3">
                  <c:v>2000-2002</c:v>
                </c:pt>
                <c:pt idx="4">
                  <c:v>  </c:v>
                </c:pt>
                <c:pt idx="5">
                  <c:v>    </c:v>
                </c:pt>
                <c:pt idx="6">
                  <c:v>2003-2005</c:v>
                </c:pt>
                <c:pt idx="7">
                  <c:v>     </c:v>
                </c:pt>
                <c:pt idx="8">
                  <c:v>                        </c:v>
                </c:pt>
                <c:pt idx="9">
                  <c:v>2006-2008</c:v>
                </c:pt>
                <c:pt idx="10">
                  <c:v>                                                 </c:v>
                </c:pt>
                <c:pt idx="11">
                  <c:v>              </c:v>
                </c:pt>
                <c:pt idx="12">
                  <c:v>2009-2011</c:v>
                </c:pt>
                <c:pt idx="13">
                  <c:v>        </c:v>
                </c:pt>
                <c:pt idx="14">
                  <c:v>2011-2013</c:v>
                </c:pt>
              </c:strCache>
            </c:strRef>
          </c:cat>
          <c:val>
            <c:numRef>
              <c:f>Sheet1!$B$3:$P$3</c:f>
              <c:numCache>
                <c:formatCode>General</c:formatCode>
                <c:ptCount val="15"/>
                <c:pt idx="0">
                  <c:v>2.1</c:v>
                </c:pt>
                <c:pt idx="3">
                  <c:v>2.9</c:v>
                </c:pt>
                <c:pt idx="6">
                  <c:v>3.1</c:v>
                </c:pt>
                <c:pt idx="9" formatCode="0.0">
                  <c:v>4.2</c:v>
                </c:pt>
                <c:pt idx="12" formatCode="0.0">
                  <c:v>4</c:v>
                </c:pt>
                <c:pt idx="14" formatCode="0.0">
                  <c:v>3.2</c:v>
                </c:pt>
              </c:numCache>
            </c:numRef>
          </c:val>
          <c:smooth val="0"/>
        </c:ser>
        <c:ser>
          <c:idx val="2"/>
          <c:order val="1"/>
          <c:tx>
            <c:strRef>
              <c:f>Sheet1!$A$4</c:f>
              <c:strCache>
                <c:ptCount val="1"/>
                <c:pt idx="0">
                  <c:v>45-64 years</c:v>
                </c:pt>
              </c:strCache>
            </c:strRef>
          </c:tx>
          <c:spPr>
            <a:ln w="38100">
              <a:solidFill>
                <a:srgbClr val="BE4B48"/>
              </a:solidFill>
            </a:ln>
          </c:spPr>
          <c:marker>
            <c:symbol val="none"/>
          </c:marker>
          <c:cat>
            <c:strRef>
              <c:f>Sheet1!$B$1:$P$1</c:f>
              <c:strCache>
                <c:ptCount val="15"/>
                <c:pt idx="0">
                  <c:v>1997-1999</c:v>
                </c:pt>
                <c:pt idx="1">
                  <c:v> </c:v>
                </c:pt>
                <c:pt idx="2">
                  <c:v>   </c:v>
                </c:pt>
                <c:pt idx="3">
                  <c:v>2000-2002</c:v>
                </c:pt>
                <c:pt idx="4">
                  <c:v>  </c:v>
                </c:pt>
                <c:pt idx="5">
                  <c:v>    </c:v>
                </c:pt>
                <c:pt idx="6">
                  <c:v>2003-2005</c:v>
                </c:pt>
                <c:pt idx="7">
                  <c:v>     </c:v>
                </c:pt>
                <c:pt idx="8">
                  <c:v>                        </c:v>
                </c:pt>
                <c:pt idx="9">
                  <c:v>2006-2008</c:v>
                </c:pt>
                <c:pt idx="10">
                  <c:v>                                                 </c:v>
                </c:pt>
                <c:pt idx="11">
                  <c:v>              </c:v>
                </c:pt>
                <c:pt idx="12">
                  <c:v>2009-2011</c:v>
                </c:pt>
                <c:pt idx="13">
                  <c:v>        </c:v>
                </c:pt>
                <c:pt idx="14">
                  <c:v>2011-2013</c:v>
                </c:pt>
              </c:strCache>
            </c:strRef>
          </c:cat>
          <c:val>
            <c:numRef>
              <c:f>Sheet1!$B$4:$P$4</c:f>
              <c:numCache>
                <c:formatCode>General</c:formatCode>
                <c:ptCount val="15"/>
                <c:pt idx="0">
                  <c:v>9</c:v>
                </c:pt>
                <c:pt idx="3">
                  <c:v>11.4</c:v>
                </c:pt>
                <c:pt idx="6">
                  <c:v>11.9</c:v>
                </c:pt>
                <c:pt idx="9" formatCode="0.0">
                  <c:v>12.8</c:v>
                </c:pt>
                <c:pt idx="12" formatCode="0.0">
                  <c:v>13.1</c:v>
                </c:pt>
                <c:pt idx="14" formatCode="0.0">
                  <c:v>11.6</c:v>
                </c:pt>
              </c:numCache>
            </c:numRef>
          </c:val>
          <c:smooth val="0"/>
        </c:ser>
        <c:ser>
          <c:idx val="3"/>
          <c:order val="2"/>
          <c:tx>
            <c:strRef>
              <c:f>Sheet1!$A$5</c:f>
              <c:strCache>
                <c:ptCount val="1"/>
                <c:pt idx="0">
                  <c:v>65-74 years</c:v>
                </c:pt>
              </c:strCache>
            </c:strRef>
          </c:tx>
          <c:spPr>
            <a:ln w="38100">
              <a:solidFill>
                <a:srgbClr val="4A7EBB"/>
              </a:solidFill>
              <a:prstDash val="solid"/>
            </a:ln>
          </c:spPr>
          <c:marker>
            <c:symbol val="none"/>
          </c:marker>
          <c:cat>
            <c:strRef>
              <c:f>Sheet1!$B$1:$P$1</c:f>
              <c:strCache>
                <c:ptCount val="15"/>
                <c:pt idx="0">
                  <c:v>1997-1999</c:v>
                </c:pt>
                <c:pt idx="1">
                  <c:v> </c:v>
                </c:pt>
                <c:pt idx="2">
                  <c:v>   </c:v>
                </c:pt>
                <c:pt idx="3">
                  <c:v>2000-2002</c:v>
                </c:pt>
                <c:pt idx="4">
                  <c:v>  </c:v>
                </c:pt>
                <c:pt idx="5">
                  <c:v>    </c:v>
                </c:pt>
                <c:pt idx="6">
                  <c:v>2003-2005</c:v>
                </c:pt>
                <c:pt idx="7">
                  <c:v>     </c:v>
                </c:pt>
                <c:pt idx="8">
                  <c:v>                        </c:v>
                </c:pt>
                <c:pt idx="9">
                  <c:v>2006-2008</c:v>
                </c:pt>
                <c:pt idx="10">
                  <c:v>                                                 </c:v>
                </c:pt>
                <c:pt idx="11">
                  <c:v>              </c:v>
                </c:pt>
                <c:pt idx="12">
                  <c:v>2009-2011</c:v>
                </c:pt>
                <c:pt idx="13">
                  <c:v>        </c:v>
                </c:pt>
                <c:pt idx="14">
                  <c:v>2011-2013</c:v>
                </c:pt>
              </c:strCache>
            </c:strRef>
          </c:cat>
          <c:val>
            <c:numRef>
              <c:f>Sheet1!$B$5:$P$5</c:f>
              <c:numCache>
                <c:formatCode>General</c:formatCode>
                <c:ptCount val="15"/>
                <c:pt idx="0">
                  <c:v>11.3</c:v>
                </c:pt>
                <c:pt idx="3">
                  <c:v>12.7</c:v>
                </c:pt>
                <c:pt idx="6">
                  <c:v>14.3</c:v>
                </c:pt>
                <c:pt idx="9" formatCode="0.0">
                  <c:v>13.8</c:v>
                </c:pt>
                <c:pt idx="12" formatCode="0.0">
                  <c:v>13.8</c:v>
                </c:pt>
                <c:pt idx="14" formatCode="0.0">
                  <c:v>12.9</c:v>
                </c:pt>
              </c:numCache>
            </c:numRef>
          </c:val>
          <c:smooth val="0"/>
        </c:ser>
        <c:ser>
          <c:idx val="4"/>
          <c:order val="3"/>
          <c:tx>
            <c:strRef>
              <c:f>Sheet1!$A$6</c:f>
              <c:strCache>
                <c:ptCount val="1"/>
                <c:pt idx="0">
                  <c:v>75-84 years</c:v>
                </c:pt>
              </c:strCache>
            </c:strRef>
          </c:tx>
          <c:spPr>
            <a:ln w="38100">
              <a:solidFill>
                <a:srgbClr val="006600"/>
              </a:solidFill>
            </a:ln>
          </c:spPr>
          <c:marker>
            <c:symbol val="none"/>
          </c:marker>
          <c:cat>
            <c:strRef>
              <c:f>Sheet1!$B$1:$P$1</c:f>
              <c:strCache>
                <c:ptCount val="15"/>
                <c:pt idx="0">
                  <c:v>1997-1999</c:v>
                </c:pt>
                <c:pt idx="1">
                  <c:v> </c:v>
                </c:pt>
                <c:pt idx="2">
                  <c:v>   </c:v>
                </c:pt>
                <c:pt idx="3">
                  <c:v>2000-2002</c:v>
                </c:pt>
                <c:pt idx="4">
                  <c:v>  </c:v>
                </c:pt>
                <c:pt idx="5">
                  <c:v>    </c:v>
                </c:pt>
                <c:pt idx="6">
                  <c:v>2003-2005</c:v>
                </c:pt>
                <c:pt idx="7">
                  <c:v>     </c:v>
                </c:pt>
                <c:pt idx="8">
                  <c:v>                        </c:v>
                </c:pt>
                <c:pt idx="9">
                  <c:v>2006-2008</c:v>
                </c:pt>
                <c:pt idx="10">
                  <c:v>                                                 </c:v>
                </c:pt>
                <c:pt idx="11">
                  <c:v>              </c:v>
                </c:pt>
                <c:pt idx="12">
                  <c:v>2009-2011</c:v>
                </c:pt>
                <c:pt idx="13">
                  <c:v>        </c:v>
                </c:pt>
                <c:pt idx="14">
                  <c:v>2011-2013</c:v>
                </c:pt>
              </c:strCache>
            </c:strRef>
          </c:cat>
          <c:val>
            <c:numRef>
              <c:f>Sheet1!$B$6:$P$6</c:f>
              <c:numCache>
                <c:formatCode>General</c:formatCode>
                <c:ptCount val="15"/>
                <c:pt idx="0">
                  <c:v>9.1999999999999993</c:v>
                </c:pt>
                <c:pt idx="3">
                  <c:v>10.199999999999999</c:v>
                </c:pt>
                <c:pt idx="6">
                  <c:v>13.1</c:v>
                </c:pt>
                <c:pt idx="9" formatCode="0.0">
                  <c:v>9.6</c:v>
                </c:pt>
                <c:pt idx="12" formatCode="0.0">
                  <c:v>11.5</c:v>
                </c:pt>
                <c:pt idx="14" formatCode="0.0">
                  <c:v>9.3000000000000007</c:v>
                </c:pt>
              </c:numCache>
            </c:numRef>
          </c:val>
          <c:smooth val="0"/>
        </c:ser>
        <c:dLbls>
          <c:showLegendKey val="0"/>
          <c:showVal val="0"/>
          <c:showCatName val="0"/>
          <c:showSerName val="0"/>
          <c:showPercent val="0"/>
          <c:showBubbleSize val="0"/>
        </c:dLbls>
        <c:marker val="1"/>
        <c:smooth val="0"/>
        <c:axId val="93572480"/>
        <c:axId val="93582464"/>
      </c:lineChart>
      <c:catAx>
        <c:axId val="93572480"/>
        <c:scaling>
          <c:orientation val="minMax"/>
        </c:scaling>
        <c:delete val="0"/>
        <c:axPos val="b"/>
        <c:majorTickMark val="none"/>
        <c:minorTickMark val="in"/>
        <c:tickLblPos val="nextTo"/>
        <c:spPr>
          <a:ln w="9525">
            <a:solidFill>
              <a:schemeClr val="tx1"/>
            </a:solidFill>
          </a:ln>
        </c:spPr>
        <c:txPr>
          <a:bodyPr rot="0"/>
          <a:lstStyle/>
          <a:p>
            <a:pPr>
              <a:defRPr/>
            </a:pPr>
            <a:endParaRPr lang="en-US"/>
          </a:p>
        </c:txPr>
        <c:crossAx val="93582464"/>
        <c:crosses val="autoZero"/>
        <c:auto val="1"/>
        <c:lblAlgn val="ctr"/>
        <c:lblOffset val="0"/>
        <c:tickLblSkip val="1"/>
        <c:noMultiLvlLbl val="0"/>
      </c:catAx>
      <c:valAx>
        <c:axId val="93582464"/>
        <c:scaling>
          <c:orientation val="minMax"/>
          <c:max val="15"/>
          <c:min val="0"/>
        </c:scaling>
        <c:delete val="0"/>
        <c:axPos val="l"/>
        <c:majorGridlines>
          <c:spPr>
            <a:ln>
              <a:solidFill>
                <a:schemeClr val="bg1">
                  <a:lumMod val="85000"/>
                </a:schemeClr>
              </a:solidFill>
              <a:prstDash val="sysDash"/>
            </a:ln>
          </c:spPr>
        </c:majorGridlines>
        <c:numFmt formatCode="0" sourceLinked="0"/>
        <c:majorTickMark val="in"/>
        <c:minorTickMark val="none"/>
        <c:tickLblPos val="nextTo"/>
        <c:spPr>
          <a:ln w="9525">
            <a:solidFill>
              <a:schemeClr val="tx1"/>
            </a:solidFill>
          </a:ln>
        </c:spPr>
        <c:crossAx val="93572480"/>
        <c:crosses val="autoZero"/>
        <c:crossBetween val="between"/>
        <c:majorUnit val="3"/>
      </c:valAx>
    </c:plotArea>
    <c:plotVisOnly val="1"/>
    <c:dispBlanksAs val="span"/>
    <c:showDLblsOverMax val="0"/>
  </c:chart>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15936602815197"/>
          <c:y val="3.3383498433663512E-2"/>
          <c:w val="0.75107950922193101"/>
          <c:h val="0.81467389911138433"/>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dPt>
          <c:dPt>
            <c:idx val="1"/>
            <c:invertIfNegative val="0"/>
            <c:bubble3D val="0"/>
            <c:spPr>
              <a:solidFill>
                <a:schemeClr val="bg1">
                  <a:lumMod val="75000"/>
                </a:schemeClr>
              </a:solidFill>
              <a:ln>
                <a:solidFill>
                  <a:schemeClr val="tx1"/>
                </a:solidFill>
              </a:ln>
            </c:spPr>
          </c:dPt>
          <c:dPt>
            <c:idx val="2"/>
            <c:invertIfNegative val="0"/>
            <c:bubble3D val="0"/>
            <c:spPr>
              <a:solidFill>
                <a:srgbClr val="FB5192"/>
              </a:solidFill>
              <a:ln>
                <a:solidFill>
                  <a:schemeClr val="tx1"/>
                </a:solidFill>
              </a:ln>
            </c:spPr>
          </c:dPt>
          <c:dPt>
            <c:idx val="3"/>
            <c:invertIfNegative val="0"/>
            <c:bubble3D val="0"/>
            <c:spPr>
              <a:solidFill>
                <a:schemeClr val="accent4"/>
              </a:solidFill>
              <a:ln>
                <a:solidFill>
                  <a:schemeClr val="tx1"/>
                </a:solidFill>
              </a:ln>
            </c:spPr>
          </c:dPt>
          <c:dPt>
            <c:idx val="4"/>
            <c:invertIfNegative val="0"/>
            <c:bubble3D val="0"/>
            <c:spPr>
              <a:solidFill>
                <a:schemeClr val="accent4"/>
              </a:solidFill>
              <a:ln>
                <a:solidFill>
                  <a:schemeClr val="tx1"/>
                </a:solidFill>
              </a:ln>
            </c:spPr>
          </c:dPt>
          <c:dPt>
            <c:idx val="5"/>
            <c:invertIfNegative val="0"/>
            <c:bubble3D val="0"/>
            <c:spPr>
              <a:solidFill>
                <a:schemeClr val="accent4">
                  <a:lumMod val="60000"/>
                  <a:lumOff val="40000"/>
                </a:schemeClr>
              </a:solidFill>
              <a:ln>
                <a:solidFill>
                  <a:schemeClr val="tx1"/>
                </a:solidFill>
              </a:ln>
            </c:spPr>
          </c:dPt>
          <c:dPt>
            <c:idx val="6"/>
            <c:invertIfNegative val="0"/>
            <c:bubble3D val="0"/>
            <c:spPr>
              <a:solidFill>
                <a:schemeClr val="accent5">
                  <a:lumMod val="75000"/>
                </a:schemeClr>
              </a:solidFill>
              <a:ln>
                <a:solidFill>
                  <a:schemeClr val="tx1"/>
                </a:solidFill>
              </a:ln>
            </c:spPr>
          </c:dPt>
          <c:dPt>
            <c:idx val="7"/>
            <c:invertIfNegative val="0"/>
            <c:bubble3D val="0"/>
            <c:spPr>
              <a:solidFill>
                <a:schemeClr val="accent5">
                  <a:lumMod val="20000"/>
                  <a:lumOff val="80000"/>
                </a:schemeClr>
              </a:solidFill>
              <a:ln>
                <a:solidFill>
                  <a:schemeClr val="tx1"/>
                </a:solidFill>
              </a:ln>
            </c:spPr>
          </c:dPt>
          <c:dPt>
            <c:idx val="8"/>
            <c:invertIfNegative val="0"/>
            <c:bubble3D val="0"/>
            <c:spPr>
              <a:solidFill>
                <a:schemeClr val="accent5">
                  <a:lumMod val="75000"/>
                </a:schemeClr>
              </a:solidFill>
              <a:ln>
                <a:solidFill>
                  <a:schemeClr val="tx1"/>
                </a:solidFill>
              </a:ln>
            </c:spPr>
          </c:dPt>
          <c:dPt>
            <c:idx val="9"/>
            <c:invertIfNegative val="0"/>
            <c:bubble3D val="0"/>
            <c:spPr>
              <a:solidFill>
                <a:schemeClr val="accent5">
                  <a:lumMod val="60000"/>
                  <a:lumOff val="40000"/>
                </a:schemeClr>
              </a:solidFill>
              <a:ln>
                <a:solidFill>
                  <a:schemeClr val="tx1"/>
                </a:solidFill>
              </a:ln>
            </c:spPr>
          </c:dPt>
          <c:dPt>
            <c:idx val="10"/>
            <c:invertIfNegative val="0"/>
            <c:bubble3D val="0"/>
            <c:spPr>
              <a:solidFill>
                <a:schemeClr val="accent5">
                  <a:lumMod val="50000"/>
                </a:schemeClr>
              </a:solidFill>
              <a:ln>
                <a:solidFill>
                  <a:schemeClr val="tx1"/>
                </a:solidFill>
              </a:ln>
            </c:spPr>
          </c:dPt>
          <c:dPt>
            <c:idx val="11"/>
            <c:invertIfNegative val="0"/>
            <c:bubble3D val="0"/>
            <c:spPr>
              <a:solidFill>
                <a:schemeClr val="accent3">
                  <a:lumMod val="50000"/>
                </a:schemeClr>
              </a:solidFill>
              <a:ln>
                <a:solidFill>
                  <a:schemeClr val="tx1"/>
                </a:solidFill>
              </a:ln>
            </c:spPr>
          </c:dPt>
          <c:dPt>
            <c:idx val="12"/>
            <c:invertIfNegative val="0"/>
            <c:bubble3D val="0"/>
            <c:spPr>
              <a:solidFill>
                <a:schemeClr val="accent3">
                  <a:lumMod val="50000"/>
                </a:schemeClr>
              </a:solidFill>
              <a:ln>
                <a:solidFill>
                  <a:schemeClr val="tx1"/>
                </a:solidFill>
              </a:ln>
            </c:spPr>
          </c:dPt>
          <c:dPt>
            <c:idx val="13"/>
            <c:invertIfNegative val="0"/>
            <c:bubble3D val="0"/>
            <c:spPr>
              <a:solidFill>
                <a:schemeClr val="accent3">
                  <a:lumMod val="75000"/>
                </a:schemeClr>
              </a:solidFill>
              <a:ln>
                <a:solidFill>
                  <a:schemeClr val="tx1"/>
                </a:solidFill>
              </a:ln>
            </c:spPr>
          </c:dPt>
          <c:dPt>
            <c:idx val="14"/>
            <c:invertIfNegative val="0"/>
            <c:bubble3D val="0"/>
            <c:spPr>
              <a:solidFill>
                <a:schemeClr val="accent3">
                  <a:lumMod val="60000"/>
                  <a:lumOff val="40000"/>
                </a:schemeClr>
              </a:solidFill>
              <a:ln>
                <a:solidFill>
                  <a:schemeClr val="tx1"/>
                </a:solidFill>
              </a:ln>
            </c:spPr>
          </c:dPt>
          <c:dPt>
            <c:idx val="15"/>
            <c:invertIfNegative val="0"/>
            <c:bubble3D val="0"/>
            <c:spPr>
              <a:solidFill>
                <a:schemeClr val="accent3">
                  <a:lumMod val="40000"/>
                  <a:lumOff val="60000"/>
                </a:schemeClr>
              </a:solidFill>
              <a:ln>
                <a:solidFill>
                  <a:schemeClr val="tx1"/>
                </a:solidFill>
              </a:ln>
            </c:spPr>
          </c:dPt>
          <c:dPt>
            <c:idx val="16"/>
            <c:invertIfNegative val="0"/>
            <c:bubble3D val="0"/>
            <c:spPr>
              <a:solidFill>
                <a:schemeClr val="accent3">
                  <a:lumMod val="20000"/>
                  <a:lumOff val="80000"/>
                </a:schemeClr>
              </a:solidFill>
              <a:ln>
                <a:solidFill>
                  <a:schemeClr val="tx1"/>
                </a:solidFill>
              </a:ln>
            </c:spPr>
          </c:dPt>
          <c:dPt>
            <c:idx val="17"/>
            <c:invertIfNegative val="0"/>
            <c:bubble3D val="0"/>
            <c:spPr>
              <a:solidFill>
                <a:schemeClr val="accent6">
                  <a:lumMod val="75000"/>
                </a:schemeClr>
              </a:solidFill>
              <a:ln>
                <a:solidFill>
                  <a:schemeClr val="tx1"/>
                </a:solidFill>
              </a:ln>
            </c:spPr>
          </c:dPt>
          <c:errBars>
            <c:errBarType val="both"/>
            <c:errValType val="cust"/>
            <c:noEndCap val="0"/>
            <c:plus>
              <c:numRef>
                <c:f>Sheet1!$E$2:$E$19</c:f>
                <c:numCache>
                  <c:formatCode>General</c:formatCode>
                  <c:ptCount val="18"/>
                  <c:pt idx="1">
                    <c:v>0.74675999999999998</c:v>
                  </c:pt>
                  <c:pt idx="2">
                    <c:v>0.58799999999999997</c:v>
                  </c:pt>
                  <c:pt idx="4">
                    <c:v>0.82319999999999993</c:v>
                  </c:pt>
                  <c:pt idx="5">
                    <c:v>0.80359999999999998</c:v>
                  </c:pt>
                  <c:pt idx="7">
                    <c:v>1.6463999999999999</c:v>
                  </c:pt>
                  <c:pt idx="8">
                    <c:v>2.1560000000000001</c:v>
                  </c:pt>
                  <c:pt idx="9">
                    <c:v>0.7056</c:v>
                  </c:pt>
                  <c:pt idx="10">
                    <c:v>1.8423999999999998</c:v>
                  </c:pt>
                  <c:pt idx="12">
                    <c:v>2.1775599999999997</c:v>
                  </c:pt>
                  <c:pt idx="13">
                    <c:v>1.4112</c:v>
                  </c:pt>
                  <c:pt idx="14">
                    <c:v>1.1172</c:v>
                  </c:pt>
                  <c:pt idx="15">
                    <c:v>1.4112</c:v>
                  </c:pt>
                  <c:pt idx="16">
                    <c:v>1.1759999999999999</c:v>
                  </c:pt>
                </c:numCache>
              </c:numRef>
            </c:plus>
            <c:minus>
              <c:numRef>
                <c:f>Sheet1!$E$2:$E$19</c:f>
                <c:numCache>
                  <c:formatCode>General</c:formatCode>
                  <c:ptCount val="18"/>
                  <c:pt idx="1">
                    <c:v>0.74675999999999998</c:v>
                  </c:pt>
                  <c:pt idx="2">
                    <c:v>0.58799999999999997</c:v>
                  </c:pt>
                  <c:pt idx="4">
                    <c:v>0.82319999999999993</c:v>
                  </c:pt>
                  <c:pt idx="5">
                    <c:v>0.80359999999999998</c:v>
                  </c:pt>
                  <c:pt idx="7">
                    <c:v>1.6463999999999999</c:v>
                  </c:pt>
                  <c:pt idx="8">
                    <c:v>2.1560000000000001</c:v>
                  </c:pt>
                  <c:pt idx="9">
                    <c:v>0.7056</c:v>
                  </c:pt>
                  <c:pt idx="10">
                    <c:v>1.8423999999999998</c:v>
                  </c:pt>
                  <c:pt idx="12">
                    <c:v>2.1775599999999997</c:v>
                  </c:pt>
                  <c:pt idx="13">
                    <c:v>1.4112</c:v>
                  </c:pt>
                  <c:pt idx="14">
                    <c:v>1.1172</c:v>
                  </c:pt>
                  <c:pt idx="15">
                    <c:v>1.4112</c:v>
                  </c:pt>
                  <c:pt idx="16">
                    <c:v>1.1759999999999999</c:v>
                  </c:pt>
                </c:numCache>
              </c:numRef>
            </c:minus>
          </c:errBars>
          <c:cat>
            <c:strRef>
              <c:f>Sheet1!$A$2:$A$19</c:f>
              <c:strCache>
                <c:ptCount val="17"/>
                <c:pt idx="1">
                  <c:v>2006-2008 Total*</c:v>
                </c:pt>
                <c:pt idx="2">
                  <c:v>2011-2013 Total</c:v>
                </c:pt>
                <c:pt idx="4">
                  <c:v>   Male</c:v>
                </c:pt>
                <c:pt idx="5">
                  <c:v>   Female</c:v>
                </c:pt>
                <c:pt idx="7">
                  <c:v>Black</c:v>
                </c:pt>
                <c:pt idx="8">
                  <c:v>Hispanic</c:v>
                </c:pt>
                <c:pt idx="9">
                  <c:v>White</c:v>
                </c:pt>
                <c:pt idx="10">
                  <c:v>Asian</c:v>
                </c:pt>
                <c:pt idx="12">
                  <c:v>   &lt;100</c:v>
                </c:pt>
                <c:pt idx="13">
                  <c:v>   100-199</c:v>
                </c:pt>
                <c:pt idx="14">
                  <c:v>   200-399</c:v>
                </c:pt>
                <c:pt idx="15">
                  <c:v>   400-599</c:v>
                </c:pt>
                <c:pt idx="16">
                  <c:v>   600+</c:v>
                </c:pt>
              </c:strCache>
            </c:strRef>
          </c:cat>
          <c:val>
            <c:numRef>
              <c:f>Sheet1!$B$2:$B$19</c:f>
              <c:numCache>
                <c:formatCode>0.0</c:formatCode>
                <c:ptCount val="18"/>
                <c:pt idx="1">
                  <c:v>8</c:v>
                </c:pt>
                <c:pt idx="2">
                  <c:v>7</c:v>
                </c:pt>
                <c:pt idx="4">
                  <c:v>6.4</c:v>
                </c:pt>
                <c:pt idx="5">
                  <c:v>7.6</c:v>
                </c:pt>
                <c:pt idx="7">
                  <c:v>10.199999999999999</c:v>
                </c:pt>
                <c:pt idx="8">
                  <c:v>10</c:v>
                </c:pt>
                <c:pt idx="9">
                  <c:v>6.1</c:v>
                </c:pt>
                <c:pt idx="10">
                  <c:v>5.3</c:v>
                </c:pt>
                <c:pt idx="12">
                  <c:v>12.6</c:v>
                </c:pt>
                <c:pt idx="13">
                  <c:v>7.6</c:v>
                </c:pt>
                <c:pt idx="14">
                  <c:v>7.5</c:v>
                </c:pt>
                <c:pt idx="15">
                  <c:v>6.1</c:v>
                </c:pt>
                <c:pt idx="16">
                  <c:v>4.2</c:v>
                </c:pt>
              </c:numCache>
            </c:numRef>
          </c:val>
        </c:ser>
        <c:dLbls>
          <c:showLegendKey val="0"/>
          <c:showVal val="0"/>
          <c:showCatName val="0"/>
          <c:showSerName val="0"/>
          <c:showPercent val="0"/>
          <c:showBubbleSize val="0"/>
        </c:dLbls>
        <c:gapWidth val="0"/>
        <c:axId val="93724032"/>
        <c:axId val="93742208"/>
      </c:barChart>
      <c:barChart>
        <c:barDir val="bar"/>
        <c:grouping val="clustered"/>
        <c:varyColors val="0"/>
        <c:ser>
          <c:idx val="1"/>
          <c:order val="1"/>
          <c:tx>
            <c:strRef>
              <c:f>Sheet1!$F$1</c:f>
              <c:strCache>
                <c:ptCount val="1"/>
                <c:pt idx="0">
                  <c:v>Target</c:v>
                </c:pt>
              </c:strCache>
            </c:strRef>
          </c:tx>
          <c:spPr>
            <a:noFill/>
            <a:ln>
              <a:noFill/>
            </a:ln>
          </c:spPr>
          <c:invertIfNegative val="0"/>
          <c:trendline>
            <c:spPr>
              <a:ln w="38100">
                <a:solidFill>
                  <a:schemeClr val="tx1"/>
                </a:solidFill>
                <a:prstDash val="sysDash"/>
              </a:ln>
            </c:spPr>
            <c:trendlineType val="linear"/>
            <c:dispRSqr val="0"/>
            <c:dispEq val="0"/>
          </c:trendline>
          <c:cat>
            <c:strRef>
              <c:f>Sheet1!$A$2:$A$19</c:f>
              <c:strCache>
                <c:ptCount val="17"/>
                <c:pt idx="1">
                  <c:v>2006-2008 Total*</c:v>
                </c:pt>
                <c:pt idx="2">
                  <c:v>2011-2013 Total</c:v>
                </c:pt>
                <c:pt idx="4">
                  <c:v>   Male</c:v>
                </c:pt>
                <c:pt idx="5">
                  <c:v>   Female</c:v>
                </c:pt>
                <c:pt idx="7">
                  <c:v>Black</c:v>
                </c:pt>
                <c:pt idx="8">
                  <c:v>Hispanic</c:v>
                </c:pt>
                <c:pt idx="9">
                  <c:v>White</c:v>
                </c:pt>
                <c:pt idx="10">
                  <c:v>Asian</c:v>
                </c:pt>
                <c:pt idx="12">
                  <c:v>   &lt;100</c:v>
                </c:pt>
                <c:pt idx="13">
                  <c:v>   100-199</c:v>
                </c:pt>
                <c:pt idx="14">
                  <c:v>   200-399</c:v>
                </c:pt>
                <c:pt idx="15">
                  <c:v>   400-599</c:v>
                </c:pt>
                <c:pt idx="16">
                  <c:v>   600+</c:v>
                </c:pt>
              </c:strCache>
            </c:strRef>
          </c:cat>
          <c:val>
            <c:numRef>
              <c:f>Sheet1!$F$2:$F$19</c:f>
              <c:numCache>
                <c:formatCode>General</c:formatCode>
                <c:ptCount val="18"/>
                <c:pt idx="2">
                  <c:v>7.2</c:v>
                </c:pt>
                <c:pt idx="17">
                  <c:v>7.2</c:v>
                </c:pt>
              </c:numCache>
            </c:numRef>
          </c:val>
        </c:ser>
        <c:dLbls>
          <c:showLegendKey val="0"/>
          <c:showVal val="0"/>
          <c:showCatName val="0"/>
          <c:showSerName val="0"/>
          <c:showPercent val="0"/>
          <c:showBubbleSize val="0"/>
        </c:dLbls>
        <c:gapWidth val="500"/>
        <c:overlap val="-100"/>
        <c:axId val="93750016"/>
        <c:axId val="93744128"/>
      </c:barChart>
      <c:catAx>
        <c:axId val="93724032"/>
        <c:scaling>
          <c:orientation val="maxMin"/>
        </c:scaling>
        <c:delete val="0"/>
        <c:axPos val="l"/>
        <c:numFmt formatCode="General" sourceLinked="1"/>
        <c:majorTickMark val="none"/>
        <c:minorTickMark val="none"/>
        <c:tickLblPos val="nextTo"/>
        <c:spPr>
          <a:ln>
            <a:solidFill>
              <a:schemeClr val="tx1"/>
            </a:solidFill>
          </a:ln>
        </c:spPr>
        <c:txPr>
          <a:bodyPr/>
          <a:lstStyle/>
          <a:p>
            <a:pPr>
              <a:defRPr sz="1200">
                <a:latin typeface="Tahoma" pitchFamily="34" charset="0"/>
                <a:ea typeface="Tahoma" pitchFamily="34" charset="0"/>
                <a:cs typeface="Tahoma" pitchFamily="34" charset="0"/>
              </a:defRPr>
            </a:pPr>
            <a:endParaRPr lang="en-US"/>
          </a:p>
        </c:txPr>
        <c:crossAx val="93742208"/>
        <c:crosses val="autoZero"/>
        <c:auto val="1"/>
        <c:lblAlgn val="ctr"/>
        <c:lblOffset val="9"/>
        <c:noMultiLvlLbl val="0"/>
      </c:catAx>
      <c:valAx>
        <c:axId val="93742208"/>
        <c:scaling>
          <c:orientation val="minMax"/>
          <c:max val="15"/>
          <c:min val="0"/>
        </c:scaling>
        <c:delete val="0"/>
        <c:axPos val="b"/>
        <c:majorGridlines>
          <c:spPr>
            <a:ln cmpd="sng">
              <a:solidFill>
                <a:schemeClr val="bg1">
                  <a:lumMod val="85000"/>
                </a:schemeClr>
              </a:solidFill>
              <a:prstDash val="sysDash"/>
            </a:ln>
          </c:spPr>
        </c:majorGridlines>
        <c:title>
          <c:tx>
            <c:rich>
              <a:bodyPr/>
              <a:lstStyle/>
              <a:p>
                <a:pPr algn="r">
                  <a:defRPr/>
                </a:pPr>
                <a:r>
                  <a:rPr lang="en-US" sz="1500" dirty="0" smtClean="0">
                    <a:latin typeface="Tahoma" pitchFamily="34" charset="0"/>
                    <a:ea typeface="Tahoma" pitchFamily="34" charset="0"/>
                    <a:cs typeface="Tahoma" pitchFamily="34" charset="0"/>
                  </a:rPr>
                  <a:t>Rate Per 1,000</a:t>
                </a:r>
                <a:endParaRPr lang="en-US" sz="1500" dirty="0">
                  <a:latin typeface="Tahoma" pitchFamily="34" charset="0"/>
                  <a:ea typeface="Tahoma" pitchFamily="34" charset="0"/>
                  <a:cs typeface="Tahoma" pitchFamily="34" charset="0"/>
                </a:endParaRPr>
              </a:p>
            </c:rich>
          </c:tx>
          <c:layout>
            <c:manualLayout>
              <c:xMode val="edge"/>
              <c:yMode val="edge"/>
              <c:x val="0.50901359957742509"/>
              <c:y val="0.90628157808398946"/>
            </c:manualLayout>
          </c:layout>
          <c:overlay val="0"/>
        </c:title>
        <c:numFmt formatCode="0" sourceLinked="0"/>
        <c:majorTickMark val="in"/>
        <c:minorTickMark val="in"/>
        <c:tickLblPos val="high"/>
        <c:spPr>
          <a:ln>
            <a:solidFill>
              <a:schemeClr val="tx1"/>
            </a:solidFill>
          </a:ln>
        </c:spPr>
        <c:txPr>
          <a:bodyPr/>
          <a:lstStyle/>
          <a:p>
            <a:pPr>
              <a:defRPr sz="1400">
                <a:latin typeface="Tahoma" pitchFamily="34" charset="0"/>
                <a:ea typeface="Tahoma" pitchFamily="34" charset="0"/>
                <a:cs typeface="Tahoma" pitchFamily="34" charset="0"/>
              </a:defRPr>
            </a:pPr>
            <a:endParaRPr lang="en-US"/>
          </a:p>
        </c:txPr>
        <c:crossAx val="93724032"/>
        <c:crosses val="max"/>
        <c:crossBetween val="between"/>
        <c:majorUnit val="5"/>
        <c:minorUnit val="1"/>
      </c:valAx>
      <c:valAx>
        <c:axId val="93744128"/>
        <c:scaling>
          <c:orientation val="minMax"/>
          <c:max val="300"/>
          <c:min val="0"/>
        </c:scaling>
        <c:delete val="1"/>
        <c:axPos val="t"/>
        <c:numFmt formatCode="General" sourceLinked="1"/>
        <c:majorTickMark val="out"/>
        <c:minorTickMark val="none"/>
        <c:tickLblPos val="none"/>
        <c:crossAx val="93750016"/>
        <c:crosses val="max"/>
        <c:crossBetween val="between"/>
        <c:majorUnit val="50"/>
      </c:valAx>
      <c:catAx>
        <c:axId val="93750016"/>
        <c:scaling>
          <c:orientation val="minMax"/>
        </c:scaling>
        <c:delete val="1"/>
        <c:axPos val="l"/>
        <c:majorTickMark val="out"/>
        <c:minorTickMark val="none"/>
        <c:tickLblPos val="none"/>
        <c:crossAx val="93744128"/>
        <c:crosses val="autoZero"/>
        <c:auto val="1"/>
        <c:lblAlgn val="ctr"/>
        <c:lblOffset val="100"/>
        <c:noMultiLvlLbl val="0"/>
      </c:catAx>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15936602815197"/>
          <c:y val="3.3383498433663512E-2"/>
          <c:w val="0.75107950922193101"/>
          <c:h val="0.81467389911138433"/>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dPt>
          <c:dPt>
            <c:idx val="1"/>
            <c:invertIfNegative val="0"/>
            <c:bubble3D val="0"/>
            <c:spPr>
              <a:solidFill>
                <a:schemeClr val="bg1">
                  <a:lumMod val="75000"/>
                </a:schemeClr>
              </a:solidFill>
              <a:ln>
                <a:solidFill>
                  <a:schemeClr val="tx1"/>
                </a:solidFill>
              </a:ln>
            </c:spPr>
          </c:dPt>
          <c:dPt>
            <c:idx val="2"/>
            <c:invertIfNegative val="0"/>
            <c:bubble3D val="0"/>
            <c:spPr>
              <a:solidFill>
                <a:srgbClr val="FB5192"/>
              </a:solidFill>
              <a:ln>
                <a:solidFill>
                  <a:schemeClr val="tx1"/>
                </a:solidFill>
              </a:ln>
            </c:spPr>
          </c:dPt>
          <c:dPt>
            <c:idx val="3"/>
            <c:invertIfNegative val="0"/>
            <c:bubble3D val="0"/>
            <c:spPr>
              <a:solidFill>
                <a:schemeClr val="accent4"/>
              </a:solidFill>
              <a:ln>
                <a:solidFill>
                  <a:schemeClr val="tx1"/>
                </a:solidFill>
              </a:ln>
            </c:spPr>
          </c:dPt>
          <c:dPt>
            <c:idx val="4"/>
            <c:invertIfNegative val="0"/>
            <c:bubble3D val="0"/>
            <c:spPr>
              <a:solidFill>
                <a:schemeClr val="accent4"/>
              </a:solidFill>
              <a:ln>
                <a:solidFill>
                  <a:schemeClr val="tx1"/>
                </a:solidFill>
              </a:ln>
            </c:spPr>
          </c:dPt>
          <c:dPt>
            <c:idx val="5"/>
            <c:invertIfNegative val="0"/>
            <c:bubble3D val="0"/>
            <c:spPr>
              <a:solidFill>
                <a:schemeClr val="accent4">
                  <a:lumMod val="60000"/>
                  <a:lumOff val="40000"/>
                </a:schemeClr>
              </a:solidFill>
              <a:ln>
                <a:solidFill>
                  <a:schemeClr val="tx1"/>
                </a:solidFill>
              </a:ln>
            </c:spPr>
          </c:dPt>
          <c:dPt>
            <c:idx val="6"/>
            <c:invertIfNegative val="0"/>
            <c:bubble3D val="0"/>
            <c:spPr>
              <a:solidFill>
                <a:schemeClr val="accent5">
                  <a:lumMod val="75000"/>
                </a:schemeClr>
              </a:solidFill>
              <a:ln>
                <a:solidFill>
                  <a:schemeClr val="tx1"/>
                </a:solidFill>
              </a:ln>
            </c:spPr>
          </c:dPt>
          <c:dPt>
            <c:idx val="7"/>
            <c:invertIfNegative val="0"/>
            <c:bubble3D val="0"/>
            <c:spPr>
              <a:solidFill>
                <a:schemeClr val="accent5">
                  <a:lumMod val="20000"/>
                  <a:lumOff val="80000"/>
                </a:schemeClr>
              </a:solidFill>
              <a:ln>
                <a:solidFill>
                  <a:schemeClr val="tx1"/>
                </a:solidFill>
              </a:ln>
            </c:spPr>
          </c:dPt>
          <c:dPt>
            <c:idx val="8"/>
            <c:invertIfNegative val="0"/>
            <c:bubble3D val="0"/>
            <c:spPr>
              <a:solidFill>
                <a:schemeClr val="accent5">
                  <a:lumMod val="60000"/>
                  <a:lumOff val="40000"/>
                </a:schemeClr>
              </a:solidFill>
              <a:ln>
                <a:solidFill>
                  <a:schemeClr val="tx1"/>
                </a:solidFill>
              </a:ln>
            </c:spPr>
          </c:dPt>
          <c:dPt>
            <c:idx val="9"/>
            <c:invertIfNegative val="0"/>
            <c:bubble3D val="0"/>
            <c:spPr>
              <a:solidFill>
                <a:schemeClr val="accent5">
                  <a:lumMod val="75000"/>
                </a:schemeClr>
              </a:solidFill>
              <a:ln>
                <a:solidFill>
                  <a:schemeClr val="tx1"/>
                </a:solidFill>
              </a:ln>
            </c:spPr>
          </c:dPt>
          <c:dPt>
            <c:idx val="10"/>
            <c:invertIfNegative val="0"/>
            <c:bubble3D val="0"/>
            <c:spPr>
              <a:solidFill>
                <a:schemeClr val="accent5">
                  <a:lumMod val="50000"/>
                </a:schemeClr>
              </a:solidFill>
              <a:ln>
                <a:solidFill>
                  <a:schemeClr val="tx1"/>
                </a:solidFill>
              </a:ln>
            </c:spPr>
          </c:dPt>
          <c:dPt>
            <c:idx val="11"/>
            <c:invertIfNegative val="0"/>
            <c:bubble3D val="0"/>
            <c:spPr>
              <a:solidFill>
                <a:schemeClr val="accent3">
                  <a:lumMod val="50000"/>
                </a:schemeClr>
              </a:solidFill>
              <a:ln>
                <a:solidFill>
                  <a:schemeClr val="tx1"/>
                </a:solidFill>
              </a:ln>
            </c:spPr>
          </c:dPt>
          <c:dPt>
            <c:idx val="12"/>
            <c:invertIfNegative val="0"/>
            <c:bubble3D val="0"/>
            <c:spPr>
              <a:solidFill>
                <a:schemeClr val="accent3">
                  <a:lumMod val="75000"/>
                </a:schemeClr>
              </a:solidFill>
              <a:ln>
                <a:solidFill>
                  <a:schemeClr val="tx1"/>
                </a:solidFill>
              </a:ln>
            </c:spPr>
          </c:dPt>
          <c:dPt>
            <c:idx val="13"/>
            <c:invertIfNegative val="0"/>
            <c:bubble3D val="0"/>
            <c:spPr>
              <a:solidFill>
                <a:schemeClr val="accent3">
                  <a:lumMod val="60000"/>
                  <a:lumOff val="40000"/>
                </a:schemeClr>
              </a:solidFill>
              <a:ln>
                <a:solidFill>
                  <a:schemeClr val="tx1"/>
                </a:solidFill>
              </a:ln>
            </c:spPr>
          </c:dPt>
          <c:dPt>
            <c:idx val="14"/>
            <c:invertIfNegative val="0"/>
            <c:bubble3D val="0"/>
            <c:spPr>
              <a:solidFill>
                <a:schemeClr val="accent3">
                  <a:lumMod val="60000"/>
                  <a:lumOff val="40000"/>
                </a:schemeClr>
              </a:solidFill>
              <a:ln>
                <a:solidFill>
                  <a:schemeClr val="tx1"/>
                </a:solidFill>
              </a:ln>
            </c:spPr>
          </c:dPt>
          <c:errBars>
            <c:errBarType val="both"/>
            <c:errValType val="cust"/>
            <c:noEndCap val="0"/>
            <c:plus>
              <c:numRef>
                <c:f>Sheet1!$E$2:$E$16</c:f>
                <c:numCache>
                  <c:formatCode>General</c:formatCode>
                  <c:ptCount val="15"/>
                  <c:pt idx="1">
                    <c:v>5.7999999999999972</c:v>
                  </c:pt>
                  <c:pt idx="2">
                    <c:v>5.2000000000000028</c:v>
                  </c:pt>
                  <c:pt idx="3">
                    <c:v>0</c:v>
                  </c:pt>
                  <c:pt idx="4">
                    <c:v>7.3000000000000114</c:v>
                  </c:pt>
                  <c:pt idx="5">
                    <c:v>7.1000000000000085</c:v>
                  </c:pt>
                  <c:pt idx="6">
                    <c:v>0</c:v>
                  </c:pt>
                  <c:pt idx="7">
                    <c:v>9.7000000000000028</c:v>
                  </c:pt>
                  <c:pt idx="8">
                    <c:v>8.7000000000000028</c:v>
                  </c:pt>
                  <c:pt idx="9">
                    <c:v>7.5000000000000071</c:v>
                  </c:pt>
                  <c:pt idx="10">
                    <c:v>0</c:v>
                  </c:pt>
                  <c:pt idx="11">
                    <c:v>10.400000000000006</c:v>
                  </c:pt>
                  <c:pt idx="12">
                    <c:v>7.9000000000000057</c:v>
                  </c:pt>
                  <c:pt idx="13">
                    <c:v>7</c:v>
                  </c:pt>
                </c:numCache>
              </c:numRef>
            </c:plus>
            <c:minus>
              <c:numRef>
                <c:f>Sheet1!$E$2:$E$16</c:f>
                <c:numCache>
                  <c:formatCode>General</c:formatCode>
                  <c:ptCount val="15"/>
                  <c:pt idx="1">
                    <c:v>5.7999999999999972</c:v>
                  </c:pt>
                  <c:pt idx="2">
                    <c:v>5.2000000000000028</c:v>
                  </c:pt>
                  <c:pt idx="3">
                    <c:v>0</c:v>
                  </c:pt>
                  <c:pt idx="4">
                    <c:v>7.3000000000000114</c:v>
                  </c:pt>
                  <c:pt idx="5">
                    <c:v>7.1000000000000085</c:v>
                  </c:pt>
                  <c:pt idx="6">
                    <c:v>0</c:v>
                  </c:pt>
                  <c:pt idx="7">
                    <c:v>9.7000000000000028</c:v>
                  </c:pt>
                  <c:pt idx="8">
                    <c:v>8.7000000000000028</c:v>
                  </c:pt>
                  <c:pt idx="9">
                    <c:v>7.5000000000000071</c:v>
                  </c:pt>
                  <c:pt idx="10">
                    <c:v>0</c:v>
                  </c:pt>
                  <c:pt idx="11">
                    <c:v>10.400000000000006</c:v>
                  </c:pt>
                  <c:pt idx="12">
                    <c:v>7.9000000000000057</c:v>
                  </c:pt>
                  <c:pt idx="13">
                    <c:v>7</c:v>
                  </c:pt>
                </c:numCache>
              </c:numRef>
            </c:minus>
          </c:errBars>
          <c:cat>
            <c:strRef>
              <c:f>Sheet1!$A$2:$A$16</c:f>
              <c:strCache>
                <c:ptCount val="14"/>
                <c:pt idx="1">
                  <c:v>2005-2008 Total*</c:v>
                </c:pt>
                <c:pt idx="2">
                  <c:v>2009-2012 Total</c:v>
                </c:pt>
                <c:pt idx="4">
                  <c:v>   Male</c:v>
                </c:pt>
                <c:pt idx="5">
                  <c:v>   Female</c:v>
                </c:pt>
                <c:pt idx="7">
                  <c:v>Black</c:v>
                </c:pt>
                <c:pt idx="8">
                  <c:v>White</c:v>
                </c:pt>
                <c:pt idx="9">
                  <c:v>Hispanic</c:v>
                </c:pt>
                <c:pt idx="11">
                  <c:v>      Private</c:v>
                </c:pt>
                <c:pt idx="12">
                  <c:v>      Public</c:v>
                </c:pt>
                <c:pt idx="13">
                  <c:v>   Uninsured</c:v>
                </c:pt>
              </c:strCache>
            </c:strRef>
          </c:cat>
          <c:val>
            <c:numRef>
              <c:f>Sheet1!$B$2:$B$16</c:f>
              <c:numCache>
                <c:formatCode>General</c:formatCode>
                <c:ptCount val="15"/>
                <c:pt idx="1">
                  <c:v>72.8</c:v>
                </c:pt>
                <c:pt idx="2">
                  <c:v>67.7</c:v>
                </c:pt>
                <c:pt idx="4">
                  <c:v>65.099999999999994</c:v>
                </c:pt>
                <c:pt idx="5">
                  <c:v>71.3</c:v>
                </c:pt>
                <c:pt idx="7">
                  <c:v>73.099999999999994</c:v>
                </c:pt>
                <c:pt idx="8">
                  <c:v>70.5</c:v>
                </c:pt>
                <c:pt idx="9">
                  <c:v>60.4</c:v>
                </c:pt>
                <c:pt idx="11">
                  <c:v>68.099999999999994</c:v>
                </c:pt>
                <c:pt idx="12">
                  <c:v>80.5</c:v>
                </c:pt>
                <c:pt idx="13">
                  <c:v>53.9</c:v>
                </c:pt>
              </c:numCache>
            </c:numRef>
          </c:val>
        </c:ser>
        <c:dLbls>
          <c:showLegendKey val="0"/>
          <c:showVal val="0"/>
          <c:showCatName val="0"/>
          <c:showSerName val="0"/>
          <c:showPercent val="0"/>
          <c:showBubbleSize val="0"/>
        </c:dLbls>
        <c:gapWidth val="0"/>
        <c:axId val="94479488"/>
        <c:axId val="94481024"/>
      </c:barChart>
      <c:barChart>
        <c:barDir val="bar"/>
        <c:grouping val="clustered"/>
        <c:varyColors val="0"/>
        <c:ser>
          <c:idx val="1"/>
          <c:order val="1"/>
          <c:tx>
            <c:strRef>
              <c:f>Sheet1!$F$1</c:f>
              <c:strCache>
                <c:ptCount val="1"/>
                <c:pt idx="0">
                  <c:v>Target</c:v>
                </c:pt>
              </c:strCache>
            </c:strRef>
          </c:tx>
          <c:spPr>
            <a:noFill/>
            <a:ln>
              <a:noFill/>
            </a:ln>
          </c:spPr>
          <c:invertIfNegative val="0"/>
          <c:trendline>
            <c:spPr>
              <a:ln w="38100">
                <a:prstDash val="sysDash"/>
              </a:ln>
            </c:spPr>
            <c:trendlineType val="linear"/>
            <c:dispRSqr val="0"/>
            <c:dispEq val="0"/>
          </c:trendline>
          <c:cat>
            <c:strRef>
              <c:f>Sheet1!$A$2:$A$16</c:f>
              <c:strCache>
                <c:ptCount val="14"/>
                <c:pt idx="1">
                  <c:v>2005-2008 Total*</c:v>
                </c:pt>
                <c:pt idx="2">
                  <c:v>2009-2012 Total</c:v>
                </c:pt>
                <c:pt idx="4">
                  <c:v>   Male</c:v>
                </c:pt>
                <c:pt idx="5">
                  <c:v>   Female</c:v>
                </c:pt>
                <c:pt idx="7">
                  <c:v>Black</c:v>
                </c:pt>
                <c:pt idx="8">
                  <c:v>White</c:v>
                </c:pt>
                <c:pt idx="9">
                  <c:v>Hispanic</c:v>
                </c:pt>
                <c:pt idx="11">
                  <c:v>      Private</c:v>
                </c:pt>
                <c:pt idx="12">
                  <c:v>      Public</c:v>
                </c:pt>
                <c:pt idx="13">
                  <c:v>   Uninsured</c:v>
                </c:pt>
              </c:strCache>
            </c:strRef>
          </c:cat>
          <c:val>
            <c:numRef>
              <c:f>Sheet1!$F$2:$F$16</c:f>
              <c:numCache>
                <c:formatCode>General</c:formatCode>
                <c:ptCount val="15"/>
                <c:pt idx="2">
                  <c:v>80.099999999999994</c:v>
                </c:pt>
                <c:pt idx="14">
                  <c:v>80.099999999999994</c:v>
                </c:pt>
              </c:numCache>
            </c:numRef>
          </c:val>
        </c:ser>
        <c:dLbls>
          <c:showLegendKey val="0"/>
          <c:showVal val="0"/>
          <c:showCatName val="0"/>
          <c:showSerName val="0"/>
          <c:showPercent val="0"/>
          <c:showBubbleSize val="0"/>
        </c:dLbls>
        <c:gapWidth val="500"/>
        <c:overlap val="-100"/>
        <c:axId val="94492928"/>
        <c:axId val="94491392"/>
      </c:barChart>
      <c:catAx>
        <c:axId val="94479488"/>
        <c:scaling>
          <c:orientation val="maxMin"/>
        </c:scaling>
        <c:delete val="0"/>
        <c:axPos val="l"/>
        <c:numFmt formatCode="General" sourceLinked="1"/>
        <c:majorTickMark val="none"/>
        <c:minorTickMark val="none"/>
        <c:tickLblPos val="nextTo"/>
        <c:spPr>
          <a:ln>
            <a:solidFill>
              <a:schemeClr val="tx1"/>
            </a:solidFill>
          </a:ln>
        </c:spPr>
        <c:txPr>
          <a:bodyPr/>
          <a:lstStyle/>
          <a:p>
            <a:pPr>
              <a:defRPr sz="1200">
                <a:latin typeface="Tahoma" pitchFamily="34" charset="0"/>
                <a:ea typeface="Tahoma" pitchFamily="34" charset="0"/>
                <a:cs typeface="Tahoma" pitchFamily="34" charset="0"/>
              </a:defRPr>
            </a:pPr>
            <a:endParaRPr lang="en-US"/>
          </a:p>
        </c:txPr>
        <c:crossAx val="94481024"/>
        <c:crosses val="autoZero"/>
        <c:auto val="1"/>
        <c:lblAlgn val="ctr"/>
        <c:lblOffset val="9"/>
        <c:noMultiLvlLbl val="0"/>
      </c:catAx>
      <c:valAx>
        <c:axId val="94481024"/>
        <c:scaling>
          <c:orientation val="minMax"/>
          <c:min val="0"/>
        </c:scaling>
        <c:delete val="0"/>
        <c:axPos val="b"/>
        <c:majorGridlines>
          <c:spPr>
            <a:ln cmpd="sng">
              <a:solidFill>
                <a:schemeClr val="bg1">
                  <a:lumMod val="85000"/>
                </a:schemeClr>
              </a:solidFill>
              <a:prstDash val="sysDash"/>
            </a:ln>
          </c:spPr>
        </c:majorGridlines>
        <c:title>
          <c:tx>
            <c:rich>
              <a:bodyPr/>
              <a:lstStyle/>
              <a:p>
                <a:pPr algn="r">
                  <a:defRPr/>
                </a:pPr>
                <a:r>
                  <a:rPr lang="en-US" sz="1500" dirty="0" smtClean="0">
                    <a:latin typeface="Tahoma" pitchFamily="34" charset="0"/>
                    <a:ea typeface="Tahoma" pitchFamily="34" charset="0"/>
                    <a:cs typeface="Tahoma" pitchFamily="34" charset="0"/>
                  </a:rPr>
                  <a:t>Percent</a:t>
                </a:r>
                <a:endParaRPr lang="en-US" sz="1500" dirty="0">
                  <a:latin typeface="Tahoma" pitchFamily="34" charset="0"/>
                  <a:ea typeface="Tahoma" pitchFamily="34" charset="0"/>
                  <a:cs typeface="Tahoma" pitchFamily="34" charset="0"/>
                </a:endParaRPr>
              </a:p>
            </c:rich>
          </c:tx>
          <c:layout>
            <c:manualLayout>
              <c:xMode val="edge"/>
              <c:yMode val="edge"/>
              <c:x val="0.53264933124235381"/>
              <c:y val="0.90628157808398946"/>
            </c:manualLayout>
          </c:layout>
          <c:overlay val="0"/>
        </c:title>
        <c:numFmt formatCode="General" sourceLinked="1"/>
        <c:majorTickMark val="in"/>
        <c:minorTickMark val="in"/>
        <c:tickLblPos val="high"/>
        <c:spPr>
          <a:ln>
            <a:solidFill>
              <a:schemeClr val="tx1"/>
            </a:solidFill>
          </a:ln>
        </c:spPr>
        <c:txPr>
          <a:bodyPr/>
          <a:lstStyle/>
          <a:p>
            <a:pPr>
              <a:defRPr sz="1400">
                <a:latin typeface="Tahoma" pitchFamily="34" charset="0"/>
                <a:ea typeface="Tahoma" pitchFamily="34" charset="0"/>
                <a:cs typeface="Tahoma" pitchFamily="34" charset="0"/>
              </a:defRPr>
            </a:pPr>
            <a:endParaRPr lang="en-US"/>
          </a:p>
        </c:txPr>
        <c:crossAx val="94479488"/>
        <c:crosses val="max"/>
        <c:crossBetween val="between"/>
        <c:minorUnit val="10"/>
      </c:valAx>
      <c:valAx>
        <c:axId val="94491392"/>
        <c:scaling>
          <c:orientation val="minMax"/>
          <c:max val="300"/>
          <c:min val="0"/>
        </c:scaling>
        <c:delete val="1"/>
        <c:axPos val="t"/>
        <c:numFmt formatCode="General" sourceLinked="1"/>
        <c:majorTickMark val="out"/>
        <c:minorTickMark val="none"/>
        <c:tickLblPos val="none"/>
        <c:crossAx val="94492928"/>
        <c:crosses val="max"/>
        <c:crossBetween val="between"/>
        <c:majorUnit val="50"/>
      </c:valAx>
      <c:catAx>
        <c:axId val="94492928"/>
        <c:scaling>
          <c:orientation val="minMax"/>
        </c:scaling>
        <c:delete val="1"/>
        <c:axPos val="l"/>
        <c:majorTickMark val="out"/>
        <c:minorTickMark val="none"/>
        <c:tickLblPos val="none"/>
        <c:crossAx val="94491392"/>
        <c:crosses val="autoZero"/>
        <c:auto val="1"/>
        <c:lblAlgn val="ctr"/>
        <c:lblOffset val="100"/>
        <c:noMultiLvlLbl val="0"/>
      </c:catAx>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07533698118244"/>
          <c:y val="5.6412315930388202E-2"/>
          <c:w val="0.87430790960451976"/>
          <c:h val="0.80499310570049698"/>
        </c:manualLayout>
      </c:layout>
      <c:barChart>
        <c:barDir val="col"/>
        <c:grouping val="clustered"/>
        <c:varyColors val="0"/>
        <c:ser>
          <c:idx val="0"/>
          <c:order val="0"/>
          <c:spPr>
            <a:solidFill>
              <a:schemeClr val="accent4">
                <a:lumMod val="40000"/>
                <a:lumOff val="60000"/>
              </a:schemeClr>
            </a:solidFill>
            <a:ln>
              <a:solidFill>
                <a:schemeClr val="tx1"/>
              </a:solidFill>
            </a:ln>
          </c:spPr>
          <c:invertIfNegative val="0"/>
          <c:dPt>
            <c:idx val="0"/>
            <c:invertIfNegative val="0"/>
            <c:bubble3D val="0"/>
          </c:dPt>
          <c:dPt>
            <c:idx val="1"/>
            <c:invertIfNegative val="0"/>
            <c:bubble3D val="0"/>
          </c:dPt>
          <c:dPt>
            <c:idx val="2"/>
            <c:invertIfNegative val="0"/>
            <c:bubble3D val="0"/>
            <c:spPr>
              <a:solidFill>
                <a:schemeClr val="accent4">
                  <a:lumMod val="75000"/>
                </a:schemeClr>
              </a:solidFill>
              <a:ln>
                <a:solidFill>
                  <a:schemeClr val="tx1"/>
                </a:solidFill>
              </a:ln>
            </c:spPr>
          </c:dPt>
          <c:dPt>
            <c:idx val="3"/>
            <c:invertIfNegative val="0"/>
            <c:bubble3D val="0"/>
          </c:dPt>
          <c:dPt>
            <c:idx val="4"/>
            <c:invertIfNegative val="0"/>
            <c:bubble3D val="0"/>
          </c:dPt>
          <c:dPt>
            <c:idx val="5"/>
            <c:invertIfNegative val="0"/>
            <c:bubble3D val="0"/>
            <c:spPr>
              <a:solidFill>
                <a:schemeClr val="accent4">
                  <a:lumMod val="75000"/>
                </a:schemeClr>
              </a:solidFill>
              <a:ln>
                <a:solidFill>
                  <a:schemeClr val="tx1"/>
                </a:solidFill>
              </a:ln>
            </c:spPr>
          </c:dPt>
          <c:dPt>
            <c:idx val="6"/>
            <c:invertIfNegative val="0"/>
            <c:bubble3D val="0"/>
          </c:dPt>
          <c:dPt>
            <c:idx val="7"/>
            <c:invertIfNegative val="0"/>
            <c:bubble3D val="0"/>
            <c:spPr>
              <a:solidFill>
                <a:schemeClr val="accent4">
                  <a:lumMod val="75000"/>
                </a:schemeClr>
              </a:solidFill>
              <a:ln>
                <a:solidFill>
                  <a:schemeClr val="tx1"/>
                </a:solidFill>
              </a:ln>
            </c:spPr>
          </c:dPt>
          <c:dPt>
            <c:idx val="8"/>
            <c:invertIfNegative val="0"/>
            <c:bubble3D val="0"/>
            <c:spPr>
              <a:solidFill>
                <a:schemeClr val="accent4">
                  <a:lumMod val="75000"/>
                </a:schemeClr>
              </a:solidFill>
              <a:ln>
                <a:solidFill>
                  <a:schemeClr val="tx1"/>
                </a:solidFill>
              </a:ln>
            </c:spPr>
          </c:dPt>
          <c:dPt>
            <c:idx val="12"/>
            <c:invertIfNegative val="0"/>
            <c:bubble3D val="0"/>
            <c:spPr>
              <a:solidFill>
                <a:schemeClr val="accent4">
                  <a:lumMod val="75000"/>
                </a:schemeClr>
              </a:solidFill>
              <a:ln>
                <a:solidFill>
                  <a:schemeClr val="tx1"/>
                </a:solidFill>
              </a:ln>
            </c:spPr>
          </c:dPt>
          <c:errBars>
            <c:errBarType val="both"/>
            <c:errValType val="cust"/>
            <c:noEndCap val="0"/>
            <c:plus>
              <c:numRef>
                <c:f>Sheet1!$G$3:$G$17</c:f>
                <c:numCache>
                  <c:formatCode>General</c:formatCode>
                  <c:ptCount val="13"/>
                  <c:pt idx="1">
                    <c:v>4.7219999999999978</c:v>
                  </c:pt>
                  <c:pt idx="2">
                    <c:v>5.911999999999999</c:v>
                  </c:pt>
                  <c:pt idx="6">
                    <c:v>7.6000000000000014</c:v>
                  </c:pt>
                  <c:pt idx="7">
                    <c:v>9.8000000000000043</c:v>
                  </c:pt>
                  <c:pt idx="11">
                    <c:v>4.8624623305159034</c:v>
                  </c:pt>
                  <c:pt idx="12">
                    <c:v>5.2283629458647951</c:v>
                  </c:pt>
                </c:numCache>
              </c:numRef>
            </c:plus>
            <c:minus>
              <c:numRef>
                <c:f>Sheet1!$H$3:$H$17</c:f>
                <c:numCache>
                  <c:formatCode>General</c:formatCode>
                  <c:ptCount val="13"/>
                  <c:pt idx="1">
                    <c:v>3.9130000000000003</c:v>
                  </c:pt>
                  <c:pt idx="2">
                    <c:v>4.897000000000002</c:v>
                  </c:pt>
                  <c:pt idx="6">
                    <c:v>7.6000000000000014</c:v>
                  </c:pt>
                  <c:pt idx="7">
                    <c:v>9.7999999999999972</c:v>
                  </c:pt>
                  <c:pt idx="11">
                    <c:v>4.8962056384829964</c:v>
                  </c:pt>
                  <c:pt idx="12">
                    <c:v>5.3504830752035986</c:v>
                  </c:pt>
                </c:numCache>
              </c:numRef>
            </c:minus>
          </c:errBars>
          <c:cat>
            <c:strRef>
              <c:f>Sheet1!$A$2:$A$17</c:f>
              <c:strCache>
                <c:ptCount val="14"/>
                <c:pt idx="2">
                  <c:v>D-5.1  2005-2008</c:v>
                </c:pt>
                <c:pt idx="3">
                  <c:v>2009-2012</c:v>
                </c:pt>
                <c:pt idx="7">
                  <c:v>D-6 2005-2008</c:v>
                </c:pt>
                <c:pt idx="8">
                  <c:v>2009-2012</c:v>
                </c:pt>
                <c:pt idx="12">
                  <c:v>D-7 2005-2008</c:v>
                </c:pt>
                <c:pt idx="13">
                  <c:v>2009-2012</c:v>
                </c:pt>
              </c:strCache>
            </c:strRef>
          </c:cat>
          <c:val>
            <c:numRef>
              <c:f>Sheet1!$B$3:$B$17</c:f>
              <c:numCache>
                <c:formatCode>General</c:formatCode>
                <c:ptCount val="13"/>
                <c:pt idx="1">
                  <c:v>17.87</c:v>
                </c:pt>
                <c:pt idx="2">
                  <c:v>20.969000000000001</c:v>
                </c:pt>
                <c:pt idx="6">
                  <c:v>53</c:v>
                </c:pt>
                <c:pt idx="7">
                  <c:v>49.9</c:v>
                </c:pt>
                <c:pt idx="11">
                  <c:v>51.769446873873797</c:v>
                </c:pt>
                <c:pt idx="12">
                  <c:v>55.393315684740202</c:v>
                </c:pt>
              </c:numCache>
            </c:numRef>
          </c:val>
        </c:ser>
        <c:dLbls>
          <c:showLegendKey val="0"/>
          <c:showVal val="0"/>
          <c:showCatName val="0"/>
          <c:showSerName val="0"/>
          <c:showPercent val="0"/>
          <c:showBubbleSize val="0"/>
        </c:dLbls>
        <c:gapWidth val="0"/>
        <c:axId val="94619520"/>
        <c:axId val="94621056"/>
      </c:barChart>
      <c:lineChart>
        <c:grouping val="standard"/>
        <c:varyColors val="0"/>
        <c:ser>
          <c:idx val="1"/>
          <c:order val="1"/>
          <c:spPr>
            <a:ln w="34925">
              <a:solidFill>
                <a:schemeClr val="tx1"/>
              </a:solidFill>
              <a:prstDash val="dash"/>
            </a:ln>
          </c:spPr>
          <c:marker>
            <c:symbol val="none"/>
          </c:marker>
          <c:cat>
            <c:strRef>
              <c:f>Sheet1!$A$3:$A$17</c:f>
              <c:strCache>
                <c:ptCount val="13"/>
                <c:pt idx="1">
                  <c:v>D-5.1  2005-2008</c:v>
                </c:pt>
                <c:pt idx="2">
                  <c:v>2009-2012</c:v>
                </c:pt>
                <c:pt idx="6">
                  <c:v>D-6 2005-2008</c:v>
                </c:pt>
                <c:pt idx="7">
                  <c:v>2009-2012</c:v>
                </c:pt>
                <c:pt idx="11">
                  <c:v>D-7 2005-2008</c:v>
                </c:pt>
                <c:pt idx="12">
                  <c:v>2009-2012</c:v>
                </c:pt>
              </c:strCache>
            </c:strRef>
          </c:cat>
          <c:val>
            <c:numRef>
              <c:f>Sheet1!$F$2:$F$17</c:f>
              <c:numCache>
                <c:formatCode>General</c:formatCode>
                <c:ptCount val="14"/>
                <c:pt idx="0">
                  <c:v>16.100000000000001</c:v>
                </c:pt>
                <c:pt idx="1">
                  <c:v>16.100000000000001</c:v>
                </c:pt>
                <c:pt idx="2">
                  <c:v>16.100000000000001</c:v>
                </c:pt>
                <c:pt idx="3">
                  <c:v>16.100000000000001</c:v>
                </c:pt>
                <c:pt idx="5">
                  <c:v>58.3</c:v>
                </c:pt>
                <c:pt idx="6">
                  <c:v>58.3</c:v>
                </c:pt>
                <c:pt idx="7">
                  <c:v>58.3</c:v>
                </c:pt>
                <c:pt idx="8">
                  <c:v>58.3</c:v>
                </c:pt>
                <c:pt idx="10">
                  <c:v>57</c:v>
                </c:pt>
                <c:pt idx="11">
                  <c:v>57</c:v>
                </c:pt>
                <c:pt idx="12">
                  <c:v>57</c:v>
                </c:pt>
                <c:pt idx="13">
                  <c:v>57</c:v>
                </c:pt>
              </c:numCache>
            </c:numRef>
          </c:val>
          <c:smooth val="0"/>
        </c:ser>
        <c:dLbls>
          <c:showLegendKey val="0"/>
          <c:showVal val="0"/>
          <c:showCatName val="0"/>
          <c:showSerName val="0"/>
          <c:showPercent val="0"/>
          <c:showBubbleSize val="0"/>
        </c:dLbls>
        <c:marker val="1"/>
        <c:smooth val="0"/>
        <c:axId val="94619520"/>
        <c:axId val="94621056"/>
      </c:lineChart>
      <c:catAx>
        <c:axId val="94619520"/>
        <c:scaling>
          <c:orientation val="minMax"/>
        </c:scaling>
        <c:delete val="0"/>
        <c:axPos val="b"/>
        <c:numFmt formatCode="General" sourceLinked="1"/>
        <c:majorTickMark val="none"/>
        <c:minorTickMark val="none"/>
        <c:tickLblPos val="none"/>
        <c:spPr>
          <a:ln w="9525">
            <a:solidFill>
              <a:schemeClr val="tx1"/>
            </a:solidFill>
          </a:ln>
        </c:spPr>
        <c:txPr>
          <a:bodyPr rot="0"/>
          <a:lstStyle/>
          <a:p>
            <a:pPr>
              <a:defRPr/>
            </a:pPr>
            <a:endParaRPr lang="en-US"/>
          </a:p>
        </c:txPr>
        <c:crossAx val="94621056"/>
        <c:crosses val="autoZero"/>
        <c:auto val="1"/>
        <c:lblAlgn val="ctr"/>
        <c:lblOffset val="0"/>
        <c:noMultiLvlLbl val="0"/>
      </c:catAx>
      <c:valAx>
        <c:axId val="94621056"/>
        <c:scaling>
          <c:orientation val="minMax"/>
          <c:max val="90"/>
          <c:min val="0"/>
        </c:scaling>
        <c:delete val="0"/>
        <c:axPos val="l"/>
        <c:majorGridlines>
          <c:spPr>
            <a:ln>
              <a:solidFill>
                <a:schemeClr val="bg1">
                  <a:lumMod val="85000"/>
                </a:schemeClr>
              </a:solidFill>
              <a:prstDash val="sysDash"/>
            </a:ln>
          </c:spPr>
        </c:majorGridlines>
        <c:numFmt formatCode="0" sourceLinked="0"/>
        <c:majorTickMark val="in"/>
        <c:minorTickMark val="none"/>
        <c:tickLblPos val="nextTo"/>
        <c:spPr>
          <a:ln w="9525">
            <a:solidFill>
              <a:schemeClr val="tx1"/>
            </a:solidFill>
          </a:ln>
        </c:spPr>
        <c:crossAx val="94619520"/>
        <c:crosses val="autoZero"/>
        <c:crossBetween val="between"/>
        <c:majorUnit val="10"/>
      </c:valAx>
    </c:plotArea>
    <c:plotVisOnly val="1"/>
    <c:dispBlanksAs val="gap"/>
    <c:showDLblsOverMax val="0"/>
  </c:chart>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07533698118244"/>
          <c:y val="5.6412315930388202E-2"/>
          <c:w val="0.87430790960451976"/>
          <c:h val="0.80499310570049698"/>
        </c:manualLayout>
      </c:layout>
      <c:barChart>
        <c:barDir val="col"/>
        <c:grouping val="clustered"/>
        <c:varyColors val="0"/>
        <c:ser>
          <c:idx val="0"/>
          <c:order val="0"/>
          <c:spPr>
            <a:ln>
              <a:solidFill>
                <a:schemeClr val="tx1"/>
              </a:solidFill>
            </a:ln>
          </c:spPr>
          <c:invertIfNegative val="0"/>
          <c:dPt>
            <c:idx val="1"/>
            <c:invertIfNegative val="0"/>
            <c:bubble3D val="0"/>
            <c:spPr>
              <a:solidFill>
                <a:schemeClr val="accent3">
                  <a:lumMod val="40000"/>
                  <a:lumOff val="60000"/>
                </a:schemeClr>
              </a:solidFill>
              <a:ln>
                <a:solidFill>
                  <a:schemeClr val="tx1"/>
                </a:solidFill>
              </a:ln>
            </c:spPr>
          </c:dPt>
          <c:dPt>
            <c:idx val="2"/>
            <c:invertIfNegative val="0"/>
            <c:bubble3D val="0"/>
            <c:spPr>
              <a:solidFill>
                <a:schemeClr val="accent3"/>
              </a:solidFill>
              <a:ln>
                <a:solidFill>
                  <a:schemeClr val="tx1"/>
                </a:solidFill>
              </a:ln>
            </c:spPr>
          </c:dPt>
          <c:dPt>
            <c:idx val="3"/>
            <c:invertIfNegative val="0"/>
            <c:bubble3D val="0"/>
            <c:spPr>
              <a:solidFill>
                <a:schemeClr val="accent3">
                  <a:lumMod val="50000"/>
                </a:schemeClr>
              </a:solidFill>
              <a:ln>
                <a:solidFill>
                  <a:schemeClr val="tx1"/>
                </a:solidFill>
              </a:ln>
            </c:spPr>
          </c:dPt>
          <c:dPt>
            <c:idx val="5"/>
            <c:invertIfNegative val="0"/>
            <c:bubble3D val="0"/>
            <c:spPr>
              <a:solidFill>
                <a:schemeClr val="accent3">
                  <a:lumMod val="40000"/>
                  <a:lumOff val="60000"/>
                </a:schemeClr>
              </a:solidFill>
              <a:ln>
                <a:solidFill>
                  <a:schemeClr val="tx1"/>
                </a:solidFill>
              </a:ln>
            </c:spPr>
          </c:dPt>
          <c:dPt>
            <c:idx val="6"/>
            <c:invertIfNegative val="0"/>
            <c:bubble3D val="0"/>
            <c:spPr>
              <a:solidFill>
                <a:schemeClr val="accent3"/>
              </a:solidFill>
              <a:ln>
                <a:solidFill>
                  <a:schemeClr val="tx1"/>
                </a:solidFill>
              </a:ln>
            </c:spPr>
          </c:dPt>
          <c:dPt>
            <c:idx val="7"/>
            <c:invertIfNegative val="0"/>
            <c:bubble3D val="0"/>
            <c:spPr>
              <a:solidFill>
                <a:schemeClr val="accent3">
                  <a:lumMod val="50000"/>
                </a:schemeClr>
              </a:solidFill>
              <a:ln>
                <a:solidFill>
                  <a:schemeClr val="tx1"/>
                </a:solidFill>
              </a:ln>
            </c:spPr>
          </c:dPt>
          <c:dPt>
            <c:idx val="9"/>
            <c:invertIfNegative val="0"/>
            <c:bubble3D val="0"/>
            <c:spPr>
              <a:solidFill>
                <a:schemeClr val="accent3">
                  <a:lumMod val="40000"/>
                  <a:lumOff val="60000"/>
                </a:schemeClr>
              </a:solidFill>
              <a:ln>
                <a:solidFill>
                  <a:schemeClr val="tx1"/>
                </a:solidFill>
              </a:ln>
            </c:spPr>
          </c:dPt>
          <c:dPt>
            <c:idx val="10"/>
            <c:invertIfNegative val="0"/>
            <c:bubble3D val="0"/>
            <c:spPr>
              <a:solidFill>
                <a:schemeClr val="accent3"/>
              </a:solidFill>
              <a:ln>
                <a:solidFill>
                  <a:schemeClr val="tx1"/>
                </a:solidFill>
              </a:ln>
            </c:spPr>
          </c:dPt>
          <c:dPt>
            <c:idx val="11"/>
            <c:invertIfNegative val="0"/>
            <c:bubble3D val="0"/>
            <c:spPr>
              <a:solidFill>
                <a:schemeClr val="accent3">
                  <a:lumMod val="50000"/>
                </a:schemeClr>
              </a:solidFill>
              <a:ln>
                <a:solidFill>
                  <a:schemeClr val="tx1"/>
                </a:solidFill>
              </a:ln>
            </c:spPr>
          </c:dPt>
          <c:dPt>
            <c:idx val="13"/>
            <c:invertIfNegative val="0"/>
            <c:bubble3D val="0"/>
            <c:spPr>
              <a:solidFill>
                <a:schemeClr val="accent3">
                  <a:lumMod val="40000"/>
                  <a:lumOff val="60000"/>
                </a:schemeClr>
              </a:solidFill>
              <a:ln>
                <a:solidFill>
                  <a:schemeClr val="tx1"/>
                </a:solidFill>
              </a:ln>
            </c:spPr>
          </c:dPt>
          <c:dPt>
            <c:idx val="14"/>
            <c:invertIfNegative val="0"/>
            <c:bubble3D val="0"/>
            <c:spPr>
              <a:solidFill>
                <a:schemeClr val="accent3"/>
              </a:solidFill>
              <a:ln>
                <a:solidFill>
                  <a:schemeClr val="tx1"/>
                </a:solidFill>
              </a:ln>
            </c:spPr>
          </c:dPt>
          <c:dPt>
            <c:idx val="15"/>
            <c:invertIfNegative val="0"/>
            <c:bubble3D val="0"/>
            <c:spPr>
              <a:solidFill>
                <a:schemeClr val="accent3">
                  <a:lumMod val="50000"/>
                </a:schemeClr>
              </a:solidFill>
              <a:ln>
                <a:solidFill>
                  <a:schemeClr val="tx1"/>
                </a:solidFill>
              </a:ln>
            </c:spPr>
          </c:dPt>
          <c:dPt>
            <c:idx val="17"/>
            <c:invertIfNegative val="0"/>
            <c:bubble3D val="0"/>
            <c:spPr>
              <a:solidFill>
                <a:schemeClr val="accent3">
                  <a:lumMod val="40000"/>
                  <a:lumOff val="60000"/>
                </a:schemeClr>
              </a:solidFill>
              <a:ln>
                <a:solidFill>
                  <a:schemeClr val="tx1"/>
                </a:solidFill>
              </a:ln>
            </c:spPr>
          </c:dPt>
          <c:dPt>
            <c:idx val="18"/>
            <c:invertIfNegative val="0"/>
            <c:bubble3D val="0"/>
            <c:spPr>
              <a:solidFill>
                <a:schemeClr val="accent3"/>
              </a:solidFill>
              <a:ln>
                <a:solidFill>
                  <a:schemeClr val="tx1"/>
                </a:solidFill>
              </a:ln>
            </c:spPr>
          </c:dPt>
          <c:dPt>
            <c:idx val="19"/>
            <c:invertIfNegative val="0"/>
            <c:bubble3D val="0"/>
            <c:spPr>
              <a:solidFill>
                <a:schemeClr val="accent3">
                  <a:lumMod val="50000"/>
                </a:schemeClr>
              </a:solidFill>
              <a:ln>
                <a:solidFill>
                  <a:schemeClr val="tx1"/>
                </a:solidFill>
              </a:ln>
            </c:spPr>
          </c:dPt>
          <c:errBars>
            <c:errBarType val="both"/>
            <c:errValType val="cust"/>
            <c:noEndCap val="0"/>
            <c:plus>
              <c:numRef>
                <c:f>Sheet1!$D$3:$D$29</c:f>
                <c:numCache>
                  <c:formatCode>General</c:formatCode>
                  <c:ptCount val="21"/>
                  <c:pt idx="1">
                    <c:v>0.78400000000000003</c:v>
                  </c:pt>
                  <c:pt idx="2">
                    <c:v>0.44884000000000002</c:v>
                  </c:pt>
                  <c:pt idx="3">
                    <c:v>0.53312000000000004</c:v>
                  </c:pt>
                  <c:pt idx="5">
                    <c:v>2.1560000000000001</c:v>
                  </c:pt>
                  <c:pt idx="6">
                    <c:v>1.0427200000000001</c:v>
                  </c:pt>
                  <c:pt idx="7">
                    <c:v>1.0760400000000001</c:v>
                  </c:pt>
                  <c:pt idx="9">
                    <c:v>0.78400000000000003</c:v>
                  </c:pt>
                  <c:pt idx="10">
                    <c:v>0.50763999999999998</c:v>
                  </c:pt>
                  <c:pt idx="11">
                    <c:v>0.55663999999999991</c:v>
                  </c:pt>
                  <c:pt idx="13">
                    <c:v>1.3719999999999999</c:v>
                  </c:pt>
                  <c:pt idx="14">
                    <c:v>0.78400000000000003</c:v>
                  </c:pt>
                  <c:pt idx="15">
                    <c:v>0.87612000000000001</c:v>
                  </c:pt>
                  <c:pt idx="17">
                    <c:v>0.58799999999999997</c:v>
                  </c:pt>
                  <c:pt idx="18">
                    <c:v>0.39591999999999999</c:v>
                  </c:pt>
                  <c:pt idx="19">
                    <c:v>0.55467999999999995</c:v>
                  </c:pt>
                </c:numCache>
              </c:numRef>
            </c:plus>
            <c:minus>
              <c:numRef>
                <c:f>Sheet1!$D$3:$D$29</c:f>
                <c:numCache>
                  <c:formatCode>General</c:formatCode>
                  <c:ptCount val="21"/>
                  <c:pt idx="1">
                    <c:v>0.78400000000000003</c:v>
                  </c:pt>
                  <c:pt idx="2">
                    <c:v>0.44884000000000002</c:v>
                  </c:pt>
                  <c:pt idx="3">
                    <c:v>0.53312000000000004</c:v>
                  </c:pt>
                  <c:pt idx="5">
                    <c:v>2.1560000000000001</c:v>
                  </c:pt>
                  <c:pt idx="6">
                    <c:v>1.0427200000000001</c:v>
                  </c:pt>
                  <c:pt idx="7">
                    <c:v>1.0760400000000001</c:v>
                  </c:pt>
                  <c:pt idx="9">
                    <c:v>0.78400000000000003</c:v>
                  </c:pt>
                  <c:pt idx="10">
                    <c:v>0.50763999999999998</c:v>
                  </c:pt>
                  <c:pt idx="11">
                    <c:v>0.55663999999999991</c:v>
                  </c:pt>
                  <c:pt idx="13">
                    <c:v>1.3719999999999999</c:v>
                  </c:pt>
                  <c:pt idx="14">
                    <c:v>0.78400000000000003</c:v>
                  </c:pt>
                  <c:pt idx="15">
                    <c:v>0.87612000000000001</c:v>
                  </c:pt>
                  <c:pt idx="17">
                    <c:v>0.58799999999999997</c:v>
                  </c:pt>
                  <c:pt idx="18">
                    <c:v>0.39591999999999999</c:v>
                  </c:pt>
                  <c:pt idx="19">
                    <c:v>0.55467999999999995</c:v>
                  </c:pt>
                </c:numCache>
              </c:numRef>
            </c:minus>
          </c:errBars>
          <c:cat>
            <c:strRef>
              <c:f>Sheet1!$A$3:$A$29</c:f>
              <c:strCache>
                <c:ptCount val="20"/>
                <c:pt idx="1">
                  <c:v>Total 1997-1999</c:v>
                </c:pt>
                <c:pt idx="2">
                  <c:v>Total 2005-2007</c:v>
                </c:pt>
                <c:pt idx="3">
                  <c:v>Total 2008-2010</c:v>
                </c:pt>
                <c:pt idx="5">
                  <c:v>Black 1997-1999</c:v>
                </c:pt>
                <c:pt idx="6">
                  <c:v>Black 2005-2007</c:v>
                </c:pt>
                <c:pt idx="7">
                  <c:v>Black 2008-2010</c:v>
                </c:pt>
                <c:pt idx="9">
                  <c:v>White 1997-1999</c:v>
                </c:pt>
                <c:pt idx="10">
                  <c:v>White 2005-2007</c:v>
                </c:pt>
                <c:pt idx="11">
                  <c:v>White 2008-2010</c:v>
                </c:pt>
                <c:pt idx="13">
                  <c:v>Male 1999-1997</c:v>
                </c:pt>
                <c:pt idx="14">
                  <c:v>Male 2005-2007</c:v>
                </c:pt>
                <c:pt idx="15">
                  <c:v>Male 2008-2010</c:v>
                </c:pt>
                <c:pt idx="17">
                  <c:v>Female 1997-1999</c:v>
                </c:pt>
                <c:pt idx="18">
                  <c:v>Female 2005-2007</c:v>
                </c:pt>
                <c:pt idx="19">
                  <c:v>Female 2008-2010</c:v>
                </c:pt>
              </c:strCache>
            </c:strRef>
          </c:cat>
          <c:val>
            <c:numRef>
              <c:f>Sheet1!$B$3:$B$29</c:f>
              <c:numCache>
                <c:formatCode>General</c:formatCode>
                <c:ptCount val="21"/>
                <c:pt idx="1">
                  <c:v>6.6</c:v>
                </c:pt>
                <c:pt idx="2">
                  <c:v>3.5</c:v>
                </c:pt>
                <c:pt idx="3">
                  <c:v>3.4</c:v>
                </c:pt>
                <c:pt idx="5">
                  <c:v>8.1999999999999993</c:v>
                </c:pt>
                <c:pt idx="6">
                  <c:v>4.9000000000000004</c:v>
                </c:pt>
                <c:pt idx="7">
                  <c:v>4</c:v>
                </c:pt>
                <c:pt idx="9">
                  <c:v>4.5</c:v>
                </c:pt>
                <c:pt idx="10">
                  <c:v>2.4</c:v>
                </c:pt>
                <c:pt idx="11">
                  <c:v>2.6</c:v>
                </c:pt>
                <c:pt idx="13">
                  <c:v>9.1999999999999993</c:v>
                </c:pt>
                <c:pt idx="14">
                  <c:v>4.8</c:v>
                </c:pt>
                <c:pt idx="15">
                  <c:v>4.7</c:v>
                </c:pt>
                <c:pt idx="17">
                  <c:v>4.0999999999999996</c:v>
                </c:pt>
                <c:pt idx="18">
                  <c:v>2.2000000000000002</c:v>
                </c:pt>
                <c:pt idx="19">
                  <c:v>2</c:v>
                </c:pt>
              </c:numCache>
            </c:numRef>
          </c:val>
        </c:ser>
        <c:dLbls>
          <c:showLegendKey val="0"/>
          <c:showVal val="0"/>
          <c:showCatName val="0"/>
          <c:showSerName val="0"/>
          <c:showPercent val="0"/>
          <c:showBubbleSize val="0"/>
        </c:dLbls>
        <c:gapWidth val="0"/>
        <c:axId val="107067264"/>
        <c:axId val="107068800"/>
      </c:barChart>
      <c:catAx>
        <c:axId val="107067264"/>
        <c:scaling>
          <c:orientation val="minMax"/>
        </c:scaling>
        <c:delete val="0"/>
        <c:axPos val="b"/>
        <c:numFmt formatCode="General" sourceLinked="1"/>
        <c:majorTickMark val="none"/>
        <c:minorTickMark val="none"/>
        <c:tickLblPos val="none"/>
        <c:spPr>
          <a:ln w="9525">
            <a:solidFill>
              <a:schemeClr val="tx1"/>
            </a:solidFill>
          </a:ln>
        </c:spPr>
        <c:txPr>
          <a:bodyPr rot="0"/>
          <a:lstStyle/>
          <a:p>
            <a:pPr>
              <a:defRPr/>
            </a:pPr>
            <a:endParaRPr lang="en-US"/>
          </a:p>
        </c:txPr>
        <c:crossAx val="107068800"/>
        <c:crosses val="autoZero"/>
        <c:auto val="1"/>
        <c:lblAlgn val="ctr"/>
        <c:lblOffset val="0"/>
        <c:noMultiLvlLbl val="0"/>
      </c:catAx>
      <c:valAx>
        <c:axId val="107068800"/>
        <c:scaling>
          <c:orientation val="minMax"/>
          <c:max val="12"/>
          <c:min val="0"/>
        </c:scaling>
        <c:delete val="0"/>
        <c:axPos val="l"/>
        <c:majorGridlines>
          <c:spPr>
            <a:ln>
              <a:solidFill>
                <a:schemeClr val="bg1">
                  <a:lumMod val="85000"/>
                </a:schemeClr>
              </a:solidFill>
              <a:prstDash val="sysDash"/>
            </a:ln>
          </c:spPr>
        </c:majorGridlines>
        <c:numFmt formatCode="0" sourceLinked="0"/>
        <c:majorTickMark val="in"/>
        <c:minorTickMark val="none"/>
        <c:tickLblPos val="nextTo"/>
        <c:spPr>
          <a:ln w="9525">
            <a:solidFill>
              <a:schemeClr val="tx1"/>
            </a:solidFill>
          </a:ln>
        </c:spPr>
        <c:crossAx val="107067264"/>
        <c:crosses val="autoZero"/>
        <c:crossBetween val="between"/>
      </c:valAx>
    </c:plotArea>
    <c:plotVisOnly val="1"/>
    <c:dispBlanksAs val="gap"/>
    <c:showDLblsOverMax val="0"/>
  </c:chart>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07533698118244"/>
          <c:y val="5.6412315930388202E-2"/>
          <c:w val="0.87430790960451976"/>
          <c:h val="0.80499310570049698"/>
        </c:manualLayout>
      </c:layout>
      <c:barChart>
        <c:barDir val="col"/>
        <c:grouping val="clustered"/>
        <c:varyColors val="0"/>
        <c:ser>
          <c:idx val="0"/>
          <c:order val="0"/>
          <c:spPr>
            <a:ln>
              <a:solidFill>
                <a:schemeClr val="tx1"/>
              </a:solidFill>
            </a:ln>
          </c:spPr>
          <c:invertIfNegative val="0"/>
          <c:dPt>
            <c:idx val="0"/>
            <c:invertIfNegative val="0"/>
            <c:bubble3D val="0"/>
            <c:spPr>
              <a:solidFill>
                <a:schemeClr val="accent5">
                  <a:lumMod val="40000"/>
                  <a:lumOff val="60000"/>
                </a:schemeClr>
              </a:solidFill>
              <a:ln>
                <a:solidFill>
                  <a:schemeClr val="tx1"/>
                </a:solidFill>
              </a:ln>
            </c:spPr>
          </c:dPt>
          <c:dPt>
            <c:idx val="1"/>
            <c:invertIfNegative val="0"/>
            <c:bubble3D val="0"/>
            <c:spPr>
              <a:solidFill>
                <a:schemeClr val="accent5">
                  <a:lumMod val="40000"/>
                  <a:lumOff val="60000"/>
                </a:schemeClr>
              </a:solidFill>
              <a:ln>
                <a:solidFill>
                  <a:schemeClr val="tx1"/>
                </a:solidFill>
              </a:ln>
            </c:spPr>
          </c:dPt>
          <c:dPt>
            <c:idx val="2"/>
            <c:invertIfNegative val="0"/>
            <c:bubble3D val="0"/>
            <c:spPr>
              <a:solidFill>
                <a:schemeClr val="accent5">
                  <a:lumMod val="75000"/>
                </a:schemeClr>
              </a:solidFill>
              <a:ln>
                <a:solidFill>
                  <a:schemeClr val="tx1"/>
                </a:solidFill>
              </a:ln>
            </c:spPr>
          </c:dPt>
          <c:dPt>
            <c:idx val="3"/>
            <c:invertIfNegative val="0"/>
            <c:bubble3D val="0"/>
            <c:spPr>
              <a:solidFill>
                <a:schemeClr val="accent5">
                  <a:lumMod val="40000"/>
                  <a:lumOff val="60000"/>
                </a:schemeClr>
              </a:solidFill>
              <a:ln>
                <a:solidFill>
                  <a:schemeClr val="tx1"/>
                </a:solidFill>
              </a:ln>
            </c:spPr>
          </c:dPt>
          <c:dPt>
            <c:idx val="4"/>
            <c:invertIfNegative val="0"/>
            <c:bubble3D val="0"/>
            <c:spPr>
              <a:solidFill>
                <a:schemeClr val="accent5">
                  <a:lumMod val="40000"/>
                  <a:lumOff val="60000"/>
                </a:schemeClr>
              </a:solidFill>
              <a:ln>
                <a:solidFill>
                  <a:schemeClr val="tx1"/>
                </a:solidFill>
              </a:ln>
            </c:spPr>
          </c:dPt>
          <c:dPt>
            <c:idx val="5"/>
            <c:invertIfNegative val="0"/>
            <c:bubble3D val="0"/>
            <c:spPr>
              <a:solidFill>
                <a:schemeClr val="accent5">
                  <a:lumMod val="75000"/>
                </a:schemeClr>
              </a:solidFill>
              <a:ln>
                <a:solidFill>
                  <a:schemeClr val="tx1"/>
                </a:solidFill>
              </a:ln>
            </c:spPr>
          </c:dPt>
          <c:dPt>
            <c:idx val="6"/>
            <c:invertIfNegative val="0"/>
            <c:bubble3D val="0"/>
            <c:spPr>
              <a:solidFill>
                <a:schemeClr val="accent5">
                  <a:lumMod val="40000"/>
                  <a:lumOff val="60000"/>
                </a:schemeClr>
              </a:solidFill>
              <a:ln>
                <a:solidFill>
                  <a:schemeClr val="tx1"/>
                </a:solidFill>
              </a:ln>
            </c:spPr>
          </c:dPt>
          <c:dPt>
            <c:idx val="7"/>
            <c:invertIfNegative val="0"/>
            <c:bubble3D val="0"/>
            <c:spPr>
              <a:solidFill>
                <a:schemeClr val="accent5">
                  <a:lumMod val="75000"/>
                </a:schemeClr>
              </a:solidFill>
              <a:ln>
                <a:solidFill>
                  <a:schemeClr val="tx1"/>
                </a:solidFill>
              </a:ln>
            </c:spPr>
          </c:dPt>
          <c:dPt>
            <c:idx val="8"/>
            <c:invertIfNegative val="0"/>
            <c:bubble3D val="0"/>
            <c:spPr>
              <a:solidFill>
                <a:schemeClr val="accent5">
                  <a:lumMod val="75000"/>
                </a:schemeClr>
              </a:solidFill>
              <a:ln>
                <a:solidFill>
                  <a:schemeClr val="tx1"/>
                </a:solidFill>
              </a:ln>
            </c:spPr>
          </c:dPt>
          <c:dPt>
            <c:idx val="11"/>
            <c:invertIfNegative val="0"/>
            <c:bubble3D val="0"/>
            <c:spPr>
              <a:solidFill>
                <a:schemeClr val="accent5">
                  <a:lumMod val="40000"/>
                  <a:lumOff val="60000"/>
                </a:schemeClr>
              </a:solidFill>
              <a:ln>
                <a:solidFill>
                  <a:schemeClr val="tx1"/>
                </a:solidFill>
              </a:ln>
            </c:spPr>
          </c:dPt>
          <c:dPt>
            <c:idx val="12"/>
            <c:invertIfNegative val="0"/>
            <c:bubble3D val="0"/>
            <c:spPr>
              <a:solidFill>
                <a:schemeClr val="accent5">
                  <a:lumMod val="75000"/>
                </a:schemeClr>
              </a:solidFill>
              <a:ln>
                <a:solidFill>
                  <a:schemeClr val="tx1"/>
                </a:solidFill>
              </a:ln>
            </c:spPr>
          </c:dPt>
          <c:errBars>
            <c:errBarType val="both"/>
            <c:errValType val="cust"/>
            <c:noEndCap val="0"/>
            <c:plus>
              <c:numRef>
                <c:f>Sheet1!$G$3:$G$22</c:f>
                <c:numCache>
                  <c:formatCode>General</c:formatCode>
                  <c:ptCount val="13"/>
                  <c:pt idx="1">
                    <c:v>2.8</c:v>
                  </c:pt>
                  <c:pt idx="2">
                    <c:v>5.64</c:v>
                  </c:pt>
                  <c:pt idx="6">
                    <c:v>3.5</c:v>
                  </c:pt>
                  <c:pt idx="7">
                    <c:v>5.76</c:v>
                  </c:pt>
                  <c:pt idx="11">
                    <c:v>3.3</c:v>
                  </c:pt>
                  <c:pt idx="12">
                    <c:v>5.09</c:v>
                  </c:pt>
                </c:numCache>
              </c:numRef>
            </c:plus>
            <c:minus>
              <c:numRef>
                <c:f>Sheet1!$H$3:$H$22</c:f>
                <c:numCache>
                  <c:formatCode>General</c:formatCode>
                  <c:ptCount val="13"/>
                  <c:pt idx="1">
                    <c:v>2.8</c:v>
                  </c:pt>
                  <c:pt idx="2">
                    <c:v>5.64</c:v>
                  </c:pt>
                  <c:pt idx="6">
                    <c:v>3.5</c:v>
                  </c:pt>
                  <c:pt idx="7">
                    <c:v>5.74</c:v>
                  </c:pt>
                  <c:pt idx="11">
                    <c:v>3.3</c:v>
                  </c:pt>
                  <c:pt idx="12">
                    <c:v>5.1100000000000003</c:v>
                  </c:pt>
                </c:numCache>
              </c:numRef>
            </c:minus>
          </c:errBars>
          <c:cat>
            <c:strRef>
              <c:f>Sheet1!$A$3:$A$22</c:f>
              <c:strCache>
                <c:ptCount val="13"/>
                <c:pt idx="1">
                  <c:v>2005-2008</c:v>
                </c:pt>
                <c:pt idx="2">
                  <c:v>2011-12</c:v>
                </c:pt>
                <c:pt idx="6">
                  <c:v>2005-08</c:v>
                </c:pt>
                <c:pt idx="7">
                  <c:v>2011-12</c:v>
                </c:pt>
                <c:pt idx="11">
                  <c:v>2005-08</c:v>
                </c:pt>
                <c:pt idx="12">
                  <c:v>2011-12</c:v>
                </c:pt>
              </c:strCache>
            </c:strRef>
          </c:cat>
          <c:val>
            <c:numRef>
              <c:f>Sheet1!$B$3:$B$22</c:f>
              <c:numCache>
                <c:formatCode>General</c:formatCode>
                <c:ptCount val="13"/>
                <c:pt idx="1">
                  <c:v>44.6</c:v>
                </c:pt>
                <c:pt idx="2">
                  <c:v>54.7</c:v>
                </c:pt>
                <c:pt idx="6">
                  <c:v>50</c:v>
                </c:pt>
                <c:pt idx="7">
                  <c:v>56.54</c:v>
                </c:pt>
                <c:pt idx="11">
                  <c:v>48.5</c:v>
                </c:pt>
                <c:pt idx="12">
                  <c:v>49.11</c:v>
                </c:pt>
              </c:numCache>
            </c:numRef>
          </c:val>
        </c:ser>
        <c:dLbls>
          <c:showLegendKey val="0"/>
          <c:showVal val="0"/>
          <c:showCatName val="0"/>
          <c:showSerName val="0"/>
          <c:showPercent val="0"/>
          <c:showBubbleSize val="0"/>
        </c:dLbls>
        <c:gapWidth val="0"/>
        <c:overlap val="7"/>
        <c:axId val="107344256"/>
        <c:axId val="107345792"/>
      </c:barChart>
      <c:lineChart>
        <c:grouping val="standard"/>
        <c:varyColors val="0"/>
        <c:ser>
          <c:idx val="1"/>
          <c:order val="1"/>
          <c:spPr>
            <a:ln w="34925">
              <a:solidFill>
                <a:schemeClr val="tx1"/>
              </a:solidFill>
              <a:prstDash val="dash"/>
            </a:ln>
          </c:spPr>
          <c:marker>
            <c:symbol val="none"/>
          </c:marker>
          <c:cat>
            <c:strRef>
              <c:f>Sheet1!$A$3:$A$22</c:f>
              <c:strCache>
                <c:ptCount val="13"/>
                <c:pt idx="1">
                  <c:v>2005-2008</c:v>
                </c:pt>
                <c:pt idx="2">
                  <c:v>2011-12</c:v>
                </c:pt>
                <c:pt idx="6">
                  <c:v>2005-08</c:v>
                </c:pt>
                <c:pt idx="7">
                  <c:v>2011-12</c:v>
                </c:pt>
                <c:pt idx="11">
                  <c:v>2005-08</c:v>
                </c:pt>
                <c:pt idx="12">
                  <c:v>2011-12</c:v>
                </c:pt>
              </c:strCache>
            </c:strRef>
          </c:cat>
          <c:val>
            <c:numRef>
              <c:f>Sheet1!$F$2:$F$22</c:f>
              <c:numCache>
                <c:formatCode>General</c:formatCode>
                <c:ptCount val="14"/>
                <c:pt idx="0">
                  <c:v>49.1</c:v>
                </c:pt>
                <c:pt idx="1">
                  <c:v>49.1</c:v>
                </c:pt>
                <c:pt idx="2">
                  <c:v>49.1</c:v>
                </c:pt>
                <c:pt idx="3">
                  <c:v>49.1</c:v>
                </c:pt>
                <c:pt idx="5">
                  <c:v>55</c:v>
                </c:pt>
                <c:pt idx="6">
                  <c:v>55</c:v>
                </c:pt>
                <c:pt idx="7">
                  <c:v>55</c:v>
                </c:pt>
                <c:pt idx="8">
                  <c:v>55</c:v>
                </c:pt>
                <c:pt idx="10">
                  <c:v>53.4</c:v>
                </c:pt>
                <c:pt idx="11">
                  <c:v>53.4</c:v>
                </c:pt>
                <c:pt idx="12">
                  <c:v>53.4</c:v>
                </c:pt>
                <c:pt idx="13">
                  <c:v>53.4</c:v>
                </c:pt>
              </c:numCache>
            </c:numRef>
          </c:val>
          <c:smooth val="0"/>
        </c:ser>
        <c:dLbls>
          <c:showLegendKey val="0"/>
          <c:showVal val="0"/>
          <c:showCatName val="0"/>
          <c:showSerName val="0"/>
          <c:showPercent val="0"/>
          <c:showBubbleSize val="0"/>
        </c:dLbls>
        <c:marker val="1"/>
        <c:smooth val="0"/>
        <c:axId val="107344256"/>
        <c:axId val="107345792"/>
      </c:lineChart>
      <c:catAx>
        <c:axId val="107344256"/>
        <c:scaling>
          <c:orientation val="minMax"/>
        </c:scaling>
        <c:delete val="0"/>
        <c:axPos val="b"/>
        <c:numFmt formatCode="General" sourceLinked="1"/>
        <c:majorTickMark val="none"/>
        <c:minorTickMark val="none"/>
        <c:tickLblPos val="none"/>
        <c:spPr>
          <a:ln w="9525">
            <a:solidFill>
              <a:schemeClr val="tx1"/>
            </a:solidFill>
          </a:ln>
        </c:spPr>
        <c:txPr>
          <a:bodyPr rot="0"/>
          <a:lstStyle/>
          <a:p>
            <a:pPr>
              <a:defRPr sz="1130" baseline="0"/>
            </a:pPr>
            <a:endParaRPr lang="en-US"/>
          </a:p>
        </c:txPr>
        <c:crossAx val="107345792"/>
        <c:crosses val="autoZero"/>
        <c:auto val="1"/>
        <c:lblAlgn val="ctr"/>
        <c:lblOffset val="0"/>
        <c:noMultiLvlLbl val="0"/>
      </c:catAx>
      <c:valAx>
        <c:axId val="107345792"/>
        <c:scaling>
          <c:orientation val="minMax"/>
          <c:min val="0"/>
        </c:scaling>
        <c:delete val="0"/>
        <c:axPos val="l"/>
        <c:majorGridlines>
          <c:spPr>
            <a:ln>
              <a:solidFill>
                <a:schemeClr val="bg1">
                  <a:lumMod val="85000"/>
                </a:schemeClr>
              </a:solidFill>
              <a:prstDash val="sysDash"/>
            </a:ln>
          </c:spPr>
        </c:majorGridlines>
        <c:numFmt formatCode="0" sourceLinked="0"/>
        <c:majorTickMark val="in"/>
        <c:minorTickMark val="none"/>
        <c:tickLblPos val="nextTo"/>
        <c:spPr>
          <a:ln w="9525">
            <a:solidFill>
              <a:schemeClr val="tx1"/>
            </a:solidFill>
          </a:ln>
        </c:spPr>
        <c:txPr>
          <a:bodyPr/>
          <a:lstStyle/>
          <a:p>
            <a:pPr>
              <a:defRPr sz="1600"/>
            </a:pPr>
            <a:endParaRPr lang="en-US"/>
          </a:p>
        </c:txPr>
        <c:crossAx val="107344256"/>
        <c:crosses val="autoZero"/>
        <c:crossBetween val="between"/>
        <c:majorUnit val="10"/>
      </c:valAx>
    </c:plotArea>
    <c:plotVisOnly val="1"/>
    <c:dispBlanksAs val="gap"/>
    <c:showDLblsOverMax val="0"/>
  </c:chart>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15936602815197"/>
          <c:y val="3.3383498433663512E-2"/>
          <c:w val="0.75107950922193101"/>
          <c:h val="0.81467389911138433"/>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dPt>
          <c:dPt>
            <c:idx val="1"/>
            <c:invertIfNegative val="0"/>
            <c:bubble3D val="0"/>
            <c:spPr>
              <a:solidFill>
                <a:schemeClr val="bg1">
                  <a:lumMod val="75000"/>
                </a:schemeClr>
              </a:solidFill>
              <a:ln>
                <a:solidFill>
                  <a:schemeClr val="tx1"/>
                </a:solidFill>
              </a:ln>
            </c:spPr>
          </c:dPt>
          <c:dPt>
            <c:idx val="2"/>
            <c:invertIfNegative val="0"/>
            <c:bubble3D val="0"/>
            <c:spPr>
              <a:solidFill>
                <a:srgbClr val="FB5192"/>
              </a:solidFill>
              <a:ln>
                <a:solidFill>
                  <a:schemeClr val="tx1"/>
                </a:solidFill>
              </a:ln>
            </c:spPr>
          </c:dPt>
          <c:dPt>
            <c:idx val="3"/>
            <c:invertIfNegative val="0"/>
            <c:bubble3D val="0"/>
            <c:spPr>
              <a:solidFill>
                <a:schemeClr val="accent4"/>
              </a:solidFill>
              <a:ln>
                <a:solidFill>
                  <a:schemeClr val="tx1"/>
                </a:solidFill>
              </a:ln>
            </c:spPr>
          </c:dPt>
          <c:dPt>
            <c:idx val="4"/>
            <c:invertIfNegative val="0"/>
            <c:bubble3D val="0"/>
            <c:spPr>
              <a:solidFill>
                <a:schemeClr val="accent4"/>
              </a:solidFill>
              <a:ln>
                <a:solidFill>
                  <a:schemeClr val="tx1"/>
                </a:solidFill>
              </a:ln>
            </c:spPr>
          </c:dPt>
          <c:dPt>
            <c:idx val="5"/>
            <c:invertIfNegative val="0"/>
            <c:bubble3D val="0"/>
            <c:spPr>
              <a:solidFill>
                <a:schemeClr val="accent4">
                  <a:lumMod val="60000"/>
                  <a:lumOff val="40000"/>
                </a:schemeClr>
              </a:solidFill>
              <a:ln>
                <a:solidFill>
                  <a:schemeClr val="tx1"/>
                </a:solidFill>
              </a:ln>
            </c:spPr>
          </c:dPt>
          <c:dPt>
            <c:idx val="6"/>
            <c:invertIfNegative val="0"/>
            <c:bubble3D val="0"/>
            <c:spPr>
              <a:solidFill>
                <a:schemeClr val="accent5">
                  <a:lumMod val="75000"/>
                </a:schemeClr>
              </a:solidFill>
              <a:ln>
                <a:solidFill>
                  <a:schemeClr val="tx1"/>
                </a:solidFill>
              </a:ln>
            </c:spPr>
          </c:dPt>
          <c:dPt>
            <c:idx val="7"/>
            <c:invertIfNegative val="0"/>
            <c:bubble3D val="0"/>
            <c:spPr>
              <a:solidFill>
                <a:schemeClr val="accent5">
                  <a:lumMod val="40000"/>
                  <a:lumOff val="60000"/>
                </a:schemeClr>
              </a:solidFill>
              <a:ln>
                <a:solidFill>
                  <a:schemeClr val="tx1"/>
                </a:solidFill>
              </a:ln>
            </c:spPr>
          </c:dPt>
          <c:dPt>
            <c:idx val="8"/>
            <c:invertIfNegative val="0"/>
            <c:bubble3D val="0"/>
            <c:spPr>
              <a:solidFill>
                <a:schemeClr val="accent5">
                  <a:lumMod val="75000"/>
                </a:schemeClr>
              </a:solidFill>
              <a:ln>
                <a:solidFill>
                  <a:schemeClr val="tx1"/>
                </a:solidFill>
              </a:ln>
            </c:spPr>
          </c:dPt>
          <c:dPt>
            <c:idx val="9"/>
            <c:invertIfNegative val="0"/>
            <c:bubble3D val="0"/>
            <c:spPr>
              <a:solidFill>
                <a:schemeClr val="accent5"/>
              </a:solidFill>
              <a:ln>
                <a:solidFill>
                  <a:schemeClr val="tx1"/>
                </a:solidFill>
              </a:ln>
            </c:spPr>
          </c:dPt>
          <c:dPt>
            <c:idx val="10"/>
            <c:invertIfNegative val="0"/>
            <c:bubble3D val="0"/>
            <c:spPr>
              <a:solidFill>
                <a:schemeClr val="accent3">
                  <a:lumMod val="50000"/>
                </a:schemeClr>
              </a:solidFill>
              <a:ln>
                <a:solidFill>
                  <a:schemeClr val="tx1"/>
                </a:solidFill>
              </a:ln>
            </c:spPr>
          </c:dPt>
          <c:dPt>
            <c:idx val="11"/>
            <c:invertIfNegative val="0"/>
            <c:bubble3D val="0"/>
            <c:spPr>
              <a:solidFill>
                <a:schemeClr val="accent3">
                  <a:lumMod val="50000"/>
                </a:schemeClr>
              </a:solidFill>
              <a:ln>
                <a:solidFill>
                  <a:schemeClr val="tx1"/>
                </a:solidFill>
              </a:ln>
            </c:spPr>
          </c:dPt>
          <c:dPt>
            <c:idx val="12"/>
            <c:invertIfNegative val="0"/>
            <c:bubble3D val="0"/>
            <c:spPr>
              <a:solidFill>
                <a:schemeClr val="accent3">
                  <a:lumMod val="75000"/>
                </a:schemeClr>
              </a:solidFill>
              <a:ln>
                <a:solidFill>
                  <a:schemeClr val="tx1"/>
                </a:solidFill>
              </a:ln>
            </c:spPr>
          </c:dPt>
          <c:dPt>
            <c:idx val="13"/>
            <c:invertIfNegative val="0"/>
            <c:bubble3D val="0"/>
            <c:spPr>
              <a:solidFill>
                <a:schemeClr val="accent3"/>
              </a:solidFill>
              <a:ln>
                <a:solidFill>
                  <a:schemeClr val="tx1"/>
                </a:solidFill>
              </a:ln>
            </c:spPr>
          </c:dPt>
          <c:dPt>
            <c:idx val="14"/>
            <c:invertIfNegative val="0"/>
            <c:bubble3D val="0"/>
            <c:spPr>
              <a:solidFill>
                <a:schemeClr val="accent3">
                  <a:lumMod val="60000"/>
                  <a:lumOff val="40000"/>
                </a:schemeClr>
              </a:solidFill>
              <a:ln>
                <a:solidFill>
                  <a:schemeClr val="tx1"/>
                </a:solidFill>
              </a:ln>
            </c:spPr>
          </c:dPt>
          <c:dPt>
            <c:idx val="15"/>
            <c:invertIfNegative val="0"/>
            <c:bubble3D val="0"/>
            <c:spPr>
              <a:solidFill>
                <a:schemeClr val="accent3">
                  <a:lumMod val="20000"/>
                  <a:lumOff val="80000"/>
                </a:schemeClr>
              </a:solidFill>
              <a:ln>
                <a:solidFill>
                  <a:schemeClr val="tx1"/>
                </a:solidFill>
              </a:ln>
            </c:spPr>
          </c:dPt>
          <c:dPt>
            <c:idx val="16"/>
            <c:invertIfNegative val="0"/>
            <c:bubble3D val="0"/>
            <c:spPr>
              <a:solidFill>
                <a:schemeClr val="accent6">
                  <a:lumMod val="75000"/>
                </a:schemeClr>
              </a:solidFill>
              <a:ln>
                <a:solidFill>
                  <a:schemeClr val="tx1"/>
                </a:solidFill>
              </a:ln>
            </c:spPr>
          </c:dPt>
          <c:dPt>
            <c:idx val="17"/>
            <c:invertIfNegative val="0"/>
            <c:bubble3D val="0"/>
            <c:spPr>
              <a:solidFill>
                <a:schemeClr val="accent6">
                  <a:lumMod val="75000"/>
                </a:schemeClr>
              </a:solidFill>
              <a:ln>
                <a:solidFill>
                  <a:schemeClr val="tx1"/>
                </a:solidFill>
              </a:ln>
            </c:spPr>
          </c:dPt>
          <c:dPt>
            <c:idx val="18"/>
            <c:invertIfNegative val="0"/>
            <c:bubble3D val="0"/>
            <c:spPr>
              <a:solidFill>
                <a:schemeClr val="accent6"/>
              </a:solidFill>
              <a:ln>
                <a:solidFill>
                  <a:schemeClr val="tx1"/>
                </a:solidFill>
              </a:ln>
            </c:spPr>
          </c:dPt>
          <c:dPt>
            <c:idx val="19"/>
            <c:invertIfNegative val="0"/>
            <c:bubble3D val="0"/>
            <c:spPr>
              <a:solidFill>
                <a:schemeClr val="accent6">
                  <a:lumMod val="40000"/>
                  <a:lumOff val="60000"/>
                </a:schemeClr>
              </a:solidFill>
              <a:ln>
                <a:solidFill>
                  <a:schemeClr val="tx1"/>
                </a:solidFill>
              </a:ln>
            </c:spPr>
          </c:dPt>
          <c:errBars>
            <c:errBarType val="both"/>
            <c:errValType val="cust"/>
            <c:noEndCap val="0"/>
            <c:plus>
              <c:numRef>
                <c:f>Sheet1!$E$2:$E$22</c:f>
                <c:numCache>
                  <c:formatCode>General</c:formatCode>
                  <c:ptCount val="21"/>
                  <c:pt idx="1">
                    <c:v>0.79</c:v>
                  </c:pt>
                  <c:pt idx="2">
                    <c:v>0.8</c:v>
                  </c:pt>
                  <c:pt idx="4">
                    <c:v>1.1399999999999999</c:v>
                  </c:pt>
                  <c:pt idx="5">
                    <c:v>1.1200000000000001</c:v>
                  </c:pt>
                  <c:pt idx="7">
                    <c:v>0.83</c:v>
                  </c:pt>
                  <c:pt idx="8">
                    <c:v>1.42</c:v>
                  </c:pt>
                  <c:pt idx="9">
                    <c:v>1.39</c:v>
                  </c:pt>
                  <c:pt idx="11">
                    <c:v>2.19</c:v>
                  </c:pt>
                  <c:pt idx="12">
                    <c:v>2.0299999999999998</c:v>
                  </c:pt>
                  <c:pt idx="13">
                    <c:v>1.31</c:v>
                  </c:pt>
                  <c:pt idx="14">
                    <c:v>2.42</c:v>
                  </c:pt>
                  <c:pt idx="15">
                    <c:v>1.0900000000000001</c:v>
                  </c:pt>
                  <c:pt idx="17">
                    <c:v>0.68</c:v>
                  </c:pt>
                  <c:pt idx="18">
                    <c:v>1.92</c:v>
                  </c:pt>
                  <c:pt idx="19">
                    <c:v>2.39</c:v>
                  </c:pt>
                </c:numCache>
              </c:numRef>
            </c:plus>
            <c:minus>
              <c:numRef>
                <c:f>Sheet1!$E$2:$E$22</c:f>
                <c:numCache>
                  <c:formatCode>General</c:formatCode>
                  <c:ptCount val="21"/>
                  <c:pt idx="1">
                    <c:v>0.79</c:v>
                  </c:pt>
                  <c:pt idx="2">
                    <c:v>0.8</c:v>
                  </c:pt>
                  <c:pt idx="4">
                    <c:v>1.1399999999999999</c:v>
                  </c:pt>
                  <c:pt idx="5">
                    <c:v>1.1200000000000001</c:v>
                  </c:pt>
                  <c:pt idx="7">
                    <c:v>0.83</c:v>
                  </c:pt>
                  <c:pt idx="8">
                    <c:v>1.42</c:v>
                  </c:pt>
                  <c:pt idx="9">
                    <c:v>1.39</c:v>
                  </c:pt>
                  <c:pt idx="11">
                    <c:v>2.19</c:v>
                  </c:pt>
                  <c:pt idx="12">
                    <c:v>2.0299999999999998</c:v>
                  </c:pt>
                  <c:pt idx="13">
                    <c:v>1.31</c:v>
                  </c:pt>
                  <c:pt idx="14">
                    <c:v>2.42</c:v>
                  </c:pt>
                  <c:pt idx="15">
                    <c:v>1.0900000000000001</c:v>
                  </c:pt>
                  <c:pt idx="17">
                    <c:v>0.68</c:v>
                  </c:pt>
                  <c:pt idx="18">
                    <c:v>1.92</c:v>
                  </c:pt>
                  <c:pt idx="19">
                    <c:v>2.39</c:v>
                  </c:pt>
                </c:numCache>
              </c:numRef>
            </c:minus>
          </c:errBars>
          <c:cat>
            <c:strRef>
              <c:f>Sheet1!$A$2:$A$22</c:f>
              <c:strCache>
                <c:ptCount val="20"/>
                <c:pt idx="1">
                  <c:v>1999-04 Total*</c:v>
                </c:pt>
                <c:pt idx="2">
                  <c:v>Total</c:v>
                </c:pt>
                <c:pt idx="4">
                  <c:v>   Male</c:v>
                </c:pt>
                <c:pt idx="5">
                  <c:v>   Female</c:v>
                </c:pt>
                <c:pt idx="7">
                  <c:v>      White</c:v>
                </c:pt>
                <c:pt idx="8">
                  <c:v>Mexican American</c:v>
                </c:pt>
                <c:pt idx="9">
                  <c:v>      Black </c:v>
                </c:pt>
                <c:pt idx="11">
                  <c:v>   &lt;100</c:v>
                </c:pt>
                <c:pt idx="12">
                  <c:v>   100-199</c:v>
                </c:pt>
                <c:pt idx="13">
                  <c:v>   200-399</c:v>
                </c:pt>
                <c:pt idx="14">
                  <c:v>   400-499</c:v>
                </c:pt>
                <c:pt idx="15">
                  <c:v>   500+</c:v>
                </c:pt>
                <c:pt idx="17">
                  <c:v>   18-44</c:v>
                </c:pt>
                <c:pt idx="18">
                  <c:v>   45-64</c:v>
                </c:pt>
                <c:pt idx="19">
                  <c:v>   65+</c:v>
                </c:pt>
              </c:strCache>
            </c:strRef>
          </c:cat>
          <c:val>
            <c:numRef>
              <c:f>Sheet1!$B$2:$B$22</c:f>
              <c:numCache>
                <c:formatCode>General</c:formatCode>
                <c:ptCount val="21"/>
                <c:pt idx="1">
                  <c:v>15.2</c:v>
                </c:pt>
                <c:pt idx="2" formatCode="0.00">
                  <c:v>14.845280000000001</c:v>
                </c:pt>
                <c:pt idx="4" formatCode="0.00">
                  <c:v>13.370279999999999</c:v>
                </c:pt>
                <c:pt idx="5" formatCode="0.00">
                  <c:v>16.324159999999999</c:v>
                </c:pt>
                <c:pt idx="7" formatCode="0.00">
                  <c:v>13.84</c:v>
                </c:pt>
                <c:pt idx="8" formatCode="0.00">
                  <c:v>15.91</c:v>
                </c:pt>
                <c:pt idx="9" formatCode="0.00">
                  <c:v>16.41</c:v>
                </c:pt>
                <c:pt idx="11" formatCode="0.00">
                  <c:v>17.94875</c:v>
                </c:pt>
                <c:pt idx="12" formatCode="0.00">
                  <c:v>16.920100000000001</c:v>
                </c:pt>
                <c:pt idx="13" formatCode="0.00">
                  <c:v>14.11124</c:v>
                </c:pt>
                <c:pt idx="14" formatCode="0.00">
                  <c:v>14.67192</c:v>
                </c:pt>
                <c:pt idx="15" formatCode="0.00">
                  <c:v>12.99428</c:v>
                </c:pt>
                <c:pt idx="17" formatCode="0.00">
                  <c:v>5.8578539999999997</c:v>
                </c:pt>
                <c:pt idx="18" formatCode="0.00">
                  <c:v>14.250690000000001</c:v>
                </c:pt>
                <c:pt idx="19" formatCode="0.00">
                  <c:v>43.380020000000002</c:v>
                </c:pt>
              </c:numCache>
            </c:numRef>
          </c:val>
        </c:ser>
        <c:dLbls>
          <c:showLegendKey val="0"/>
          <c:showVal val="0"/>
          <c:showCatName val="0"/>
          <c:showSerName val="0"/>
          <c:showPercent val="0"/>
          <c:showBubbleSize val="0"/>
        </c:dLbls>
        <c:gapWidth val="0"/>
        <c:axId val="108068224"/>
        <c:axId val="107549824"/>
      </c:barChart>
      <c:barChart>
        <c:barDir val="bar"/>
        <c:grouping val="clustered"/>
        <c:varyColors val="0"/>
        <c:ser>
          <c:idx val="1"/>
          <c:order val="1"/>
          <c:tx>
            <c:strRef>
              <c:f>Sheet1!$F$1</c:f>
              <c:strCache>
                <c:ptCount val="1"/>
                <c:pt idx="0">
                  <c:v>Target</c:v>
                </c:pt>
              </c:strCache>
            </c:strRef>
          </c:tx>
          <c:spPr>
            <a:noFill/>
            <a:ln>
              <a:noFill/>
            </a:ln>
          </c:spPr>
          <c:invertIfNegative val="0"/>
          <c:trendline>
            <c:spPr>
              <a:ln w="38100">
                <a:prstDash val="sysDash"/>
              </a:ln>
            </c:spPr>
            <c:trendlineType val="movingAvg"/>
            <c:period val="3"/>
            <c:dispRSqr val="0"/>
            <c:dispEq val="0"/>
          </c:trendline>
          <c:cat>
            <c:strRef>
              <c:f>Sheet1!$A$2:$A$22</c:f>
              <c:strCache>
                <c:ptCount val="20"/>
                <c:pt idx="1">
                  <c:v>1999-04 Total*</c:v>
                </c:pt>
                <c:pt idx="2">
                  <c:v>Total</c:v>
                </c:pt>
                <c:pt idx="4">
                  <c:v>   Male</c:v>
                </c:pt>
                <c:pt idx="5">
                  <c:v>   Female</c:v>
                </c:pt>
                <c:pt idx="7">
                  <c:v>      White</c:v>
                </c:pt>
                <c:pt idx="8">
                  <c:v>Mexican American</c:v>
                </c:pt>
                <c:pt idx="9">
                  <c:v>      Black </c:v>
                </c:pt>
                <c:pt idx="11">
                  <c:v>   &lt;100</c:v>
                </c:pt>
                <c:pt idx="12">
                  <c:v>   100-199</c:v>
                </c:pt>
                <c:pt idx="13">
                  <c:v>   200-399</c:v>
                </c:pt>
                <c:pt idx="14">
                  <c:v>   400-499</c:v>
                </c:pt>
                <c:pt idx="15">
                  <c:v>   500+</c:v>
                </c:pt>
                <c:pt idx="17">
                  <c:v>   18-44</c:v>
                </c:pt>
                <c:pt idx="18">
                  <c:v>   45-64</c:v>
                </c:pt>
                <c:pt idx="19">
                  <c:v>   65+</c:v>
                </c:pt>
              </c:strCache>
            </c:strRef>
          </c:cat>
          <c:val>
            <c:numRef>
              <c:f>Sheet1!$F$2:$F$22</c:f>
              <c:numCache>
                <c:formatCode>General</c:formatCode>
                <c:ptCount val="21"/>
                <c:pt idx="4">
                  <c:v>13.7</c:v>
                </c:pt>
                <c:pt idx="18">
                  <c:v>13.7</c:v>
                </c:pt>
              </c:numCache>
            </c:numRef>
          </c:val>
        </c:ser>
        <c:dLbls>
          <c:showLegendKey val="0"/>
          <c:showVal val="0"/>
          <c:showCatName val="0"/>
          <c:showSerName val="0"/>
          <c:showPercent val="0"/>
          <c:showBubbleSize val="0"/>
        </c:dLbls>
        <c:gapWidth val="500"/>
        <c:overlap val="-100"/>
        <c:axId val="107557632"/>
        <c:axId val="107551744"/>
      </c:barChart>
      <c:catAx>
        <c:axId val="108068224"/>
        <c:scaling>
          <c:orientation val="maxMin"/>
        </c:scaling>
        <c:delete val="0"/>
        <c:axPos val="l"/>
        <c:numFmt formatCode="General" sourceLinked="1"/>
        <c:majorTickMark val="none"/>
        <c:minorTickMark val="none"/>
        <c:tickLblPos val="nextTo"/>
        <c:spPr>
          <a:ln>
            <a:solidFill>
              <a:schemeClr val="tx1"/>
            </a:solidFill>
          </a:ln>
        </c:spPr>
        <c:txPr>
          <a:bodyPr/>
          <a:lstStyle/>
          <a:p>
            <a:pPr>
              <a:defRPr sz="1200">
                <a:latin typeface="Tahoma" pitchFamily="34" charset="0"/>
                <a:ea typeface="Tahoma" pitchFamily="34" charset="0"/>
                <a:cs typeface="Tahoma" pitchFamily="34" charset="0"/>
              </a:defRPr>
            </a:pPr>
            <a:endParaRPr lang="en-US"/>
          </a:p>
        </c:txPr>
        <c:crossAx val="107549824"/>
        <c:crosses val="autoZero"/>
        <c:auto val="1"/>
        <c:lblAlgn val="ctr"/>
        <c:lblOffset val="9"/>
        <c:noMultiLvlLbl val="0"/>
      </c:catAx>
      <c:valAx>
        <c:axId val="107549824"/>
        <c:scaling>
          <c:orientation val="minMax"/>
          <c:min val="0"/>
        </c:scaling>
        <c:delete val="0"/>
        <c:axPos val="b"/>
        <c:majorGridlines>
          <c:spPr>
            <a:ln cmpd="sng">
              <a:solidFill>
                <a:schemeClr val="bg1">
                  <a:lumMod val="85000"/>
                </a:schemeClr>
              </a:solidFill>
              <a:prstDash val="sysDash"/>
            </a:ln>
          </c:spPr>
        </c:majorGridlines>
        <c:title>
          <c:tx>
            <c:rich>
              <a:bodyPr/>
              <a:lstStyle/>
              <a:p>
                <a:pPr algn="r">
                  <a:defRPr/>
                </a:pPr>
                <a:r>
                  <a:rPr lang="en-US" sz="1500" dirty="0" smtClean="0">
                    <a:latin typeface="Tahoma" pitchFamily="34" charset="0"/>
                    <a:ea typeface="Tahoma" pitchFamily="34" charset="0"/>
                    <a:cs typeface="Tahoma" pitchFamily="34" charset="0"/>
                  </a:rPr>
                  <a:t>Percent</a:t>
                </a:r>
                <a:endParaRPr lang="en-US" sz="1500" dirty="0">
                  <a:latin typeface="Tahoma" pitchFamily="34" charset="0"/>
                  <a:ea typeface="Tahoma" pitchFamily="34" charset="0"/>
                  <a:cs typeface="Tahoma" pitchFamily="34" charset="0"/>
                </a:endParaRPr>
              </a:p>
            </c:rich>
          </c:tx>
          <c:layout>
            <c:manualLayout>
              <c:xMode val="edge"/>
              <c:yMode val="edge"/>
              <c:x val="0.54516236565319842"/>
              <c:y val="0.92190657808398968"/>
            </c:manualLayout>
          </c:layout>
          <c:overlay val="0"/>
        </c:title>
        <c:numFmt formatCode="General" sourceLinked="1"/>
        <c:majorTickMark val="in"/>
        <c:minorTickMark val="in"/>
        <c:tickLblPos val="high"/>
        <c:spPr>
          <a:ln>
            <a:solidFill>
              <a:schemeClr val="tx1"/>
            </a:solidFill>
          </a:ln>
        </c:spPr>
        <c:txPr>
          <a:bodyPr/>
          <a:lstStyle/>
          <a:p>
            <a:pPr>
              <a:defRPr sz="1400">
                <a:latin typeface="Tahoma" pitchFamily="34" charset="0"/>
                <a:ea typeface="Tahoma" pitchFamily="34" charset="0"/>
                <a:cs typeface="Tahoma" pitchFamily="34" charset="0"/>
              </a:defRPr>
            </a:pPr>
            <a:endParaRPr lang="en-US"/>
          </a:p>
        </c:txPr>
        <c:crossAx val="108068224"/>
        <c:crosses val="max"/>
        <c:crossBetween val="between"/>
        <c:majorUnit val="10"/>
        <c:minorUnit val="5"/>
      </c:valAx>
      <c:valAx>
        <c:axId val="107551744"/>
        <c:scaling>
          <c:orientation val="minMax"/>
          <c:max val="300"/>
          <c:min val="0"/>
        </c:scaling>
        <c:delete val="1"/>
        <c:axPos val="t"/>
        <c:numFmt formatCode="General" sourceLinked="1"/>
        <c:majorTickMark val="out"/>
        <c:minorTickMark val="none"/>
        <c:tickLblPos val="none"/>
        <c:crossAx val="107557632"/>
        <c:crosses val="max"/>
        <c:crossBetween val="between"/>
        <c:majorUnit val="50"/>
      </c:valAx>
      <c:catAx>
        <c:axId val="107557632"/>
        <c:scaling>
          <c:orientation val="minMax"/>
        </c:scaling>
        <c:delete val="1"/>
        <c:axPos val="l"/>
        <c:majorTickMark val="out"/>
        <c:minorTickMark val="none"/>
        <c:tickLblPos val="none"/>
        <c:crossAx val="107551744"/>
        <c:crosses val="autoZero"/>
        <c:auto val="1"/>
        <c:lblAlgn val="ctr"/>
        <c:lblOffset val="100"/>
        <c:noMultiLvlLbl val="0"/>
      </c:catAx>
      <c:spPr>
        <a:ln>
          <a:noFill/>
        </a:ln>
      </c:spPr>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drawings/drawing1.xml><?xml version="1.0" encoding="utf-8"?>
<c:userShapes xmlns:c="http://schemas.openxmlformats.org/drawingml/2006/chart">
  <cdr:relSizeAnchor xmlns:cdr="http://schemas.openxmlformats.org/drawingml/2006/chartDrawing">
    <cdr:from>
      <cdr:x>0.42712</cdr:x>
      <cdr:y>0.18888</cdr:y>
    </cdr:from>
    <cdr:to>
      <cdr:x>0.66683</cdr:x>
      <cdr:y>0.33461</cdr:y>
    </cdr:to>
    <cdr:sp macro="" textlink="">
      <cdr:nvSpPr>
        <cdr:cNvPr id="2" name="TextBox 1"/>
        <cdr:cNvSpPr txBox="1"/>
      </cdr:nvSpPr>
      <cdr:spPr>
        <a:xfrm xmlns:a="http://schemas.openxmlformats.org/drawingml/2006/main">
          <a:off x="3645211" y="845636"/>
          <a:ext cx="2045781" cy="6524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dirty="0" smtClean="0">
              <a:latin typeface="Tahoma" panose="020B0604030504040204" pitchFamily="34" charset="0"/>
              <a:ea typeface="Tahoma" panose="020B0604030504040204" pitchFamily="34" charset="0"/>
              <a:cs typeface="Tahoma" panose="020B0604030504040204" pitchFamily="34" charset="0"/>
            </a:rPr>
            <a:t>HP2020 Target:  58.3%</a:t>
          </a:r>
          <a:endParaRPr lang="en-US" sz="1400" b="1" dirty="0">
            <a:latin typeface="Tahoma" panose="020B0604030504040204" pitchFamily="34" charset="0"/>
            <a:ea typeface="Tahoma" panose="020B0604030504040204" pitchFamily="34" charset="0"/>
            <a:cs typeface="Tahoma" panose="020B0604030504040204" pitchFamily="34" charset="0"/>
          </a:endParaRPr>
        </a:p>
      </cdr:txBody>
    </cdr:sp>
  </cdr:relSizeAnchor>
  <cdr:relSizeAnchor xmlns:cdr="http://schemas.openxmlformats.org/drawingml/2006/chartDrawing">
    <cdr:from>
      <cdr:x>0.74851</cdr:x>
      <cdr:y>0.19142</cdr:y>
    </cdr:from>
    <cdr:to>
      <cdr:x>0.95259</cdr:x>
      <cdr:y>0.30616</cdr:y>
    </cdr:to>
    <cdr:sp macro="" textlink="">
      <cdr:nvSpPr>
        <cdr:cNvPr id="3" name="TextBox 1"/>
        <cdr:cNvSpPr txBox="1"/>
      </cdr:nvSpPr>
      <cdr:spPr>
        <a:xfrm xmlns:a="http://schemas.openxmlformats.org/drawingml/2006/main">
          <a:off x="6388051" y="857009"/>
          <a:ext cx="1741701" cy="5137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smtClean="0">
              <a:latin typeface="Tahoma" panose="020B0604030504040204" pitchFamily="34" charset="0"/>
              <a:ea typeface="Tahoma" panose="020B0604030504040204" pitchFamily="34" charset="0"/>
              <a:cs typeface="Tahoma" panose="020B0604030504040204" pitchFamily="34" charset="0"/>
            </a:rPr>
            <a:t>HP2020 Target:  57.0% </a:t>
          </a:r>
          <a:endParaRPr lang="en-US" sz="1400" b="1" dirty="0">
            <a:latin typeface="Tahoma" panose="020B0604030504040204" pitchFamily="34" charset="0"/>
            <a:ea typeface="Tahoma" panose="020B0604030504040204" pitchFamily="34" charset="0"/>
            <a:cs typeface="Tahoma" panose="020B0604030504040204" pitchFamily="34" charset="0"/>
          </a:endParaRPr>
        </a:p>
      </cdr:txBody>
    </cdr:sp>
  </cdr:relSizeAnchor>
  <cdr:relSizeAnchor xmlns:cdr="http://schemas.openxmlformats.org/drawingml/2006/chartDrawing">
    <cdr:from>
      <cdr:x>0.32143</cdr:x>
      <cdr:y>0.00802</cdr:y>
    </cdr:from>
    <cdr:to>
      <cdr:x>0.34431</cdr:x>
      <cdr:y>0.04952</cdr:y>
    </cdr:to>
    <cdr:sp macro="" textlink="">
      <cdr:nvSpPr>
        <cdr:cNvPr id="6" name="Rectangle 5"/>
        <cdr:cNvSpPr>
          <a:spLocks xmlns:a="http://schemas.openxmlformats.org/drawingml/2006/main" noChangeArrowheads="1"/>
        </cdr:cNvSpPr>
      </cdr:nvSpPr>
      <cdr:spPr bwMode="auto">
        <a:xfrm xmlns:a="http://schemas.openxmlformats.org/drawingml/2006/main">
          <a:off x="2743200" y="35928"/>
          <a:ext cx="195267" cy="185755"/>
        </a:xfrm>
        <a:prstGeom xmlns:a="http://schemas.openxmlformats.org/drawingml/2006/main" prst="rect">
          <a:avLst/>
        </a:prstGeom>
        <a:solidFill xmlns:a="http://schemas.openxmlformats.org/drawingml/2006/main">
          <a:schemeClr val="accent4">
            <a:lumMod val="40000"/>
            <a:lumOff val="60000"/>
          </a:schemeClr>
        </a:solidFill>
        <a:ln xmlns:a="http://schemas.openxmlformats.org/drawingml/2006/main" w="9525">
          <a:solidFill>
            <a:schemeClr val="tx1"/>
          </a:solidFill>
          <a:miter lim="800000"/>
          <a:headEnd/>
          <a:tailEnd/>
        </a:ln>
      </cdr:spPr>
      <cdr:txBody>
        <a:bodyPr xmlns:a="http://schemas.openxmlformats.org/drawingml/2006/main" wrap="none"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0.34542</cdr:x>
      <cdr:y>0</cdr:y>
    </cdr:from>
    <cdr:to>
      <cdr:x>0.47646</cdr:x>
      <cdr:y>0.04688</cdr:y>
    </cdr:to>
    <cdr:sp macro="" textlink="">
      <cdr:nvSpPr>
        <cdr:cNvPr id="7" name="TextBox 2"/>
        <cdr:cNvSpPr txBox="1"/>
      </cdr:nvSpPr>
      <cdr:spPr>
        <a:xfrm xmlns:a="http://schemas.openxmlformats.org/drawingml/2006/main">
          <a:off x="2947952" y="0"/>
          <a:ext cx="1118348" cy="2098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latin typeface="Tahoma" panose="020B0604030504040204" pitchFamily="34" charset="0"/>
              <a:ea typeface="Tahoma" panose="020B0604030504040204" pitchFamily="34" charset="0"/>
              <a:cs typeface="Tahoma" panose="020B0604030504040204" pitchFamily="34" charset="0"/>
            </a:rPr>
            <a:t>2005-2008</a:t>
          </a:r>
          <a:endParaRPr lang="en-US" sz="1400" dirty="0">
            <a:latin typeface="Tahoma" panose="020B0604030504040204" pitchFamily="34" charset="0"/>
            <a:ea typeface="Tahoma" panose="020B0604030504040204" pitchFamily="34" charset="0"/>
            <a:cs typeface="Tahoma" panose="020B0604030504040204" pitchFamily="34" charset="0"/>
          </a:endParaRPr>
        </a:p>
      </cdr:txBody>
    </cdr:sp>
  </cdr:relSizeAnchor>
  <cdr:relSizeAnchor xmlns:cdr="http://schemas.openxmlformats.org/drawingml/2006/chartDrawing">
    <cdr:from>
      <cdr:x>0.49777</cdr:x>
      <cdr:y>0.00537</cdr:y>
    </cdr:from>
    <cdr:to>
      <cdr:x>0.52065</cdr:x>
      <cdr:y>0.04686</cdr:y>
    </cdr:to>
    <cdr:sp macro="" textlink="">
      <cdr:nvSpPr>
        <cdr:cNvPr id="10" name="Rectangle 9"/>
        <cdr:cNvSpPr>
          <a:spLocks xmlns:a="http://schemas.openxmlformats.org/drawingml/2006/main" noChangeArrowheads="1"/>
        </cdr:cNvSpPr>
      </cdr:nvSpPr>
      <cdr:spPr bwMode="auto">
        <a:xfrm xmlns:a="http://schemas.openxmlformats.org/drawingml/2006/main">
          <a:off x="4248150" y="24053"/>
          <a:ext cx="195267" cy="185755"/>
        </a:xfrm>
        <a:prstGeom xmlns:a="http://schemas.openxmlformats.org/drawingml/2006/main" prst="rect">
          <a:avLst/>
        </a:prstGeom>
        <a:solidFill xmlns:a="http://schemas.openxmlformats.org/drawingml/2006/main">
          <a:schemeClr val="accent4">
            <a:lumMod val="75000"/>
          </a:schemeClr>
        </a:solidFill>
        <a:ln xmlns:a="http://schemas.openxmlformats.org/drawingml/2006/main" w="9525">
          <a:solidFill>
            <a:schemeClr val="tx1"/>
          </a:solidFill>
          <a:miter lim="800000"/>
          <a:headEnd/>
          <a:tailEnd/>
        </a:ln>
      </cdr:spPr>
      <cdr:txBody>
        <a:bodyPr xmlns:a="http://schemas.openxmlformats.org/drawingml/2006/main" wrap="none"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0.52679</cdr:x>
      <cdr:y>0</cdr:y>
    </cdr:from>
    <cdr:to>
      <cdr:x>0.65783</cdr:x>
      <cdr:y>0.02038</cdr:y>
    </cdr:to>
    <cdr:sp macro="" textlink="">
      <cdr:nvSpPr>
        <cdr:cNvPr id="11" name="TextBox 2"/>
        <cdr:cNvSpPr txBox="1"/>
      </cdr:nvSpPr>
      <cdr:spPr>
        <a:xfrm xmlns:a="http://schemas.openxmlformats.org/drawingml/2006/main">
          <a:off x="4495837" y="0"/>
          <a:ext cx="1118347" cy="912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latin typeface="Tahoma" panose="020B0604030504040204" pitchFamily="34" charset="0"/>
              <a:ea typeface="Tahoma" panose="020B0604030504040204" pitchFamily="34" charset="0"/>
              <a:cs typeface="Tahoma" panose="020B0604030504040204" pitchFamily="34" charset="0"/>
            </a:rPr>
            <a:t>2009-2012</a:t>
          </a:r>
          <a:endParaRPr lang="en-US" sz="1400" dirty="0">
            <a:latin typeface="Tahoma" panose="020B0604030504040204" pitchFamily="34" charset="0"/>
            <a:ea typeface="Tahoma" panose="020B0604030504040204" pitchFamily="34" charset="0"/>
            <a:cs typeface="Tahoma" panose="020B060403050404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0.32143</cdr:x>
      <cdr:y>0.02185</cdr:y>
    </cdr:from>
    <cdr:to>
      <cdr:x>0.34431</cdr:x>
      <cdr:y>0.06334</cdr:y>
    </cdr:to>
    <cdr:sp macro="" textlink="">
      <cdr:nvSpPr>
        <cdr:cNvPr id="6" name="Rectangle 5"/>
        <cdr:cNvSpPr>
          <a:spLocks xmlns:a="http://schemas.openxmlformats.org/drawingml/2006/main" noChangeArrowheads="1"/>
        </cdr:cNvSpPr>
      </cdr:nvSpPr>
      <cdr:spPr bwMode="auto">
        <a:xfrm xmlns:a="http://schemas.openxmlformats.org/drawingml/2006/main">
          <a:off x="2743200" y="97839"/>
          <a:ext cx="195262" cy="185738"/>
        </a:xfrm>
        <a:prstGeom xmlns:a="http://schemas.openxmlformats.org/drawingml/2006/main" prst="rect">
          <a:avLst/>
        </a:prstGeom>
        <a:solidFill xmlns:a="http://schemas.openxmlformats.org/drawingml/2006/main">
          <a:schemeClr val="accent3">
            <a:lumMod val="40000"/>
            <a:lumOff val="60000"/>
          </a:schemeClr>
        </a:solidFill>
        <a:ln xmlns:a="http://schemas.openxmlformats.org/drawingml/2006/main" w="9525">
          <a:solidFill>
            <a:schemeClr val="tx1"/>
          </a:solidFill>
          <a:miter lim="800000"/>
          <a:headEnd/>
          <a:tailEnd/>
        </a:ln>
      </cdr:spPr>
      <cdr:txBody>
        <a:bodyPr xmlns:a="http://schemas.openxmlformats.org/drawingml/2006/main" wrap="none"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0.34542</cdr:x>
      <cdr:y>0</cdr:y>
    </cdr:from>
    <cdr:to>
      <cdr:x>0.47646</cdr:x>
      <cdr:y>0.07448</cdr:y>
    </cdr:to>
    <cdr:sp macro="" textlink="">
      <cdr:nvSpPr>
        <cdr:cNvPr id="7" name="TextBox 2"/>
        <cdr:cNvSpPr txBox="1"/>
      </cdr:nvSpPr>
      <cdr:spPr>
        <a:xfrm xmlns:a="http://schemas.openxmlformats.org/drawingml/2006/main">
          <a:off x="2947916" y="-1314115"/>
          <a:ext cx="1118394" cy="3334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latin typeface="Tahoma" panose="020B0604030504040204" pitchFamily="34" charset="0"/>
              <a:ea typeface="Tahoma" panose="020B0604030504040204" pitchFamily="34" charset="0"/>
              <a:cs typeface="Tahoma" panose="020B0604030504040204" pitchFamily="34" charset="0"/>
            </a:rPr>
            <a:t>1997-1999</a:t>
          </a:r>
          <a:endParaRPr lang="en-US" sz="1400" dirty="0">
            <a:latin typeface="Tahoma" panose="020B0604030504040204" pitchFamily="34" charset="0"/>
            <a:ea typeface="Tahoma" panose="020B0604030504040204" pitchFamily="34" charset="0"/>
            <a:cs typeface="Tahoma" panose="020B0604030504040204" pitchFamily="34" charset="0"/>
          </a:endParaRPr>
        </a:p>
      </cdr:txBody>
    </cdr:sp>
  </cdr:relSizeAnchor>
  <cdr:relSizeAnchor xmlns:cdr="http://schemas.openxmlformats.org/drawingml/2006/chartDrawing">
    <cdr:from>
      <cdr:x>0.49777</cdr:x>
      <cdr:y>0.02185</cdr:y>
    </cdr:from>
    <cdr:to>
      <cdr:x>0.52065</cdr:x>
      <cdr:y>0.06334</cdr:y>
    </cdr:to>
    <cdr:sp macro="" textlink="">
      <cdr:nvSpPr>
        <cdr:cNvPr id="10" name="Rectangle 9"/>
        <cdr:cNvSpPr>
          <a:spLocks xmlns:a="http://schemas.openxmlformats.org/drawingml/2006/main" noChangeArrowheads="1"/>
        </cdr:cNvSpPr>
      </cdr:nvSpPr>
      <cdr:spPr bwMode="auto">
        <a:xfrm xmlns:a="http://schemas.openxmlformats.org/drawingml/2006/main">
          <a:off x="4248168" y="97824"/>
          <a:ext cx="195267" cy="185755"/>
        </a:xfrm>
        <a:prstGeom xmlns:a="http://schemas.openxmlformats.org/drawingml/2006/main" prst="rect">
          <a:avLst/>
        </a:prstGeom>
        <a:solidFill xmlns:a="http://schemas.openxmlformats.org/drawingml/2006/main">
          <a:schemeClr val="accent3"/>
        </a:solidFill>
        <a:ln xmlns:a="http://schemas.openxmlformats.org/drawingml/2006/main" w="9525">
          <a:solidFill>
            <a:schemeClr val="tx1"/>
          </a:solidFill>
          <a:miter lim="800000"/>
          <a:headEnd/>
          <a:tailEnd/>
        </a:ln>
      </cdr:spPr>
      <cdr:txBody>
        <a:bodyPr xmlns:a="http://schemas.openxmlformats.org/drawingml/2006/main" wrap="none"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0.52679</cdr:x>
      <cdr:y>0</cdr:y>
    </cdr:from>
    <cdr:to>
      <cdr:x>0.67057</cdr:x>
      <cdr:y>0.07675</cdr:y>
    </cdr:to>
    <cdr:sp macro="" textlink="">
      <cdr:nvSpPr>
        <cdr:cNvPr id="11" name="TextBox 2"/>
        <cdr:cNvSpPr txBox="1"/>
      </cdr:nvSpPr>
      <cdr:spPr>
        <a:xfrm xmlns:a="http://schemas.openxmlformats.org/drawingml/2006/main">
          <a:off x="4495837" y="0"/>
          <a:ext cx="1227048" cy="34359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latin typeface="Tahoma" panose="020B0604030504040204" pitchFamily="34" charset="0"/>
              <a:ea typeface="Tahoma" panose="020B0604030504040204" pitchFamily="34" charset="0"/>
              <a:cs typeface="Tahoma" panose="020B0604030504040204" pitchFamily="34" charset="0"/>
            </a:rPr>
            <a:t>2005-2007*</a:t>
          </a:r>
          <a:endParaRPr lang="en-US" sz="1400" dirty="0">
            <a:latin typeface="Tahoma" panose="020B0604030504040204" pitchFamily="34" charset="0"/>
            <a:ea typeface="Tahoma" panose="020B0604030504040204" pitchFamily="34" charset="0"/>
            <a:cs typeface="Tahoma" panose="020B060403050404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0.08929</cdr:x>
      <cdr:y>0.87922</cdr:y>
    </cdr:from>
    <cdr:to>
      <cdr:x>0.37396</cdr:x>
      <cdr:y>0.94967</cdr:y>
    </cdr:to>
    <cdr:sp macro="" textlink="">
      <cdr:nvSpPr>
        <cdr:cNvPr id="13" name="Text Box 45"/>
        <cdr:cNvSpPr txBox="1">
          <a:spLocks xmlns:a="http://schemas.openxmlformats.org/drawingml/2006/main" noChangeArrowheads="1"/>
        </cdr:cNvSpPr>
      </cdr:nvSpPr>
      <cdr:spPr bwMode="auto">
        <a:xfrm xmlns:a="http://schemas.openxmlformats.org/drawingml/2006/main">
          <a:off x="762037" y="4032943"/>
          <a:ext cx="2429487" cy="32316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cdr:spPr>
      <cdr:txBody>
        <a:bodyPr xmlns:a="http://schemas.openxmlformats.org/drawingml/2006/main" wrap="square">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xmlns:a="http://schemas.openxmlformats.org/drawingml/2006/main">
          <a:pPr algn="ctr"/>
          <a:r>
            <a:rPr lang="en-US" sz="1500" b="0" dirty="0" smtClean="0">
              <a:latin typeface="Tahoma" panose="020B0604030504040204" pitchFamily="34" charset="0"/>
              <a:ea typeface="Tahoma" panose="020B0604030504040204" pitchFamily="34" charset="0"/>
              <a:cs typeface="Tahoma" panose="020B0604030504040204" pitchFamily="34" charset="0"/>
            </a:rPr>
            <a:t>Increased Physical Activity</a:t>
          </a:r>
          <a:endParaRPr lang="en-US" sz="1500" b="0" dirty="0">
            <a:latin typeface="Tahoma" panose="020B0604030504040204" pitchFamily="34" charset="0"/>
            <a:ea typeface="Tahoma" panose="020B0604030504040204" pitchFamily="34" charset="0"/>
            <a:cs typeface="Tahoma" panose="020B0604030504040204" pitchFamily="34" charset="0"/>
          </a:endParaRPr>
        </a:p>
      </cdr:txBody>
    </cdr:sp>
  </cdr:relSizeAnchor>
  <cdr:relSizeAnchor xmlns:cdr="http://schemas.openxmlformats.org/drawingml/2006/chartDrawing">
    <cdr:from>
      <cdr:x>0.11976</cdr:x>
      <cdr:y>0.06237</cdr:y>
    </cdr:from>
    <cdr:to>
      <cdr:x>0.38997</cdr:x>
      <cdr:y>0.13045</cdr:y>
    </cdr:to>
    <cdr:sp macro="" textlink="">
      <cdr:nvSpPr>
        <cdr:cNvPr id="6" name="TextBox 1"/>
        <cdr:cNvSpPr txBox="1"/>
      </cdr:nvSpPr>
      <cdr:spPr>
        <a:xfrm xmlns:a="http://schemas.openxmlformats.org/drawingml/2006/main">
          <a:off x="1022114" y="286085"/>
          <a:ext cx="2306080" cy="312280"/>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xmlns:a="http://schemas.openxmlformats.org/drawingml/2006/main">
          <a:pPr algn="r" fontAlgn="base">
            <a:lnSpc>
              <a:spcPct val="135000"/>
            </a:lnSpc>
            <a:spcBef>
              <a:spcPct val="0"/>
            </a:spcBef>
            <a:spcAft>
              <a:spcPct val="0"/>
            </a:spcAft>
          </a:pPr>
          <a:r>
            <a:rPr lang="en-US" sz="1400" b="1" dirty="0" smtClean="0">
              <a:solidFill>
                <a:prstClr val="black"/>
              </a:solidFill>
              <a:latin typeface="Tahoma" pitchFamily="34" charset="0"/>
              <a:ea typeface="Tahoma" pitchFamily="34" charset="0"/>
              <a:cs typeface="Tahoma" pitchFamily="34" charset="0"/>
            </a:rPr>
            <a:t>HP2020 </a:t>
          </a:r>
          <a:r>
            <a:rPr lang="en-US" sz="1400" b="1" dirty="0" smtClean="0">
              <a:solidFill>
                <a:prstClr val="black"/>
              </a:solidFill>
              <a:latin typeface="Tahoma" pitchFamily="34" charset="0"/>
              <a:ea typeface="Tahoma" pitchFamily="34" charset="0"/>
              <a:cs typeface="Tahoma" pitchFamily="34" charset="0"/>
              <a:sym typeface="Wingdings"/>
            </a:rPr>
            <a:t>Target: 49.1%</a:t>
          </a:r>
          <a:endParaRPr lang="en-US" sz="1400" b="1" dirty="0">
            <a:solidFill>
              <a:prstClr val="black"/>
            </a:solidFill>
            <a:latin typeface="Tahoma" pitchFamily="34" charset="0"/>
            <a:ea typeface="Tahoma" pitchFamily="34" charset="0"/>
            <a:cs typeface="Tahoma" pitchFamily="34" charset="0"/>
          </a:endParaRPr>
        </a:p>
      </cdr:txBody>
    </cdr:sp>
  </cdr:relSizeAnchor>
  <cdr:relSizeAnchor xmlns:cdr="http://schemas.openxmlformats.org/drawingml/2006/chartDrawing">
    <cdr:from>
      <cdr:x>0.71429</cdr:x>
      <cdr:y>0.06237</cdr:y>
    </cdr:from>
    <cdr:to>
      <cdr:x>0.98215</cdr:x>
      <cdr:y>0.13045</cdr:y>
    </cdr:to>
    <cdr:sp macro="" textlink="">
      <cdr:nvSpPr>
        <cdr:cNvPr id="7" name="TextBox 1"/>
        <cdr:cNvSpPr txBox="1"/>
      </cdr:nvSpPr>
      <cdr:spPr>
        <a:xfrm xmlns:a="http://schemas.openxmlformats.org/drawingml/2006/main">
          <a:off x="6096000" y="286085"/>
          <a:ext cx="2286024" cy="3122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lnSpc>
              <a:spcPct val="135000"/>
            </a:lnSpc>
          </a:pPr>
          <a:r>
            <a:rPr lang="en-US" sz="1400" b="1" dirty="0" smtClean="0">
              <a:solidFill>
                <a:schemeClr val="tx1"/>
              </a:solidFill>
              <a:latin typeface="Tahoma" pitchFamily="34" charset="0"/>
              <a:ea typeface="Tahoma" pitchFamily="34" charset="0"/>
              <a:cs typeface="Tahoma" pitchFamily="34" charset="0"/>
            </a:rPr>
            <a:t>HP2020 </a:t>
          </a:r>
          <a:r>
            <a:rPr lang="en-US" sz="1400" b="1" dirty="0" smtClean="0">
              <a:latin typeface="Tahoma" pitchFamily="34" charset="0"/>
              <a:ea typeface="Tahoma" pitchFamily="34" charset="0"/>
              <a:cs typeface="Tahoma" pitchFamily="34" charset="0"/>
              <a:sym typeface="Wingdings"/>
            </a:rPr>
            <a:t>Target: 53.4%</a:t>
          </a:r>
          <a:endParaRPr lang="en-US" sz="1400" b="1" dirty="0">
            <a:solidFill>
              <a:schemeClr val="tx1"/>
            </a:solidFill>
            <a:latin typeface="Tahoma" pitchFamily="34" charset="0"/>
            <a:ea typeface="Tahoma" pitchFamily="34" charset="0"/>
            <a:cs typeface="Tahoma" pitchFamily="34" charset="0"/>
          </a:endParaRPr>
        </a:p>
      </cdr:txBody>
    </cdr:sp>
  </cdr:relSizeAnchor>
  <cdr:relSizeAnchor xmlns:cdr="http://schemas.openxmlformats.org/drawingml/2006/chartDrawing">
    <cdr:from>
      <cdr:x>0.41748</cdr:x>
      <cdr:y>0.06237</cdr:y>
    </cdr:from>
    <cdr:to>
      <cdr:x>0.69427</cdr:x>
      <cdr:y>0.14658</cdr:y>
    </cdr:to>
    <cdr:sp macro="" textlink="">
      <cdr:nvSpPr>
        <cdr:cNvPr id="8" name="TextBox 1"/>
        <cdr:cNvSpPr txBox="1"/>
      </cdr:nvSpPr>
      <cdr:spPr>
        <a:xfrm xmlns:a="http://schemas.openxmlformats.org/drawingml/2006/main">
          <a:off x="3562923" y="286085"/>
          <a:ext cx="2362237" cy="38626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lnSpc>
              <a:spcPct val="135000"/>
            </a:lnSpc>
          </a:pPr>
          <a:r>
            <a:rPr lang="en-US" sz="1400" b="1" dirty="0" smtClean="0">
              <a:solidFill>
                <a:schemeClr val="tx1"/>
              </a:solidFill>
              <a:latin typeface="Tahoma" pitchFamily="34" charset="0"/>
              <a:ea typeface="Tahoma" pitchFamily="34" charset="0"/>
              <a:cs typeface="Tahoma" pitchFamily="34" charset="0"/>
            </a:rPr>
            <a:t>HP2020 </a:t>
          </a:r>
          <a:r>
            <a:rPr lang="en-US" sz="1400" b="1" dirty="0" smtClean="0">
              <a:latin typeface="Tahoma" pitchFamily="34" charset="0"/>
              <a:ea typeface="Tahoma" pitchFamily="34" charset="0"/>
              <a:cs typeface="Tahoma" pitchFamily="34" charset="0"/>
              <a:sym typeface="Wingdings"/>
            </a:rPr>
            <a:t>Target: 55.0%</a:t>
          </a:r>
          <a:endParaRPr lang="en-US" sz="1400" b="1" dirty="0">
            <a:solidFill>
              <a:schemeClr val="tx1"/>
            </a:solidFill>
            <a:latin typeface="Tahoma" pitchFamily="34" charset="0"/>
            <a:ea typeface="Tahoma" pitchFamily="34" charset="0"/>
            <a:cs typeface="Tahoma" pitchFamily="34" charset="0"/>
          </a:endParaRPr>
        </a:p>
      </cdr:txBody>
    </cdr:sp>
  </cdr:relSizeAnchor>
  <cdr:relSizeAnchor xmlns:cdr="http://schemas.openxmlformats.org/drawingml/2006/chartDrawing">
    <cdr:from>
      <cdr:x>0.71429</cdr:x>
      <cdr:y>0.88238</cdr:y>
    </cdr:from>
    <cdr:to>
      <cdr:x>0.99215</cdr:x>
      <cdr:y>0.95283</cdr:y>
    </cdr:to>
    <cdr:sp macro="" textlink="">
      <cdr:nvSpPr>
        <cdr:cNvPr id="9" name="Text Box 13"/>
        <cdr:cNvSpPr txBox="1">
          <a:spLocks xmlns:a="http://schemas.openxmlformats.org/drawingml/2006/main" noChangeArrowheads="1"/>
        </cdr:cNvSpPr>
      </cdr:nvSpPr>
      <cdr:spPr bwMode="auto">
        <a:xfrm xmlns:a="http://schemas.openxmlformats.org/drawingml/2006/main">
          <a:off x="6096000" y="4047445"/>
          <a:ext cx="2371368" cy="32315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cdr:spPr>
      <cdr:txBody>
        <a:bodyPr xmlns:a="http://schemas.openxmlformats.org/drawingml/2006/main" wrap="square">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xmlns:a="http://schemas.openxmlformats.org/drawingml/2006/main">
          <a:pPr algn="ctr"/>
          <a:r>
            <a:rPr lang="en-US" sz="1500" b="0" dirty="0" smtClean="0">
              <a:latin typeface="Tahoma" panose="020B0604030504040204" pitchFamily="34" charset="0"/>
              <a:ea typeface="Tahoma" panose="020B0604030504040204" pitchFamily="34" charset="0"/>
              <a:cs typeface="Tahoma" panose="020B0604030504040204" pitchFamily="34" charset="0"/>
            </a:rPr>
            <a:t>Fat or Calorie Reduction</a:t>
          </a:r>
          <a:endParaRPr lang="en-US" sz="1500" b="0" dirty="0">
            <a:latin typeface="Tahoma" panose="020B0604030504040204" pitchFamily="34" charset="0"/>
            <a:ea typeface="Tahoma" panose="020B0604030504040204" pitchFamily="34" charset="0"/>
            <a:cs typeface="Tahoma" panose="020B060403050404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0.25373</cdr:x>
      <cdr:y>0.45585</cdr:y>
    </cdr:from>
    <cdr:to>
      <cdr:x>0.34171</cdr:x>
      <cdr:y>0.50958</cdr:y>
    </cdr:to>
    <cdr:sp macro="" textlink="">
      <cdr:nvSpPr>
        <cdr:cNvPr id="3" name="TextBox 2"/>
        <cdr:cNvSpPr txBox="1"/>
      </cdr:nvSpPr>
      <cdr:spPr>
        <a:xfrm xmlns:a="http://schemas.openxmlformats.org/drawingml/2006/main">
          <a:off x="2072136" y="2088851"/>
          <a:ext cx="718466" cy="246221"/>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vertOverflow="clip" horzOverflow="clip" wrap="none" rtlCol="0" anchor="t">
          <a:spAutoFit/>
        </a:bodyPr>
        <a:lstStyle xmlns:a="http://schemas.openxmlformats.org/drawingml/2006/main"/>
        <a:p xmlns:a="http://schemas.openxmlformats.org/drawingml/2006/main">
          <a:r>
            <a:rPr lang="en-US" sz="1000" dirty="0">
              <a:latin typeface="Arial" panose="020B0604020202020204" pitchFamily="34" charset="0"/>
              <a:cs typeface="Arial" panose="020B0604020202020204" pitchFamily="34" charset="0"/>
            </a:rPr>
            <a:t>p&lt;0.0001</a:t>
          </a:r>
        </a:p>
      </cdr:txBody>
    </cdr:sp>
  </cdr:relSizeAnchor>
  <cdr:relSizeAnchor xmlns:cdr="http://schemas.openxmlformats.org/drawingml/2006/chartDrawing">
    <cdr:from>
      <cdr:x>0.61824</cdr:x>
      <cdr:y>0.70177</cdr:y>
    </cdr:from>
    <cdr:to>
      <cdr:x>0.70056</cdr:x>
      <cdr:y>0.7555</cdr:y>
    </cdr:to>
    <cdr:sp macro="" textlink="">
      <cdr:nvSpPr>
        <cdr:cNvPr id="5" name="TextBox 4"/>
        <cdr:cNvSpPr txBox="1"/>
      </cdr:nvSpPr>
      <cdr:spPr>
        <a:xfrm xmlns:a="http://schemas.openxmlformats.org/drawingml/2006/main">
          <a:off x="5048979" y="3215735"/>
          <a:ext cx="672300" cy="246221"/>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vertOverflow="clip" horzOverflow="clip" wrap="none" rIns="45720" rtlCol="0" anchor="t">
          <a:spAutoFit/>
        </a:bodyPr>
        <a:lstStyle xmlns:a="http://schemas.openxmlformats.org/drawingml/2006/main"/>
        <a:p xmlns:a="http://schemas.openxmlformats.org/drawingml/2006/main">
          <a:r>
            <a:rPr lang="en-US" sz="1000" dirty="0">
              <a:latin typeface="Arial" panose="020B0604020202020204" pitchFamily="34" charset="0"/>
              <a:cs typeface="Arial" panose="020B0604020202020204" pitchFamily="34" charset="0"/>
            </a:rPr>
            <a:t>p=0.0004</a:t>
          </a:r>
        </a:p>
      </cdr:txBody>
    </cdr:sp>
  </cdr:relSizeAnchor>
  <cdr:relSizeAnchor xmlns:cdr="http://schemas.openxmlformats.org/drawingml/2006/chartDrawing">
    <cdr:from>
      <cdr:x>0.77623</cdr:x>
      <cdr:y>0.32665</cdr:y>
    </cdr:from>
    <cdr:to>
      <cdr:x>0.8529</cdr:x>
      <cdr:y>0.38038</cdr:y>
    </cdr:to>
    <cdr:sp macro="" textlink="">
      <cdr:nvSpPr>
        <cdr:cNvPr id="6" name="TextBox 5"/>
        <cdr:cNvSpPr txBox="1"/>
      </cdr:nvSpPr>
      <cdr:spPr>
        <a:xfrm xmlns:a="http://schemas.openxmlformats.org/drawingml/2006/main">
          <a:off x="6339235" y="1496815"/>
          <a:ext cx="626133" cy="246221"/>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vertOverflow="clip" horzOverflow="clip" wrap="none" lIns="0" rtlCol="0" anchor="t">
          <a:spAutoFit/>
        </a:bodyPr>
        <a:lstStyle xmlns:a="http://schemas.openxmlformats.org/drawingml/2006/main"/>
        <a:p xmlns:a="http://schemas.openxmlformats.org/drawingml/2006/main">
          <a:r>
            <a:rPr lang="en-US" sz="1000">
              <a:latin typeface="Arial" panose="020B0604020202020204" pitchFamily="34" charset="0"/>
              <a:cs typeface="Arial" panose="020B0604020202020204" pitchFamily="34" charset="0"/>
            </a:rPr>
            <a:t>p&lt;0.0001</a:t>
          </a:r>
        </a:p>
      </cdr:txBody>
    </cdr:sp>
  </cdr:relSizeAnchor>
  <cdr:relSizeAnchor xmlns:cdr="http://schemas.openxmlformats.org/drawingml/2006/chartDrawing">
    <cdr:from>
      <cdr:x>0.13171</cdr:x>
      <cdr:y>0.52377</cdr:y>
    </cdr:from>
    <cdr:to>
      <cdr:x>0.20838</cdr:x>
      <cdr:y>0.5775</cdr:y>
    </cdr:to>
    <cdr:sp macro="" textlink="">
      <cdr:nvSpPr>
        <cdr:cNvPr id="7" name="TextBox 1"/>
        <cdr:cNvSpPr txBox="1"/>
      </cdr:nvSpPr>
      <cdr:spPr>
        <a:xfrm xmlns:a="http://schemas.openxmlformats.org/drawingml/2006/main">
          <a:off x="1075636" y="2400082"/>
          <a:ext cx="626133" cy="246221"/>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l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000" dirty="0">
              <a:latin typeface="Arial" panose="020B0604020202020204" pitchFamily="34" charset="0"/>
              <a:cs typeface="Arial" panose="020B0604020202020204" pitchFamily="34" charset="0"/>
            </a:rPr>
            <a:t>p&lt;0.0001</a:t>
          </a:r>
        </a:p>
      </cdr:txBody>
    </cdr:sp>
  </cdr:relSizeAnchor>
  <cdr:relSizeAnchor xmlns:cdr="http://schemas.openxmlformats.org/drawingml/2006/chartDrawing">
    <cdr:from>
      <cdr:x>0.32688</cdr:x>
      <cdr:y>0.58156</cdr:y>
    </cdr:from>
    <cdr:to>
      <cdr:x>0.41486</cdr:x>
      <cdr:y>0.63529</cdr:y>
    </cdr:to>
    <cdr:sp macro="" textlink="">
      <cdr:nvSpPr>
        <cdr:cNvPr id="8" name="TextBox 1"/>
        <cdr:cNvSpPr txBox="1"/>
      </cdr:nvSpPr>
      <cdr:spPr>
        <a:xfrm xmlns:a="http://schemas.openxmlformats.org/drawingml/2006/main">
          <a:off x="2669530" y="2664894"/>
          <a:ext cx="718466" cy="246221"/>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000">
              <a:latin typeface="Arial" panose="020B0604020202020204" pitchFamily="34" charset="0"/>
              <a:cs typeface="Arial" panose="020B0604020202020204" pitchFamily="34" charset="0"/>
            </a:rPr>
            <a:t>p&lt;0.0001</a:t>
          </a:r>
        </a:p>
      </cdr:txBody>
    </cdr:sp>
  </cdr:relSizeAnchor>
  <cdr:relSizeAnchor xmlns:cdr="http://schemas.openxmlformats.org/drawingml/2006/chartDrawing">
    <cdr:from>
      <cdr:x>0.42796</cdr:x>
      <cdr:y>0.64914</cdr:y>
    </cdr:from>
    <cdr:to>
      <cdr:x>0.51028</cdr:x>
      <cdr:y>0.70287</cdr:y>
    </cdr:to>
    <cdr:sp macro="" textlink="">
      <cdr:nvSpPr>
        <cdr:cNvPr id="9" name="TextBox 1"/>
        <cdr:cNvSpPr txBox="1"/>
      </cdr:nvSpPr>
      <cdr:spPr>
        <a:xfrm xmlns:a="http://schemas.openxmlformats.org/drawingml/2006/main">
          <a:off x="3495020" y="2974567"/>
          <a:ext cx="672300" cy="246221"/>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Ins="4572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000" dirty="0">
              <a:latin typeface="Arial" panose="020B0604020202020204" pitchFamily="34" charset="0"/>
              <a:cs typeface="Arial" panose="020B0604020202020204" pitchFamily="34" charset="0"/>
            </a:rPr>
            <a:t>p&lt;0.0001</a:t>
          </a:r>
        </a:p>
      </cdr:txBody>
    </cdr:sp>
  </cdr:relSizeAnchor>
  <cdr:relSizeAnchor xmlns:cdr="http://schemas.openxmlformats.org/drawingml/2006/chartDrawing">
    <cdr:from>
      <cdr:x>0.49379</cdr:x>
      <cdr:y>0.39132</cdr:y>
    </cdr:from>
    <cdr:to>
      <cdr:x>0.58177</cdr:x>
      <cdr:y>0.44505</cdr:y>
    </cdr:to>
    <cdr:sp macro="" textlink="">
      <cdr:nvSpPr>
        <cdr:cNvPr id="10" name="TextBox 1"/>
        <cdr:cNvSpPr txBox="1"/>
      </cdr:nvSpPr>
      <cdr:spPr>
        <a:xfrm xmlns:a="http://schemas.openxmlformats.org/drawingml/2006/main">
          <a:off x="4032633" y="1793153"/>
          <a:ext cx="718466" cy="246221"/>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000">
              <a:latin typeface="Arial" panose="020B0604020202020204" pitchFamily="34" charset="0"/>
              <a:cs typeface="Arial" panose="020B0604020202020204" pitchFamily="34" charset="0"/>
            </a:rPr>
            <a:t>p&lt;0.0001</a:t>
          </a:r>
        </a:p>
      </cdr:txBody>
    </cdr:sp>
  </cdr:relSizeAnchor>
  <cdr:relSizeAnchor xmlns:cdr="http://schemas.openxmlformats.org/drawingml/2006/chartDrawing">
    <cdr:from>
      <cdr:x>0.69647</cdr:x>
      <cdr:y>0.16854</cdr:y>
    </cdr:from>
    <cdr:to>
      <cdr:x>0.77581</cdr:x>
      <cdr:y>0.22227</cdr:y>
    </cdr:to>
    <cdr:sp macro="" textlink="">
      <cdr:nvSpPr>
        <cdr:cNvPr id="11" name="TextBox 1"/>
        <cdr:cNvSpPr txBox="1"/>
      </cdr:nvSpPr>
      <cdr:spPr>
        <a:xfrm xmlns:a="http://schemas.openxmlformats.org/drawingml/2006/main">
          <a:off x="5687859" y="772304"/>
          <a:ext cx="647934" cy="246221"/>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000">
              <a:latin typeface="Arial" panose="020B0604020202020204" pitchFamily="34" charset="0"/>
              <a:cs typeface="Arial" panose="020B0604020202020204" pitchFamily="34" charset="0"/>
            </a:rPr>
            <a:t>p=</a:t>
          </a:r>
          <a:r>
            <a:rPr lang="en-US" sz="1000" baseline="0">
              <a:latin typeface="Arial" panose="020B0604020202020204" pitchFamily="34" charset="0"/>
              <a:cs typeface="Arial" panose="020B0604020202020204" pitchFamily="34" charset="0"/>
            </a:rPr>
            <a:t>0.023</a:t>
          </a:r>
          <a:endParaRPr lang="en-US" sz="1000">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523" cy="464662"/>
          </a:xfrm>
          <a:prstGeom prst="rect">
            <a:avLst/>
          </a:prstGeom>
        </p:spPr>
        <p:txBody>
          <a:bodyPr vert="horz" lIns="91330" tIns="45665" rIns="91330" bIns="45665" rtlCol="0"/>
          <a:lstStyle>
            <a:lvl1pPr algn="l">
              <a:defRPr sz="1200"/>
            </a:lvl1pPr>
          </a:lstStyle>
          <a:p>
            <a:endParaRPr lang="en-US" dirty="0"/>
          </a:p>
        </p:txBody>
      </p:sp>
      <p:sp>
        <p:nvSpPr>
          <p:cNvPr id="3" name="Date Placeholder 2"/>
          <p:cNvSpPr>
            <a:spLocks noGrp="1"/>
          </p:cNvSpPr>
          <p:nvPr>
            <p:ph type="dt" sz="quarter" idx="1"/>
          </p:nvPr>
        </p:nvSpPr>
        <p:spPr>
          <a:xfrm>
            <a:off x="3971293" y="2"/>
            <a:ext cx="3037523" cy="464662"/>
          </a:xfrm>
          <a:prstGeom prst="rect">
            <a:avLst/>
          </a:prstGeom>
        </p:spPr>
        <p:txBody>
          <a:bodyPr vert="horz" lIns="91330" tIns="45665" rIns="91330" bIns="45665" rtlCol="0"/>
          <a:lstStyle>
            <a:lvl1pPr algn="r">
              <a:defRPr sz="1200"/>
            </a:lvl1pPr>
          </a:lstStyle>
          <a:p>
            <a:fld id="{ECD10EAC-DB9E-40D7-A573-D913662CFEAA}" type="datetimeFigureOut">
              <a:rPr lang="en-US" smtClean="0"/>
              <a:pPr/>
              <a:t>9/26/2014</a:t>
            </a:fld>
            <a:endParaRPr lang="en-US" dirty="0"/>
          </a:p>
        </p:txBody>
      </p:sp>
      <p:sp>
        <p:nvSpPr>
          <p:cNvPr id="4" name="Footer Placeholder 3"/>
          <p:cNvSpPr>
            <a:spLocks noGrp="1"/>
          </p:cNvSpPr>
          <p:nvPr>
            <p:ph type="ftr" sz="quarter" idx="2"/>
          </p:nvPr>
        </p:nvSpPr>
        <p:spPr>
          <a:xfrm>
            <a:off x="0" y="8830155"/>
            <a:ext cx="3037523" cy="464662"/>
          </a:xfrm>
          <a:prstGeom prst="rect">
            <a:avLst/>
          </a:prstGeom>
        </p:spPr>
        <p:txBody>
          <a:bodyPr vert="horz" lIns="91330" tIns="45665" rIns="91330" bIns="4566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293" y="8830155"/>
            <a:ext cx="3037523" cy="464662"/>
          </a:xfrm>
          <a:prstGeom prst="rect">
            <a:avLst/>
          </a:prstGeom>
        </p:spPr>
        <p:txBody>
          <a:bodyPr vert="horz" lIns="91330" tIns="45665" rIns="91330" bIns="45665" rtlCol="0" anchor="b"/>
          <a:lstStyle>
            <a:lvl1pPr algn="r">
              <a:defRPr sz="1200"/>
            </a:lvl1pPr>
          </a:lstStyle>
          <a:p>
            <a:fld id="{D8725424-288F-4529-B7F3-0BC2CA7E5022}" type="slidenum">
              <a:rPr lang="en-US" smtClean="0"/>
              <a:pPr/>
              <a:t>‹#›</a:t>
            </a:fld>
            <a:endParaRPr lang="en-US" dirty="0"/>
          </a:p>
        </p:txBody>
      </p:sp>
    </p:spTree>
    <p:extLst>
      <p:ext uri="{BB962C8B-B14F-4D97-AF65-F5344CB8AC3E}">
        <p14:creationId xmlns:p14="http://schemas.microsoft.com/office/powerpoint/2010/main" val="3584772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8" rIns="93175" bIns="46588"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5" tIns="46588" rIns="93175" bIns="46588" rtlCol="0"/>
          <a:lstStyle>
            <a:lvl1pPr algn="r">
              <a:defRPr sz="1200"/>
            </a:lvl1pPr>
          </a:lstStyle>
          <a:p>
            <a:fld id="{3E9D2DD8-C521-4505-924B-8CA20FD78ED1}" type="datetimeFigureOut">
              <a:rPr lang="en-US" smtClean="0"/>
              <a:pPr/>
              <a:t>9/26/2014</a:t>
            </a:fld>
            <a:endParaRPr lang="en-US" dirty="0"/>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75" tIns="46588" rIns="93175" bIns="46588"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5" tIns="46588" rIns="93175" bIns="4658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8" rIns="93175" bIns="4658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5" tIns="46588" rIns="93175" bIns="46588" rtlCol="0" anchor="b"/>
          <a:lstStyle>
            <a:lvl1pPr algn="r">
              <a:defRPr sz="1200"/>
            </a:lvl1pPr>
          </a:lstStyle>
          <a:p>
            <a:fld id="{505CBE22-21B7-4090-A7D8-E04915029615}" type="slidenum">
              <a:rPr lang="en-US" smtClean="0"/>
              <a:pPr/>
              <a:t>‹#›</a:t>
            </a:fld>
            <a:endParaRPr lang="en-US" dirty="0"/>
          </a:p>
        </p:txBody>
      </p:sp>
    </p:spTree>
    <p:extLst>
      <p:ext uri="{BB962C8B-B14F-4D97-AF65-F5344CB8AC3E}">
        <p14:creationId xmlns:p14="http://schemas.microsoft.com/office/powerpoint/2010/main" val="1495459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laceholder 2"/>
          <p:cNvSpPr>
            <a:spLocks noGrp="1" noRot="1" noChangeAspect="1" noChangeArrowheads="1" noTextEdit="1"/>
          </p:cNvSpPr>
          <p:nvPr>
            <p:ph type="sldImg"/>
          </p:nvPr>
        </p:nvSpPr>
        <p:spPr>
          <a:ln/>
        </p:spPr>
      </p:sp>
      <p:sp>
        <p:nvSpPr>
          <p:cNvPr id="22531" name="Placeholder 3"/>
          <p:cNvSpPr>
            <a:spLocks noGrp="1" noChangeArrowheads="1"/>
          </p:cNvSpPr>
          <p:nvPr>
            <p:ph type="body" idx="1"/>
          </p:nvPr>
        </p:nvSpPr>
        <p:spPr>
          <a:noFill/>
          <a:ln/>
        </p:spPr>
        <p:txBody>
          <a:bodyPr/>
          <a:lstStyle/>
          <a:p>
            <a:endParaRPr lang="en-US" b="0" dirty="0" smtClean="0">
              <a:latin typeface="Arial" pitchFamily="34" charset="0"/>
              <a:ea typeface="ＭＳ Ｐゴシック" pitchFamily="-107" charset="-128"/>
            </a:endParaRPr>
          </a:p>
        </p:txBody>
      </p:sp>
      <p:sp>
        <p:nvSpPr>
          <p:cNvPr id="4" name="Footer Placeholder 3"/>
          <p:cNvSpPr>
            <a:spLocks noGrp="1"/>
          </p:cNvSpPr>
          <p:nvPr>
            <p:ph type="ftr" sz="quarter" idx="4"/>
          </p:nvPr>
        </p:nvSpPr>
        <p:spPr/>
        <p:txBody>
          <a:bodyPr/>
          <a:lstStyle/>
          <a:p>
            <a:pPr>
              <a:defRPr/>
            </a:pPr>
            <a:endParaRPr lang="en-US" dirty="0"/>
          </a:p>
        </p:txBody>
      </p:sp>
      <p:sp>
        <p:nvSpPr>
          <p:cNvPr id="22533" name="Slide Number Placeholder 4"/>
          <p:cNvSpPr>
            <a:spLocks noGrp="1"/>
          </p:cNvSpPr>
          <p:nvPr>
            <p:ph type="sldNum" sz="quarter" idx="5"/>
          </p:nvPr>
        </p:nvSpPr>
        <p:spPr>
          <a:noFill/>
        </p:spPr>
        <p:txBody>
          <a:bodyPr/>
          <a:lstStyle/>
          <a:p>
            <a:fld id="{9F8648A1-516E-474F-A172-5638897DB8D1}" type="slidenum">
              <a:rPr lang="en-US"/>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381000"/>
            <a:ext cx="4646612" cy="3484563"/>
          </a:xfrm>
        </p:spPr>
      </p:sp>
      <p:sp>
        <p:nvSpPr>
          <p:cNvPr id="3" name="Notes Placeholder 2"/>
          <p:cNvSpPr>
            <a:spLocks noGrp="1"/>
          </p:cNvSpPr>
          <p:nvPr>
            <p:ph type="body" idx="1"/>
          </p:nvPr>
        </p:nvSpPr>
        <p:spPr>
          <a:xfrm>
            <a:off x="701040" y="3886201"/>
            <a:ext cx="5608320" cy="5257800"/>
          </a:xfrm>
        </p:spPr>
        <p:txBody>
          <a:bodyPr>
            <a:noAutofit/>
          </a:bodyPr>
          <a:lstStyle/>
          <a:p>
            <a:endParaRPr lang="en-US" sz="1000" dirty="0"/>
          </a:p>
        </p:txBody>
      </p:sp>
    </p:spTree>
    <p:extLst>
      <p:ext uri="{BB962C8B-B14F-4D97-AF65-F5344CB8AC3E}">
        <p14:creationId xmlns:p14="http://schemas.microsoft.com/office/powerpoint/2010/main" val="34023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laceholder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Placeholder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latin typeface="Arial" pitchFamily="34" charset="0"/>
              <a:ea typeface="ＭＳ Ｐゴシック" pitchFamily="34" charset="-128"/>
            </a:endParaRPr>
          </a:p>
        </p:txBody>
      </p:sp>
      <p:sp>
        <p:nvSpPr>
          <p:cNvPr id="17412" name="Footer Placeholder 3"/>
          <p:cNvSpPr>
            <a:spLocks noGrp="1"/>
          </p:cNvSpPr>
          <p:nvPr>
            <p:ph type="ftr" sz="quarter" idx="4"/>
          </p:nvPr>
        </p:nvSpPr>
        <p:spPr bwMode="auto">
          <a:xfrm>
            <a:off x="1" y="8829675"/>
            <a:ext cx="3038475" cy="465138"/>
          </a:xfrm>
          <a:prstGeom prst="rect">
            <a:avLst/>
          </a:prstGeom>
          <a:ln>
            <a:miter lim="800000"/>
            <a:headEnd/>
            <a:tailEnd/>
          </a:ln>
        </p:spPr>
        <p:txBody>
          <a:bodyPr wrap="square" numCol="1" anchorCtr="0" compatLnSpc="1">
            <a:prstTxWarp prst="textNoShape">
              <a:avLst/>
            </a:prstTxWarp>
          </a:bodyPr>
          <a:lstStyle/>
          <a:p>
            <a:pPr>
              <a:defRPr/>
            </a:pPr>
            <a:endParaRPr lang="en-US" dirty="0" smtClean="0">
              <a:solidFill>
                <a:prstClr val="black"/>
              </a:solidFill>
            </a:endParaRPr>
          </a:p>
        </p:txBody>
      </p:sp>
      <p:sp>
        <p:nvSpPr>
          <p:cNvPr id="17413"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0A97B9C-8324-484B-9209-105D7E1F2347}" type="slidenum">
              <a:rPr lang="en-US" smtClean="0">
                <a:solidFill>
                  <a:prstClr val="black"/>
                </a:solidFill>
              </a:rPr>
              <a:pPr>
                <a:defRPr/>
              </a:pPr>
              <a:t>11</a:t>
            </a:fld>
            <a:endParaRPr lang="en-US" dirty="0" smtClean="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u="none" dirty="0"/>
          </a:p>
        </p:txBody>
      </p:sp>
    </p:spTree>
    <p:extLst>
      <p:ext uri="{BB962C8B-B14F-4D97-AF65-F5344CB8AC3E}">
        <p14:creationId xmlns:p14="http://schemas.microsoft.com/office/powerpoint/2010/main" val="2417339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415790"/>
            <a:ext cx="6248400" cy="4575810"/>
          </a:xfrm>
        </p:spPr>
        <p:txBody>
          <a:bodyPr>
            <a:noAutofit/>
          </a:bodyPr>
          <a:lstStyle/>
          <a:p>
            <a:pPr marL="0" lvl="1" defTabSz="914350">
              <a:defRPr/>
            </a:pPr>
            <a:r>
              <a:rPr lang="en-US" sz="1000" dirty="0" smtClean="0">
                <a:latin typeface="+mj-lt"/>
              </a:rPr>
              <a:t> </a:t>
            </a:r>
            <a:endParaRPr lang="en-US" sz="1000" dirty="0">
              <a:latin typeface="+mj-lt"/>
            </a:endParaRPr>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696549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381000"/>
            <a:ext cx="4645025" cy="3484563"/>
          </a:xfrm>
        </p:spPr>
      </p:sp>
      <p:sp>
        <p:nvSpPr>
          <p:cNvPr id="3" name="Notes Placeholder 2"/>
          <p:cNvSpPr>
            <a:spLocks noGrp="1"/>
          </p:cNvSpPr>
          <p:nvPr>
            <p:ph type="body" idx="1"/>
          </p:nvPr>
        </p:nvSpPr>
        <p:spPr>
          <a:xfrm>
            <a:off x="701040" y="3886200"/>
            <a:ext cx="5608320" cy="5257800"/>
          </a:xfrm>
        </p:spPr>
        <p:txBody>
          <a:bodyPr>
            <a:noAutofit/>
          </a:bodyPr>
          <a:lstStyle/>
          <a:p>
            <a:endParaRPr lang="en-US" sz="1000" dirty="0" smtClean="0"/>
          </a:p>
        </p:txBody>
      </p:sp>
    </p:spTree>
    <p:extLst>
      <p:ext uri="{BB962C8B-B14F-4D97-AF65-F5344CB8AC3E}">
        <p14:creationId xmlns:p14="http://schemas.microsoft.com/office/powerpoint/2010/main" val="34023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57200" y="4267200"/>
            <a:ext cx="6172200" cy="4800600"/>
          </a:xfrm>
        </p:spPr>
        <p:txBody>
          <a:bodyPr>
            <a:normAutofit fontScale="85000" lnSpcReduction="20000"/>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p:txBody>
      </p:sp>
      <p:sp>
        <p:nvSpPr>
          <p:cNvPr id="13" name="Slide Image Placeholder 12"/>
          <p:cNvSpPr>
            <a:spLocks noGrp="1" noRot="1" noChangeAspect="1"/>
          </p:cNvSpPr>
          <p:nvPr>
            <p:ph type="sldImg"/>
          </p:nvPr>
        </p:nvSpPr>
        <p:spPr>
          <a:xfrm>
            <a:off x="1219200" y="457200"/>
            <a:ext cx="4645025" cy="3482975"/>
          </a:xfrm>
        </p:spPr>
      </p:sp>
    </p:spTree>
    <p:extLst>
      <p:ext uri="{BB962C8B-B14F-4D97-AF65-F5344CB8AC3E}">
        <p14:creationId xmlns:p14="http://schemas.microsoft.com/office/powerpoint/2010/main" val="32657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81000" y="4267200"/>
            <a:ext cx="6324600" cy="4800600"/>
          </a:xfr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dirty="0" smtClean="0"/>
          </a:p>
        </p:txBody>
      </p:sp>
      <p:sp>
        <p:nvSpPr>
          <p:cNvPr id="13" name="Slide Image Placeholder 12"/>
          <p:cNvSpPr>
            <a:spLocks noGrp="1" noRot="1" noChangeAspect="1"/>
          </p:cNvSpPr>
          <p:nvPr>
            <p:ph type="sldImg"/>
          </p:nvPr>
        </p:nvSpPr>
        <p:spPr>
          <a:xfrm>
            <a:off x="1219200" y="457200"/>
            <a:ext cx="4645025" cy="3482975"/>
          </a:xfrm>
        </p:spPr>
      </p:sp>
    </p:spTree>
    <p:extLst>
      <p:ext uri="{BB962C8B-B14F-4D97-AF65-F5344CB8AC3E}">
        <p14:creationId xmlns:p14="http://schemas.microsoft.com/office/powerpoint/2010/main" val="32657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33400" y="4267200"/>
            <a:ext cx="6019800" cy="4724400"/>
          </a:xfr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dirty="0" smtClean="0"/>
          </a:p>
        </p:txBody>
      </p:sp>
      <p:sp>
        <p:nvSpPr>
          <p:cNvPr id="13" name="Slide Image Placeholder 12"/>
          <p:cNvSpPr>
            <a:spLocks noGrp="1" noRot="1" noChangeAspect="1"/>
          </p:cNvSpPr>
          <p:nvPr>
            <p:ph type="sldImg"/>
          </p:nvPr>
        </p:nvSpPr>
        <p:spPr>
          <a:xfrm>
            <a:off x="1219200" y="457200"/>
            <a:ext cx="4645025" cy="3482975"/>
          </a:xfrm>
        </p:spPr>
      </p:sp>
    </p:spTree>
    <p:extLst>
      <p:ext uri="{BB962C8B-B14F-4D97-AF65-F5344CB8AC3E}">
        <p14:creationId xmlns:p14="http://schemas.microsoft.com/office/powerpoint/2010/main" val="32657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415790"/>
            <a:ext cx="6553200" cy="4575810"/>
          </a:xfrm>
        </p:spPr>
        <p:txBody>
          <a:bodyPr>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smtClean="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138858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400" y="4415790"/>
            <a:ext cx="6629400" cy="4499610"/>
          </a:xfrm>
        </p:spPr>
        <p:txBody>
          <a:bodyPr>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smtClean="0">
              <a:latin typeface="Arial" charset="0"/>
            </a:endParaRPr>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138858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laceholder 2"/>
          <p:cNvSpPr>
            <a:spLocks noGrp="1" noRot="1" noChangeAspect="1" noChangeArrowheads="1" noTextEdit="1"/>
          </p:cNvSpPr>
          <p:nvPr>
            <p:ph type="sldImg"/>
          </p:nvPr>
        </p:nvSpPr>
        <p:spPr>
          <a:xfrm>
            <a:off x="1182688" y="698500"/>
            <a:ext cx="4645025" cy="3484563"/>
          </a:xfrm>
          <a:ln/>
        </p:spPr>
      </p:sp>
      <p:sp>
        <p:nvSpPr>
          <p:cNvPr id="22531" name="Placeholder 3"/>
          <p:cNvSpPr>
            <a:spLocks noGrp="1" noChangeArrowheads="1"/>
          </p:cNvSpPr>
          <p:nvPr>
            <p:ph type="body" idx="1"/>
          </p:nvPr>
        </p:nvSpPr>
        <p:spPr>
          <a:noFill/>
          <a:ln/>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dirty="0">
              <a:solidFill>
                <a:prstClr val="black"/>
              </a:solidFill>
            </a:endParaRPr>
          </a:p>
        </p:txBody>
      </p:sp>
      <p:sp>
        <p:nvSpPr>
          <p:cNvPr id="22533" name="Slide Number Placeholder 4"/>
          <p:cNvSpPr>
            <a:spLocks noGrp="1"/>
          </p:cNvSpPr>
          <p:nvPr>
            <p:ph type="sldNum" sz="quarter" idx="5"/>
          </p:nvPr>
        </p:nvSpPr>
        <p:spPr>
          <a:noFill/>
        </p:spPr>
        <p:txBody>
          <a:bodyPr/>
          <a:lstStyle/>
          <a:p>
            <a:fld id="{9F8648A1-516E-474F-A172-5638897DB8D1}" type="slidenum">
              <a:rPr lang="en-US">
                <a:solidFill>
                  <a:prstClr val="black"/>
                </a:solidFill>
              </a:rPr>
              <a:pPr/>
              <a:t>2</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381000"/>
            <a:ext cx="4645025" cy="3484563"/>
          </a:xfrm>
        </p:spPr>
      </p:sp>
      <p:sp>
        <p:nvSpPr>
          <p:cNvPr id="3" name="Notes Placeholder 2"/>
          <p:cNvSpPr>
            <a:spLocks noGrp="1"/>
          </p:cNvSpPr>
          <p:nvPr>
            <p:ph type="body" idx="1"/>
          </p:nvPr>
        </p:nvSpPr>
        <p:spPr>
          <a:xfrm>
            <a:off x="701040" y="3886200"/>
            <a:ext cx="5608320" cy="5257800"/>
          </a:xfrm>
        </p:spPr>
        <p:txBody>
          <a:bodyPr>
            <a:noAutofit/>
          </a:bodyPr>
          <a:lstStyle/>
          <a:p>
            <a:endParaRPr lang="en-US" sz="1400" dirty="0" smtClean="0"/>
          </a:p>
        </p:txBody>
      </p:sp>
    </p:spTree>
    <p:extLst>
      <p:ext uri="{BB962C8B-B14F-4D97-AF65-F5344CB8AC3E}">
        <p14:creationId xmlns:p14="http://schemas.microsoft.com/office/powerpoint/2010/main" val="34023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62000" y="4267200"/>
            <a:ext cx="5608320" cy="3874770"/>
          </a:xfrm>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smtClean="0">
              <a:latin typeface="+mn-lt"/>
            </a:endParaRPr>
          </a:p>
        </p:txBody>
      </p:sp>
      <p:sp>
        <p:nvSpPr>
          <p:cNvPr id="13" name="Slide Image Placeholder 12"/>
          <p:cNvSpPr>
            <a:spLocks noGrp="1" noRot="1" noChangeAspect="1"/>
          </p:cNvSpPr>
          <p:nvPr>
            <p:ph type="sldImg"/>
          </p:nvPr>
        </p:nvSpPr>
        <p:spPr>
          <a:xfrm>
            <a:off x="1219200" y="457200"/>
            <a:ext cx="4645025" cy="3482975"/>
          </a:xfrm>
        </p:spPr>
      </p:sp>
    </p:spTree>
    <p:extLst>
      <p:ext uri="{BB962C8B-B14F-4D97-AF65-F5344CB8AC3E}">
        <p14:creationId xmlns:p14="http://schemas.microsoft.com/office/powerpoint/2010/main" val="32657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62000" y="4267200"/>
            <a:ext cx="5608320" cy="3874770"/>
          </a:xfrm>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smtClean="0">
              <a:latin typeface="+mn-lt"/>
            </a:endParaRPr>
          </a:p>
        </p:txBody>
      </p:sp>
      <p:sp>
        <p:nvSpPr>
          <p:cNvPr id="13" name="Slide Image Placeholder 12"/>
          <p:cNvSpPr>
            <a:spLocks noGrp="1" noRot="1" noChangeAspect="1"/>
          </p:cNvSpPr>
          <p:nvPr>
            <p:ph type="sldImg"/>
          </p:nvPr>
        </p:nvSpPr>
        <p:spPr>
          <a:xfrm>
            <a:off x="1219200" y="457200"/>
            <a:ext cx="4645025" cy="3482975"/>
          </a:xfrm>
        </p:spPr>
      </p:sp>
    </p:spTree>
    <p:extLst>
      <p:ext uri="{BB962C8B-B14F-4D97-AF65-F5344CB8AC3E}">
        <p14:creationId xmlns:p14="http://schemas.microsoft.com/office/powerpoint/2010/main" val="32657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381000"/>
            <a:ext cx="4645025" cy="3484563"/>
          </a:xfrm>
        </p:spPr>
      </p:sp>
      <p:sp>
        <p:nvSpPr>
          <p:cNvPr id="3" name="Notes Placeholder 2"/>
          <p:cNvSpPr>
            <a:spLocks noGrp="1"/>
          </p:cNvSpPr>
          <p:nvPr>
            <p:ph type="body" idx="1"/>
          </p:nvPr>
        </p:nvSpPr>
        <p:spPr>
          <a:xfrm>
            <a:off x="701040" y="3886200"/>
            <a:ext cx="5608320" cy="5257800"/>
          </a:xfrm>
        </p:spPr>
        <p:txBody>
          <a:bodyPr>
            <a:noAutofit/>
          </a:bodyPr>
          <a:lstStyle/>
          <a:p>
            <a:pPr marL="171450" indent="-171450">
              <a:buFont typeface="Arial" panose="020B0604020202020204" pitchFamily="34" charset="0"/>
              <a:buChar char="•"/>
            </a:pPr>
            <a:endParaRPr lang="en-US" sz="1000" dirty="0" smtClean="0"/>
          </a:p>
        </p:txBody>
      </p:sp>
    </p:spTree>
    <p:extLst>
      <p:ext uri="{BB962C8B-B14F-4D97-AF65-F5344CB8AC3E}">
        <p14:creationId xmlns:p14="http://schemas.microsoft.com/office/powerpoint/2010/main" val="34023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62000" y="4267200"/>
            <a:ext cx="5608320" cy="3874770"/>
          </a:xfrm>
        </p:spPr>
        <p:txBody>
          <a:bodyPr>
            <a:normAutofit lnSpcReduction="10000"/>
          </a:bodyPr>
          <a:lstStyle/>
          <a:p>
            <a:pPr marL="171450" indent="-171450" defTabSz="914350">
              <a:buFont typeface="Arial" panose="020B0604020202020204" pitchFamily="34" charset="0"/>
              <a:buChar char="•"/>
              <a:defRPr/>
            </a:pPr>
            <a:endParaRPr lang="en-US" dirty="0" smtClean="0"/>
          </a:p>
        </p:txBody>
      </p:sp>
      <p:sp>
        <p:nvSpPr>
          <p:cNvPr id="13" name="Slide Image Placeholder 12"/>
          <p:cNvSpPr>
            <a:spLocks noGrp="1" noRot="1" noChangeAspect="1"/>
          </p:cNvSpPr>
          <p:nvPr>
            <p:ph type="sldImg"/>
          </p:nvPr>
        </p:nvSpPr>
        <p:spPr>
          <a:xfrm>
            <a:off x="1219200" y="457200"/>
            <a:ext cx="4645025" cy="3482975"/>
          </a:xfrm>
        </p:spPr>
      </p:sp>
    </p:spTree>
    <p:extLst>
      <p:ext uri="{BB962C8B-B14F-4D97-AF65-F5344CB8AC3E}">
        <p14:creationId xmlns:p14="http://schemas.microsoft.com/office/powerpoint/2010/main" val="32657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0" u="none" dirty="0">
              <a:latin typeface="+mj-lt"/>
            </a:endParaRPr>
          </a:p>
        </p:txBody>
      </p:sp>
    </p:spTree>
    <p:extLst>
      <p:ext uri="{BB962C8B-B14F-4D97-AF65-F5344CB8AC3E}">
        <p14:creationId xmlns:p14="http://schemas.microsoft.com/office/powerpoint/2010/main" val="2417339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buClr>
                <a:srgbClr val="97233F"/>
              </a:buClr>
              <a:buSzTx/>
              <a:buFont typeface="Arial" pitchFamily="34" charset="0"/>
              <a:buNone/>
              <a:tabLst/>
              <a:defRPr/>
            </a:pPr>
            <a:endParaRPr lang="en-US" sz="1400" kern="0" dirty="0" smtClean="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954055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defTabSz="914350">
              <a:defRPr/>
            </a:pPr>
            <a:endParaRPr lang="en-US"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1388586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99760" cy="4183380"/>
          </a:xfrm>
        </p:spPr>
        <p:txBody>
          <a:bodyPr>
            <a:noAutofit/>
          </a:bodyPr>
          <a:lstStyle/>
          <a:p>
            <a:pPr defTabSz="914350">
              <a:defRPr/>
            </a:pPr>
            <a:endParaRPr lang="en-US" b="0"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138858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087546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ceholder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Placeholder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18436" name="Footer Placeholder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dirty="0" smtClean="0">
              <a:solidFill>
                <a:prstClr val="black"/>
              </a:solidFill>
            </a:endParaRPr>
          </a:p>
        </p:txBody>
      </p:sp>
      <p:sp>
        <p:nvSpPr>
          <p:cNvPr id="1843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571D5C-0670-41C8-B435-462087EB516B}" type="slidenum">
              <a:rPr lang="en-US" smtClean="0">
                <a:solidFill>
                  <a:prstClr val="black"/>
                </a:solidFill>
              </a:rPr>
              <a:pPr fontAlgn="base">
                <a:spcBef>
                  <a:spcPct val="0"/>
                </a:spcBef>
                <a:spcAft>
                  <a:spcPct val="0"/>
                </a:spcAft>
                <a:defRPr/>
              </a:pPr>
              <a:t>3</a:t>
            </a:fld>
            <a:endParaRPr lang="en-US" dirty="0" smtClean="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10875468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087546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271010"/>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10875468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0875468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0875468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0875468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sz="800" dirty="0"/>
          </a:p>
        </p:txBody>
      </p:sp>
      <p:sp>
        <p:nvSpPr>
          <p:cNvPr id="5" name="Slide Number Placeholder 4"/>
          <p:cNvSpPr>
            <a:spLocks noGrp="1"/>
          </p:cNvSpPr>
          <p:nvPr>
            <p:ph type="sldNum" sz="quarter" idx="11"/>
          </p:nvPr>
        </p:nvSpPr>
        <p:spPr/>
        <p:txBody>
          <a:bodyPr/>
          <a:lstStyle/>
          <a:p>
            <a:fld id="{204E41A6-F38B-475C-BE79-E8C9DB061704}" type="slidenum">
              <a:rPr lang="en-US" smtClean="0">
                <a:solidFill>
                  <a:prstClr val="black"/>
                </a:solidFill>
              </a:rPr>
              <a:pPr/>
              <a:t>36</a:t>
            </a:fld>
            <a:endParaRPr lang="en-US" dirty="0">
              <a:solidFill>
                <a:prstClr val="black"/>
              </a:solidFill>
            </a:endParaRPr>
          </a:p>
        </p:txBody>
      </p:sp>
      <p:sp>
        <p:nvSpPr>
          <p:cNvPr id="6" name="Date Placeholder 5"/>
          <p:cNvSpPr>
            <a:spLocks noGrp="1"/>
          </p:cNvSpPr>
          <p:nvPr>
            <p:ph type="dt" idx="12"/>
          </p:nvPr>
        </p:nvSpPr>
        <p:spPr/>
        <p:txBody>
          <a:bodyPr/>
          <a:lstStyle/>
          <a:p>
            <a:fld id="{3D1313C3-4E32-4343-ACFA-5E8EB9880DA5}" type="datetimeFigureOut">
              <a:rPr lang="en-US" smtClean="0">
                <a:solidFill>
                  <a:prstClr val="black"/>
                </a:solidFill>
              </a:rPr>
              <a:pPr/>
              <a:t>9/26/2014</a:t>
            </a:fld>
            <a:endParaRPr lang="en-US" dirty="0">
              <a:solidFill>
                <a:prstClr val="black"/>
              </a:solidFill>
            </a:endParaRPr>
          </a:p>
        </p:txBody>
      </p:sp>
    </p:spTree>
    <p:extLst>
      <p:ext uri="{BB962C8B-B14F-4D97-AF65-F5344CB8AC3E}">
        <p14:creationId xmlns:p14="http://schemas.microsoft.com/office/powerpoint/2010/main" val="4795182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715000" cy="4183380"/>
          </a:xfrm>
        </p:spPr>
        <p:txBody>
          <a:bodyPr>
            <a:normAutofit/>
          </a:bodyPr>
          <a:lstStyle/>
          <a:p>
            <a:pPr marL="171450" indent="-171450">
              <a:buFont typeface="Arial" panose="020B0604020202020204" pitchFamily="34" charset="0"/>
              <a:buChar char="•"/>
            </a:pPr>
            <a:endParaRPr lang="en-US" altLang="ko-KR" sz="1400" dirty="0">
              <a:ea typeface="Tahoma" panose="020B0604030504040204" pitchFamily="34" charset="0"/>
              <a:cs typeface="Tahoma" panose="020B0604030504040204" pitchFamily="34" charset="0"/>
            </a:endParaRPr>
          </a:p>
        </p:txBody>
      </p:sp>
      <p:sp>
        <p:nvSpPr>
          <p:cNvPr id="5" name="Slide Number Placeholder 4"/>
          <p:cNvSpPr>
            <a:spLocks noGrp="1"/>
          </p:cNvSpPr>
          <p:nvPr>
            <p:ph type="sldNum" sz="quarter" idx="11"/>
          </p:nvPr>
        </p:nvSpPr>
        <p:spPr/>
        <p:txBody>
          <a:bodyPr/>
          <a:lstStyle/>
          <a:p>
            <a:fld id="{204E41A6-F38B-475C-BE79-E8C9DB061704}" type="slidenum">
              <a:rPr lang="en-US" smtClean="0">
                <a:solidFill>
                  <a:prstClr val="black"/>
                </a:solidFill>
              </a:rPr>
              <a:pPr/>
              <a:t>37</a:t>
            </a:fld>
            <a:endParaRPr lang="en-US" dirty="0">
              <a:solidFill>
                <a:prstClr val="black"/>
              </a:solidFill>
            </a:endParaRPr>
          </a:p>
        </p:txBody>
      </p:sp>
      <p:sp>
        <p:nvSpPr>
          <p:cNvPr id="6" name="Date Placeholder 5"/>
          <p:cNvSpPr>
            <a:spLocks noGrp="1"/>
          </p:cNvSpPr>
          <p:nvPr>
            <p:ph type="dt" idx="12"/>
          </p:nvPr>
        </p:nvSpPr>
        <p:spPr/>
        <p:txBody>
          <a:bodyPr/>
          <a:lstStyle/>
          <a:p>
            <a:fld id="{3D1313C3-4E32-4343-ACFA-5E8EB9880DA5}" type="datetimeFigureOut">
              <a:rPr lang="en-US" smtClean="0">
                <a:solidFill>
                  <a:prstClr val="black"/>
                </a:solidFill>
              </a:rPr>
              <a:pPr/>
              <a:t>9/26/2014</a:t>
            </a:fld>
            <a:endParaRPr lang="en-US" dirty="0">
              <a:solidFill>
                <a:prstClr val="black"/>
              </a:solidFill>
            </a:endParaRPr>
          </a:p>
        </p:txBody>
      </p:sp>
    </p:spTree>
    <p:extLst>
      <p:ext uri="{BB962C8B-B14F-4D97-AF65-F5344CB8AC3E}">
        <p14:creationId xmlns:p14="http://schemas.microsoft.com/office/powerpoint/2010/main" val="4795182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laceholder 2"/>
          <p:cNvSpPr>
            <a:spLocks noGrp="1" noRot="1" noChangeAspect="1" noChangeArrowheads="1" noTextEdit="1"/>
          </p:cNvSpPr>
          <p:nvPr>
            <p:ph type="sldImg"/>
          </p:nvPr>
        </p:nvSpPr>
        <p:spPr>
          <a:xfrm>
            <a:off x="1182688" y="698500"/>
            <a:ext cx="4645025" cy="3484563"/>
          </a:xfrm>
          <a:ln/>
        </p:spPr>
      </p:sp>
      <p:sp>
        <p:nvSpPr>
          <p:cNvPr id="22531" name="Placeholder 3"/>
          <p:cNvSpPr>
            <a:spLocks noGrp="1" noChangeArrowheads="1"/>
          </p:cNvSpPr>
          <p:nvPr>
            <p:ph type="body" idx="1"/>
          </p:nvPr>
        </p:nvSpPr>
        <p:spPr>
          <a:noFill/>
          <a:ln/>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dirty="0">
              <a:solidFill>
                <a:prstClr val="black"/>
              </a:solidFill>
            </a:endParaRPr>
          </a:p>
        </p:txBody>
      </p:sp>
      <p:sp>
        <p:nvSpPr>
          <p:cNvPr id="22533" name="Slide Number Placeholder 4"/>
          <p:cNvSpPr>
            <a:spLocks noGrp="1"/>
          </p:cNvSpPr>
          <p:nvPr>
            <p:ph type="sldNum" sz="quarter" idx="5"/>
          </p:nvPr>
        </p:nvSpPr>
        <p:spPr>
          <a:noFill/>
        </p:spPr>
        <p:txBody>
          <a:bodyPr/>
          <a:lstStyle/>
          <a:p>
            <a:fld id="{9F8648A1-516E-474F-A172-5638897DB8D1}" type="slidenum">
              <a:rPr lang="en-US">
                <a:solidFill>
                  <a:prstClr val="black"/>
                </a:solidFill>
              </a:rPr>
              <a:pPr/>
              <a:t>38</a:t>
            </a:fld>
            <a:endParaRPr lang="en-US" dirty="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39</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9/26/2014</a:t>
            </a:fld>
            <a:endParaRPr lang="en-US" dirty="0" smtClean="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dirty="0"/>
              <a:t>The theme of today’s Progress Review is “Prevention Treatment and Care of Diabetes and Chronic Kidney Diseases.”  This is a topic that has much depth and breadth.  As a result, we have a number of colleagues joining us today. </a:t>
            </a:r>
            <a:r>
              <a:rPr lang="en-US" dirty="0" smtClean="0"/>
              <a:t>This </a:t>
            </a:r>
            <a:r>
              <a:rPr lang="en-US" dirty="0"/>
              <a:t>is a topic that has much depth and breadth.  As a result, we have a number of colleagues joining us today.  </a:t>
            </a:r>
          </a:p>
          <a:p>
            <a:endParaRPr lang="en-US" dirty="0"/>
          </a:p>
          <a:p>
            <a:r>
              <a:rPr lang="en-US" dirty="0"/>
              <a:t>Leading off will be, </a:t>
            </a:r>
            <a:r>
              <a:rPr lang="en-US" b="1" dirty="0"/>
              <a:t>Rebecca Hines</a:t>
            </a:r>
            <a:r>
              <a:rPr lang="en-US" dirty="0"/>
              <a:t>, Chief of the Health Promotion Statistics Branch at the National Center for Health Statistics who will provide an update on critical Healthy People 2020 objectives. Next, we’ll have a number of subject matter experts tell us what is being done on the federal level to meet the targets. First is </a:t>
            </a:r>
            <a:r>
              <a:rPr lang="en-US" b="1" dirty="0"/>
              <a:t>Dr. Andrew Narva, </a:t>
            </a:r>
            <a:r>
              <a:rPr lang="en-US" dirty="0"/>
              <a:t>Director of the </a:t>
            </a:r>
            <a:r>
              <a:rPr lang="en-US" dirty="0" smtClean="0"/>
              <a:t>National </a:t>
            </a:r>
            <a:r>
              <a:rPr lang="en-US" dirty="0"/>
              <a:t>Kidney Disease Education Program at NIDDK with NIH.  He will be followed by </a:t>
            </a:r>
            <a:r>
              <a:rPr lang="en-US" b="1" dirty="0"/>
              <a:t>Dr. Ann Albright, </a:t>
            </a:r>
            <a:r>
              <a:rPr lang="en-US" dirty="0"/>
              <a:t>Director of CDC’s Division of Diabetes Translation.  </a:t>
            </a:r>
          </a:p>
          <a:p>
            <a:endParaRPr lang="en-US" b="1" dirty="0"/>
          </a:p>
          <a:p>
            <a:r>
              <a:rPr lang="en-US" dirty="0"/>
              <a:t>I’m also delighted to welcome </a:t>
            </a:r>
            <a:r>
              <a:rPr lang="en-US" b="1" dirty="0"/>
              <a:t>Dr. Adriana Hung, </a:t>
            </a:r>
            <a:r>
              <a:rPr lang="en-US" dirty="0"/>
              <a:t>who is a nephrologist and Medical Director of Dialysis at the Nashville VA. She will be on hand to answer your questions about how they are addressing these issues among their patients.  </a:t>
            </a:r>
          </a:p>
          <a:p>
            <a:endParaRPr lang="en-US" dirty="0"/>
          </a:p>
          <a:p>
            <a:r>
              <a:rPr lang="en-US" dirty="0"/>
              <a:t>Finally, </a:t>
            </a:r>
            <a:r>
              <a:rPr lang="en-US" dirty="0" smtClean="0"/>
              <a:t>my </a:t>
            </a:r>
            <a:r>
              <a:rPr lang="en-US" dirty="0"/>
              <a:t>favorite part of the Progress Review is the community highlight, when a non-Federal organization tells us about how they have achieved outcomes in the community. Today, we’ll hear from </a:t>
            </a:r>
            <a:r>
              <a:rPr lang="en-US" b="1" dirty="0"/>
              <a:t>Karan </a:t>
            </a:r>
            <a:r>
              <a:rPr lang="en-US" b="1" dirty="0" err="1"/>
              <a:t>Wauchope</a:t>
            </a:r>
            <a:r>
              <a:rPr lang="en-US" b="1" dirty="0"/>
              <a:t> </a:t>
            </a:r>
            <a:r>
              <a:rPr lang="en-US" dirty="0"/>
              <a:t>[pronounced </a:t>
            </a:r>
            <a:r>
              <a:rPr lang="en-US" dirty="0" err="1"/>
              <a:t>Washup</a:t>
            </a:r>
            <a:r>
              <a:rPr lang="en-US" dirty="0"/>
              <a:t>], manager of clinical and community programs at </a:t>
            </a:r>
            <a:r>
              <a:rPr lang="en-US" dirty="0" err="1"/>
              <a:t>EmblemHealth</a:t>
            </a:r>
            <a:r>
              <a:rPr lang="en-US" dirty="0"/>
              <a:t>. </a:t>
            </a:r>
          </a:p>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4</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9/26/2014</a:t>
            </a:fld>
            <a:endParaRPr lang="en-US" dirty="0" smtClean="0">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40</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9/26/2014</a:t>
            </a:fld>
            <a:endParaRPr lang="en-US" dirty="0" smtClean="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41</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9/26/2014</a:t>
            </a:fld>
            <a:endParaRPr lang="en-US" dirty="0" smtClean="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42</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9/26/2014</a:t>
            </a:fld>
            <a:endParaRPr lang="en-US" dirty="0" smtClean="0">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43</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9/26/2014</a:t>
            </a:fld>
            <a:endParaRPr lang="en-US" dirty="0" smtClean="0">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3E24D5-9D98-4B20-922C-4B54EF331672}"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0869517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87EA1F-025D-42D5-9B4B-4EB360867087}" type="slidenum">
              <a:rPr lang="en-US" smtClean="0">
                <a:solidFill>
                  <a:prstClr val="black"/>
                </a:solidFill>
              </a:rPr>
              <a:pPr/>
              <a:t>45</a:t>
            </a:fld>
            <a:endParaRPr lang="en-US" dirty="0">
              <a:solidFill>
                <a:prstClr val="black"/>
              </a:solidFill>
            </a:endParaRPr>
          </a:p>
        </p:txBody>
      </p:sp>
      <p:sp>
        <p:nvSpPr>
          <p:cNvPr id="5" name="Date Placeholder 4"/>
          <p:cNvSpPr>
            <a:spLocks noGrp="1"/>
          </p:cNvSpPr>
          <p:nvPr>
            <p:ph type="dt" idx="11"/>
          </p:nvPr>
        </p:nvSpPr>
        <p:spPr/>
        <p:txBody>
          <a:bodyPr/>
          <a:lstStyle/>
          <a:p>
            <a:r>
              <a:rPr lang="en-US" dirty="0" smtClean="0">
                <a:solidFill>
                  <a:prstClr val="black"/>
                </a:solidFill>
              </a:rPr>
              <a:t>11/15/2013</a:t>
            </a:r>
            <a:endParaRPr lang="en-US" dirty="0">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p>
            <a:pPr>
              <a:defRPr/>
            </a:pPr>
            <a:fld id="{C2FFBB26-E907-41A4-83C1-A29276B29691}" type="slidenum">
              <a:rPr lang="en-US" smtClean="0">
                <a:solidFill>
                  <a:srgbClr val="000000"/>
                </a:solidFill>
                <a:latin typeface="Arial" pitchFamily="34" charset="0"/>
              </a:rPr>
              <a:pPr>
                <a:defRPr/>
              </a:pPr>
              <a:t>46</a:t>
            </a:fld>
            <a:endParaRPr lang="en-US" smtClean="0">
              <a:solidFill>
                <a:srgbClr val="000000"/>
              </a:solidFill>
              <a:latin typeface="Arial" pitchFamily="34" charset="0"/>
            </a:endParaRPr>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44F918A-8EAD-4BEE-8721-69E727A64A6C}" type="slidenum">
              <a:rPr lang="en-US" smtClean="0">
                <a:solidFill>
                  <a:prstClr val="black"/>
                </a:solidFill>
              </a:rPr>
              <a:pPr>
                <a:defRPr/>
              </a:pPr>
              <a:t>47</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p>
            <a:pPr>
              <a:defRPr/>
            </a:pPr>
            <a:fld id="{C2FFBB26-E907-41A4-83C1-A29276B29691}" type="slidenum">
              <a:rPr lang="en-US" smtClean="0">
                <a:solidFill>
                  <a:srgbClr val="000000"/>
                </a:solidFill>
                <a:latin typeface="Arial" pitchFamily="34" charset="0"/>
              </a:rPr>
              <a:pPr>
                <a:defRPr/>
              </a:pPr>
              <a:t>48</a:t>
            </a:fld>
            <a:endParaRPr lang="en-US" smtClean="0">
              <a:solidFill>
                <a:srgbClr val="000000"/>
              </a:solidFill>
              <a:latin typeface="Arial" pitchFamily="34" charset="0"/>
            </a:endParaRPr>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p>
            <a:pPr>
              <a:defRPr/>
            </a:pPr>
            <a:fld id="{C2FFBB26-E907-41A4-83C1-A29276B29691}" type="slidenum">
              <a:rPr lang="en-US" smtClean="0">
                <a:solidFill>
                  <a:srgbClr val="000000"/>
                </a:solidFill>
                <a:latin typeface="Arial" pitchFamily="34" charset="0"/>
              </a:rPr>
              <a:pPr>
                <a:defRPr/>
              </a:pPr>
              <a:t>49</a:t>
            </a:fld>
            <a:endParaRPr lang="en-US" smtClean="0">
              <a:solidFill>
                <a:srgbClr val="000000"/>
              </a:solidFill>
              <a:latin typeface="Arial" pitchFamily="34" charset="0"/>
            </a:endParaRPr>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5</a:t>
            </a:fld>
            <a:endParaRPr lang="en-US" dirty="0">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44F918A-8EAD-4BEE-8721-69E727A64A6C}" type="slidenum">
              <a:rPr lang="en-US" smtClean="0">
                <a:solidFill>
                  <a:prstClr val="black"/>
                </a:solidFill>
              </a:rPr>
              <a:pPr>
                <a:defRPr/>
              </a:pPr>
              <a:t>50</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141555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30505281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541948-5079-4C3F-9E25-0DD83EACA3F2}" type="slidenum">
              <a:rPr lang="en-US" smtClean="0">
                <a:solidFill>
                  <a:prstClr val="black"/>
                </a:solidFill>
              </a:rPr>
              <a:pPr/>
              <a:t>53</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541948-5079-4C3F-9E25-0DD83EACA3F2}" type="slidenum">
              <a:rPr lang="en-US" smtClean="0">
                <a:solidFill>
                  <a:prstClr val="black"/>
                </a:solidFill>
              </a:rPr>
              <a:pPr/>
              <a:t>54</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55</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9/26/2014</a:t>
            </a:fld>
            <a:endParaRPr lang="en-US" dirty="0" smtClean="0">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58</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9/26/2014</a:t>
            </a:fld>
            <a:endParaRPr lang="en-US" dirty="0" smtClean="0">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BA8B1E-2211-4048-B256-D778A958E0E7}" type="slidenum">
              <a:rPr lang="en-US" smtClean="0">
                <a:solidFill>
                  <a:prstClr val="black"/>
                </a:solidFill>
              </a:rPr>
              <a:pPr>
                <a:defRPr/>
              </a:pPr>
              <a:t>67</a:t>
            </a:fld>
            <a:endParaRPr lang="en-US">
              <a:solidFill>
                <a:prstClr val="black"/>
              </a:solidFill>
            </a:endParaRPr>
          </a:p>
        </p:txBody>
      </p:sp>
    </p:spTree>
    <p:extLst>
      <p:ext uri="{BB962C8B-B14F-4D97-AF65-F5344CB8AC3E}">
        <p14:creationId xmlns:p14="http://schemas.microsoft.com/office/powerpoint/2010/main" val="31054146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77</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9/26/2014</a:t>
            </a:fld>
            <a:endParaRPr lang="en-US" dirty="0" smtClean="0">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94</a:t>
            </a:fld>
            <a:endParaRPr lang="en-US" dirty="0">
              <a:solidFill>
                <a:prstClr val="black"/>
              </a:solidFill>
            </a:endParaRPr>
          </a:p>
        </p:txBody>
      </p:sp>
    </p:spTree>
    <p:extLst>
      <p:ext uri="{BB962C8B-B14F-4D97-AF65-F5344CB8AC3E}">
        <p14:creationId xmlns:p14="http://schemas.microsoft.com/office/powerpoint/2010/main" val="218525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381000"/>
            <a:ext cx="4646612" cy="3484563"/>
          </a:xfrm>
        </p:spPr>
      </p:sp>
      <p:sp>
        <p:nvSpPr>
          <p:cNvPr id="3" name="Notes Placeholder 2"/>
          <p:cNvSpPr>
            <a:spLocks noGrp="1"/>
          </p:cNvSpPr>
          <p:nvPr>
            <p:ph type="body" idx="1"/>
          </p:nvPr>
        </p:nvSpPr>
        <p:spPr>
          <a:xfrm>
            <a:off x="701040" y="3886201"/>
            <a:ext cx="5608320" cy="5257800"/>
          </a:xfrm>
        </p:spPr>
        <p:txBody>
          <a:bodyPr>
            <a:noAutofit/>
          </a:bodyPr>
          <a:lstStyle/>
          <a:p>
            <a:endParaRPr lang="en-US" dirty="0"/>
          </a:p>
        </p:txBody>
      </p:sp>
    </p:spTree>
    <p:extLst>
      <p:ext uri="{BB962C8B-B14F-4D97-AF65-F5344CB8AC3E}">
        <p14:creationId xmlns:p14="http://schemas.microsoft.com/office/powerpoint/2010/main" val="340232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98</a:t>
            </a:fld>
            <a:endParaRPr lang="en-US" dirty="0">
              <a:solidFill>
                <a:prstClr val="black"/>
              </a:solidFill>
            </a:endParaRPr>
          </a:p>
        </p:txBody>
      </p:sp>
    </p:spTree>
    <p:extLst>
      <p:ext uri="{BB962C8B-B14F-4D97-AF65-F5344CB8AC3E}">
        <p14:creationId xmlns:p14="http://schemas.microsoft.com/office/powerpoint/2010/main" val="4433908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ceholder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Placeholder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dirty="0"/>
              <a:t>These presentations have just been excellent.  Thank you so much to our presenters for joining us today.  At this time, I’d like to turn </a:t>
            </a:r>
            <a:r>
              <a:rPr lang="en-US" dirty="0" smtClean="0"/>
              <a:t>the review </a:t>
            </a:r>
            <a:r>
              <a:rPr lang="en-US" dirty="0"/>
              <a:t>over to Dr. Don Wright, Deputy Assistant Secretary for Disease Prevention and Health Promotion, to facilitate the round table discussion.</a:t>
            </a:r>
          </a:p>
          <a:p>
            <a:endParaRPr lang="en-US" b="1" dirty="0"/>
          </a:p>
          <a:p>
            <a:r>
              <a:rPr lang="en-US" b="1" dirty="0"/>
              <a:t>Dr. Wright:</a:t>
            </a:r>
            <a:endParaRPr lang="en-US" dirty="0"/>
          </a:p>
          <a:p>
            <a:r>
              <a:rPr lang="en-US" dirty="0"/>
              <a:t>Thank you Dr. Jones, and a big thank you to all of our presenters for joining us today.  I’d like to remind our viewing audience that we also have </a:t>
            </a:r>
            <a:r>
              <a:rPr lang="en-US" b="1" dirty="0"/>
              <a:t>Dr. Adriana Hung, </a:t>
            </a:r>
            <a:r>
              <a:rPr lang="en-US" dirty="0"/>
              <a:t>who is a nephrologist and Medical Director of Dialysis at the Nashville VA.</a:t>
            </a:r>
          </a:p>
          <a:p>
            <a:endParaRPr lang="en-US" dirty="0"/>
          </a:p>
          <a:p>
            <a:r>
              <a:rPr lang="en-US" dirty="0"/>
              <a:t>At this time, I’d like to remind the viewing audience to submit your questions through the Q and A feature on the right hand side of your screen.  While you do that, I’ll </a:t>
            </a:r>
            <a:r>
              <a:rPr lang="en-US"/>
              <a:t>also </a:t>
            </a:r>
            <a:r>
              <a:rPr lang="en-US" smtClean="0"/>
              <a:t>mention to</a:t>
            </a:r>
            <a:r>
              <a:rPr lang="en-US" baseline="0" smtClean="0"/>
              <a:t> </a:t>
            </a:r>
            <a:r>
              <a:rPr lang="en-US" dirty="0" smtClean="0"/>
              <a:t>anyone </a:t>
            </a:r>
            <a:r>
              <a:rPr lang="en-US" dirty="0"/>
              <a:t>seeking CEUs or CMEs, that you will receive a survey by email.  You must complete the survey for credit.  For all of our viewers today, a survey will appear on the right hand panel of your screen.  Your feedback is important to us and it allows us to improve our webinars.  Please take the time to fill that out.</a:t>
            </a:r>
          </a:p>
          <a:p>
            <a:endParaRPr lang="en-US" dirty="0"/>
          </a:p>
          <a:p>
            <a:r>
              <a:rPr lang="en-US" dirty="0"/>
              <a:t>We’ve already received a number of questions. [See prepared questions]   </a:t>
            </a:r>
          </a:p>
          <a:p>
            <a:endParaRPr lang="en-US" dirty="0"/>
          </a:p>
          <a:p>
            <a:endParaRPr lang="en-US" dirty="0"/>
          </a:p>
        </p:txBody>
      </p:sp>
      <p:sp>
        <p:nvSpPr>
          <p:cNvPr id="18436" name="Footer Placeholder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dirty="0" smtClean="0">
              <a:solidFill>
                <a:prstClr val="black"/>
              </a:solidFill>
            </a:endParaRPr>
          </a:p>
        </p:txBody>
      </p:sp>
      <p:sp>
        <p:nvSpPr>
          <p:cNvPr id="1843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571D5C-0670-41C8-B435-462087EB516B}" type="slidenum">
              <a:rPr lang="en-US" smtClean="0">
                <a:solidFill>
                  <a:prstClr val="black"/>
                </a:solidFill>
              </a:rPr>
              <a:pPr fontAlgn="base">
                <a:spcBef>
                  <a:spcPct val="0"/>
                </a:spcBef>
                <a:spcAft>
                  <a:spcPct val="0"/>
                </a:spcAft>
                <a:defRPr/>
              </a:pPr>
              <a:t>99</a:t>
            </a:fld>
            <a:endParaRPr lang="en-US" dirty="0" smtClean="0">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6AF164-49DC-4348-913A-89400D8F6355}"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42838062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50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9A469C-8851-49AA-B830-A57BA54C4873}" type="slidenum">
              <a:rPr lang="en-US" smtClean="0">
                <a:solidFill>
                  <a:srgbClr val="000000"/>
                </a:solidFill>
              </a:rPr>
              <a:pPr fontAlgn="base">
                <a:spcBef>
                  <a:spcPct val="0"/>
                </a:spcBef>
                <a:spcAft>
                  <a:spcPct val="0"/>
                </a:spcAft>
                <a:defRPr/>
              </a:pPr>
              <a:t>101</a:t>
            </a:fld>
            <a:endParaRPr lang="en-US" smtClean="0">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102</a:t>
            </a:fld>
            <a:endParaRPr lang="en-US" dirty="0">
              <a:solidFill>
                <a:prstClr val="black"/>
              </a:solidFill>
            </a:endParaRPr>
          </a:p>
        </p:txBody>
      </p:sp>
    </p:spTree>
    <p:extLst>
      <p:ext uri="{BB962C8B-B14F-4D97-AF65-F5344CB8AC3E}">
        <p14:creationId xmlns:p14="http://schemas.microsoft.com/office/powerpoint/2010/main" val="38883471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C2EB6C-5AFA-4749-883B-D9716F27D1D9}" type="slidenum">
              <a:rPr lang="en-US" smtClean="0">
                <a:solidFill>
                  <a:srgbClr val="000000"/>
                </a:solidFill>
              </a:rPr>
              <a:pPr fontAlgn="base">
                <a:spcBef>
                  <a:spcPct val="0"/>
                </a:spcBef>
                <a:spcAft>
                  <a:spcPct val="0"/>
                </a:spcAft>
                <a:defRPr/>
              </a:pPr>
              <a:t>103</a:t>
            </a:fld>
            <a:endParaRPr lang="en-US" dirty="0" smtClean="0">
              <a:solidFill>
                <a:srgbClr val="000000"/>
              </a:solidFill>
            </a:endParaRPr>
          </a:p>
        </p:txBody>
      </p:sp>
      <p:sp>
        <p:nvSpPr>
          <p:cNvPr id="2662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6629" name="Slide Number Placeholder 3"/>
          <p:cNvSpPr txBox="1">
            <a:spLocks noGrp="1"/>
          </p:cNvSpPr>
          <p:nvPr/>
        </p:nvSpPr>
        <p:spPr bwMode="auto">
          <a:xfrm>
            <a:off x="3971927" y="8829677"/>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15" tIns="47258" rIns="94515" bIns="47258"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C3022CF3-1D8A-4D87-BAD9-54583893A211}" type="slidenum">
              <a:rPr lang="en-US" sz="1200" b="1">
                <a:solidFill>
                  <a:srgbClr val="000000"/>
                </a:solidFill>
                <a:latin typeface="Times New Roman" pitchFamily="18" charset="0"/>
              </a:rPr>
              <a:pPr algn="r" eaLnBrk="1" fontAlgn="base" hangingPunct="1">
                <a:spcBef>
                  <a:spcPct val="0"/>
                </a:spcBef>
                <a:spcAft>
                  <a:spcPct val="0"/>
                </a:spcAft>
              </a:pPr>
              <a:t>103</a:t>
            </a:fld>
            <a:endParaRPr lang="en-US" sz="1200" b="1" dirty="0">
              <a:solidFill>
                <a:srgbClr val="000000"/>
              </a:solidFill>
              <a:latin typeface="Times New Roman" pitchFamily="18"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5BE952B-63EC-4786-9FD5-07DEE7ED1281}" type="slidenum">
              <a:rPr lang="en-US" smtClean="0">
                <a:solidFill>
                  <a:prstClr val="black"/>
                </a:solidFill>
              </a:rPr>
              <a:pPr>
                <a:defRPr/>
              </a:pPr>
              <a:t>104</a:t>
            </a:fld>
            <a:endParaRPr lang="en-US">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AC5F70-A2BC-409C-BD3D-4CB1ED26AC9F}" type="slidenum">
              <a:rPr lang="en-US" smtClean="0">
                <a:solidFill>
                  <a:prstClr val="black"/>
                </a:solidFill>
              </a:rPr>
              <a:pPr fontAlgn="base">
                <a:spcBef>
                  <a:spcPct val="0"/>
                </a:spcBef>
                <a:spcAft>
                  <a:spcPct val="0"/>
                </a:spcAft>
                <a:defRPr/>
              </a:pPr>
              <a:t>105</a:t>
            </a:fld>
            <a:endParaRPr lang="en-US" dirty="0" smtClean="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A8A0A8-601F-4CE1-9A8B-D2E97D2BF66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361169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endParaRPr lang="en-US" dirty="0"/>
          </a:p>
        </p:txBody>
      </p:sp>
      <p:sp>
        <p:nvSpPr>
          <p:cNvPr id="4" name="Slide Number Placeholder 3"/>
          <p:cNvSpPr>
            <a:spLocks noGrp="1"/>
          </p:cNvSpPr>
          <p:nvPr>
            <p:ph type="sldNum" sz="quarter" idx="10"/>
          </p:nvPr>
        </p:nvSpPr>
        <p:spPr/>
        <p:txBody>
          <a:bodyPr/>
          <a:lstStyle/>
          <a:p>
            <a:fld id="{D8A8A0A8-601F-4CE1-9A8B-D2E97D2BF66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960300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A8A0A8-601F-4CE1-9A8B-D2E97D2BF66E}"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856643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2.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ea typeface="+mn-ea"/>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9319378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9545660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
        <p:nvSpPr>
          <p:cNvPr id="10" name="Title 10"/>
          <p:cNvSpPr>
            <a:spLocks noGrp="1"/>
          </p:cNvSpPr>
          <p:nvPr>
            <p:ph type="title"/>
          </p:nvPr>
        </p:nvSpPr>
        <p:spPr>
          <a:xfrm>
            <a:off x="457200" y="0"/>
            <a:ext cx="8229600" cy="558140"/>
          </a:xfrm>
        </p:spPr>
        <p:txBody>
          <a:bodyPr>
            <a:normAutofit/>
          </a:bodyPr>
          <a:lstStyle>
            <a:lvl1pPr>
              <a:defRPr sz="3200" b="1">
                <a:solidFill>
                  <a:srgbClr val="003F72"/>
                </a:solidFill>
                <a:latin typeface="Arial Black" pitchFamily="34" charset="0"/>
                <a:ea typeface="Tahoma" pitchFamily="34" charset="0"/>
                <a:cs typeface="Tahoma"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6782655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ata chart with floating legend items">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1" y="570368"/>
            <a:ext cx="9134945" cy="4861711"/>
          </a:xfrm>
        </p:spPr>
        <p:txBody>
          <a:bodyPr/>
          <a:lstStyle/>
          <a:p>
            <a:endParaRPr lang="en-US" dirty="0"/>
          </a:p>
        </p:txBody>
      </p:sp>
      <p:sp>
        <p:nvSpPr>
          <p:cNvPr id="10" name="Title 9"/>
          <p:cNvSpPr>
            <a:spLocks noGrp="1"/>
          </p:cNvSpPr>
          <p:nvPr>
            <p:ph type="title"/>
          </p:nvPr>
        </p:nvSpPr>
        <p:spPr>
          <a:xfrm>
            <a:off x="457200" y="3048"/>
            <a:ext cx="8229600" cy="567320"/>
          </a:xfrm>
        </p:spPr>
        <p:txBody>
          <a:bodyPr>
            <a:noAutofit/>
          </a:bodyPr>
          <a:lstStyle>
            <a:lvl1pPr>
              <a:defRPr sz="3200"/>
            </a:lvl1pPr>
          </a:lstStyle>
          <a:p>
            <a:r>
              <a:rPr lang="en-US" dirty="0" smtClean="0"/>
              <a:t>Click to edit Master title style</a:t>
            </a:r>
            <a:endParaRPr lang="en-US" dirty="0"/>
          </a:p>
        </p:txBody>
      </p:sp>
      <p:sp>
        <p:nvSpPr>
          <p:cNvPr id="22" name="Text Placeholder 6"/>
          <p:cNvSpPr>
            <a:spLocks noGrp="1"/>
          </p:cNvSpPr>
          <p:nvPr>
            <p:ph type="body" sz="quarter" idx="25" hasCustomPrompt="1"/>
          </p:nvPr>
        </p:nvSpPr>
        <p:spPr>
          <a:xfrm>
            <a:off x="7179398" y="686567"/>
            <a:ext cx="1964603" cy="336486"/>
          </a:xfrm>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Direction desired</a:t>
            </a:r>
            <a:endParaRPr lang="en-US" dirty="0"/>
          </a:p>
        </p:txBody>
      </p:sp>
      <p:sp>
        <p:nvSpPr>
          <p:cNvPr id="3" name="Text Placeholder 2"/>
          <p:cNvSpPr>
            <a:spLocks noGrp="1"/>
          </p:cNvSpPr>
          <p:nvPr>
            <p:ph type="body" sz="quarter" idx="17" hasCustomPrompt="1"/>
          </p:nvPr>
        </p:nvSpPr>
        <p:spPr>
          <a:xfrm>
            <a:off x="8142051" y="2552699"/>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Legend1</a:t>
            </a:r>
            <a:endParaRPr lang="en-US" dirty="0"/>
          </a:p>
        </p:txBody>
      </p:sp>
      <p:sp>
        <p:nvSpPr>
          <p:cNvPr id="15" name="Text Placeholder 2"/>
          <p:cNvSpPr>
            <a:spLocks noGrp="1"/>
          </p:cNvSpPr>
          <p:nvPr>
            <p:ph type="body" sz="quarter" idx="18" hasCustomPrompt="1"/>
          </p:nvPr>
        </p:nvSpPr>
        <p:spPr>
          <a:xfrm>
            <a:off x="8142052" y="2849954"/>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Legend2</a:t>
            </a:r>
            <a:endParaRPr lang="en-US" dirty="0"/>
          </a:p>
        </p:txBody>
      </p:sp>
      <p:sp>
        <p:nvSpPr>
          <p:cNvPr id="16" name="Text Placeholder 2"/>
          <p:cNvSpPr>
            <a:spLocks noGrp="1"/>
          </p:cNvSpPr>
          <p:nvPr>
            <p:ph type="body" sz="quarter" idx="19" hasCustomPrompt="1"/>
          </p:nvPr>
        </p:nvSpPr>
        <p:spPr>
          <a:xfrm>
            <a:off x="8142051" y="3174370"/>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Legend3</a:t>
            </a:r>
            <a:endParaRPr lang="en-US" dirty="0"/>
          </a:p>
        </p:txBody>
      </p:sp>
      <p:sp>
        <p:nvSpPr>
          <p:cNvPr id="17" name="Text Placeholder 2"/>
          <p:cNvSpPr>
            <a:spLocks noGrp="1"/>
          </p:cNvSpPr>
          <p:nvPr>
            <p:ph type="body" sz="quarter" idx="20" hasCustomPrompt="1"/>
          </p:nvPr>
        </p:nvSpPr>
        <p:spPr>
          <a:xfrm>
            <a:off x="8103140" y="3509348"/>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Legend4</a:t>
            </a:r>
            <a:endParaRPr lang="en-US" dirty="0"/>
          </a:p>
        </p:txBody>
      </p:sp>
      <p:sp>
        <p:nvSpPr>
          <p:cNvPr id="18" name="Text Placeholder 2"/>
          <p:cNvSpPr>
            <a:spLocks noGrp="1"/>
          </p:cNvSpPr>
          <p:nvPr>
            <p:ph type="body" sz="quarter" idx="21" hasCustomPrompt="1"/>
          </p:nvPr>
        </p:nvSpPr>
        <p:spPr>
          <a:xfrm>
            <a:off x="8122597" y="3888085"/>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Legend5</a:t>
            </a:r>
            <a:endParaRPr lang="en-US" dirty="0"/>
          </a:p>
        </p:txBody>
      </p:sp>
      <p:sp>
        <p:nvSpPr>
          <p:cNvPr id="19" name="Text Placeholder 2"/>
          <p:cNvSpPr>
            <a:spLocks noGrp="1"/>
          </p:cNvSpPr>
          <p:nvPr>
            <p:ph type="body" sz="quarter" idx="22" hasCustomPrompt="1"/>
          </p:nvPr>
        </p:nvSpPr>
        <p:spPr>
          <a:xfrm>
            <a:off x="8132324" y="4239661"/>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Legend6</a:t>
            </a:r>
            <a:endParaRPr lang="en-US" dirty="0"/>
          </a:p>
        </p:txBody>
      </p:sp>
      <p:sp>
        <p:nvSpPr>
          <p:cNvPr id="20" name="Text Placeholder 2"/>
          <p:cNvSpPr>
            <a:spLocks noGrp="1"/>
          </p:cNvSpPr>
          <p:nvPr>
            <p:ph type="body" sz="quarter" idx="23" hasCustomPrompt="1"/>
          </p:nvPr>
        </p:nvSpPr>
        <p:spPr>
          <a:xfrm>
            <a:off x="8142051" y="4610853"/>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Legend7</a:t>
            </a:r>
            <a:endParaRPr lang="en-US" dirty="0"/>
          </a:p>
        </p:txBody>
      </p:sp>
      <p:sp>
        <p:nvSpPr>
          <p:cNvPr id="21" name="Text Placeholder 2"/>
          <p:cNvSpPr>
            <a:spLocks noGrp="1"/>
          </p:cNvSpPr>
          <p:nvPr>
            <p:ph type="body" sz="quarter" idx="24" hasCustomPrompt="1"/>
          </p:nvPr>
        </p:nvSpPr>
        <p:spPr>
          <a:xfrm>
            <a:off x="8151779" y="4945832"/>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Legend8</a:t>
            </a:r>
            <a:endParaRPr lang="en-US" dirty="0"/>
          </a:p>
        </p:txBody>
      </p:sp>
      <p:sp>
        <p:nvSpPr>
          <p:cNvPr id="8"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7" name="Text Placeholder 6"/>
          <p:cNvSpPr>
            <a:spLocks noGrp="1"/>
          </p:cNvSpPr>
          <p:nvPr>
            <p:ph type="body" sz="quarter" idx="13" hasCustomPrompt="1"/>
          </p:nvPr>
        </p:nvSpPr>
        <p:spPr>
          <a:xfrm>
            <a:off x="0" y="6301211"/>
            <a:ext cx="7297093"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4" name="Text Placeholder 6"/>
          <p:cNvSpPr>
            <a:spLocks noGrp="1"/>
          </p:cNvSpPr>
          <p:nvPr>
            <p:ph type="body" sz="quarter" idx="16" hasCustomPrompt="1"/>
          </p:nvPr>
        </p:nvSpPr>
        <p:spPr>
          <a:xfrm>
            <a:off x="7306147" y="6310264"/>
            <a:ext cx="1122629" cy="547735"/>
          </a:xfrm>
          <a:ln w="12700">
            <a:noFill/>
          </a:ln>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3786" y="6295869"/>
            <a:ext cx="706169" cy="562131"/>
          </a:xfrm>
          <a:prstGeom prst="rect">
            <a:avLst/>
          </a:prstGeom>
        </p:spPr>
      </p:pic>
    </p:spTree>
    <p:extLst>
      <p:ext uri="{BB962C8B-B14F-4D97-AF65-F5344CB8AC3E}">
        <p14:creationId xmlns:p14="http://schemas.microsoft.com/office/powerpoint/2010/main" val="17122540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auto">
              <a:spcBef>
                <a:spcPts val="0"/>
              </a:spcBef>
              <a:spcAft>
                <a:spcPts val="0"/>
              </a:spcAft>
              <a:buClr>
                <a:srgbClr val="97233F"/>
              </a:buClr>
              <a:buFont typeface="Arial" charset="0"/>
              <a:buNone/>
              <a:defRPr/>
            </a:pPr>
            <a:endParaRPr lang="en-US" dirty="0">
              <a:solidFill>
                <a:prstClr val="black"/>
              </a:solidFill>
              <a:latin typeface="Calibri"/>
            </a:endParaRPr>
          </a:p>
        </p:txBody>
      </p:sp>
      <p:pic>
        <p:nvPicPr>
          <p:cNvPr id="5"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3" cstate="print"/>
          <a:srcRect/>
          <a:stretch>
            <a:fillRect/>
          </a:stretch>
        </p:blipFill>
        <p:spPr bwMode="auto">
          <a:xfrm>
            <a:off x="7604125" y="6078002"/>
            <a:ext cx="1477963" cy="744538"/>
          </a:xfrm>
          <a:prstGeom prst="rect">
            <a:avLst/>
          </a:prstGeom>
          <a:noFill/>
          <a:ln w="9525">
            <a:noFill/>
            <a:miter lim="800000"/>
            <a:headEnd/>
            <a:tailEnd/>
          </a:ln>
        </p:spPr>
      </p:pic>
      <p:pic>
        <p:nvPicPr>
          <p:cNvPr id="7" name="Picture 33" descr="HP2020_logo.png"/>
          <p:cNvPicPr>
            <a:picLocks noChangeAspect="1"/>
          </p:cNvPicPr>
          <p:nvPr userDrawn="1"/>
        </p:nvPicPr>
        <p:blipFill>
          <a:blip r:embed="rId4" cstate="print"/>
          <a:srcRect/>
          <a:stretch>
            <a:fillRect/>
          </a:stretch>
        </p:blipFill>
        <p:spPr bwMode="auto">
          <a:xfrm>
            <a:off x="76200" y="6224334"/>
            <a:ext cx="1280160" cy="598206"/>
          </a:xfrm>
          <a:prstGeom prst="rect">
            <a:avLst/>
          </a:prstGeom>
          <a:noFill/>
          <a:ln w="9525">
            <a:noFill/>
            <a:miter lim="800000"/>
            <a:headEnd/>
            <a:tailEnd/>
          </a:ln>
        </p:spPr>
      </p:pic>
      <p:sp>
        <p:nvSpPr>
          <p:cNvPr id="2" name="Title 1"/>
          <p:cNvSpPr>
            <a:spLocks noGrp="1"/>
          </p:cNvSpPr>
          <p:nvPr>
            <p:ph type="title"/>
          </p:nvPr>
        </p:nvSpPr>
        <p:spPr>
          <a:xfrm>
            <a:off x="-2381" y="606426"/>
            <a:ext cx="9144000" cy="1554162"/>
          </a:xfrm>
          <a:prstGeom prst="rect">
            <a:avLst/>
          </a:prstGeom>
        </p:spPr>
        <p:txBody>
          <a:bodyPr/>
          <a:lstStyle>
            <a:lvl1pPr>
              <a:defRPr lang="en-US" sz="3200" b="1" kern="1200" dirty="0">
                <a:solidFill>
                  <a:srgbClr val="FADA63"/>
                </a:solidFill>
                <a:latin typeface="Tahoma" pitchFamily="34" charset="0"/>
                <a:ea typeface="Tahoma" pitchFamily="34" charset="0"/>
                <a:cs typeface="Tahoma" pitchFamily="34" charset="0"/>
              </a:defRPr>
            </a:lvl1pPr>
          </a:lstStyle>
          <a:p>
            <a:pPr marL="0" lvl="0" indent="0" algn="ctr" defTabSz="914400" rtl="0" eaLnBrk="1" latinLnBrk="0" hangingPunct="1">
              <a:spcBef>
                <a:spcPts val="0"/>
              </a:spcBef>
              <a:buFont typeface="Arial" pitchFamily="34" charset="0"/>
              <a:buNone/>
            </a:pPr>
            <a:r>
              <a:rPr lang="en-US" dirty="0" smtClean="0"/>
              <a:t>Click to edit Master title style</a:t>
            </a:r>
            <a:endParaRPr lang="en-US" dirty="0"/>
          </a:p>
        </p:txBody>
      </p:sp>
    </p:spTree>
    <p:extLst>
      <p:ext uri="{BB962C8B-B14F-4D97-AF65-F5344CB8AC3E}">
        <p14:creationId xmlns:p14="http://schemas.microsoft.com/office/powerpoint/2010/main" val="204009668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97152"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486400"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67600" cy="106984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01576" y="1687514"/>
            <a:ext cx="358002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01576" y="2327275"/>
            <a:ext cx="3580024"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486400" y="1687514"/>
            <a:ext cx="3581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86400" y="2327275"/>
            <a:ext cx="3581400"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3687" y="152400"/>
            <a:ext cx="7275513" cy="1066800"/>
          </a:xfrm>
        </p:spPr>
        <p:txBody>
          <a:bodyPr anchor="b"/>
          <a:lstStyle>
            <a:lvl1pPr algn="l">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4724400" y="1676400"/>
            <a:ext cx="4114800" cy="4449763"/>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563687" y="1676400"/>
            <a:ext cx="3008313" cy="4449763"/>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6970712" cy="566738"/>
          </a:xfrm>
        </p:spPr>
        <p:txBody>
          <a:bodyPr anchor="b"/>
          <a:lstStyle>
            <a:lvl1pPr algn="l">
              <a:defRPr sz="2400" b="0">
                <a:solidFill>
                  <a:srgbClr val="003F7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69707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6970712"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655762"/>
            <a:ext cx="2057400" cy="5049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1655762"/>
            <a:ext cx="5105400" cy="5049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775"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600200" y="1673225"/>
            <a:ext cx="7315200" cy="4879975"/>
          </a:xfrm>
        </p:spPr>
        <p:txBody>
          <a:bodyPr/>
          <a:lstStyle/>
          <a:p>
            <a:pPr lvl="0"/>
            <a:endParaRPr lang="en-US"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base">
              <a:spcBef>
                <a:spcPct val="0"/>
              </a:spcBef>
              <a:spcAft>
                <a:spcPct val="0"/>
              </a:spcAft>
              <a:buClr>
                <a:srgbClr val="97233F"/>
              </a:buClr>
              <a:buFont typeface="Arial" charset="0"/>
              <a:buNone/>
              <a:defRPr/>
            </a:pPr>
            <a:endParaRPr lang="en-US" b="1" dirty="0">
              <a:solidFill>
                <a:srgbClr val="000000"/>
              </a:solidFill>
              <a:latin typeface="Calibri" pitchFamily="34" charset="0"/>
              <a:ea typeface="ＭＳ Ｐゴシック" pitchFamily="-107" charset="-128"/>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Data chart with floating legend items">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1" y="570368"/>
            <a:ext cx="9134945" cy="4861711"/>
          </a:xfrm>
        </p:spPr>
        <p:txBody>
          <a:bodyPr/>
          <a:lstStyle/>
          <a:p>
            <a:endParaRPr lang="en-US" dirty="0"/>
          </a:p>
        </p:txBody>
      </p:sp>
      <p:sp>
        <p:nvSpPr>
          <p:cNvPr id="10" name="Title 9"/>
          <p:cNvSpPr>
            <a:spLocks noGrp="1"/>
          </p:cNvSpPr>
          <p:nvPr>
            <p:ph type="title"/>
          </p:nvPr>
        </p:nvSpPr>
        <p:spPr>
          <a:xfrm>
            <a:off x="457200" y="3048"/>
            <a:ext cx="8229600" cy="567320"/>
          </a:xfrm>
        </p:spPr>
        <p:txBody>
          <a:bodyPr>
            <a:noAutofit/>
          </a:bodyPr>
          <a:lstStyle>
            <a:lvl1pPr>
              <a:defRPr sz="3200"/>
            </a:lvl1pPr>
          </a:lstStyle>
          <a:p>
            <a:r>
              <a:rPr lang="en-US" dirty="0" smtClean="0"/>
              <a:t>Click to edit Master title style</a:t>
            </a:r>
            <a:endParaRPr lang="en-US" dirty="0"/>
          </a:p>
        </p:txBody>
      </p:sp>
      <p:sp>
        <p:nvSpPr>
          <p:cNvPr id="22" name="Text Placeholder 6"/>
          <p:cNvSpPr>
            <a:spLocks noGrp="1"/>
          </p:cNvSpPr>
          <p:nvPr>
            <p:ph type="body" sz="quarter" idx="25" hasCustomPrompt="1"/>
          </p:nvPr>
        </p:nvSpPr>
        <p:spPr>
          <a:xfrm>
            <a:off x="7179398" y="686567"/>
            <a:ext cx="1964603" cy="336486"/>
          </a:xfrm>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Direction desired</a:t>
            </a:r>
            <a:endParaRPr lang="en-US" dirty="0"/>
          </a:p>
        </p:txBody>
      </p:sp>
      <p:sp>
        <p:nvSpPr>
          <p:cNvPr id="3" name="Text Placeholder 2"/>
          <p:cNvSpPr>
            <a:spLocks noGrp="1"/>
          </p:cNvSpPr>
          <p:nvPr>
            <p:ph type="body" sz="quarter" idx="17" hasCustomPrompt="1"/>
          </p:nvPr>
        </p:nvSpPr>
        <p:spPr>
          <a:xfrm>
            <a:off x="8142051" y="2552699"/>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Legend1</a:t>
            </a:r>
            <a:endParaRPr lang="en-US" dirty="0"/>
          </a:p>
        </p:txBody>
      </p:sp>
      <p:sp>
        <p:nvSpPr>
          <p:cNvPr id="15" name="Text Placeholder 2"/>
          <p:cNvSpPr>
            <a:spLocks noGrp="1"/>
          </p:cNvSpPr>
          <p:nvPr>
            <p:ph type="body" sz="quarter" idx="18" hasCustomPrompt="1"/>
          </p:nvPr>
        </p:nvSpPr>
        <p:spPr>
          <a:xfrm>
            <a:off x="8142052" y="2849954"/>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Legend2</a:t>
            </a:r>
            <a:endParaRPr lang="en-US" dirty="0"/>
          </a:p>
        </p:txBody>
      </p:sp>
      <p:sp>
        <p:nvSpPr>
          <p:cNvPr id="16" name="Text Placeholder 2"/>
          <p:cNvSpPr>
            <a:spLocks noGrp="1"/>
          </p:cNvSpPr>
          <p:nvPr>
            <p:ph type="body" sz="quarter" idx="19" hasCustomPrompt="1"/>
          </p:nvPr>
        </p:nvSpPr>
        <p:spPr>
          <a:xfrm>
            <a:off x="8142051" y="3174370"/>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Legend3</a:t>
            </a:r>
            <a:endParaRPr lang="en-US" dirty="0"/>
          </a:p>
        </p:txBody>
      </p:sp>
      <p:sp>
        <p:nvSpPr>
          <p:cNvPr id="17" name="Text Placeholder 2"/>
          <p:cNvSpPr>
            <a:spLocks noGrp="1"/>
          </p:cNvSpPr>
          <p:nvPr>
            <p:ph type="body" sz="quarter" idx="20" hasCustomPrompt="1"/>
          </p:nvPr>
        </p:nvSpPr>
        <p:spPr>
          <a:xfrm>
            <a:off x="8103140" y="3509348"/>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Legend4</a:t>
            </a:r>
            <a:endParaRPr lang="en-US" dirty="0"/>
          </a:p>
        </p:txBody>
      </p:sp>
      <p:sp>
        <p:nvSpPr>
          <p:cNvPr id="18" name="Text Placeholder 2"/>
          <p:cNvSpPr>
            <a:spLocks noGrp="1"/>
          </p:cNvSpPr>
          <p:nvPr>
            <p:ph type="body" sz="quarter" idx="21" hasCustomPrompt="1"/>
          </p:nvPr>
        </p:nvSpPr>
        <p:spPr>
          <a:xfrm>
            <a:off x="8122597" y="3888085"/>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Legend5</a:t>
            </a:r>
            <a:endParaRPr lang="en-US" dirty="0"/>
          </a:p>
        </p:txBody>
      </p:sp>
      <p:sp>
        <p:nvSpPr>
          <p:cNvPr id="19" name="Text Placeholder 2"/>
          <p:cNvSpPr>
            <a:spLocks noGrp="1"/>
          </p:cNvSpPr>
          <p:nvPr>
            <p:ph type="body" sz="quarter" idx="22" hasCustomPrompt="1"/>
          </p:nvPr>
        </p:nvSpPr>
        <p:spPr>
          <a:xfrm>
            <a:off x="8132324" y="4239661"/>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Legend6</a:t>
            </a:r>
            <a:endParaRPr lang="en-US" dirty="0"/>
          </a:p>
        </p:txBody>
      </p:sp>
      <p:sp>
        <p:nvSpPr>
          <p:cNvPr id="20" name="Text Placeholder 2"/>
          <p:cNvSpPr>
            <a:spLocks noGrp="1"/>
          </p:cNvSpPr>
          <p:nvPr>
            <p:ph type="body" sz="quarter" idx="23" hasCustomPrompt="1"/>
          </p:nvPr>
        </p:nvSpPr>
        <p:spPr>
          <a:xfrm>
            <a:off x="8142051" y="4610853"/>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Legend7</a:t>
            </a:r>
            <a:endParaRPr lang="en-US" dirty="0"/>
          </a:p>
        </p:txBody>
      </p:sp>
      <p:sp>
        <p:nvSpPr>
          <p:cNvPr id="21" name="Text Placeholder 2"/>
          <p:cNvSpPr>
            <a:spLocks noGrp="1"/>
          </p:cNvSpPr>
          <p:nvPr>
            <p:ph type="body" sz="quarter" idx="24" hasCustomPrompt="1"/>
          </p:nvPr>
        </p:nvSpPr>
        <p:spPr>
          <a:xfrm>
            <a:off x="8151779" y="4945832"/>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Legend8</a:t>
            </a:r>
            <a:endParaRPr lang="en-US" dirty="0"/>
          </a:p>
        </p:txBody>
      </p:sp>
      <p:sp>
        <p:nvSpPr>
          <p:cNvPr id="8"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7" name="Text Placeholder 6"/>
          <p:cNvSpPr>
            <a:spLocks noGrp="1"/>
          </p:cNvSpPr>
          <p:nvPr>
            <p:ph type="body" sz="quarter" idx="13" hasCustomPrompt="1"/>
          </p:nvPr>
        </p:nvSpPr>
        <p:spPr>
          <a:xfrm>
            <a:off x="0" y="6301211"/>
            <a:ext cx="7297093"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4" name="Text Placeholder 6"/>
          <p:cNvSpPr>
            <a:spLocks noGrp="1"/>
          </p:cNvSpPr>
          <p:nvPr>
            <p:ph type="body" sz="quarter" idx="16" hasCustomPrompt="1"/>
          </p:nvPr>
        </p:nvSpPr>
        <p:spPr>
          <a:xfrm>
            <a:off x="7306147" y="6310264"/>
            <a:ext cx="1122629" cy="547735"/>
          </a:xfrm>
          <a:ln w="12700">
            <a:noFill/>
          </a:ln>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3786" y="6295869"/>
            <a:ext cx="706169" cy="562131"/>
          </a:xfrm>
          <a:prstGeom prst="rect">
            <a:avLst/>
          </a:prstGeom>
        </p:spPr>
      </p:pic>
    </p:spTree>
    <p:extLst>
      <p:ext uri="{BB962C8B-B14F-4D97-AF65-F5344CB8AC3E}">
        <p14:creationId xmlns:p14="http://schemas.microsoft.com/office/powerpoint/2010/main" val="14651561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20954135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Rectangle 8"/>
          <p:cNvSpPr/>
          <p:nvPr userDrawn="1"/>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0" name="Rectangle 9"/>
          <p:cNvSpPr/>
          <p:nvPr userDrawn="1"/>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1" name="Rectangle 19"/>
          <p:cNvSpPr>
            <a:spLocks noChangeArrowheads="1"/>
          </p:cNvSpPr>
          <p:nvPr userDrawn="1"/>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12" name="Picture 15" descr="map.png"/>
          <p:cNvPicPr>
            <a:picLocks noChangeAspect="1"/>
          </p:cNvPicPr>
          <p:nvPr userDrawn="1"/>
        </p:nvPicPr>
        <p:blipFill>
          <a:blip r:embed="rId2" cstate="print"/>
          <a:srcRect b="32175"/>
          <a:stretch>
            <a:fillRect/>
          </a:stretch>
        </p:blipFill>
        <p:spPr bwMode="auto">
          <a:xfrm>
            <a:off x="152400" y="304800"/>
            <a:ext cx="1111250" cy="725488"/>
          </a:xfrm>
          <a:prstGeom prst="rect">
            <a:avLst/>
          </a:prstGeom>
          <a:noFill/>
          <a:ln w="9525">
            <a:noFill/>
            <a:miter lim="800000"/>
            <a:headEnd/>
            <a:tailEnd/>
          </a:ln>
        </p:spPr>
      </p:pic>
      <p:sp>
        <p:nvSpPr>
          <p:cNvPr id="13" name="Rectangle 12"/>
          <p:cNvSpPr/>
          <p:nvPr userDrawn="1"/>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5" name="Content Placeholder 13"/>
          <p:cNvSpPr>
            <a:spLocks noGrp="1"/>
          </p:cNvSpPr>
          <p:nvPr>
            <p:ph sz="quarter" idx="14"/>
          </p:nvPr>
        </p:nvSpPr>
        <p:spPr>
          <a:xfrm>
            <a:off x="1355725" y="1447800"/>
            <a:ext cx="7788275" cy="4724400"/>
          </a:xfrm>
          <a:prstGeom prst="rect">
            <a:avLst/>
          </a:prstGeom>
        </p:spPr>
        <p:txBody>
          <a:bodyPr/>
          <a:lstStyle>
            <a:lvl1pPr marL="342900" indent="-342900">
              <a:buClr>
                <a:srgbClr val="C00000"/>
              </a:buClr>
              <a:buSzPct val="120000"/>
              <a:buFont typeface="Wingdings" pitchFamily="2" charset="2"/>
              <a:buChar char="§"/>
              <a:defRPr>
                <a:latin typeface="Tahoma" pitchFamily="34" charset="0"/>
                <a:ea typeface="Tahoma" pitchFamily="34" charset="0"/>
                <a:cs typeface="Tahoma" pitchFamily="34" charset="0"/>
              </a:defRPr>
            </a:lvl1pPr>
            <a:lvl2pPr>
              <a:defRPr>
                <a:latin typeface="Tahoma" pitchFamily="34" charset="0"/>
                <a:ea typeface="Tahoma" pitchFamily="34" charset="0"/>
                <a:cs typeface="Tahoma" pitchFamily="34" charset="0"/>
              </a:defRPr>
            </a:lvl2pPr>
            <a:lvl3pPr marL="1143000" indent="-228600">
              <a:buFont typeface="Wingdings" pitchFamily="2" charset="2"/>
              <a:buChar char="v"/>
              <a:defRPr>
                <a:latin typeface="Tahoma" pitchFamily="34" charset="0"/>
                <a:ea typeface="Tahoma" pitchFamily="34" charset="0"/>
                <a:cs typeface="Tahoma" pitchFamily="34" charset="0"/>
              </a:defRPr>
            </a:lvl3pPr>
            <a:lvl4pPr marL="1600200" indent="-228600">
              <a:buFont typeface="Arial" pitchFamily="34" charset="0"/>
              <a:buChar char="•"/>
              <a:defRPr>
                <a:latin typeface="Tahoma" pitchFamily="34" charset="0"/>
                <a:ea typeface="Tahoma" pitchFamily="34" charset="0"/>
                <a:cs typeface="Tahoma" pitchFamily="34" charset="0"/>
              </a:defRPr>
            </a:lvl4pPr>
            <a:lvl5pPr>
              <a:defRPr>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Slide Number Placeholder 1"/>
          <p:cNvSpPr>
            <a:spLocks noGrp="1"/>
          </p:cNvSpPr>
          <p:nvPr>
            <p:ph type="sldNum" sz="quarter" idx="15"/>
          </p:nvPr>
        </p:nvSpPr>
        <p:spPr>
          <a:xfrm>
            <a:off x="8534400" y="6492503"/>
            <a:ext cx="609600" cy="365125"/>
          </a:xfrm>
          <a:prstGeom prst="rect">
            <a:avLst/>
          </a:prstGeom>
        </p:spPr>
        <p:txBody>
          <a:bodyPr/>
          <a:lstStyle/>
          <a:p>
            <a:fld id="{F8ECAD15-DF40-4D57-8D99-2197AD37FB1A}" type="slidenum">
              <a:rPr lang="en-US" smtClean="0"/>
              <a:pPr/>
              <a:t>‹#›</a:t>
            </a:fld>
            <a:endParaRPr lang="en-US" dirty="0"/>
          </a:p>
        </p:txBody>
      </p:sp>
      <p:sp>
        <p:nvSpPr>
          <p:cNvPr id="21" name="Title 10"/>
          <p:cNvSpPr>
            <a:spLocks noGrp="1"/>
          </p:cNvSpPr>
          <p:nvPr>
            <p:ph type="title"/>
          </p:nvPr>
        </p:nvSpPr>
        <p:spPr>
          <a:xfrm>
            <a:off x="1371600" y="76200"/>
            <a:ext cx="77724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4" name="Text Placeholder 12"/>
          <p:cNvSpPr>
            <a:spLocks noGrp="1"/>
          </p:cNvSpPr>
          <p:nvPr>
            <p:ph type="body" sz="quarter" idx="10" hasCustomPrompt="1"/>
          </p:nvPr>
        </p:nvSpPr>
        <p:spPr>
          <a:xfrm>
            <a:off x="1356361" y="6507798"/>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6" name="Text Placeholder 12"/>
          <p:cNvSpPr>
            <a:spLocks noGrp="1"/>
          </p:cNvSpPr>
          <p:nvPr>
            <p:ph type="body" sz="quarter" idx="13" hasCustomPrompt="1"/>
          </p:nvPr>
        </p:nvSpPr>
        <p:spPr>
          <a:xfrm>
            <a:off x="1356361" y="6162912"/>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pic>
        <p:nvPicPr>
          <p:cNvPr id="17" name="Picture 33" descr="HP2020_logo.png"/>
          <p:cNvPicPr>
            <a:picLocks noChangeAspect="1"/>
          </p:cNvPicPr>
          <p:nvPr userDrawn="1"/>
        </p:nvPicPr>
        <p:blipFill>
          <a:blip r:embed="rId3" cstate="print"/>
          <a:srcRect/>
          <a:stretch>
            <a:fillRect/>
          </a:stretch>
        </p:blipFill>
        <p:spPr bwMode="auto">
          <a:xfrm>
            <a:off x="76200" y="6224334"/>
            <a:ext cx="1280160" cy="598206"/>
          </a:xfrm>
          <a:prstGeom prst="rect">
            <a:avLst/>
          </a:prstGeom>
          <a:noFill/>
          <a:ln w="9525">
            <a:noFill/>
            <a:miter lim="800000"/>
            <a:headEnd/>
            <a:tailEnd/>
          </a:ln>
        </p:spPr>
      </p:pic>
    </p:spTree>
    <p:extLst>
      <p:ext uri="{BB962C8B-B14F-4D97-AF65-F5344CB8AC3E}">
        <p14:creationId xmlns:p14="http://schemas.microsoft.com/office/powerpoint/2010/main" val="250368063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1A4EBD27-DC53-4898-B72E-5655E4B22A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609832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054476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223274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97152"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486400"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653437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67600" cy="106984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01576" y="1687514"/>
            <a:ext cx="358002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01576" y="2327275"/>
            <a:ext cx="3580024"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486400" y="1687514"/>
            <a:ext cx="3581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86400" y="2327275"/>
            <a:ext cx="3581400"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1791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518755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4037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3687" y="152400"/>
            <a:ext cx="7275513" cy="1066800"/>
          </a:xfrm>
        </p:spPr>
        <p:txBody>
          <a:bodyPr anchor="b"/>
          <a:lstStyle>
            <a:lvl1pPr algn="l">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4724400" y="1676400"/>
            <a:ext cx="4114800" cy="4449763"/>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563687" y="1676400"/>
            <a:ext cx="3008313" cy="4449763"/>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4785857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6970712" cy="566738"/>
          </a:xfrm>
        </p:spPr>
        <p:txBody>
          <a:bodyPr anchor="b"/>
          <a:lstStyle>
            <a:lvl1pPr algn="l">
              <a:defRPr sz="2400" b="0">
                <a:solidFill>
                  <a:srgbClr val="003F7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69707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6970712"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114725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04087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655762"/>
            <a:ext cx="2057400" cy="5049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1655762"/>
            <a:ext cx="5105400" cy="5049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81732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686683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775"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600200" y="1673225"/>
            <a:ext cx="7315200" cy="4879975"/>
          </a:xfrm>
        </p:spPr>
        <p:txBody>
          <a:bodyPr/>
          <a:lstStyle/>
          <a:p>
            <a:pPr lvl="0"/>
            <a:endParaRPr lang="en-US" noProof="0" dirty="0"/>
          </a:p>
        </p:txBody>
      </p:sp>
    </p:spTree>
    <p:extLst>
      <p:ext uri="{BB962C8B-B14F-4D97-AF65-F5344CB8AC3E}">
        <p14:creationId xmlns:p14="http://schemas.microsoft.com/office/powerpoint/2010/main" val="39576372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base">
              <a:spcBef>
                <a:spcPct val="0"/>
              </a:spcBef>
              <a:spcAft>
                <a:spcPct val="0"/>
              </a:spcAft>
              <a:buClr>
                <a:srgbClr val="97233F"/>
              </a:buClr>
              <a:buFont typeface="Arial" charset="0"/>
              <a:buNone/>
              <a:defRPr/>
            </a:pPr>
            <a:endParaRPr lang="en-US" b="1" dirty="0">
              <a:solidFill>
                <a:srgbClr val="000000"/>
              </a:solidFill>
              <a:latin typeface="Calibri" pitchFamily="34" charset="0"/>
              <a:ea typeface="ＭＳ Ｐゴシック" pitchFamily="-107" charset="-128"/>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7993498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Data chart with floating legend items">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1" y="570368"/>
            <a:ext cx="9134945" cy="4861711"/>
          </a:xfrm>
        </p:spPr>
        <p:txBody>
          <a:bodyPr/>
          <a:lstStyle/>
          <a:p>
            <a:endParaRPr lang="en-US" dirty="0"/>
          </a:p>
        </p:txBody>
      </p:sp>
      <p:sp>
        <p:nvSpPr>
          <p:cNvPr id="10" name="Title 9"/>
          <p:cNvSpPr>
            <a:spLocks noGrp="1"/>
          </p:cNvSpPr>
          <p:nvPr>
            <p:ph type="title"/>
          </p:nvPr>
        </p:nvSpPr>
        <p:spPr>
          <a:xfrm>
            <a:off x="457200" y="3048"/>
            <a:ext cx="8229600" cy="567320"/>
          </a:xfrm>
        </p:spPr>
        <p:txBody>
          <a:bodyPr>
            <a:noAutofit/>
          </a:bodyPr>
          <a:lstStyle>
            <a:lvl1pPr>
              <a:defRPr sz="3200"/>
            </a:lvl1pPr>
          </a:lstStyle>
          <a:p>
            <a:r>
              <a:rPr lang="en-US" dirty="0" smtClean="0"/>
              <a:t>Click to edit Master title style</a:t>
            </a:r>
            <a:endParaRPr lang="en-US" dirty="0"/>
          </a:p>
        </p:txBody>
      </p:sp>
      <p:sp>
        <p:nvSpPr>
          <p:cNvPr id="22" name="Text Placeholder 6"/>
          <p:cNvSpPr>
            <a:spLocks noGrp="1"/>
          </p:cNvSpPr>
          <p:nvPr>
            <p:ph type="body" sz="quarter" idx="25" hasCustomPrompt="1"/>
          </p:nvPr>
        </p:nvSpPr>
        <p:spPr>
          <a:xfrm>
            <a:off x="7179398" y="686567"/>
            <a:ext cx="1964603" cy="336486"/>
          </a:xfrm>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Direction desired</a:t>
            </a:r>
            <a:endParaRPr lang="en-US" dirty="0"/>
          </a:p>
        </p:txBody>
      </p:sp>
      <p:sp>
        <p:nvSpPr>
          <p:cNvPr id="3" name="Text Placeholder 2"/>
          <p:cNvSpPr>
            <a:spLocks noGrp="1"/>
          </p:cNvSpPr>
          <p:nvPr>
            <p:ph type="body" sz="quarter" idx="17" hasCustomPrompt="1"/>
          </p:nvPr>
        </p:nvSpPr>
        <p:spPr>
          <a:xfrm>
            <a:off x="8142051" y="2552699"/>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Legend1</a:t>
            </a:r>
            <a:endParaRPr lang="en-US" dirty="0"/>
          </a:p>
        </p:txBody>
      </p:sp>
      <p:sp>
        <p:nvSpPr>
          <p:cNvPr id="15" name="Text Placeholder 2"/>
          <p:cNvSpPr>
            <a:spLocks noGrp="1"/>
          </p:cNvSpPr>
          <p:nvPr>
            <p:ph type="body" sz="quarter" idx="18" hasCustomPrompt="1"/>
          </p:nvPr>
        </p:nvSpPr>
        <p:spPr>
          <a:xfrm>
            <a:off x="8142052" y="2849954"/>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Legend2</a:t>
            </a:r>
            <a:endParaRPr lang="en-US" dirty="0"/>
          </a:p>
        </p:txBody>
      </p:sp>
      <p:sp>
        <p:nvSpPr>
          <p:cNvPr id="16" name="Text Placeholder 2"/>
          <p:cNvSpPr>
            <a:spLocks noGrp="1"/>
          </p:cNvSpPr>
          <p:nvPr>
            <p:ph type="body" sz="quarter" idx="19" hasCustomPrompt="1"/>
          </p:nvPr>
        </p:nvSpPr>
        <p:spPr>
          <a:xfrm>
            <a:off x="8142051" y="3174370"/>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Legend3</a:t>
            </a:r>
            <a:endParaRPr lang="en-US" dirty="0"/>
          </a:p>
        </p:txBody>
      </p:sp>
      <p:sp>
        <p:nvSpPr>
          <p:cNvPr id="17" name="Text Placeholder 2"/>
          <p:cNvSpPr>
            <a:spLocks noGrp="1"/>
          </p:cNvSpPr>
          <p:nvPr>
            <p:ph type="body" sz="quarter" idx="20" hasCustomPrompt="1"/>
          </p:nvPr>
        </p:nvSpPr>
        <p:spPr>
          <a:xfrm>
            <a:off x="8103140" y="3509348"/>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Legend4</a:t>
            </a:r>
            <a:endParaRPr lang="en-US" dirty="0"/>
          </a:p>
        </p:txBody>
      </p:sp>
      <p:sp>
        <p:nvSpPr>
          <p:cNvPr id="18" name="Text Placeholder 2"/>
          <p:cNvSpPr>
            <a:spLocks noGrp="1"/>
          </p:cNvSpPr>
          <p:nvPr>
            <p:ph type="body" sz="quarter" idx="21" hasCustomPrompt="1"/>
          </p:nvPr>
        </p:nvSpPr>
        <p:spPr>
          <a:xfrm>
            <a:off x="8122597" y="3888085"/>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Legend5</a:t>
            </a:r>
            <a:endParaRPr lang="en-US" dirty="0"/>
          </a:p>
        </p:txBody>
      </p:sp>
      <p:sp>
        <p:nvSpPr>
          <p:cNvPr id="19" name="Text Placeholder 2"/>
          <p:cNvSpPr>
            <a:spLocks noGrp="1"/>
          </p:cNvSpPr>
          <p:nvPr>
            <p:ph type="body" sz="quarter" idx="22" hasCustomPrompt="1"/>
          </p:nvPr>
        </p:nvSpPr>
        <p:spPr>
          <a:xfrm>
            <a:off x="8132324" y="4239661"/>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Legend6</a:t>
            </a:r>
            <a:endParaRPr lang="en-US" dirty="0"/>
          </a:p>
        </p:txBody>
      </p:sp>
      <p:sp>
        <p:nvSpPr>
          <p:cNvPr id="20" name="Text Placeholder 2"/>
          <p:cNvSpPr>
            <a:spLocks noGrp="1"/>
          </p:cNvSpPr>
          <p:nvPr>
            <p:ph type="body" sz="quarter" idx="23" hasCustomPrompt="1"/>
          </p:nvPr>
        </p:nvSpPr>
        <p:spPr>
          <a:xfrm>
            <a:off x="8142051" y="4610853"/>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Legend7</a:t>
            </a:r>
            <a:endParaRPr lang="en-US" dirty="0"/>
          </a:p>
        </p:txBody>
      </p:sp>
      <p:sp>
        <p:nvSpPr>
          <p:cNvPr id="21" name="Text Placeholder 2"/>
          <p:cNvSpPr>
            <a:spLocks noGrp="1"/>
          </p:cNvSpPr>
          <p:nvPr>
            <p:ph type="body" sz="quarter" idx="24" hasCustomPrompt="1"/>
          </p:nvPr>
        </p:nvSpPr>
        <p:spPr>
          <a:xfrm>
            <a:off x="8151779" y="4945832"/>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Legend8</a:t>
            </a:r>
            <a:endParaRPr lang="en-US" dirty="0"/>
          </a:p>
        </p:txBody>
      </p:sp>
      <p:sp>
        <p:nvSpPr>
          <p:cNvPr id="8"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7" name="Text Placeholder 6"/>
          <p:cNvSpPr>
            <a:spLocks noGrp="1"/>
          </p:cNvSpPr>
          <p:nvPr>
            <p:ph type="body" sz="quarter" idx="13" hasCustomPrompt="1"/>
          </p:nvPr>
        </p:nvSpPr>
        <p:spPr>
          <a:xfrm>
            <a:off x="0" y="6301211"/>
            <a:ext cx="7297093"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4" name="Text Placeholder 6"/>
          <p:cNvSpPr>
            <a:spLocks noGrp="1"/>
          </p:cNvSpPr>
          <p:nvPr>
            <p:ph type="body" sz="quarter" idx="16" hasCustomPrompt="1"/>
          </p:nvPr>
        </p:nvSpPr>
        <p:spPr>
          <a:xfrm>
            <a:off x="7306147" y="6310264"/>
            <a:ext cx="1122629" cy="547735"/>
          </a:xfrm>
          <a:ln w="12700">
            <a:noFill/>
          </a:ln>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3786" y="6295869"/>
            <a:ext cx="706169" cy="562131"/>
          </a:xfrm>
          <a:prstGeom prst="rect">
            <a:avLst/>
          </a:prstGeom>
        </p:spPr>
      </p:pic>
    </p:spTree>
    <p:extLst>
      <p:ext uri="{BB962C8B-B14F-4D97-AF65-F5344CB8AC3E}">
        <p14:creationId xmlns:p14="http://schemas.microsoft.com/office/powerpoint/2010/main" val="28360763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10644116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Rectangle 8"/>
          <p:cNvSpPr/>
          <p:nvPr userDrawn="1"/>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0" name="Rectangle 9"/>
          <p:cNvSpPr/>
          <p:nvPr userDrawn="1"/>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1" name="Rectangle 19"/>
          <p:cNvSpPr>
            <a:spLocks noChangeArrowheads="1"/>
          </p:cNvSpPr>
          <p:nvPr userDrawn="1"/>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12" name="Picture 15" descr="map.png"/>
          <p:cNvPicPr>
            <a:picLocks noChangeAspect="1"/>
          </p:cNvPicPr>
          <p:nvPr userDrawn="1"/>
        </p:nvPicPr>
        <p:blipFill>
          <a:blip r:embed="rId2" cstate="print"/>
          <a:srcRect b="32175"/>
          <a:stretch>
            <a:fillRect/>
          </a:stretch>
        </p:blipFill>
        <p:spPr bwMode="auto">
          <a:xfrm>
            <a:off x="152400" y="304800"/>
            <a:ext cx="1111250" cy="725488"/>
          </a:xfrm>
          <a:prstGeom prst="rect">
            <a:avLst/>
          </a:prstGeom>
          <a:noFill/>
          <a:ln w="9525">
            <a:noFill/>
            <a:miter lim="800000"/>
            <a:headEnd/>
            <a:tailEnd/>
          </a:ln>
        </p:spPr>
      </p:pic>
      <p:sp>
        <p:nvSpPr>
          <p:cNvPr id="13" name="Rectangle 12"/>
          <p:cNvSpPr/>
          <p:nvPr userDrawn="1"/>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5" name="Content Placeholder 13"/>
          <p:cNvSpPr>
            <a:spLocks noGrp="1"/>
          </p:cNvSpPr>
          <p:nvPr>
            <p:ph sz="quarter" idx="14"/>
          </p:nvPr>
        </p:nvSpPr>
        <p:spPr>
          <a:xfrm>
            <a:off x="1355725" y="1447800"/>
            <a:ext cx="7788275" cy="4724400"/>
          </a:xfrm>
          <a:prstGeom prst="rect">
            <a:avLst/>
          </a:prstGeom>
        </p:spPr>
        <p:txBody>
          <a:bodyPr/>
          <a:lstStyle>
            <a:lvl1pPr marL="342900" indent="-342900">
              <a:buClr>
                <a:srgbClr val="C00000"/>
              </a:buClr>
              <a:buSzPct val="120000"/>
              <a:buFont typeface="Wingdings" pitchFamily="2" charset="2"/>
              <a:buChar char="§"/>
              <a:defRPr>
                <a:latin typeface="Tahoma" pitchFamily="34" charset="0"/>
                <a:ea typeface="Tahoma" pitchFamily="34" charset="0"/>
                <a:cs typeface="Tahoma" pitchFamily="34" charset="0"/>
              </a:defRPr>
            </a:lvl1pPr>
            <a:lvl2pPr>
              <a:defRPr>
                <a:latin typeface="Tahoma" pitchFamily="34" charset="0"/>
                <a:ea typeface="Tahoma" pitchFamily="34" charset="0"/>
                <a:cs typeface="Tahoma" pitchFamily="34" charset="0"/>
              </a:defRPr>
            </a:lvl2pPr>
            <a:lvl3pPr marL="1143000" indent="-228600">
              <a:buFont typeface="Wingdings" pitchFamily="2" charset="2"/>
              <a:buChar char="v"/>
              <a:defRPr>
                <a:latin typeface="Tahoma" pitchFamily="34" charset="0"/>
                <a:ea typeface="Tahoma" pitchFamily="34" charset="0"/>
                <a:cs typeface="Tahoma" pitchFamily="34" charset="0"/>
              </a:defRPr>
            </a:lvl3pPr>
            <a:lvl4pPr marL="1600200" indent="-228600">
              <a:buFont typeface="Arial" pitchFamily="34" charset="0"/>
              <a:buChar char="•"/>
              <a:defRPr>
                <a:latin typeface="Tahoma" pitchFamily="34" charset="0"/>
                <a:ea typeface="Tahoma" pitchFamily="34" charset="0"/>
                <a:cs typeface="Tahoma" pitchFamily="34" charset="0"/>
              </a:defRPr>
            </a:lvl4pPr>
            <a:lvl5pPr>
              <a:defRPr>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Slide Number Placeholder 1"/>
          <p:cNvSpPr>
            <a:spLocks noGrp="1"/>
          </p:cNvSpPr>
          <p:nvPr>
            <p:ph type="sldNum" sz="quarter" idx="15"/>
          </p:nvPr>
        </p:nvSpPr>
        <p:spPr>
          <a:xfrm>
            <a:off x="8534400" y="6492503"/>
            <a:ext cx="609600" cy="365125"/>
          </a:xfrm>
          <a:prstGeom prst="rect">
            <a:avLst/>
          </a:prstGeom>
        </p:spPr>
        <p:txBody>
          <a:bodyPr/>
          <a:lstStyle/>
          <a:p>
            <a:fld id="{F8ECAD15-DF40-4D57-8D99-2197AD37FB1A}" type="slidenum">
              <a:rPr lang="en-US" smtClean="0">
                <a:solidFill>
                  <a:srgbClr val="000000"/>
                </a:solidFill>
              </a:rPr>
              <a:pPr/>
              <a:t>‹#›</a:t>
            </a:fld>
            <a:endParaRPr lang="en-US" dirty="0">
              <a:solidFill>
                <a:srgbClr val="000000"/>
              </a:solidFill>
            </a:endParaRPr>
          </a:p>
        </p:txBody>
      </p:sp>
      <p:sp>
        <p:nvSpPr>
          <p:cNvPr id="21" name="Title 10"/>
          <p:cNvSpPr>
            <a:spLocks noGrp="1"/>
          </p:cNvSpPr>
          <p:nvPr>
            <p:ph type="title"/>
          </p:nvPr>
        </p:nvSpPr>
        <p:spPr>
          <a:xfrm>
            <a:off x="1371600" y="76200"/>
            <a:ext cx="77724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4" name="Text Placeholder 12"/>
          <p:cNvSpPr>
            <a:spLocks noGrp="1"/>
          </p:cNvSpPr>
          <p:nvPr>
            <p:ph type="body" sz="quarter" idx="10" hasCustomPrompt="1"/>
          </p:nvPr>
        </p:nvSpPr>
        <p:spPr>
          <a:xfrm>
            <a:off x="1356361" y="6507798"/>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6" name="Text Placeholder 12"/>
          <p:cNvSpPr>
            <a:spLocks noGrp="1"/>
          </p:cNvSpPr>
          <p:nvPr>
            <p:ph type="body" sz="quarter" idx="13" hasCustomPrompt="1"/>
          </p:nvPr>
        </p:nvSpPr>
        <p:spPr>
          <a:xfrm>
            <a:off x="1356361" y="6162912"/>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pic>
        <p:nvPicPr>
          <p:cNvPr id="17" name="Picture 33" descr="HP2020_logo.png"/>
          <p:cNvPicPr>
            <a:picLocks noChangeAspect="1"/>
          </p:cNvPicPr>
          <p:nvPr userDrawn="1"/>
        </p:nvPicPr>
        <p:blipFill>
          <a:blip r:embed="rId3" cstate="print"/>
          <a:srcRect/>
          <a:stretch>
            <a:fillRect/>
          </a:stretch>
        </p:blipFill>
        <p:spPr bwMode="auto">
          <a:xfrm>
            <a:off x="76200" y="6224334"/>
            <a:ext cx="1280160" cy="598206"/>
          </a:xfrm>
          <a:prstGeom prst="rect">
            <a:avLst/>
          </a:prstGeom>
          <a:noFill/>
          <a:ln w="9525">
            <a:noFill/>
            <a:miter lim="800000"/>
            <a:headEnd/>
            <a:tailEnd/>
          </a:ln>
        </p:spPr>
      </p:pic>
    </p:spTree>
    <p:extLst>
      <p:ext uri="{BB962C8B-B14F-4D97-AF65-F5344CB8AC3E}">
        <p14:creationId xmlns:p14="http://schemas.microsoft.com/office/powerpoint/2010/main" val="404485980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1A4EBD27-DC53-4898-B72E-5655E4B22A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609832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srgbClr val="000000"/>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88FAF9D-AF5A-496A-B0B6-E10018E450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696832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solidFill>
                <a:prstClr val="black"/>
              </a:solidFill>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7"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66"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9783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773683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803476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solidFill>
                <a:srgbClr val="000000"/>
              </a:solidFill>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565181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205992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solidFill>
                <a:prstClr val="black">
                  <a:tint val="75000"/>
                </a:prstClr>
              </a:solidFill>
              <a:latin typeface="Calibri"/>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prstClr val="black">
                  <a:tint val="75000"/>
                </a:prstClr>
              </a:solidFill>
              <a:latin typeface="Calibri"/>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2E98E975-543F-4E95-A2FC-081553922CC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49425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853FC7C7-C60D-4590-AD93-A35F8B616F6A}" type="datetimeFigureOut">
              <a:rPr lang="en-US" smtClean="0">
                <a:solidFill>
                  <a:prstClr val="black">
                    <a:tint val="75000"/>
                  </a:prstClr>
                </a:solidFill>
                <a:latin typeface="Calibri"/>
              </a:rPr>
              <a:pPr/>
              <a:t>9/26/2014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77D2567-52D5-4844-A4BE-778EA0D324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6597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solidFill>
                <a:srgbClr val="000000"/>
              </a:solidFill>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7"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66"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805728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effectLst/>
                <a:latin typeface="Calibri" pitchFamily="34" charset="0"/>
              </a:defRPr>
            </a:lvl1pPr>
          </a:lstStyle>
          <a:p>
            <a:endParaRPr lang="en-US" dirty="0"/>
          </a:p>
        </p:txBody>
      </p:sp>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Tree>
    <p:extLst>
      <p:ext uri="{BB962C8B-B14F-4D97-AF65-F5344CB8AC3E}">
        <p14:creationId xmlns:p14="http://schemas.microsoft.com/office/powerpoint/2010/main" val="3606705914"/>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accent1"/>
              </a:buClr>
              <a:buSzPct val="70000"/>
              <a:buFont typeface="Wingdings" pitchFamily="2" charset="2"/>
              <a:buChar char="§"/>
              <a:defRPr sz="2400" b="1" baseline="0">
                <a:solidFill>
                  <a:schemeClr val="bg2"/>
                </a:solidFill>
                <a:latin typeface="Calibri" pitchFamily="34" charset="0"/>
              </a:defRPr>
            </a:lvl1pPr>
            <a:lvl2pPr marL="742950" indent="-285750">
              <a:buClr>
                <a:schemeClr val="tx1"/>
              </a:buClr>
              <a:buSzPct val="100000"/>
              <a:buFont typeface="Arial" pitchFamily="34" charset="0"/>
              <a:buChar char="•"/>
              <a:defRPr sz="2000">
                <a:solidFill>
                  <a:schemeClr val="bg2"/>
                </a:solidFill>
              </a:defRPr>
            </a:lvl2pPr>
            <a:lvl3pPr marL="1143000" indent="-228600">
              <a:buClr>
                <a:schemeClr val="tx1"/>
              </a:buClr>
              <a:buSzPct val="100000"/>
              <a:buFont typeface="Courier New" pitchFamily="49" charset="0"/>
              <a:buChar char="o"/>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endParaRPr lang="en-US" dirty="0" smtClean="0"/>
          </a:p>
          <a:p>
            <a:pPr lvl="1"/>
            <a:endParaRPr lang="en-US" dirty="0" smtClean="0"/>
          </a:p>
          <a:p>
            <a:pPr lvl="2"/>
            <a:endParaRPr lang="en-US" dirty="0"/>
          </a:p>
        </p:txBody>
      </p:sp>
      <p:sp>
        <p:nvSpPr>
          <p:cNvPr id="6" name="Text Placeholder 5"/>
          <p:cNvSpPr>
            <a:spLocks noGrp="1"/>
          </p:cNvSpPr>
          <p:nvPr userDrawn="1">
            <p:ph type="body" sz="quarter" idx="11" hasCustomPrompt="1"/>
          </p:nvPr>
        </p:nvSpPr>
        <p:spPr>
          <a:xfrm>
            <a:off x="457200" y="6019800"/>
            <a:ext cx="8229600" cy="381000"/>
          </a:xfrm>
          <a:prstGeom prst="rect">
            <a:avLst/>
          </a:prstGeom>
        </p:spPr>
        <p:txBody>
          <a:bodyPr anchor="b"/>
          <a:lstStyle>
            <a:lvl1pPr>
              <a:buNone/>
              <a:defRPr sz="1100">
                <a:solidFill>
                  <a:schemeClr val="tx1"/>
                </a:solidFill>
                <a:latin typeface="Calibri" pitchFamily="34" charset="0"/>
              </a:defRPr>
            </a:lvl1pPr>
          </a:lstStyle>
          <a:p>
            <a:r>
              <a:rPr lang="en-US" dirty="0" smtClean="0"/>
              <a:t>* Citations, references, and credits</a:t>
            </a:r>
            <a:endParaRPr lang="en-US" dirty="0"/>
          </a:p>
        </p:txBody>
      </p:sp>
    </p:spTree>
    <p:extLst>
      <p:ext uri="{BB962C8B-B14F-4D97-AF65-F5344CB8AC3E}">
        <p14:creationId xmlns:p14="http://schemas.microsoft.com/office/powerpoint/2010/main" val="311973923"/>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solidFill>
                <a:srgbClr val="0039A6"/>
              </a:solidFill>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7"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66"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a:prstGeom prst="rect">
            <a:avLst/>
          </a:prstGeo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689648643"/>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tx1"/>
              </a:buClr>
              <a:buSzPct val="70000"/>
              <a:buFont typeface="Arial" pitchFamily="34" charset="0"/>
              <a:buChar char="•"/>
              <a:defRPr sz="2400" b="1" baseline="0">
                <a:solidFill>
                  <a:schemeClr val="bg2"/>
                </a:solidFill>
                <a:latin typeface="Calibri" pitchFamily="34" charset="0"/>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endParaRPr lang="en-US" dirty="0"/>
          </a:p>
        </p:txBody>
      </p:sp>
      <p:sp>
        <p:nvSpPr>
          <p:cNvPr id="7" name="Text Placeholder 5"/>
          <p:cNvSpPr>
            <a:spLocks noGrp="1"/>
          </p:cNvSpPr>
          <p:nvPr>
            <p:ph type="body" sz="quarter" idx="11" hasCustomPrompt="1"/>
          </p:nvPr>
        </p:nvSpPr>
        <p:spPr>
          <a:xfrm>
            <a:off x="457200" y="6019800"/>
            <a:ext cx="8229600" cy="381000"/>
          </a:xfrm>
          <a:prstGeom prst="rect">
            <a:avLst/>
          </a:prstGeom>
        </p:spPr>
        <p:txBody>
          <a:bodyPr anchor="b"/>
          <a:lstStyle>
            <a:lvl1pPr>
              <a:buNone/>
              <a:defRPr sz="1100">
                <a:solidFill>
                  <a:schemeClr val="tx1"/>
                </a:solidFill>
                <a:latin typeface="Calibri" pitchFamily="34" charset="0"/>
              </a:defRPr>
            </a:lvl1pPr>
          </a:lstStyle>
          <a:p>
            <a:r>
              <a:rPr lang="en-US" dirty="0" smtClean="0"/>
              <a:t>* Citations, references, and credits</a:t>
            </a:r>
            <a:endParaRPr lang="en-US" dirty="0"/>
          </a:p>
        </p:txBody>
      </p:sp>
    </p:spTree>
    <p:extLst>
      <p:ext uri="{BB962C8B-B14F-4D97-AF65-F5344CB8AC3E}">
        <p14:creationId xmlns:p14="http://schemas.microsoft.com/office/powerpoint/2010/main" val="371910327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effectLst/>
                <a:latin typeface="Calibri" pitchFamily="34" charset="0"/>
              </a:defRPr>
            </a:lvl1pPr>
          </a:lstStyle>
          <a:p>
            <a:endParaRPr lang="en-US" dirty="0"/>
          </a:p>
        </p:txBody>
      </p:sp>
    </p:spTree>
    <p:extLst>
      <p:ext uri="{BB962C8B-B14F-4D97-AF65-F5344CB8AC3E}">
        <p14:creationId xmlns:p14="http://schemas.microsoft.com/office/powerpoint/2010/main" val="261271654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asic Content Badg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tx1"/>
              </a:buClr>
              <a:buSzPct val="70000"/>
              <a:buFont typeface="Arial" pitchFamily="34" charset="0"/>
              <a:buChar char="•"/>
              <a:defRPr sz="2400" b="1" baseline="0">
                <a:solidFill>
                  <a:schemeClr val="bg2"/>
                </a:solidFill>
                <a:latin typeface="Calibri" pitchFamily="34" charset="0"/>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endParaRPr lang="en-US" dirty="0"/>
          </a:p>
        </p:txBody>
      </p:sp>
      <p:sp>
        <p:nvSpPr>
          <p:cNvPr id="5" name="Text Placeholder 5"/>
          <p:cNvSpPr>
            <a:spLocks noGrp="1"/>
          </p:cNvSpPr>
          <p:nvPr>
            <p:ph type="body" sz="quarter" idx="11" hasCustomPrompt="1"/>
          </p:nvPr>
        </p:nvSpPr>
        <p:spPr>
          <a:xfrm>
            <a:off x="2133600" y="6019800"/>
            <a:ext cx="6553200" cy="381000"/>
          </a:xfrm>
          <a:prstGeom prst="rect">
            <a:avLst/>
          </a:prstGeom>
        </p:spPr>
        <p:txBody>
          <a:bodyPr anchor="b"/>
          <a:lstStyle>
            <a:lvl1pPr>
              <a:buNone/>
              <a:defRPr sz="1100">
                <a:solidFill>
                  <a:schemeClr val="tx1"/>
                </a:solidFill>
                <a:latin typeface="Calibri" pitchFamily="34" charset="0"/>
              </a:defRPr>
            </a:lvl1pPr>
          </a:lstStyle>
          <a:p>
            <a:r>
              <a:rPr lang="en-US" dirty="0" smtClean="0"/>
              <a:t>* Citations, references, and credits</a:t>
            </a:r>
            <a:endParaRPr lang="en-US" dirty="0"/>
          </a:p>
        </p:txBody>
      </p:sp>
    </p:spTree>
    <p:extLst>
      <p:ext uri="{BB962C8B-B14F-4D97-AF65-F5344CB8AC3E}">
        <p14:creationId xmlns:p14="http://schemas.microsoft.com/office/powerpoint/2010/main" val="4260949510"/>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3" y="1271016"/>
            <a:ext cx="7772400" cy="1362075"/>
          </a:xfrm>
          <a:prstGeom prst="rect">
            <a:avLst/>
          </a:prstGeom>
        </p:spPr>
        <p:txBody>
          <a:bodyPr anchor="t"/>
          <a:lstStyle>
            <a:lvl1pPr algn="ctr">
              <a:lnSpc>
                <a:spcPts val="3800"/>
              </a:lnSpc>
              <a:defRPr sz="3600" b="1" cap="all" baseline="0">
                <a:effectLst/>
                <a:latin typeface="Calibri" pitchFamily="34" charset="0"/>
              </a:defRPr>
            </a:lvl1pPr>
          </a:lstStyle>
          <a:p>
            <a:endParaRPr lang="en-US" dirty="0"/>
          </a:p>
        </p:txBody>
      </p:sp>
      <p:sp>
        <p:nvSpPr>
          <p:cNvPr id="3" name="Text Placeholder 2"/>
          <p:cNvSpPr>
            <a:spLocks noGrp="1"/>
          </p:cNvSpPr>
          <p:nvPr>
            <p:ph type="body" idx="1"/>
          </p:nvPr>
        </p:nvSpPr>
        <p:spPr>
          <a:xfrm>
            <a:off x="684213" y="2743200"/>
            <a:ext cx="7772400" cy="1500187"/>
          </a:xfrm>
          <a:prstGeom prst="rect">
            <a:avLst/>
          </a:prstGeom>
        </p:spPr>
        <p:txBody>
          <a:bodyPr anchor="t" anchorCtr="0"/>
          <a:lstStyle>
            <a:lvl1pPr marL="0" indent="0" algn="ctr">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Tree>
    <p:extLst>
      <p:ext uri="{BB962C8B-B14F-4D97-AF65-F5344CB8AC3E}">
        <p14:creationId xmlns:p14="http://schemas.microsoft.com/office/powerpoint/2010/main" val="1327171183"/>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baseline="0">
                <a:effectLst/>
                <a:latin typeface="Calibri" pitchFamily="34" charset="0"/>
              </a:defRPr>
            </a:lvl1pPr>
          </a:lstStyle>
          <a:p>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marL="342900" indent="-342900">
              <a:buClr>
                <a:schemeClr val="tx1"/>
              </a:buClr>
              <a:buSzPct val="70000"/>
              <a:buFont typeface="Wingdings" pitchFamily="2" charset="2"/>
              <a:buChar char="§"/>
              <a:defRPr sz="2400" b="1">
                <a:solidFill>
                  <a:schemeClr val="bg2"/>
                </a:solidFill>
                <a:latin typeface="Calibri" pitchFamily="34" charset="0"/>
              </a:defRPr>
            </a:lvl1pPr>
            <a:lvl2pPr marL="742950" indent="-285750">
              <a:buClr>
                <a:schemeClr val="tx1"/>
              </a:buClr>
              <a:buSzPct val="100000"/>
              <a:buFont typeface="Arial" pitchFamily="34" charset="0"/>
              <a:buChar char="•"/>
              <a:defRPr sz="2000">
                <a:solidFill>
                  <a:schemeClr val="bg2"/>
                </a:solidFill>
              </a:defRPr>
            </a:lvl2pPr>
            <a:lvl3pPr marL="1143000" indent="-228600">
              <a:buClr>
                <a:schemeClr val="tx1"/>
              </a:buClr>
              <a:buSzPct val="100000"/>
              <a:buFont typeface="Courier New" pitchFamily="49" charset="0"/>
              <a:buChar char="o"/>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endParaRPr lang="en-US" dirty="0" smtClean="0"/>
          </a:p>
          <a:p>
            <a:pPr lvl="1"/>
            <a:endParaRPr lang="en-US" dirty="0" smtClean="0"/>
          </a:p>
          <a:p>
            <a:pPr lvl="2"/>
            <a:endParaRPr lang="en-US" dirty="0"/>
          </a:p>
        </p:txBody>
      </p:sp>
      <p:sp>
        <p:nvSpPr>
          <p:cNvPr id="4" name="Text Placeholder 3"/>
          <p:cNvSpPr>
            <a:spLocks noGrp="1"/>
          </p:cNvSpPr>
          <p:nvPr>
            <p:ph type="body" sz="half" idx="2"/>
          </p:nvPr>
        </p:nvSpPr>
        <p:spPr>
          <a:xfrm>
            <a:off x="457200" y="1435101"/>
            <a:ext cx="3008313" cy="4356099"/>
          </a:xfrm>
          <a:prstGeom prst="rect">
            <a:avLst/>
          </a:prstGeom>
        </p:spPr>
        <p:txBody>
          <a:bodyPr/>
          <a:lstStyle>
            <a:lvl1pPr marL="0" indent="0">
              <a:buNone/>
              <a:defRPr sz="1400" baseline="0">
                <a:solidFill>
                  <a:schemeClr val="bg2"/>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smtClean="0"/>
          </a:p>
        </p:txBody>
      </p:sp>
      <p:sp>
        <p:nvSpPr>
          <p:cNvPr id="6" name="Text Placeholder 5"/>
          <p:cNvSpPr>
            <a:spLocks noGrp="1"/>
          </p:cNvSpPr>
          <p:nvPr>
            <p:ph type="body" sz="quarter" idx="11" hasCustomPrompt="1"/>
          </p:nvPr>
        </p:nvSpPr>
        <p:spPr>
          <a:xfrm>
            <a:off x="457200" y="6019800"/>
            <a:ext cx="8229600" cy="381000"/>
          </a:xfrm>
          <a:prstGeom prst="rect">
            <a:avLst/>
          </a:prstGeom>
        </p:spPr>
        <p:txBody>
          <a:bodyPr anchor="b"/>
          <a:lstStyle>
            <a:lvl1pPr>
              <a:buNone/>
              <a:defRPr sz="1100">
                <a:solidFill>
                  <a:schemeClr val="tx1"/>
                </a:solidFill>
                <a:latin typeface="Calibri" pitchFamily="34" charset="0"/>
              </a:defRPr>
            </a:lvl1pPr>
          </a:lstStyle>
          <a:p>
            <a:r>
              <a:rPr lang="en-US" dirty="0" smtClean="0"/>
              <a:t>* Citations, references, and credits</a:t>
            </a:r>
            <a:endParaRPr lang="en-US" dirty="0"/>
          </a:p>
        </p:txBody>
      </p:sp>
    </p:spTree>
    <p:extLst>
      <p:ext uri="{BB962C8B-B14F-4D97-AF65-F5344CB8AC3E}">
        <p14:creationId xmlns:p14="http://schemas.microsoft.com/office/powerpoint/2010/main" val="279840136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effectLst/>
                <a:latin typeface="Calibri" pitchFamily="34" charset="0"/>
              </a:defRPr>
            </a:lvl1pPr>
          </a:lstStyle>
          <a:p>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1"/>
            </a:solidFill>
          </a:ln>
          <a:effectLst>
            <a:outerShdw blurRad="44450" dist="27940" dir="5400000" algn="ctr">
              <a:srgbClr val="000000">
                <a:alpha val="32000"/>
              </a:srgbClr>
            </a:outerShdw>
          </a:effectLst>
        </p:spPr>
        <p:txBody>
          <a:bodyPr/>
          <a:lstStyle>
            <a:lvl1pPr marL="0" indent="0">
              <a:buNone/>
              <a:defRPr sz="3200">
                <a:latin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smtClean="0"/>
          </a:p>
        </p:txBody>
      </p:sp>
    </p:spTree>
    <p:extLst>
      <p:ext uri="{BB962C8B-B14F-4D97-AF65-F5344CB8AC3E}">
        <p14:creationId xmlns:p14="http://schemas.microsoft.com/office/powerpoint/2010/main" val="230123596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Tree>
    <p:extLst>
      <p:ext uri="{BB962C8B-B14F-4D97-AF65-F5344CB8AC3E}">
        <p14:creationId xmlns:p14="http://schemas.microsoft.com/office/powerpoint/2010/main" val="2422104871"/>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a:prstGeom prst="rect">
            <a:avLst/>
          </a:prstGeo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a:prstGeom prst="rect">
            <a:avLst/>
          </a:prstGeo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77390533"/>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09548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829332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857906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80746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36163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6068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31615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2334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2184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47696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10098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89531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690482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76491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solidFill>
                <a:prstClr val="black"/>
              </a:solidFill>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589638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28530996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23268690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
        <p:nvSpPr>
          <p:cNvPr id="10" name="Title 10"/>
          <p:cNvSpPr>
            <a:spLocks noGrp="1"/>
          </p:cNvSpPr>
          <p:nvPr>
            <p:ph type="title"/>
          </p:nvPr>
        </p:nvSpPr>
        <p:spPr>
          <a:xfrm>
            <a:off x="457200" y="0"/>
            <a:ext cx="8229600" cy="558140"/>
          </a:xfrm>
        </p:spPr>
        <p:txBody>
          <a:bodyPr>
            <a:normAutofit/>
          </a:bodyPr>
          <a:lstStyle>
            <a:lvl1pPr>
              <a:defRPr sz="3200" b="1">
                <a:solidFill>
                  <a:srgbClr val="003F72"/>
                </a:solidFill>
                <a:latin typeface="Arial Black" pitchFamily="34" charset="0"/>
                <a:ea typeface="Tahoma" pitchFamily="34" charset="0"/>
                <a:cs typeface="Tahoma"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739720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Data chart with floating legend items">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1" y="570368"/>
            <a:ext cx="9134945" cy="4861711"/>
          </a:xfrm>
        </p:spPr>
        <p:txBody>
          <a:bodyPr/>
          <a:lstStyle/>
          <a:p>
            <a:endParaRPr lang="en-US" dirty="0"/>
          </a:p>
        </p:txBody>
      </p:sp>
      <p:sp>
        <p:nvSpPr>
          <p:cNvPr id="10" name="Title 9"/>
          <p:cNvSpPr>
            <a:spLocks noGrp="1"/>
          </p:cNvSpPr>
          <p:nvPr>
            <p:ph type="title"/>
          </p:nvPr>
        </p:nvSpPr>
        <p:spPr>
          <a:xfrm>
            <a:off x="457200" y="3048"/>
            <a:ext cx="8229600" cy="567320"/>
          </a:xfrm>
        </p:spPr>
        <p:txBody>
          <a:bodyPr>
            <a:noAutofit/>
          </a:bodyPr>
          <a:lstStyle>
            <a:lvl1pPr>
              <a:defRPr sz="3200"/>
            </a:lvl1pPr>
          </a:lstStyle>
          <a:p>
            <a:r>
              <a:rPr lang="en-US" dirty="0" smtClean="0"/>
              <a:t>Click to edit Master title style</a:t>
            </a:r>
            <a:endParaRPr lang="en-US" dirty="0"/>
          </a:p>
        </p:txBody>
      </p:sp>
      <p:sp>
        <p:nvSpPr>
          <p:cNvPr id="22" name="Text Placeholder 6"/>
          <p:cNvSpPr>
            <a:spLocks noGrp="1"/>
          </p:cNvSpPr>
          <p:nvPr>
            <p:ph type="body" sz="quarter" idx="25" hasCustomPrompt="1"/>
          </p:nvPr>
        </p:nvSpPr>
        <p:spPr>
          <a:xfrm>
            <a:off x="7179398" y="686567"/>
            <a:ext cx="1964603" cy="336486"/>
          </a:xfrm>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Direction desired</a:t>
            </a:r>
            <a:endParaRPr lang="en-US" dirty="0"/>
          </a:p>
        </p:txBody>
      </p:sp>
      <p:sp>
        <p:nvSpPr>
          <p:cNvPr id="3" name="Text Placeholder 2"/>
          <p:cNvSpPr>
            <a:spLocks noGrp="1"/>
          </p:cNvSpPr>
          <p:nvPr>
            <p:ph type="body" sz="quarter" idx="17" hasCustomPrompt="1"/>
          </p:nvPr>
        </p:nvSpPr>
        <p:spPr>
          <a:xfrm>
            <a:off x="8142051" y="2552699"/>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Legend1</a:t>
            </a:r>
            <a:endParaRPr lang="en-US" dirty="0"/>
          </a:p>
        </p:txBody>
      </p:sp>
      <p:sp>
        <p:nvSpPr>
          <p:cNvPr id="15" name="Text Placeholder 2"/>
          <p:cNvSpPr>
            <a:spLocks noGrp="1"/>
          </p:cNvSpPr>
          <p:nvPr>
            <p:ph type="body" sz="quarter" idx="18" hasCustomPrompt="1"/>
          </p:nvPr>
        </p:nvSpPr>
        <p:spPr>
          <a:xfrm>
            <a:off x="8142052" y="2849954"/>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Legend2</a:t>
            </a:r>
            <a:endParaRPr lang="en-US" dirty="0"/>
          </a:p>
        </p:txBody>
      </p:sp>
      <p:sp>
        <p:nvSpPr>
          <p:cNvPr id="16" name="Text Placeholder 2"/>
          <p:cNvSpPr>
            <a:spLocks noGrp="1"/>
          </p:cNvSpPr>
          <p:nvPr>
            <p:ph type="body" sz="quarter" idx="19" hasCustomPrompt="1"/>
          </p:nvPr>
        </p:nvSpPr>
        <p:spPr>
          <a:xfrm>
            <a:off x="8142051" y="3174370"/>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Legend3</a:t>
            </a:r>
            <a:endParaRPr lang="en-US" dirty="0"/>
          </a:p>
        </p:txBody>
      </p:sp>
      <p:sp>
        <p:nvSpPr>
          <p:cNvPr id="17" name="Text Placeholder 2"/>
          <p:cNvSpPr>
            <a:spLocks noGrp="1"/>
          </p:cNvSpPr>
          <p:nvPr>
            <p:ph type="body" sz="quarter" idx="20" hasCustomPrompt="1"/>
          </p:nvPr>
        </p:nvSpPr>
        <p:spPr>
          <a:xfrm>
            <a:off x="8103140" y="3509348"/>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Legend4</a:t>
            </a:r>
            <a:endParaRPr lang="en-US" dirty="0"/>
          </a:p>
        </p:txBody>
      </p:sp>
      <p:sp>
        <p:nvSpPr>
          <p:cNvPr id="18" name="Text Placeholder 2"/>
          <p:cNvSpPr>
            <a:spLocks noGrp="1"/>
          </p:cNvSpPr>
          <p:nvPr>
            <p:ph type="body" sz="quarter" idx="21" hasCustomPrompt="1"/>
          </p:nvPr>
        </p:nvSpPr>
        <p:spPr>
          <a:xfrm>
            <a:off x="8122597" y="3888085"/>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Legend5</a:t>
            </a:r>
            <a:endParaRPr lang="en-US" dirty="0"/>
          </a:p>
        </p:txBody>
      </p:sp>
      <p:sp>
        <p:nvSpPr>
          <p:cNvPr id="19" name="Text Placeholder 2"/>
          <p:cNvSpPr>
            <a:spLocks noGrp="1"/>
          </p:cNvSpPr>
          <p:nvPr>
            <p:ph type="body" sz="quarter" idx="22" hasCustomPrompt="1"/>
          </p:nvPr>
        </p:nvSpPr>
        <p:spPr>
          <a:xfrm>
            <a:off x="8132324" y="4239661"/>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Legend6</a:t>
            </a:r>
            <a:endParaRPr lang="en-US" dirty="0"/>
          </a:p>
        </p:txBody>
      </p:sp>
      <p:sp>
        <p:nvSpPr>
          <p:cNvPr id="20" name="Text Placeholder 2"/>
          <p:cNvSpPr>
            <a:spLocks noGrp="1"/>
          </p:cNvSpPr>
          <p:nvPr>
            <p:ph type="body" sz="quarter" idx="23" hasCustomPrompt="1"/>
          </p:nvPr>
        </p:nvSpPr>
        <p:spPr>
          <a:xfrm>
            <a:off x="8142051" y="4610853"/>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Legend7</a:t>
            </a:r>
            <a:endParaRPr lang="en-US" dirty="0"/>
          </a:p>
        </p:txBody>
      </p:sp>
      <p:sp>
        <p:nvSpPr>
          <p:cNvPr id="21" name="Text Placeholder 2"/>
          <p:cNvSpPr>
            <a:spLocks noGrp="1"/>
          </p:cNvSpPr>
          <p:nvPr>
            <p:ph type="body" sz="quarter" idx="24" hasCustomPrompt="1"/>
          </p:nvPr>
        </p:nvSpPr>
        <p:spPr>
          <a:xfrm>
            <a:off x="8151779" y="4945832"/>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Legend8</a:t>
            </a:r>
            <a:endParaRPr lang="en-US" dirty="0"/>
          </a:p>
        </p:txBody>
      </p:sp>
      <p:sp>
        <p:nvSpPr>
          <p:cNvPr id="8"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7" name="Text Placeholder 6"/>
          <p:cNvSpPr>
            <a:spLocks noGrp="1"/>
          </p:cNvSpPr>
          <p:nvPr>
            <p:ph type="body" sz="quarter" idx="13" hasCustomPrompt="1"/>
          </p:nvPr>
        </p:nvSpPr>
        <p:spPr>
          <a:xfrm>
            <a:off x="0" y="6301211"/>
            <a:ext cx="7297093"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4" name="Text Placeholder 6"/>
          <p:cNvSpPr>
            <a:spLocks noGrp="1"/>
          </p:cNvSpPr>
          <p:nvPr>
            <p:ph type="body" sz="quarter" idx="16" hasCustomPrompt="1"/>
          </p:nvPr>
        </p:nvSpPr>
        <p:spPr>
          <a:xfrm>
            <a:off x="7306147" y="6310264"/>
            <a:ext cx="1122629" cy="547735"/>
          </a:xfrm>
          <a:ln w="12700">
            <a:noFill/>
          </a:ln>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3786" y="6295869"/>
            <a:ext cx="706169" cy="562131"/>
          </a:xfrm>
          <a:prstGeom prst="rect">
            <a:avLst/>
          </a:prstGeom>
        </p:spPr>
      </p:pic>
    </p:spTree>
    <p:extLst>
      <p:ext uri="{BB962C8B-B14F-4D97-AF65-F5344CB8AC3E}">
        <p14:creationId xmlns:p14="http://schemas.microsoft.com/office/powerpoint/2010/main" val="28863788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solidFill>
                <a:prstClr val="black"/>
              </a:solidFill>
            </a:endParaRPr>
          </a:p>
        </p:txBody>
      </p:sp>
      <p:pic>
        <p:nvPicPr>
          <p:cNvPr id="5"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3" cstate="print"/>
          <a:srcRect/>
          <a:stretch>
            <a:fillRect/>
          </a:stretch>
        </p:blipFill>
        <p:spPr bwMode="auto">
          <a:xfrm>
            <a:off x="7604125" y="6078002"/>
            <a:ext cx="1477963" cy="744538"/>
          </a:xfrm>
          <a:prstGeom prst="rect">
            <a:avLst/>
          </a:prstGeom>
          <a:noFill/>
          <a:ln w="9525">
            <a:noFill/>
            <a:miter lim="800000"/>
            <a:headEnd/>
            <a:tailEnd/>
          </a:ln>
        </p:spPr>
      </p:pic>
      <p:pic>
        <p:nvPicPr>
          <p:cNvPr id="7" name="Picture 33" descr="HP2020_logo.png"/>
          <p:cNvPicPr>
            <a:picLocks noChangeAspect="1"/>
          </p:cNvPicPr>
          <p:nvPr userDrawn="1"/>
        </p:nvPicPr>
        <p:blipFill>
          <a:blip r:embed="rId4" cstate="print"/>
          <a:srcRect/>
          <a:stretch>
            <a:fillRect/>
          </a:stretch>
        </p:blipFill>
        <p:spPr bwMode="auto">
          <a:xfrm>
            <a:off x="76200" y="6224334"/>
            <a:ext cx="1280160" cy="598206"/>
          </a:xfrm>
          <a:prstGeom prst="rect">
            <a:avLst/>
          </a:prstGeom>
          <a:noFill/>
          <a:ln w="9525">
            <a:noFill/>
            <a:miter lim="800000"/>
            <a:headEnd/>
            <a:tailEnd/>
          </a:ln>
        </p:spPr>
      </p:pic>
      <p:sp>
        <p:nvSpPr>
          <p:cNvPr id="2" name="Title 1"/>
          <p:cNvSpPr>
            <a:spLocks noGrp="1"/>
          </p:cNvSpPr>
          <p:nvPr>
            <p:ph type="title"/>
          </p:nvPr>
        </p:nvSpPr>
        <p:spPr>
          <a:xfrm>
            <a:off x="-2381" y="606426"/>
            <a:ext cx="9144000" cy="1554162"/>
          </a:xfrm>
          <a:prstGeom prst="rect">
            <a:avLst/>
          </a:prstGeom>
        </p:spPr>
        <p:txBody>
          <a:bodyPr/>
          <a:lstStyle>
            <a:lvl1pPr>
              <a:defRPr lang="en-US" sz="3200" b="1" kern="1200" dirty="0">
                <a:solidFill>
                  <a:srgbClr val="FADA63"/>
                </a:solidFill>
                <a:latin typeface="Tahoma" pitchFamily="34" charset="0"/>
                <a:ea typeface="Tahoma" pitchFamily="34" charset="0"/>
                <a:cs typeface="Tahoma" pitchFamily="34" charset="0"/>
              </a:defRPr>
            </a:lvl1pPr>
          </a:lstStyle>
          <a:p>
            <a:pPr marL="0" lvl="0" indent="0" algn="ctr" defTabSz="914400" rtl="0" eaLnBrk="1" latinLnBrk="0" hangingPunct="1">
              <a:spcBef>
                <a:spcPts val="0"/>
              </a:spcBef>
              <a:buFont typeface="Arial" pitchFamily="34" charset="0"/>
              <a:buNone/>
            </a:pPr>
            <a:r>
              <a:rPr lang="en-US" dirty="0" smtClean="0"/>
              <a:t>Click to edit Master title style</a:t>
            </a:r>
            <a:endParaRPr lang="en-US" dirty="0"/>
          </a:p>
        </p:txBody>
      </p:sp>
    </p:spTree>
    <p:extLst>
      <p:ext uri="{BB962C8B-B14F-4D97-AF65-F5344CB8AC3E}">
        <p14:creationId xmlns:p14="http://schemas.microsoft.com/office/powerpoint/2010/main" val="964196035"/>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76800"/>
          </a:xfrm>
          <a:prstGeom prst="rect">
            <a:avLst/>
          </a:prstGeom>
        </p:spPr>
        <p:txBody>
          <a:bodyPr/>
          <a:lstStyle>
            <a:lvl1pPr>
              <a:defRPr>
                <a:solidFill>
                  <a:schemeClr val="tx1"/>
                </a:solidFill>
                <a:latin typeface="Tahoma" pitchFamily="34" charset="0"/>
                <a:ea typeface="Tahoma" pitchFamily="34" charset="0"/>
                <a:cs typeface="Tahoma" pitchFamily="34" charset="0"/>
              </a:defRPr>
            </a:lvl1pPr>
            <a:lvl2pPr>
              <a:defRPr>
                <a:solidFill>
                  <a:schemeClr val="tx1"/>
                </a:solidFill>
                <a:latin typeface="Tahoma" pitchFamily="34" charset="0"/>
                <a:ea typeface="Tahoma" pitchFamily="34" charset="0"/>
                <a:cs typeface="Tahoma" pitchFamily="34" charset="0"/>
              </a:defRPr>
            </a:lvl2pPr>
            <a:lvl3pPr>
              <a:defRPr>
                <a:solidFill>
                  <a:schemeClr val="tx1"/>
                </a:solidFill>
                <a:latin typeface="Tahoma" pitchFamily="34" charset="0"/>
                <a:ea typeface="Tahoma" pitchFamily="34" charset="0"/>
                <a:cs typeface="Tahoma" pitchFamily="34" charset="0"/>
              </a:defRPr>
            </a:lvl3pPr>
            <a:lvl4pPr>
              <a:defRPr>
                <a:solidFill>
                  <a:schemeClr val="tx1"/>
                </a:solidFill>
                <a:latin typeface="Tahoma" pitchFamily="34" charset="0"/>
                <a:ea typeface="Tahoma" pitchFamily="34" charset="0"/>
                <a:cs typeface="Tahoma" pitchFamily="34" charset="0"/>
              </a:defRPr>
            </a:lvl4pPr>
            <a:lvl5pPr>
              <a:defRPr>
                <a:solidFill>
                  <a:schemeClr val="tx1"/>
                </a:solidFill>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fld id="{F8ECAD15-DF40-4D57-8D99-2197AD37FB1A}" type="slidenum">
              <a:rPr lang="en-US" smtClean="0">
                <a:solidFill>
                  <a:prstClr val="black">
                    <a:tint val="75000"/>
                  </a:prstClr>
                </a:solidFill>
              </a:rPr>
              <a:pPr/>
              <a:t>‹#›</a:t>
            </a:fld>
            <a:endParaRPr lang="en-US">
              <a:solidFill>
                <a:prstClr val="black">
                  <a:tint val="75000"/>
                </a:prstClr>
              </a:solidFill>
            </a:endParaRPr>
          </a:p>
        </p:txBody>
      </p:sp>
      <p:sp>
        <p:nvSpPr>
          <p:cNvPr id="12" name="Title 10"/>
          <p:cNvSpPr>
            <a:spLocks noGrp="1"/>
          </p:cNvSpPr>
          <p:nvPr>
            <p:ph type="title"/>
          </p:nvPr>
        </p:nvSpPr>
        <p:spPr>
          <a:xfrm>
            <a:off x="0" y="76200"/>
            <a:ext cx="91440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0" name="Text Placeholder 12"/>
          <p:cNvSpPr>
            <a:spLocks noGrp="1"/>
          </p:cNvSpPr>
          <p:nvPr>
            <p:ph type="body" sz="quarter" idx="10" hasCustomPrompt="1"/>
          </p:nvPr>
        </p:nvSpPr>
        <p:spPr>
          <a:xfrm>
            <a:off x="0" y="6506629"/>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1" name="Text Placeholder 12"/>
          <p:cNvSpPr>
            <a:spLocks noGrp="1"/>
          </p:cNvSpPr>
          <p:nvPr>
            <p:ph type="body" sz="quarter" idx="13" hasCustomPrompt="1"/>
          </p:nvPr>
        </p:nvSpPr>
        <p:spPr>
          <a:xfrm>
            <a:off x="0" y="6162912"/>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spTree>
    <p:extLst>
      <p:ext uri="{BB962C8B-B14F-4D97-AF65-F5344CB8AC3E}">
        <p14:creationId xmlns:p14="http://schemas.microsoft.com/office/powerpoint/2010/main" val="41017386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theme" Target="../theme/theme10.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5.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image" Target="../media/image2.pn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5.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image" Target="../media/image2.pn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image" Target="../media/image5.png"/><Relationship Id="rId5" Type="http://schemas.openxmlformats.org/officeDocument/2006/relationships/theme" Target="../theme/theme6.xml"/><Relationship Id="rId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6.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8.xml"/><Relationship Id="rId1" Type="http://schemas.openxmlformats.org/officeDocument/2006/relationships/slideLayout" Target="../slideLayouts/slideLayout72.xml"/><Relationship Id="rId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5" Type="http://schemas.openxmlformats.org/officeDocument/2006/relationships/image" Target="../media/image2.pn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FAF9D-AF5A-496A-B0B6-E10018E4505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02" r:id="rId13"/>
    <p:sldLayoutId id="2147483704" r:id="rId14"/>
    <p:sldLayoutId id="2147483767" r:id="rId15"/>
    <p:sldLayoutId id="2147483768" r:id="rId16"/>
    <p:sldLayoutId id="2147483770" r:id="rId17"/>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7740609"/>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21"/>
          <p:cNvSpPr>
            <a:spLocks noGrp="1"/>
          </p:cNvSpPr>
          <p:nvPr>
            <p:ph type="title"/>
          </p:nvPr>
        </p:nvSpPr>
        <p:spPr bwMode="auto">
          <a:xfrm>
            <a:off x="1600200" y="152400"/>
            <a:ext cx="74707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12"/>
          <p:cNvSpPr>
            <a:spLocks noGrp="1"/>
          </p:cNvSpPr>
          <p:nvPr>
            <p:ph type="body" idx="1"/>
          </p:nvPr>
        </p:nvSpPr>
        <p:spPr bwMode="auto">
          <a:xfrm>
            <a:off x="1600200" y="1673225"/>
            <a:ext cx="7315200" cy="4879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2055" name="Picture 15" descr="map.png"/>
          <p:cNvPicPr>
            <a:picLocks noChangeAspect="1"/>
          </p:cNvPicPr>
          <p:nvPr/>
        </p:nvPicPr>
        <p:blipFill>
          <a:blip r:embed="rId19" cstate="print"/>
          <a:srcRect b="32175"/>
          <a:stretch>
            <a:fillRect/>
          </a:stretch>
        </p:blipFill>
        <p:spPr bwMode="auto">
          <a:xfrm>
            <a:off x="152400" y="304800"/>
            <a:ext cx="1111250" cy="725488"/>
          </a:xfrm>
          <a:prstGeom prst="rect">
            <a:avLst/>
          </a:prstGeom>
          <a:noFill/>
          <a:ln w="9525">
            <a:noFill/>
            <a:miter lim="800000"/>
            <a:headEnd/>
            <a:tailEnd/>
          </a:ln>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pic>
        <p:nvPicPr>
          <p:cNvPr id="2057" name="Picture 33" descr="HP2020_logo.png"/>
          <p:cNvPicPr>
            <a:picLocks noChangeAspect="1"/>
          </p:cNvPicPr>
          <p:nvPr/>
        </p:nvPicPr>
        <p:blipFill>
          <a:blip r:embed="rId20" cstate="print"/>
          <a:srcRect/>
          <a:stretch>
            <a:fillRect/>
          </a:stretch>
        </p:blipFill>
        <p:spPr bwMode="auto">
          <a:xfrm>
            <a:off x="123825" y="6229350"/>
            <a:ext cx="1019175" cy="4762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3" r:id="rId11"/>
    <p:sldLayoutId id="2147483674" r:id="rId12"/>
    <p:sldLayoutId id="2147483675" r:id="rId13"/>
    <p:sldLayoutId id="2147483681" r:id="rId14"/>
    <p:sldLayoutId id="2147483684" r:id="rId15"/>
    <p:sldLayoutId id="2147483766" r:id="rId16"/>
    <p:sldLayoutId id="2147483843" r:id="rId17"/>
  </p:sldLayoutIdLst>
  <p:hf hdr="0" dt="0"/>
  <p:txStyles>
    <p:title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21"/>
          <p:cNvSpPr>
            <a:spLocks noGrp="1"/>
          </p:cNvSpPr>
          <p:nvPr>
            <p:ph type="title"/>
          </p:nvPr>
        </p:nvSpPr>
        <p:spPr bwMode="auto">
          <a:xfrm>
            <a:off x="1600200" y="152400"/>
            <a:ext cx="74707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12"/>
          <p:cNvSpPr>
            <a:spLocks noGrp="1"/>
          </p:cNvSpPr>
          <p:nvPr>
            <p:ph type="body" idx="1"/>
          </p:nvPr>
        </p:nvSpPr>
        <p:spPr bwMode="auto">
          <a:xfrm>
            <a:off x="1600200" y="1673225"/>
            <a:ext cx="7315200" cy="4879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2055" name="Picture 15" descr="map.png"/>
          <p:cNvPicPr>
            <a:picLocks noChangeAspect="1"/>
          </p:cNvPicPr>
          <p:nvPr/>
        </p:nvPicPr>
        <p:blipFill>
          <a:blip r:embed="rId20" cstate="print"/>
          <a:srcRect b="32175"/>
          <a:stretch>
            <a:fillRect/>
          </a:stretch>
        </p:blipFill>
        <p:spPr bwMode="auto">
          <a:xfrm>
            <a:off x="152400" y="304800"/>
            <a:ext cx="1111250" cy="725488"/>
          </a:xfrm>
          <a:prstGeom prst="rect">
            <a:avLst/>
          </a:prstGeom>
          <a:noFill/>
          <a:ln w="9525">
            <a:noFill/>
            <a:miter lim="800000"/>
            <a:headEnd/>
            <a:tailEnd/>
          </a:ln>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pic>
        <p:nvPicPr>
          <p:cNvPr id="2057" name="Picture 33" descr="HP2020_logo.png"/>
          <p:cNvPicPr>
            <a:picLocks noChangeAspect="1"/>
          </p:cNvPicPr>
          <p:nvPr/>
        </p:nvPicPr>
        <p:blipFill>
          <a:blip r:embed="rId21" cstate="print"/>
          <a:srcRect/>
          <a:stretch>
            <a:fillRect/>
          </a:stretch>
        </p:blipFill>
        <p:spPr bwMode="auto">
          <a:xfrm>
            <a:off x="123825" y="6229350"/>
            <a:ext cx="1019175" cy="476250"/>
          </a:xfrm>
          <a:prstGeom prst="rect">
            <a:avLst/>
          </a:prstGeom>
          <a:noFill/>
          <a:ln w="9525">
            <a:noFill/>
            <a:miter lim="800000"/>
            <a:headEnd/>
            <a:tailEnd/>
          </a:ln>
        </p:spPr>
      </p:pic>
    </p:spTree>
    <p:extLst>
      <p:ext uri="{BB962C8B-B14F-4D97-AF65-F5344CB8AC3E}">
        <p14:creationId xmlns:p14="http://schemas.microsoft.com/office/powerpoint/2010/main" val="139615549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Lst>
  <p:hf hdr="0" dt="0"/>
  <p:txStyles>
    <p:title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8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48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48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99086839"/>
      </p:ext>
    </p:extLst>
  </p:cSld>
  <p:clrMap bg1="lt1" tx1="dk1" bg2="lt2" tx2="dk2" accent1="accent1" accent2="accent2" accent3="accent3" accent4="accent4" accent5="accent5" accent6="accent6" hlink="hlink" folHlink="folHlink"/>
  <p:sldLayoutIdLst>
    <p:sldLayoutId id="2147483816" r:id="rId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21"/>
          <p:cNvSpPr>
            <a:spLocks noGrp="1"/>
          </p:cNvSpPr>
          <p:nvPr>
            <p:ph type="title"/>
          </p:nvPr>
        </p:nvSpPr>
        <p:spPr bwMode="auto">
          <a:xfrm>
            <a:off x="1600200" y="152400"/>
            <a:ext cx="74707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12"/>
          <p:cNvSpPr>
            <a:spLocks noGrp="1"/>
          </p:cNvSpPr>
          <p:nvPr>
            <p:ph type="body" idx="1"/>
          </p:nvPr>
        </p:nvSpPr>
        <p:spPr bwMode="auto">
          <a:xfrm>
            <a:off x="1600200" y="1673225"/>
            <a:ext cx="731520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3079" name="Picture 15" descr="map.png"/>
          <p:cNvPicPr>
            <a:picLocks noChangeAspect="1"/>
          </p:cNvPicPr>
          <p:nvPr/>
        </p:nvPicPr>
        <p:blipFill>
          <a:blip r:embed="rId5" cstate="print">
            <a:extLst>
              <a:ext uri="{28A0092B-C50C-407E-A947-70E740481C1C}">
                <a14:useLocalDpi xmlns:a14="http://schemas.microsoft.com/office/drawing/2010/main" val="0"/>
              </a:ext>
            </a:extLst>
          </a:blip>
          <a:srcRect b="32175"/>
          <a:stretch>
            <a:fillRect/>
          </a:stretch>
        </p:blipFill>
        <p:spPr bwMode="auto">
          <a:xfrm>
            <a:off x="152400" y="304800"/>
            <a:ext cx="111125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pic>
        <p:nvPicPr>
          <p:cNvPr id="3081" name="Picture 33" descr="HP2020_logo.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825" y="6229350"/>
            <a:ext cx="101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2903126"/>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Lst>
  <p:hf hdr="0" dt="0"/>
  <p:txStyles>
    <p:title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21"/>
          <p:cNvSpPr>
            <a:spLocks noGrp="1"/>
          </p:cNvSpPr>
          <p:nvPr>
            <p:ph type="title"/>
          </p:nvPr>
        </p:nvSpPr>
        <p:spPr bwMode="auto">
          <a:xfrm>
            <a:off x="1600208" y="152400"/>
            <a:ext cx="74707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12"/>
          <p:cNvSpPr>
            <a:spLocks noGrp="1"/>
          </p:cNvSpPr>
          <p:nvPr>
            <p:ph type="body" idx="1"/>
          </p:nvPr>
        </p:nvSpPr>
        <p:spPr bwMode="auto">
          <a:xfrm>
            <a:off x="1600200" y="1673228"/>
            <a:ext cx="731520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3079" name="Picture 15" descr="map.png"/>
          <p:cNvPicPr>
            <a:picLocks noChangeAspect="1"/>
          </p:cNvPicPr>
          <p:nvPr/>
        </p:nvPicPr>
        <p:blipFill>
          <a:blip r:embed="rId6" cstate="print">
            <a:extLst>
              <a:ext uri="{28A0092B-C50C-407E-A947-70E740481C1C}">
                <a14:useLocalDpi xmlns:a14="http://schemas.microsoft.com/office/drawing/2010/main" val="0"/>
              </a:ext>
            </a:extLst>
          </a:blip>
          <a:srcRect b="32175"/>
          <a:stretch>
            <a:fillRect/>
          </a:stretch>
        </p:blipFill>
        <p:spPr bwMode="auto">
          <a:xfrm>
            <a:off x="152400" y="304800"/>
            <a:ext cx="111125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pic>
        <p:nvPicPr>
          <p:cNvPr id="3081" name="Picture 33" descr="HP2020_logo.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3827" y="6229350"/>
            <a:ext cx="101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030751"/>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Lst>
  <p:hf hdr="0" dt="0"/>
  <p:txStyles>
    <p:title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859219"/>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ransition>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21"/>
          <p:cNvSpPr>
            <a:spLocks noGrp="1"/>
          </p:cNvSpPr>
          <p:nvPr>
            <p:ph type="title"/>
          </p:nvPr>
        </p:nvSpPr>
        <p:spPr bwMode="auto">
          <a:xfrm>
            <a:off x="1600208" y="152400"/>
            <a:ext cx="74707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12"/>
          <p:cNvSpPr>
            <a:spLocks noGrp="1"/>
          </p:cNvSpPr>
          <p:nvPr>
            <p:ph type="body" idx="1"/>
          </p:nvPr>
        </p:nvSpPr>
        <p:spPr bwMode="auto">
          <a:xfrm>
            <a:off x="1600200" y="1673228"/>
            <a:ext cx="731520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3079" name="Picture 15" descr="map.png"/>
          <p:cNvPicPr>
            <a:picLocks noChangeAspect="1"/>
          </p:cNvPicPr>
          <p:nvPr/>
        </p:nvPicPr>
        <p:blipFill>
          <a:blip r:embed="rId3" cstate="print">
            <a:extLst>
              <a:ext uri="{28A0092B-C50C-407E-A947-70E740481C1C}">
                <a14:useLocalDpi xmlns:a14="http://schemas.microsoft.com/office/drawing/2010/main" val="0"/>
              </a:ext>
            </a:extLst>
          </a:blip>
          <a:srcRect b="32175"/>
          <a:stretch>
            <a:fillRect/>
          </a:stretch>
        </p:blipFill>
        <p:spPr bwMode="auto">
          <a:xfrm>
            <a:off x="152400" y="304800"/>
            <a:ext cx="111125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pic>
        <p:nvPicPr>
          <p:cNvPr id="3081" name="Picture 33" descr="HP2020_logo.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827" y="6229350"/>
            <a:ext cx="101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4687911"/>
      </p:ext>
    </p:extLst>
  </p:cSld>
  <p:clrMap bg1="lt1" tx1="dk1" bg2="lt2" tx2="dk2" accent1="accent1" accent2="accent2" accent3="accent3" accent4="accent4" accent5="accent5" accent6="accent6" hlink="hlink" folHlink="folHlink"/>
  <p:sldLayoutIdLst>
    <p:sldLayoutId id="2147483839" r:id="rId1"/>
  </p:sldLayoutIdLst>
  <p:timing>
    <p:tnLst>
      <p:par>
        <p:cTn id="1" dur="indefinite" restart="never" nodeType="tmRoot"/>
      </p:par>
    </p:tnLst>
  </p:timing>
  <p:hf hdr="0" dt="0"/>
  <p:txStyles>
    <p:title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21"/>
          <p:cNvSpPr>
            <a:spLocks noGrp="1"/>
          </p:cNvSpPr>
          <p:nvPr>
            <p:ph type="title"/>
          </p:nvPr>
        </p:nvSpPr>
        <p:spPr bwMode="auto">
          <a:xfrm>
            <a:off x="1600200" y="152400"/>
            <a:ext cx="74707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12"/>
          <p:cNvSpPr>
            <a:spLocks noGrp="1"/>
          </p:cNvSpPr>
          <p:nvPr>
            <p:ph type="body" idx="1"/>
          </p:nvPr>
        </p:nvSpPr>
        <p:spPr bwMode="auto">
          <a:xfrm>
            <a:off x="1600200" y="1673225"/>
            <a:ext cx="7315200" cy="4879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a:solidFill>
                <a:srgbClr val="000000"/>
              </a:solidFill>
              <a:latin typeface="Arial" charset="0"/>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a:solidFill>
                <a:srgbClr val="003F72"/>
              </a:solidFill>
              <a:latin typeface="Arial" pitchFamily="34" charset="0"/>
              <a:ea typeface="ＭＳ Ｐゴシック" charset="-128"/>
            </a:endParaRPr>
          </a:p>
        </p:txBody>
      </p:sp>
      <p:pic>
        <p:nvPicPr>
          <p:cNvPr id="4103" name="Picture 15" descr="map.png"/>
          <p:cNvPicPr>
            <a:picLocks noChangeAspect="1"/>
          </p:cNvPicPr>
          <p:nvPr/>
        </p:nvPicPr>
        <p:blipFill>
          <a:blip r:embed="rId4" cstate="print"/>
          <a:srcRect b="32175"/>
          <a:stretch>
            <a:fillRect/>
          </a:stretch>
        </p:blipFill>
        <p:spPr bwMode="auto">
          <a:xfrm>
            <a:off x="152400" y="304800"/>
            <a:ext cx="1111250" cy="725488"/>
          </a:xfrm>
          <a:prstGeom prst="rect">
            <a:avLst/>
          </a:prstGeom>
          <a:noFill/>
          <a:ln w="9525">
            <a:noFill/>
            <a:miter lim="800000"/>
            <a:headEnd/>
            <a:tailEnd/>
          </a:ln>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a:solidFill>
                <a:srgbClr val="000000"/>
              </a:solidFill>
              <a:latin typeface="Arial" charset="0"/>
            </a:endParaRPr>
          </a:p>
        </p:txBody>
      </p:sp>
      <p:pic>
        <p:nvPicPr>
          <p:cNvPr id="4105" name="Picture 33" descr="HP2020_logo.png"/>
          <p:cNvPicPr>
            <a:picLocks noChangeAspect="1"/>
          </p:cNvPicPr>
          <p:nvPr/>
        </p:nvPicPr>
        <p:blipFill>
          <a:blip r:embed="rId5" cstate="print"/>
          <a:srcRect/>
          <a:stretch>
            <a:fillRect/>
          </a:stretch>
        </p:blipFill>
        <p:spPr bwMode="auto">
          <a:xfrm>
            <a:off x="123825" y="6229350"/>
            <a:ext cx="1019175" cy="476250"/>
          </a:xfrm>
          <a:prstGeom prst="rect">
            <a:avLst/>
          </a:prstGeom>
          <a:noFill/>
          <a:ln w="9525">
            <a:noFill/>
            <a:miter lim="800000"/>
            <a:headEnd/>
            <a:tailEnd/>
          </a:ln>
        </p:spPr>
      </p:pic>
    </p:spTree>
    <p:extLst>
      <p:ext uri="{BB962C8B-B14F-4D97-AF65-F5344CB8AC3E}">
        <p14:creationId xmlns:p14="http://schemas.microsoft.com/office/powerpoint/2010/main" val="3940397970"/>
      </p:ext>
    </p:extLst>
  </p:cSld>
  <p:clrMap bg1="lt1" tx1="dk1" bg2="lt2" tx2="dk2" accent1="accent1" accent2="accent2" accent3="accent3" accent4="accent4" accent5="accent5" accent6="accent6" hlink="hlink" folHlink="folHlink"/>
  <p:sldLayoutIdLst>
    <p:sldLayoutId id="2147483841" r:id="rId1"/>
    <p:sldLayoutId id="2147483842" r:id="rId2"/>
  </p:sldLayoutIdLst>
  <p:hf hdr="0" ftr="0" dt="0"/>
  <p:txStyles>
    <p:title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nccd.cdc.gov/CKD" TargetMode="External"/><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0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2.xml"/><Relationship Id="rId1" Type="http://schemas.openxmlformats.org/officeDocument/2006/relationships/slideLayout" Target="../slideLayouts/slideLayout73.xml"/><Relationship Id="rId4" Type="http://schemas.openxmlformats.org/officeDocument/2006/relationships/hyperlink" Target="http://www.healthypeople.gov/2020/LHI/infographicGallery.aspx"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74.xml"/></Relationships>
</file>

<file path=ppt/slides/_rels/slide10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4.xml"/><Relationship Id="rId1" Type="http://schemas.openxmlformats.org/officeDocument/2006/relationships/slideLayout" Target="../slideLayouts/slideLayout74.xml"/><Relationship Id="rId4" Type="http://schemas.openxmlformats.org/officeDocument/2006/relationships/image" Target="../media/image92.png"/></Relationships>
</file>

<file path=ppt/slides/_rels/slide10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5.xml"/><Relationship Id="rId1" Type="http://schemas.openxmlformats.org/officeDocument/2006/relationships/slideLayout" Target="../slideLayouts/slideLayout5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0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6.xml"/><Relationship Id="rId1" Type="http://schemas.openxmlformats.org/officeDocument/2006/relationships/slideLayout" Target="../slideLayouts/slideLayout74.xml"/><Relationship Id="rId4" Type="http://schemas.openxmlformats.org/officeDocument/2006/relationships/hyperlink" Target="http://healthypeople.gov/2020/implement/MapSharingLibrary.aspx" TargetMode="Externa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hyperlink" Target="http://www.cdc.gov/nchs/data/dvs/LCWK9_2011.pdf" TargetMode="External"/><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hyperlink" Target="http://www.cdc.gov/diabetes/pubs/factsheets/kidney.htm" TargetMode="External"/><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hyperlink" Target="http://www.usrds.org/atlas.aspx" TargetMode="External"/></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7.xml"/><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8.xml"/><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9.xml"/><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0.xml"/><Relationship Id="rId1" Type="http://schemas.openxmlformats.org/officeDocument/2006/relationships/slideLayout" Target="../slideLayouts/slideLayout92.xml"/></Relationships>
</file>

<file path=ppt/slides/_rels/slide3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1.xml"/><Relationship Id="rId1" Type="http://schemas.openxmlformats.org/officeDocument/2006/relationships/slideLayout" Target="../slideLayouts/slideLayout92.xml"/></Relationships>
</file>

<file path=ppt/slides/_rels/slide3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2.xml"/><Relationship Id="rId1" Type="http://schemas.openxmlformats.org/officeDocument/2006/relationships/slideLayout" Target="../slideLayouts/slideLayout92.xml"/></Relationships>
</file>

<file path=ppt/slides/_rels/slide3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3.xml"/><Relationship Id="rId1" Type="http://schemas.openxmlformats.org/officeDocument/2006/relationships/slideLayout" Target="../slideLayouts/slideLayout92.xml"/></Relationships>
</file>

<file path=ppt/slides/_rels/slide3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4.xml"/><Relationship Id="rId1" Type="http://schemas.openxmlformats.org/officeDocument/2006/relationships/slideLayout" Target="../slideLayouts/slideLayout92.xml"/></Relationships>
</file>

<file path=ppt/slides/_rels/slide3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5.xml"/><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0.xml"/><Relationship Id="rId1" Type="http://schemas.openxmlformats.org/officeDocument/2006/relationships/slideLayout" Target="../slideLayouts/slideLayout57.xml"/><Relationship Id="rId4" Type="http://schemas.openxmlformats.org/officeDocument/2006/relationships/image" Target="../media/image13.jpe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5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57.xml"/><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57.xml"/><Relationship Id="rId4" Type="http://schemas.openxmlformats.org/officeDocument/2006/relationships/image" Target="../media/image27.jpeg"/></Relationships>
</file>

<file path=ppt/slides/_rels/slide4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5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7.xml"/><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5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50.xml"/><Relationship Id="rId1" Type="http://schemas.openxmlformats.org/officeDocument/2006/relationships/slideLayout" Target="../slideLayouts/slideLayout58.xml"/><Relationship Id="rId4" Type="http://schemas.openxmlformats.org/officeDocument/2006/relationships/chart" Target="../charts/chart20.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2.xml"/><Relationship Id="rId1" Type="http://schemas.openxmlformats.org/officeDocument/2006/relationships/slideLayout" Target="../slideLayouts/slideLayout57.xml"/><Relationship Id="rId4" Type="http://schemas.openxmlformats.org/officeDocument/2006/relationships/image" Target="../media/image39.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7.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6.xml"/><Relationship Id="rId1" Type="http://schemas.openxmlformats.org/officeDocument/2006/relationships/slideLayout" Target="../slideLayouts/slideLayout7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59.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emf"/><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5.emf"/><Relationship Id="rId1" Type="http://schemas.openxmlformats.org/officeDocument/2006/relationships/slideLayout" Target="../slideLayouts/slideLayout72.xml"/></Relationships>
</file>

<file path=ppt/slides/_rels/slide6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8.png"/><Relationship Id="rId1" Type="http://schemas.openxmlformats.org/officeDocument/2006/relationships/slideLayout" Target="../slideLayouts/slideLayout72.xml"/></Relationships>
</file>

<file path=ppt/slides/_rels/slide62.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5.emf"/><Relationship Id="rId1" Type="http://schemas.openxmlformats.org/officeDocument/2006/relationships/slideLayout" Target="../slideLayouts/slideLayout72.xml"/></Relationships>
</file>

<file path=ppt/slides/_rels/slide63.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5.emf"/><Relationship Id="rId1" Type="http://schemas.openxmlformats.org/officeDocument/2006/relationships/slideLayout" Target="../slideLayouts/slideLayout72.xml"/></Relationships>
</file>

<file path=ppt/slides/_rels/slide64.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45.emf"/><Relationship Id="rId1" Type="http://schemas.openxmlformats.org/officeDocument/2006/relationships/slideLayout" Target="../slideLayouts/slideLayout72.xml"/></Relationships>
</file>

<file path=ppt/slides/_rels/slide6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52.gif"/><Relationship Id="rId1" Type="http://schemas.openxmlformats.org/officeDocument/2006/relationships/slideLayout" Target="../slideLayouts/slideLayout72.xml"/></Relationships>
</file>

<file path=ppt/slides/_rels/slide6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53.png"/><Relationship Id="rId1" Type="http://schemas.openxmlformats.org/officeDocument/2006/relationships/slideLayout" Target="../slideLayouts/slideLayout72.xml"/></Relationships>
</file>

<file path=ppt/slides/_rels/slide6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57.xml"/><Relationship Id="rId1" Type="http://schemas.openxmlformats.org/officeDocument/2006/relationships/slideLayout" Target="../slideLayouts/slideLayout72.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2.xml"/><Relationship Id="rId1" Type="http://schemas.openxmlformats.org/officeDocument/2006/relationships/vmlDrawing" Target="../drawings/vmlDrawing1.vml"/><Relationship Id="rId5" Type="http://schemas.openxmlformats.org/officeDocument/2006/relationships/image" Target="../media/image54.emf"/><Relationship Id="rId4" Type="http://schemas.openxmlformats.org/officeDocument/2006/relationships/oleObject" Target="../embeddings/Microsoft_Excel_97-2003_Worksheet1.xls"/></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70.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gif"/><Relationship Id="rId1" Type="http://schemas.openxmlformats.org/officeDocument/2006/relationships/slideLayout" Target="../slideLayouts/slideLayout72.xml"/></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2.xml"/><Relationship Id="rId4" Type="http://schemas.openxmlformats.org/officeDocument/2006/relationships/image" Target="../media/image59.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2.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7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75.xml.rels><?xml version="1.0" encoding="UTF-8" standalone="yes"?>
<Relationships xmlns="http://schemas.openxmlformats.org/package/2006/relationships"><Relationship Id="rId2" Type="http://schemas.openxmlformats.org/officeDocument/2006/relationships/hyperlink" Target="http://www.cdc.gov/diabetes/prevention/about.htm" TargetMode="External"/><Relationship Id="rId1" Type="http://schemas.openxmlformats.org/officeDocument/2006/relationships/slideLayout" Target="../slideLayouts/slideLayout7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8.xml"/><Relationship Id="rId1" Type="http://schemas.openxmlformats.org/officeDocument/2006/relationships/slideLayout" Target="../slideLayouts/slideLayout72.xml"/></Relationships>
</file>

<file path=ppt/slides/_rels/slide7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2.xml"/></Relationships>
</file>

<file path=ppt/slides/_rels/slide7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2.xml"/></Relationships>
</file>

<file path=ppt/slides/_rels/slide8.xml.rels><?xml version="1.0" encoding="UTF-8" standalone="yes"?>
<Relationships xmlns="http://schemas.openxmlformats.org/package/2006/relationships"><Relationship Id="rId3" Type="http://schemas.openxmlformats.org/officeDocument/2006/relationships/hyperlink" Target="http://www.usrds.org/atlas.aspx" TargetMode="External"/><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8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2.xml"/></Relationships>
</file>

<file path=ppt/slides/_rels/slide8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2.xml"/></Relationships>
</file>

<file path=ppt/slides/_rels/slide8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2.xml"/></Relationships>
</file>

<file path=ppt/slides/_rels/slide8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2.xml"/></Relationships>
</file>

<file path=ppt/slides/_rels/slide8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2.xml"/></Relationships>
</file>

<file path=ppt/slides/_rels/slide8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2.xml"/></Relationships>
</file>

<file path=ppt/slides/_rels/slide8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2.xml"/></Relationships>
</file>

<file path=ppt/slides/_rels/slide8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2.xml"/></Relationships>
</file>

<file path=ppt/slides/_rels/slide8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2.xml"/></Relationships>
</file>

<file path=ppt/slides/_rels/slide8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3" Type="http://schemas.openxmlformats.org/officeDocument/2006/relationships/hyperlink" Target="http://www.usrds.org/atlas.aspx" TargetMode="External"/><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9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2.xml"/></Relationships>
</file>

<file path=ppt/slides/_rels/slide9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2.xml"/></Relationships>
</file>

<file path=ppt/slides/_rels/slide9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2.xml"/></Relationships>
</file>

<file path=ppt/slides/_rels/slide9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2.xml"/></Relationships>
</file>

<file path=ppt/slides/_rels/slide9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9.xml"/><Relationship Id="rId1" Type="http://schemas.openxmlformats.org/officeDocument/2006/relationships/slideLayout" Target="../slideLayouts/slideLayout72.xml"/></Relationships>
</file>

<file path=ppt/slides/_rels/slide9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2.xml"/></Relationships>
</file>

<file path=ppt/slides/_rels/slide9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2.xml"/></Relationships>
</file>

<file path=ppt/slides/_rels/slide9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2.xml"/></Relationships>
</file>

<file path=ppt/slides/_rels/slide9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60.xml"/><Relationship Id="rId1" Type="http://schemas.openxmlformats.org/officeDocument/2006/relationships/slideLayout" Target="../slideLayouts/slideLayout7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0" y="228600"/>
            <a:ext cx="9144000" cy="1676400"/>
          </a:xfrm>
        </p:spPr>
        <p:txBody>
          <a:bodyPr>
            <a:noAutofit/>
          </a:bodyPr>
          <a:lstStyle/>
          <a:p>
            <a:pPr>
              <a:spcBef>
                <a:spcPts val="1200"/>
              </a:spcBef>
              <a:spcAft>
                <a:spcPts val="1800"/>
              </a:spcAft>
            </a:pPr>
            <a:r>
              <a:rPr lang="en-US" dirty="0">
                <a:latin typeface="Tahoma" panose="020B0604030504040204" pitchFamily="34" charset="0"/>
                <a:ea typeface="Tahoma" panose="020B0604030504040204" pitchFamily="34" charset="0"/>
                <a:cs typeface="Tahoma" panose="020B0604030504040204" pitchFamily="34" charset="0"/>
              </a:rPr>
              <a:t>Healthy People 2020 Progress Review: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Diabetes </a:t>
            </a:r>
            <a:r>
              <a:rPr lang="en-US" dirty="0" smtClean="0">
                <a:latin typeface="Tahoma" panose="020B0604030504040204" pitchFamily="34" charset="0"/>
                <a:ea typeface="Tahoma" panose="020B0604030504040204" pitchFamily="34" charset="0"/>
                <a:cs typeface="Tahoma" panose="020B0604030504040204" pitchFamily="34" charset="0"/>
              </a:rPr>
              <a:t>&amp; </a:t>
            </a:r>
            <a:r>
              <a:rPr lang="en-US" dirty="0">
                <a:latin typeface="Tahoma" panose="020B0604030504040204" pitchFamily="34" charset="0"/>
                <a:ea typeface="Tahoma" panose="020B0604030504040204" pitchFamily="34" charset="0"/>
                <a:cs typeface="Tahoma" panose="020B0604030504040204" pitchFamily="34" charset="0"/>
              </a:rPr>
              <a:t>Chronic Kidney Disease</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September </a:t>
            </a:r>
            <a:r>
              <a:rPr lang="en-US" dirty="0" smtClean="0">
                <a:latin typeface="Tahoma" panose="020B0604030504040204" pitchFamily="34" charset="0"/>
                <a:ea typeface="Tahoma" panose="020B0604030504040204" pitchFamily="34" charset="0"/>
                <a:cs typeface="Tahoma" panose="020B0604030504040204" pitchFamily="34" charset="0"/>
              </a:rPr>
              <a:t>29, </a:t>
            </a:r>
            <a:r>
              <a:rPr lang="en-US" dirty="0">
                <a:latin typeface="Tahoma" panose="020B0604030504040204" pitchFamily="34" charset="0"/>
                <a:ea typeface="Tahoma" panose="020B0604030504040204" pitchFamily="34" charset="0"/>
                <a:cs typeface="Tahoma" panose="020B0604030504040204" pitchFamily="34" charset="0"/>
              </a:rPr>
              <a:t>2014 </a:t>
            </a:r>
          </a:p>
        </p:txBody>
      </p:sp>
    </p:spTree>
    <p:extLst>
      <p:ext uri="{BB962C8B-B14F-4D97-AF65-F5344CB8AC3E}">
        <p14:creationId xmlns:p14="http://schemas.microsoft.com/office/powerpoint/2010/main" val="38842512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1295400" y="76200"/>
            <a:ext cx="7848600" cy="1295400"/>
          </a:xfrm>
          <a:ln/>
        </p:spPr>
        <p:txBody>
          <a:bodyPr>
            <a:noAutofit/>
          </a:bodyPr>
          <a:lstStyle/>
          <a:p>
            <a:pPr algn="ctr" fontAlgn="auto">
              <a:spcAft>
                <a:spcPts val="0"/>
              </a:spcAft>
              <a:defRPr/>
            </a:pPr>
            <a:r>
              <a:rPr lang="en-US" b="1" dirty="0" smtClean="0">
                <a:latin typeface="Tahoma" pitchFamily="34" charset="0"/>
                <a:ea typeface="Tahoma" pitchFamily="34" charset="0"/>
                <a:cs typeface="Tahoma" pitchFamily="34" charset="0"/>
              </a:rPr>
              <a:t>Diabetes and Chronic Kidney Disease: Connection</a:t>
            </a:r>
            <a:endParaRPr lang="en-US" b="1" dirty="0">
              <a:latin typeface="Tahoma" pitchFamily="34" charset="0"/>
              <a:ea typeface="Tahoma" pitchFamily="34" charset="0"/>
              <a:cs typeface="Tahoma" pitchFamily="34" charset="0"/>
            </a:endParaRPr>
          </a:p>
        </p:txBody>
      </p:sp>
      <p:sp>
        <p:nvSpPr>
          <p:cNvPr id="6" name="Content Placeholder 3"/>
          <p:cNvSpPr txBox="1">
            <a:spLocks/>
          </p:cNvSpPr>
          <p:nvPr/>
        </p:nvSpPr>
        <p:spPr bwMode="auto">
          <a:xfrm>
            <a:off x="1371600" y="1524000"/>
            <a:ext cx="7581900" cy="36819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346075" lvl="1" indent="-346075">
              <a:spcAft>
                <a:spcPts val="600"/>
              </a:spcAft>
              <a:buClr>
                <a:srgbClr val="97233F"/>
              </a:buClr>
              <a:buFont typeface="Arial" pitchFamily="34" charset="0"/>
              <a:buChar char="■"/>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Adults with diabetes are two to three times as likely to have CKD and make up 44% of new ESRD </a:t>
            </a:r>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cases</a:t>
            </a:r>
          </a:p>
          <a:p>
            <a:pPr marL="346075" lvl="1" indent="-346075">
              <a:spcAft>
                <a:spcPts val="600"/>
              </a:spcAft>
              <a:buClr>
                <a:srgbClr val="97233F"/>
              </a:buClr>
              <a:buFont typeface="Arial" pitchFamily="34" charset="0"/>
              <a:buChar char="■"/>
            </a:pPr>
            <a:r>
              <a:rPr lang="en-US" altLang="en-US" dirty="0">
                <a:solidFill>
                  <a:srgbClr val="000000"/>
                </a:solidFill>
                <a:latin typeface="Tahoma" pitchFamily="34" charset="0"/>
                <a:ea typeface="Tahoma" pitchFamily="34" charset="0"/>
                <a:cs typeface="Tahoma" pitchFamily="34" charset="0"/>
              </a:rPr>
              <a:t>Similar disease management </a:t>
            </a:r>
          </a:p>
          <a:p>
            <a:pPr marL="346075" lvl="1" indent="-346075">
              <a:spcAft>
                <a:spcPts val="600"/>
              </a:spcAft>
              <a:buClr>
                <a:srgbClr val="97233F"/>
              </a:buClr>
              <a:buFont typeface="Arial" pitchFamily="34" charset="0"/>
              <a:buChar char="■"/>
            </a:pPr>
            <a:r>
              <a:rPr lang="en-US" dirty="0" smtClean="0">
                <a:solidFill>
                  <a:srgbClr val="000000"/>
                </a:solidFill>
                <a:latin typeface="Tahoma" pitchFamily="34" charset="0"/>
                <a:ea typeface="Tahoma" pitchFamily="34" charset="0"/>
                <a:cs typeface="Tahoma" pitchFamily="34" charset="0"/>
              </a:rPr>
              <a:t>In 2011:</a:t>
            </a:r>
          </a:p>
          <a:p>
            <a:pPr marL="695325" lvl="2">
              <a:spcAft>
                <a:spcPts val="600"/>
              </a:spcAft>
              <a:buClr>
                <a:srgbClr val="97233F"/>
              </a:buClr>
              <a:buFont typeface="Arial" pitchFamily="34" charset="0"/>
              <a:buChar char="■"/>
            </a:pPr>
            <a:r>
              <a:rPr lang="en-US" dirty="0" smtClean="0">
                <a:solidFill>
                  <a:srgbClr val="000000"/>
                </a:solidFill>
                <a:latin typeface="Tahoma" pitchFamily="34" charset="0"/>
                <a:ea typeface="Tahoma" pitchFamily="34" charset="0"/>
                <a:cs typeface="Tahoma" pitchFamily="34" charset="0"/>
              </a:rPr>
              <a:t>$85.9 billion – diabetes Medicare expenditures</a:t>
            </a:r>
          </a:p>
          <a:p>
            <a:pPr marL="695325" lvl="2">
              <a:spcAft>
                <a:spcPts val="600"/>
              </a:spcAft>
              <a:buClr>
                <a:srgbClr val="97233F"/>
              </a:buClr>
              <a:buFont typeface="Arial" pitchFamily="34" charset="0"/>
              <a:buChar char="■"/>
            </a:pPr>
            <a:r>
              <a:rPr lang="en-US" dirty="0" smtClean="0">
                <a:solidFill>
                  <a:srgbClr val="000000"/>
                </a:solidFill>
                <a:latin typeface="Tahoma" pitchFamily="34" charset="0"/>
                <a:ea typeface="Tahoma" pitchFamily="34" charset="0"/>
                <a:cs typeface="Tahoma" pitchFamily="34" charset="0"/>
              </a:rPr>
              <a:t>$45.5 billion – CKD Medicare expenditures  </a:t>
            </a:r>
          </a:p>
          <a:p>
            <a:pPr marL="349250" lvl="2" indent="0">
              <a:spcAft>
                <a:spcPts val="600"/>
              </a:spcAft>
              <a:buClr>
                <a:srgbClr val="97233F"/>
              </a:buClr>
              <a:buFont typeface="Wingdings" pitchFamily="2" charset="2"/>
              <a:buNone/>
            </a:pPr>
            <a:endParaRPr lang="en-US" dirty="0" smtClean="0">
              <a:solidFill>
                <a:srgbClr val="000000"/>
              </a:solidFill>
              <a:latin typeface="Tahoma" pitchFamily="34" charset="0"/>
              <a:ea typeface="Tahoma" pitchFamily="34" charset="0"/>
              <a:cs typeface="Tahoma" pitchFamily="34" charset="0"/>
            </a:endParaRPr>
          </a:p>
          <a:p>
            <a:pPr marL="346075" lvl="1" indent="-346075">
              <a:spcAft>
                <a:spcPts val="600"/>
              </a:spcAft>
              <a:buClr>
                <a:srgbClr val="97233F"/>
              </a:buClr>
              <a:buFont typeface="Arial" pitchFamily="34" charset="0"/>
              <a:buChar char="■"/>
            </a:pPr>
            <a:endParaRPr lang="en-US" dirty="0">
              <a:solidFill>
                <a:srgbClr val="FF0000"/>
              </a:solidFill>
              <a:latin typeface="Tahoma" pitchFamily="34" charset="0"/>
              <a:ea typeface="Tahoma" pitchFamily="34" charset="0"/>
              <a:cs typeface="Tahoma" pitchFamily="34" charset="0"/>
            </a:endParaRPr>
          </a:p>
        </p:txBody>
      </p:sp>
      <p:sp>
        <p:nvSpPr>
          <p:cNvPr id="8" name="Text Placeholder 4"/>
          <p:cNvSpPr txBox="1">
            <a:spLocks/>
          </p:cNvSpPr>
          <p:nvPr/>
        </p:nvSpPr>
        <p:spPr>
          <a:xfrm>
            <a:off x="1382712" y="5638800"/>
            <a:ext cx="7570788" cy="11239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rPr>
              <a:t>SOURCES:  Centers for Disease Control and Prevention. National Diabetes Statistics Report: Estimates of Diabetes and Its Burden in the United States, 2014. Atlanta, GA: US Department of Health and Human Services; </a:t>
            </a: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2014.</a:t>
            </a:r>
          </a:p>
          <a:p>
            <a:pPr marL="0" indent="0">
              <a:buFont typeface="Arial" pitchFamily="34" charset="0"/>
              <a:buNone/>
            </a:pP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rPr>
              <a:t>U.S. Renal Data System, USRDS 2013 Annual Data Report: Atlas of Chronic Kidney Disease and End-Stage Renal Disease in the United States, National Institutes of Health, National Institute of Diabetes and Digestive and Kidney Diseases, Bethesda, MD, 2013. Centers for Disease Control and Prevention. Chronic Kidney Disease Surveillance System—United States. </a:t>
            </a: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Available at </a:t>
            </a:r>
            <a:r>
              <a:rPr lang="en-US" sz="1000" u="sng" dirty="0" smtClean="0">
                <a:solidFill>
                  <a:srgbClr val="000000"/>
                </a:solidFill>
                <a:latin typeface="Tahoma" panose="020B0604030504040204" pitchFamily="34" charset="0"/>
                <a:ea typeface="Tahoma" panose="020B0604030504040204" pitchFamily="34" charset="0"/>
                <a:cs typeface="Tahoma" panose="020B0604030504040204" pitchFamily="34" charset="0"/>
                <a:hlinkClick r:id="rId3"/>
              </a:rPr>
              <a:t>http</a:t>
            </a:r>
            <a:r>
              <a:rPr lang="en-US" sz="1000" u="sng" dirty="0">
                <a:solidFill>
                  <a:srgbClr val="000000"/>
                </a:solidFill>
                <a:latin typeface="Tahoma" panose="020B0604030504040204" pitchFamily="34" charset="0"/>
                <a:ea typeface="Tahoma" panose="020B0604030504040204" pitchFamily="34" charset="0"/>
                <a:cs typeface="Tahoma" panose="020B0604030504040204" pitchFamily="34" charset="0"/>
                <a:hlinkClick r:id="rId3"/>
              </a:rPr>
              <a:t>://nccd.cdc.gov/CKD</a:t>
            </a:r>
            <a:r>
              <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 Centers </a:t>
            </a:r>
            <a:r>
              <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rPr>
              <a:t>for Disease Control and Prevention (CDC). National Chronic Kidney Disease Fact Sheet, 2014. Atlanta, GA: US Department of Health and Human Services, Centers for Disease Control and Prevention; 2014.</a:t>
            </a:r>
          </a:p>
          <a:p>
            <a:pPr marL="0" indent="0">
              <a:buFont typeface="Arial" pitchFamily="34" charset="0"/>
              <a:buNone/>
            </a:pPr>
            <a:endPar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latin typeface="Calibri" panose="020F0502020204030204" pitchFamily="34" charset="0"/>
              </a:rPr>
              <a:pPr algn="r">
                <a:defRPr/>
              </a:pPr>
              <a:t>10</a:t>
            </a:fld>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41149628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reenshot of LHI infographic gallery page on HealthyPeople.go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6207" r="776"/>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a:xfrm>
            <a:off x="-33647" y="5791200"/>
            <a:ext cx="9177647" cy="1066800"/>
          </a:xfrm>
          <a:solidFill>
            <a:srgbClr val="349A98"/>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hangingPunct="1"/>
            <a:r>
              <a:rPr lang="en-US" sz="2800" b="1" kern="1200" dirty="0">
                <a:solidFill>
                  <a:schemeClr val="bg1"/>
                </a:solidFill>
                <a:latin typeface="Calibri" pitchFamily="34" charset="0"/>
                <a:ea typeface="+mn-ea"/>
                <a:cs typeface="+mn-cs"/>
              </a:rPr>
              <a:t>LHI Infographic </a:t>
            </a:r>
            <a:r>
              <a:rPr lang="en-US" sz="2800" b="1" kern="1200" dirty="0" smtClean="0">
                <a:solidFill>
                  <a:schemeClr val="bg1"/>
                </a:solidFill>
                <a:latin typeface="Calibri" pitchFamily="34" charset="0"/>
                <a:ea typeface="+mn-ea"/>
                <a:cs typeface="+mn-cs"/>
              </a:rPr>
              <a:t>Gallery</a:t>
            </a:r>
            <a:br>
              <a:rPr lang="en-US" sz="2800" b="1" kern="1200" dirty="0" smtClean="0">
                <a:solidFill>
                  <a:schemeClr val="bg1"/>
                </a:solidFill>
                <a:latin typeface="Calibri" pitchFamily="34" charset="0"/>
                <a:ea typeface="+mn-ea"/>
                <a:cs typeface="+mn-cs"/>
              </a:rPr>
            </a:br>
            <a:r>
              <a:rPr lang="en-US" sz="2000" dirty="0">
                <a:hlinkClick r:id="rId4"/>
              </a:rPr>
              <a:t>http://www.healthypeople.gov/2020/LHI/infographicGallery.aspx</a:t>
            </a:r>
            <a:endParaRPr lang="en-US" sz="2000" b="1" kern="1200" dirty="0">
              <a:solidFill>
                <a:schemeClr val="bg1"/>
              </a:solidFill>
              <a:latin typeface="Calibri" pitchFamily="34" charset="0"/>
              <a:ea typeface="+mn-ea"/>
              <a:cs typeface="+mn-cs"/>
            </a:endParaRPr>
          </a:p>
        </p:txBody>
      </p:sp>
    </p:spTree>
    <p:extLst>
      <p:ext uri="{BB962C8B-B14F-4D97-AF65-F5344CB8AC3E}">
        <p14:creationId xmlns:p14="http://schemas.microsoft.com/office/powerpoint/2010/main" val="358909500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1600200" y="152400"/>
            <a:ext cx="7470775" cy="1066800"/>
          </a:xfrm>
        </p:spPr>
        <p:txBody>
          <a:bodyPr/>
          <a:lstStyle/>
          <a:p>
            <a:pPr eaLnBrk="1" hangingPunct="1"/>
            <a:r>
              <a:rPr lang="en-US" sz="2800" smtClean="0"/>
              <a:t>New Training on Diabetes Agents</a:t>
            </a:r>
          </a:p>
        </p:txBody>
      </p:sp>
      <p:pic>
        <p:nvPicPr>
          <p:cNvPr id="2051" name="Picture 7" descr="upcoming training event for diabetes agents" title="Graphic"/>
          <p:cNvPicPr>
            <a:picLocks noChangeAspect="1" noChangeArrowheads="1"/>
          </p:cNvPicPr>
          <p:nvPr/>
        </p:nvPicPr>
        <p:blipFill>
          <a:blip r:embed="rId3">
            <a:extLst>
              <a:ext uri="{28A0092B-C50C-407E-A947-70E740481C1C}">
                <a14:useLocalDpi xmlns:a14="http://schemas.microsoft.com/office/drawing/2010/main" val="0"/>
              </a:ext>
            </a:extLst>
          </a:blip>
          <a:srcRect l="9727" t="15820" r="11171" b="12109"/>
          <a:stretch>
            <a:fillRect/>
          </a:stretch>
        </p:blipFill>
        <p:spPr bwMode="auto">
          <a:xfrm>
            <a:off x="1338263" y="1168400"/>
            <a:ext cx="7805737" cy="568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2" name="Rectangle 2" descr="rectangle" title="format"/>
          <p:cNvSpPr>
            <a:spLocks noChangeArrowheads="1"/>
          </p:cNvSpPr>
          <p:nvPr/>
        </p:nvSpPr>
        <p:spPr bwMode="auto">
          <a:xfrm>
            <a:off x="3200400" y="2189163"/>
            <a:ext cx="5791200" cy="4343400"/>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a:endParaRPr lang="en-US">
              <a:solidFill>
                <a:srgbClr val="000000"/>
              </a:solidFill>
            </a:endParaRPr>
          </a:p>
        </p:txBody>
      </p:sp>
      <p:sp>
        <p:nvSpPr>
          <p:cNvPr id="4" name="Rectangle 3" descr="element" title="format "/>
          <p:cNvSpPr txBox="1">
            <a:spLocks noChangeArrowheads="1"/>
          </p:cNvSpPr>
          <p:nvPr/>
        </p:nvSpPr>
        <p:spPr bwMode="auto">
          <a:xfrm>
            <a:off x="3352800" y="2341563"/>
            <a:ext cx="5257800" cy="4038600"/>
          </a:xfrm>
          <a:prstGeom prst="rect">
            <a:avLst/>
          </a:prstGeom>
          <a:noFill/>
          <a:ln w="9525">
            <a:noFill/>
            <a:miter lim="800000"/>
            <a:headEnd/>
            <a:tailEnd/>
          </a:ln>
        </p:spPr>
        <p:txBody>
          <a:bodyPr/>
          <a:lstStyle/>
          <a:p>
            <a:pPr marL="346075" indent="-346075">
              <a:spcBef>
                <a:spcPts val="1200"/>
              </a:spcBef>
              <a:buClr>
                <a:srgbClr val="97233F"/>
              </a:buClr>
              <a:buFont typeface="Wingdings" pitchFamily="2" charset="2"/>
              <a:buChar char="§"/>
              <a:defRPr/>
            </a:pPr>
            <a:r>
              <a:rPr lang="en-US" sz="2400" b="1" i="1" kern="0" dirty="0">
                <a:solidFill>
                  <a:srgbClr val="FFFFFF">
                    <a:lumMod val="95000"/>
                  </a:srgbClr>
                </a:solidFill>
                <a:latin typeface="Calibri" pitchFamily="34" charset="0"/>
                <a:ea typeface="ＭＳ Ｐゴシック" pitchFamily="84" charset="-128"/>
                <a:cs typeface="Arial" pitchFamily="34" charset="0"/>
              </a:rPr>
              <a:t>Preventing Adverse Drug Events: Individualizing Glycemic Targets Using Health Literacy Strategies</a:t>
            </a:r>
          </a:p>
          <a:p>
            <a:pPr>
              <a:spcBef>
                <a:spcPts val="1200"/>
              </a:spcBef>
              <a:buClr>
                <a:srgbClr val="97233F"/>
              </a:buClr>
              <a:defRPr/>
            </a:pPr>
            <a:endParaRPr lang="en-US" sz="2400" kern="0" dirty="0">
              <a:solidFill>
                <a:srgbClr val="FFFFFF">
                  <a:lumMod val="95000"/>
                </a:srgbClr>
              </a:solidFill>
              <a:latin typeface="Calibri" pitchFamily="34" charset="0"/>
              <a:ea typeface="ＭＳ Ｐゴシック" pitchFamily="84" charset="-128"/>
              <a:cs typeface="Arial" pitchFamily="34" charset="0"/>
            </a:endParaRPr>
          </a:p>
          <a:p>
            <a:pPr marL="346075" indent="-346075">
              <a:spcBef>
                <a:spcPts val="1200"/>
              </a:spcBef>
              <a:buClr>
                <a:srgbClr val="97233F"/>
              </a:buClr>
              <a:buFont typeface="Wingdings" pitchFamily="2" charset="2"/>
              <a:buChar char="§"/>
              <a:defRPr/>
            </a:pPr>
            <a:r>
              <a:rPr lang="en-US" sz="2400" b="1" kern="0" dirty="0">
                <a:solidFill>
                  <a:srgbClr val="FFFFFF">
                    <a:lumMod val="95000"/>
                  </a:srgbClr>
                </a:solidFill>
                <a:latin typeface="Calibri" pitchFamily="34" charset="0"/>
                <a:ea typeface="ＭＳ Ｐゴシック" pitchFamily="84" charset="-128"/>
                <a:cs typeface="Arial" pitchFamily="34" charset="0"/>
              </a:rPr>
              <a:t>Earn continuing education credit </a:t>
            </a:r>
            <a:r>
              <a:rPr lang="en-US" sz="2400" kern="0" dirty="0">
                <a:solidFill>
                  <a:srgbClr val="FFFFFF">
                    <a:lumMod val="95000"/>
                  </a:srgbClr>
                </a:solidFill>
                <a:latin typeface="Calibri" pitchFamily="34" charset="0"/>
                <a:ea typeface="ＭＳ Ｐゴシック" pitchFamily="84" charset="-128"/>
                <a:cs typeface="Arial" pitchFamily="34" charset="0"/>
              </a:rPr>
              <a:t>(CME, CNE, CEU, CPE)</a:t>
            </a:r>
          </a:p>
          <a:p>
            <a:pPr>
              <a:spcBef>
                <a:spcPts val="1200"/>
              </a:spcBef>
              <a:buClr>
                <a:srgbClr val="97233F"/>
              </a:buClr>
              <a:defRPr/>
            </a:pPr>
            <a:endParaRPr lang="en-US" sz="2400" kern="0" dirty="0">
              <a:solidFill>
                <a:srgbClr val="FFFFFF">
                  <a:lumMod val="95000"/>
                </a:srgbClr>
              </a:solidFill>
              <a:latin typeface="Calibri" pitchFamily="34" charset="0"/>
              <a:ea typeface="ＭＳ Ｐゴシック" pitchFamily="84" charset="-128"/>
              <a:cs typeface="Arial" pitchFamily="34" charset="0"/>
            </a:endParaRPr>
          </a:p>
          <a:p>
            <a:pPr marL="346075" indent="-346075">
              <a:spcBef>
                <a:spcPts val="1200"/>
              </a:spcBef>
              <a:buClr>
                <a:srgbClr val="97233F"/>
              </a:buClr>
              <a:buFont typeface="Wingdings" pitchFamily="2" charset="2"/>
              <a:buChar char="§"/>
              <a:defRPr/>
            </a:pPr>
            <a:r>
              <a:rPr lang="en-US" sz="2400" kern="0" dirty="0">
                <a:solidFill>
                  <a:srgbClr val="FFFFFF">
                    <a:lumMod val="95000"/>
                  </a:srgbClr>
                </a:solidFill>
                <a:latin typeface="Calibri" pitchFamily="34" charset="0"/>
                <a:ea typeface="ＭＳ Ｐゴシック" pitchFamily="84" charset="-128"/>
                <a:cs typeface="Arial" pitchFamily="34" charset="0"/>
              </a:rPr>
              <a:t>Available on the training tab of </a:t>
            </a:r>
            <a:r>
              <a:rPr lang="en-US" sz="2400" b="1" kern="0" dirty="0">
                <a:solidFill>
                  <a:srgbClr val="FFFFFF">
                    <a:lumMod val="95000"/>
                  </a:srgbClr>
                </a:solidFill>
                <a:latin typeface="Calibri" pitchFamily="34" charset="0"/>
                <a:ea typeface="ＭＳ Ｐゴシック" pitchFamily="84" charset="-128"/>
                <a:cs typeface="Arial" pitchFamily="34" charset="0"/>
              </a:rPr>
              <a:t>www.health.gov</a:t>
            </a:r>
            <a:endParaRPr lang="en-US" sz="2000" b="1" kern="0" dirty="0">
              <a:solidFill>
                <a:srgbClr val="FFFFFF">
                  <a:lumMod val="95000"/>
                </a:srgbClr>
              </a:solidFill>
              <a:latin typeface="Calibri" pitchFamily="34" charset="0"/>
              <a:ea typeface="ＭＳ Ｐゴシック" pitchFamily="84" charset="-128"/>
              <a:cs typeface="Arial" pitchFamily="34" charset="0"/>
            </a:endParaRPr>
          </a:p>
        </p:txBody>
      </p:sp>
    </p:spTree>
    <p:extLst>
      <p:ext uri="{BB962C8B-B14F-4D97-AF65-F5344CB8AC3E}">
        <p14:creationId xmlns:p14="http://schemas.microsoft.com/office/powerpoint/2010/main" val="280090353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295400" y="1752600"/>
            <a:ext cx="45720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ts val="1200"/>
              </a:spcBef>
              <a:spcAft>
                <a:spcPct val="0"/>
              </a:spcAft>
              <a:buClr>
                <a:srgbClr val="97233F"/>
              </a:buClr>
              <a:defRPr/>
            </a:pPr>
            <a:endParaRPr lang="en-US" sz="500" b="1" i="1" dirty="0" smtClean="0">
              <a:solidFill>
                <a:srgbClr val="000000"/>
              </a:solidFill>
              <a:latin typeface="Calibri"/>
              <a:cs typeface="Calibri"/>
            </a:endParaRPr>
          </a:p>
          <a:p>
            <a:pPr marL="346075" lvl="1" algn="ctr" fontAlgn="base">
              <a:spcAft>
                <a:spcPct val="0"/>
              </a:spcAft>
              <a:buClr>
                <a:srgbClr val="97233F"/>
              </a:buClr>
              <a:defRPr/>
            </a:pPr>
            <a:endParaRPr lang="en-US" kern="0" dirty="0" smtClean="0">
              <a:solidFill>
                <a:srgbClr val="000000"/>
              </a:solidFill>
              <a:latin typeface="Calibri"/>
              <a:ea typeface="ＭＳ Ｐゴシック" pitchFamily="84" charset="-128"/>
              <a:cs typeface="Calibri"/>
            </a:endParaRPr>
          </a:p>
          <a:p>
            <a:pPr marL="346075" lvl="1" algn="ctr" fontAlgn="base">
              <a:spcAft>
                <a:spcPct val="0"/>
              </a:spcAft>
              <a:buClr>
                <a:srgbClr val="97233F"/>
              </a:buClr>
              <a:defRPr/>
            </a:pPr>
            <a:r>
              <a:rPr lang="en-US" kern="0" dirty="0" smtClean="0">
                <a:solidFill>
                  <a:srgbClr val="000000"/>
                </a:solidFill>
                <a:latin typeface="Calibri"/>
                <a:ea typeface="ＭＳ Ｐゴシック" pitchFamily="84" charset="-128"/>
                <a:cs typeface="Calibri"/>
              </a:rPr>
              <a:t>Please </a:t>
            </a:r>
            <a:r>
              <a:rPr lang="en-US" kern="0" dirty="0">
                <a:solidFill>
                  <a:srgbClr val="000000"/>
                </a:solidFill>
                <a:latin typeface="Calibri"/>
                <a:ea typeface="ＭＳ Ｐゴシック" pitchFamily="84" charset="-128"/>
                <a:cs typeface="Calibri"/>
              </a:rPr>
              <a:t>join us as we review select </a:t>
            </a:r>
          </a:p>
          <a:p>
            <a:pPr marL="346075" lvl="1" algn="ctr" fontAlgn="base">
              <a:spcAft>
                <a:spcPct val="0"/>
              </a:spcAft>
              <a:buClr>
                <a:srgbClr val="97233F"/>
              </a:buClr>
              <a:defRPr/>
            </a:pPr>
            <a:r>
              <a:rPr lang="en-US" kern="0" dirty="0">
                <a:solidFill>
                  <a:srgbClr val="000000"/>
                </a:solidFill>
                <a:latin typeface="Calibri"/>
                <a:ea typeface="ＭＳ Ｐゴシック" pitchFamily="84" charset="-128"/>
                <a:cs typeface="Calibri"/>
              </a:rPr>
              <a:t>Healthy People 2020 objectives in </a:t>
            </a:r>
            <a:r>
              <a:rPr lang="en-US" kern="0" dirty="0" smtClean="0">
                <a:solidFill>
                  <a:srgbClr val="000000"/>
                </a:solidFill>
                <a:latin typeface="Calibri"/>
                <a:ea typeface="ＭＳ Ｐゴシック" pitchFamily="84" charset="-128"/>
                <a:cs typeface="Calibri"/>
              </a:rPr>
              <a:t>the </a:t>
            </a:r>
            <a:r>
              <a:rPr lang="en-US" b="1" kern="0" dirty="0" smtClean="0">
                <a:solidFill>
                  <a:srgbClr val="000000"/>
                </a:solidFill>
                <a:latin typeface="Calibri"/>
                <a:ea typeface="ＭＳ Ｐゴシック" pitchFamily="84" charset="-128"/>
                <a:cs typeface="Calibri"/>
              </a:rPr>
              <a:t>Environmental Health and Tobacco Use </a:t>
            </a:r>
            <a:r>
              <a:rPr lang="en-US" kern="0" dirty="0" smtClean="0">
                <a:solidFill>
                  <a:srgbClr val="000000"/>
                </a:solidFill>
                <a:latin typeface="Calibri"/>
                <a:ea typeface="ＭＳ Ｐゴシック" pitchFamily="84" charset="-128"/>
                <a:cs typeface="Calibri"/>
              </a:rPr>
              <a:t>topic areas.  </a:t>
            </a:r>
            <a:endParaRPr lang="en-US" kern="0" dirty="0">
              <a:solidFill>
                <a:srgbClr val="000000"/>
              </a:solidFill>
              <a:latin typeface="Calibri"/>
              <a:ea typeface="ＭＳ Ｐゴシック" pitchFamily="84" charset="-128"/>
              <a:cs typeface="Calibri"/>
            </a:endParaRPr>
          </a:p>
          <a:p>
            <a:pPr marL="346075" lvl="1" algn="ctr" fontAlgn="base">
              <a:spcAft>
                <a:spcPct val="0"/>
              </a:spcAft>
              <a:buClr>
                <a:srgbClr val="97233F"/>
              </a:buClr>
              <a:defRPr/>
            </a:pPr>
            <a:endParaRPr lang="en-US" sz="1400" b="1" kern="0" dirty="0" smtClean="0">
              <a:solidFill>
                <a:srgbClr val="000000"/>
              </a:solidFill>
              <a:latin typeface="Calibri"/>
              <a:ea typeface="ＭＳ Ｐゴシック" pitchFamily="84" charset="-128"/>
              <a:cs typeface="Arial" pitchFamily="34" charset="0"/>
            </a:endParaRPr>
          </a:p>
          <a:p>
            <a:pPr marL="346075" lvl="1" algn="ctr" fontAlgn="base">
              <a:spcAft>
                <a:spcPct val="0"/>
              </a:spcAft>
              <a:buClr>
                <a:srgbClr val="97233F"/>
              </a:buClr>
              <a:defRPr/>
            </a:pPr>
            <a:endParaRPr lang="en-US" sz="2400" b="1" kern="0" dirty="0">
              <a:solidFill>
                <a:srgbClr val="000000"/>
              </a:solidFill>
              <a:latin typeface="Calibri"/>
              <a:ea typeface="ＭＳ Ｐゴシック" pitchFamily="84" charset="-128"/>
              <a:cs typeface="Arial" pitchFamily="34" charset="0"/>
            </a:endParaRPr>
          </a:p>
          <a:p>
            <a:pPr marL="346075" lvl="1" algn="ctr" fontAlgn="base">
              <a:spcAft>
                <a:spcPct val="0"/>
              </a:spcAft>
              <a:buClr>
                <a:srgbClr val="97233F"/>
              </a:buClr>
              <a:defRPr/>
            </a:pPr>
            <a:r>
              <a:rPr lang="en-US" sz="2400" b="1" kern="0" dirty="0" smtClean="0">
                <a:solidFill>
                  <a:srgbClr val="000000"/>
                </a:solidFill>
                <a:latin typeface="Calibri" pitchFamily="34" charset="0"/>
                <a:ea typeface="ＭＳ Ｐゴシック" pitchFamily="84" charset="-128"/>
                <a:cs typeface="Arial" pitchFamily="34" charset="0"/>
              </a:rPr>
              <a:t>Friday, December 5, 2014</a:t>
            </a:r>
          </a:p>
          <a:p>
            <a:pPr algn="ctr" fontAlgn="base">
              <a:spcBef>
                <a:spcPts val="1200"/>
              </a:spcBef>
              <a:spcAft>
                <a:spcPct val="0"/>
              </a:spcAft>
              <a:buClr>
                <a:srgbClr val="97233F"/>
              </a:buClr>
              <a:defRPr/>
            </a:pPr>
            <a:endParaRPr lang="en-US" kern="0" dirty="0" smtClean="0">
              <a:solidFill>
                <a:srgbClr val="000000"/>
              </a:solidFill>
              <a:latin typeface="Calibri" pitchFamily="34" charset="0"/>
              <a:ea typeface="ＭＳ Ｐゴシック" pitchFamily="84" charset="-128"/>
              <a:cs typeface="Arial" pitchFamily="34" charset="0"/>
            </a:endParaRPr>
          </a:p>
          <a:p>
            <a:pPr marL="346075" lvl="1" algn="ctr" fontAlgn="base">
              <a:spcAft>
                <a:spcPct val="0"/>
              </a:spcAft>
              <a:buClr>
                <a:srgbClr val="97233F"/>
              </a:buClr>
              <a:defRPr/>
            </a:pPr>
            <a:r>
              <a:rPr lang="en-US" sz="1400" kern="0" dirty="0" smtClean="0">
                <a:solidFill>
                  <a:srgbClr val="000000"/>
                </a:solidFill>
                <a:latin typeface="Calibri"/>
                <a:ea typeface="ＭＳ Ｐゴシック" pitchFamily="84" charset="-128"/>
                <a:cs typeface="Calibri"/>
              </a:rPr>
              <a:t> </a:t>
            </a:r>
            <a:r>
              <a:rPr lang="en-US" kern="0" dirty="0" smtClean="0">
                <a:solidFill>
                  <a:srgbClr val="000000"/>
                </a:solidFill>
                <a:latin typeface="Calibri"/>
                <a:ea typeface="ＭＳ Ｐゴシック" pitchFamily="84" charset="-128"/>
                <a:cs typeface="Calibri"/>
              </a:rPr>
              <a:t>Hear from a community-based organization that is                                        working to improve outcomes                             in the community. </a:t>
            </a:r>
          </a:p>
          <a:p>
            <a:pPr lvl="1" indent="-228600" algn="ctr" fontAlgn="base">
              <a:spcBef>
                <a:spcPts val="1200"/>
              </a:spcBef>
              <a:spcAft>
                <a:spcPct val="0"/>
              </a:spcAft>
              <a:buClr>
                <a:srgbClr val="97233F"/>
              </a:buClr>
              <a:defRPr/>
            </a:pPr>
            <a:endParaRPr lang="en-US" sz="400" kern="0" dirty="0">
              <a:solidFill>
                <a:srgbClr val="000000"/>
              </a:solidFill>
              <a:latin typeface="Calibri"/>
              <a:ea typeface="ＭＳ Ｐゴシック" pitchFamily="84" charset="-128"/>
              <a:cs typeface="Calibri"/>
            </a:endParaRPr>
          </a:p>
          <a:p>
            <a:pPr lvl="1" indent="-228600" algn="ctr" fontAlgn="base">
              <a:spcBef>
                <a:spcPts val="1200"/>
              </a:spcBef>
              <a:spcAft>
                <a:spcPct val="0"/>
              </a:spcAft>
              <a:buClr>
                <a:srgbClr val="97233F"/>
              </a:buClr>
              <a:defRPr/>
            </a:pPr>
            <a:r>
              <a:rPr lang="en-US" sz="1400" b="1" i="1" kern="0" dirty="0">
                <a:solidFill>
                  <a:srgbClr val="000000"/>
                </a:solidFill>
                <a:latin typeface="Calibri"/>
                <a:ea typeface="ＭＳ Ｐゴシック" pitchFamily="84" charset="-128"/>
                <a:cs typeface="Calibri"/>
              </a:rPr>
              <a:t>To register, visit: </a:t>
            </a:r>
            <a:br>
              <a:rPr lang="en-US" sz="1400" b="1" i="1" kern="0" dirty="0">
                <a:solidFill>
                  <a:srgbClr val="000000"/>
                </a:solidFill>
                <a:latin typeface="Calibri"/>
                <a:ea typeface="ＭＳ Ｐゴシック" pitchFamily="84" charset="-128"/>
                <a:cs typeface="Calibri"/>
              </a:rPr>
            </a:br>
            <a:r>
              <a:rPr lang="en-US" sz="1400" b="1" i="1" kern="0" dirty="0" smtClean="0">
                <a:solidFill>
                  <a:srgbClr val="000000"/>
                </a:solidFill>
                <a:latin typeface="Calibri"/>
                <a:ea typeface="ＭＳ Ｐゴシック" pitchFamily="84" charset="-128"/>
                <a:cs typeface="Calibri"/>
              </a:rPr>
              <a:t>www.healthypeople.gov</a:t>
            </a:r>
            <a:endParaRPr lang="en-US" sz="1400" kern="0" dirty="0" smtClean="0">
              <a:solidFill>
                <a:srgbClr val="000000"/>
              </a:solidFill>
              <a:latin typeface="Calibri"/>
              <a:ea typeface="ＭＳ Ｐゴシック" pitchFamily="84" charset="-128"/>
              <a:cs typeface="Calibri"/>
            </a:endParaRPr>
          </a:p>
          <a:p>
            <a:pPr lvl="1" indent="-228600" algn="ctr" fontAlgn="base">
              <a:spcBef>
                <a:spcPts val="1200"/>
              </a:spcBef>
              <a:spcAft>
                <a:spcPct val="0"/>
              </a:spcAft>
              <a:buClr>
                <a:srgbClr val="97233F"/>
              </a:buClr>
              <a:defRPr/>
            </a:pPr>
            <a:endParaRPr lang="en-US" sz="1600" kern="0" dirty="0" smtClean="0">
              <a:solidFill>
                <a:srgbClr val="000000"/>
              </a:solidFill>
              <a:latin typeface="Calibri"/>
              <a:ea typeface="ＭＳ Ｐゴシック" pitchFamily="84" charset="-128"/>
              <a:cs typeface="Calibri"/>
            </a:endParaRPr>
          </a:p>
          <a:p>
            <a:pPr lvl="1" indent="-228600" algn="ctr" fontAlgn="base">
              <a:spcBef>
                <a:spcPts val="1200"/>
              </a:spcBef>
              <a:spcAft>
                <a:spcPct val="0"/>
              </a:spcAft>
              <a:buClr>
                <a:srgbClr val="97233F"/>
              </a:buClr>
              <a:buFont typeface="Wingdings" pitchFamily="2" charset="2"/>
              <a:buChar char="§"/>
              <a:defRPr/>
            </a:pPr>
            <a:endParaRPr lang="en-US" kern="0" dirty="0" smtClean="0">
              <a:solidFill>
                <a:srgbClr val="000000"/>
              </a:solidFill>
              <a:latin typeface="Calibri" pitchFamily="34" charset="0"/>
              <a:ea typeface="ＭＳ Ｐゴシック" pitchFamily="84" charset="-128"/>
              <a:cs typeface="Arial" pitchFamily="34" charset="0"/>
            </a:endParaRPr>
          </a:p>
        </p:txBody>
      </p:sp>
      <p:sp>
        <p:nvSpPr>
          <p:cNvPr id="7" name="Rectangle 2"/>
          <p:cNvSpPr>
            <a:spLocks noGrp="1" noChangeArrowheads="1"/>
          </p:cNvSpPr>
          <p:nvPr>
            <p:ph type="title"/>
          </p:nvPr>
        </p:nvSpPr>
        <p:spPr>
          <a:xfrm>
            <a:off x="1447800" y="76200"/>
            <a:ext cx="7772400" cy="1371600"/>
          </a:xfrm>
        </p:spPr>
        <p:txBody>
          <a:bodyPr anchor="ctr"/>
          <a:lstStyle/>
          <a:p>
            <a:pPr eaLnBrk="1" hangingPunct="1">
              <a:defRPr/>
            </a:pPr>
            <a:r>
              <a:rPr lang="en-US" dirty="0" smtClean="0"/>
              <a:t>Healthy People 2020 </a:t>
            </a:r>
            <a:br>
              <a:rPr lang="en-US" dirty="0" smtClean="0"/>
            </a:br>
            <a:r>
              <a:rPr lang="en-US" dirty="0" smtClean="0"/>
              <a:t>Progress Review Webinar </a:t>
            </a:r>
          </a:p>
        </p:txBody>
      </p:sp>
      <p:pic>
        <p:nvPicPr>
          <p:cNvPr id="1027" name="Picture 3" descr="picture of student working on a garden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285999"/>
            <a:ext cx="2703186" cy="18070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6" name="Picture 2" descr="image of cigarette being broken in tw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48155">
            <a:off x="6761957" y="4278326"/>
            <a:ext cx="1937284" cy="1314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75049591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600200" y="152400"/>
            <a:ext cx="7470775" cy="1066800"/>
          </a:xfrm>
        </p:spPr>
        <p:txBody>
          <a:bodyPr/>
          <a:lstStyle/>
          <a:p>
            <a:pPr eaLnBrk="1" hangingPunct="1"/>
            <a:r>
              <a:rPr lang="en-US" dirty="0" smtClean="0">
                <a:ea typeface="ＭＳ Ｐゴシック" pitchFamily="34" charset="-128"/>
              </a:rPr>
              <a:t>Stay Connected</a:t>
            </a:r>
          </a:p>
        </p:txBody>
      </p:sp>
      <p:sp>
        <p:nvSpPr>
          <p:cNvPr id="34819" name="Content Placeholder 2"/>
          <p:cNvSpPr>
            <a:spLocks noGrp="1"/>
          </p:cNvSpPr>
          <p:nvPr>
            <p:ph type="body" idx="1"/>
          </p:nvPr>
        </p:nvSpPr>
        <p:spPr>
          <a:xfrm>
            <a:off x="1524000" y="1444625"/>
            <a:ext cx="7467600" cy="4879975"/>
          </a:xfrm>
        </p:spPr>
        <p:txBody>
          <a:bodyPr/>
          <a:lstStyle/>
          <a:p>
            <a:pPr marL="0" indent="0" algn="ctr" eaLnBrk="1" hangingPunct="1">
              <a:spcBef>
                <a:spcPts val="0"/>
              </a:spcBef>
              <a:buFont typeface="Arial" charset="0"/>
              <a:buNone/>
              <a:defRPr/>
            </a:pPr>
            <a:endParaRPr lang="en-US" b="1" cap="small" dirty="0" smtClean="0">
              <a:ea typeface="ＭＳ Ｐゴシック"/>
              <a:cs typeface="Arial" charset="0"/>
            </a:endParaRPr>
          </a:p>
          <a:p>
            <a:pPr marL="0" indent="0" algn="ctr" eaLnBrk="1" hangingPunct="1">
              <a:spcBef>
                <a:spcPts val="0"/>
              </a:spcBef>
              <a:buFont typeface="Arial" charset="0"/>
              <a:buNone/>
              <a:defRPr/>
            </a:pPr>
            <a:endParaRPr lang="en-US" b="1" cap="small" dirty="0" smtClean="0">
              <a:ea typeface="ＭＳ Ｐゴシック"/>
              <a:cs typeface="Arial" charset="0"/>
            </a:endParaRPr>
          </a:p>
          <a:p>
            <a:pPr eaLnBrk="1" hangingPunct="1">
              <a:spcBef>
                <a:spcPts val="3000"/>
              </a:spcBef>
              <a:buFont typeface="Arial" charset="0"/>
              <a:buNone/>
              <a:defRPr/>
            </a:pPr>
            <a:r>
              <a:rPr lang="en-US" dirty="0" smtClean="0">
                <a:ea typeface="ＭＳ Ｐゴシック"/>
              </a:rPr>
              <a:t>			</a:t>
            </a:r>
            <a:r>
              <a:rPr lang="en-US" cap="small" dirty="0" smtClean="0">
                <a:ea typeface="ＭＳ Ｐゴシック"/>
              </a:rPr>
              <a:t>Web</a:t>
            </a:r>
            <a:r>
              <a:rPr lang="en-US" dirty="0" smtClean="0">
                <a:ea typeface="ＭＳ Ｐゴシック"/>
              </a:rPr>
              <a:t>	      healthypeople.gov</a:t>
            </a:r>
          </a:p>
          <a:p>
            <a:pPr eaLnBrk="1" hangingPunct="1">
              <a:spcBef>
                <a:spcPts val="3000"/>
              </a:spcBef>
              <a:buFont typeface="Arial" charset="0"/>
              <a:buNone/>
              <a:defRPr/>
            </a:pPr>
            <a:r>
              <a:rPr lang="en-US" dirty="0" smtClean="0">
                <a:ea typeface="ＭＳ Ｐゴシック"/>
              </a:rPr>
              <a:t>			</a:t>
            </a:r>
            <a:r>
              <a:rPr lang="en-US" cap="small" dirty="0" smtClean="0">
                <a:ea typeface="ＭＳ Ｐゴシック"/>
              </a:rPr>
              <a:t>Email</a:t>
            </a:r>
            <a:r>
              <a:rPr lang="en-US" dirty="0" smtClean="0">
                <a:ea typeface="ＭＳ Ｐゴシック"/>
              </a:rPr>
              <a:t>	      hp2020@hhs.gov</a:t>
            </a:r>
          </a:p>
          <a:p>
            <a:pPr eaLnBrk="1" hangingPunct="1">
              <a:spcBef>
                <a:spcPts val="3000"/>
              </a:spcBef>
              <a:buFont typeface="Arial" charset="0"/>
              <a:buNone/>
              <a:defRPr/>
            </a:pPr>
            <a:r>
              <a:rPr lang="en-US" dirty="0" smtClean="0">
                <a:ea typeface="ＭＳ Ｐゴシック"/>
              </a:rPr>
              <a:t>			</a:t>
            </a:r>
            <a:r>
              <a:rPr lang="en-US" cap="small" dirty="0" smtClean="0">
                <a:ea typeface="ＭＳ Ｐゴシック"/>
              </a:rPr>
              <a:t>Twitter      </a:t>
            </a:r>
            <a:r>
              <a:rPr lang="en-US" dirty="0" smtClean="0">
                <a:ea typeface="ＭＳ Ｐゴシック"/>
              </a:rPr>
              <a:t>@gohealthypeople</a:t>
            </a:r>
          </a:p>
          <a:p>
            <a:pPr eaLnBrk="1" hangingPunct="1">
              <a:spcBef>
                <a:spcPts val="3000"/>
              </a:spcBef>
              <a:buFont typeface="Arial" pitchFamily="34" charset="0"/>
              <a:buNone/>
              <a:defRPr/>
            </a:pPr>
            <a:r>
              <a:rPr lang="en-US" dirty="0" smtClean="0">
                <a:ea typeface="ＭＳ Ｐゴシック"/>
              </a:rPr>
              <a:t>			</a:t>
            </a:r>
            <a:r>
              <a:rPr lang="en-US" cap="small" dirty="0" smtClean="0">
                <a:ea typeface="ＭＳ Ｐゴシック"/>
              </a:rPr>
              <a:t>LinkedIn</a:t>
            </a:r>
            <a:r>
              <a:rPr lang="en-US" dirty="0" smtClean="0">
                <a:ea typeface="ＭＳ Ｐゴシック"/>
              </a:rPr>
              <a:t>     Healthy People 2020</a:t>
            </a:r>
          </a:p>
          <a:p>
            <a:pPr eaLnBrk="1" hangingPunct="1">
              <a:spcBef>
                <a:spcPts val="3000"/>
              </a:spcBef>
              <a:buFont typeface="Arial" pitchFamily="34" charset="0"/>
              <a:buNone/>
              <a:defRPr/>
            </a:pPr>
            <a:r>
              <a:rPr lang="en-US" dirty="0" smtClean="0">
                <a:ea typeface="ＭＳ Ｐゴシック"/>
              </a:rPr>
              <a:t>			</a:t>
            </a:r>
            <a:r>
              <a:rPr lang="en-US" cap="small" dirty="0" smtClean="0">
                <a:ea typeface="ＭＳ Ｐゴシック"/>
              </a:rPr>
              <a:t>YouTube</a:t>
            </a:r>
            <a:r>
              <a:rPr lang="en-US" dirty="0" smtClean="0">
                <a:ea typeface="ＭＳ Ｐゴシック"/>
              </a:rPr>
              <a:t>    ODPHP (search “healthy people”)</a:t>
            </a:r>
          </a:p>
        </p:txBody>
      </p:sp>
      <p:sp>
        <p:nvSpPr>
          <p:cNvPr id="18" name="Content Placeholder 2"/>
          <p:cNvSpPr txBox="1">
            <a:spLocks/>
          </p:cNvSpPr>
          <p:nvPr/>
        </p:nvSpPr>
        <p:spPr bwMode="auto">
          <a:xfrm>
            <a:off x="1371600" y="1752600"/>
            <a:ext cx="7772400" cy="838200"/>
          </a:xfrm>
          <a:prstGeom prst="rect">
            <a:avLst/>
          </a:prstGeom>
          <a:noFill/>
          <a:ln w="9525">
            <a:noFill/>
            <a:miter lim="800000"/>
            <a:headEnd/>
            <a:tailEnd/>
          </a:ln>
        </p:spPr>
        <p:txBody>
          <a:bodyPr/>
          <a:lstStyle/>
          <a:p>
            <a:pPr algn="ctr">
              <a:buClr>
                <a:srgbClr val="97233F"/>
              </a:buClr>
              <a:buFont typeface="Arial" charset="0"/>
              <a:buNone/>
              <a:defRPr/>
            </a:pPr>
            <a:r>
              <a:rPr lang="en-US" sz="2800" b="1" kern="0" cap="small" dirty="0">
                <a:solidFill>
                  <a:srgbClr val="000000"/>
                </a:solidFill>
                <a:latin typeface="Calibri" pitchFamily="34" charset="0"/>
                <a:ea typeface="ＭＳ Ｐゴシック" pitchFamily="84" charset="-128"/>
                <a:cs typeface="Arial" charset="0"/>
              </a:rPr>
              <a:t>Join the Healthy People Listserv &amp; Consortium</a:t>
            </a:r>
            <a:endParaRPr lang="en-US" sz="2800" kern="0" dirty="0">
              <a:solidFill>
                <a:srgbClr val="000000"/>
              </a:solidFill>
              <a:latin typeface="Calibri" pitchFamily="34" charset="0"/>
              <a:ea typeface="ＭＳ Ｐゴシック" pitchFamily="84" charset="-128"/>
              <a:cs typeface="Arial" pitchFamily="34" charset="0"/>
            </a:endParaRPr>
          </a:p>
        </p:txBody>
      </p:sp>
      <p:pic>
        <p:nvPicPr>
          <p:cNvPr id="15371" name="Picture 3" descr="Web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2438400"/>
            <a:ext cx="6302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2" descr="Email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3200400"/>
            <a:ext cx="609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Twitter logo"/>
          <p:cNvPicPr>
            <a:picLocks noChangeAspect="1" noChangeArrowheads="1"/>
          </p:cNvPicPr>
          <p:nvPr/>
        </p:nvPicPr>
        <p:blipFill>
          <a:blip r:embed="rId5" cstate="print"/>
          <a:srcRect/>
          <a:stretch>
            <a:fillRect/>
          </a:stretch>
        </p:blipFill>
        <p:spPr bwMode="auto">
          <a:xfrm>
            <a:off x="2590800" y="3962400"/>
            <a:ext cx="671513" cy="654404"/>
          </a:xfrm>
          <a:prstGeom prst="rect">
            <a:avLst/>
          </a:prstGeom>
          <a:noFill/>
          <a:ln w="9525">
            <a:noFill/>
            <a:miter lim="800000"/>
            <a:headEnd/>
            <a:tailEnd/>
          </a:ln>
        </p:spPr>
      </p:pic>
      <p:pic>
        <p:nvPicPr>
          <p:cNvPr id="2050" name="Picture 2" descr="LinkedIn logo and YouTube logo"/>
          <p:cNvPicPr>
            <a:picLocks noChangeAspect="1" noChangeArrowheads="1"/>
          </p:cNvPicPr>
          <p:nvPr/>
        </p:nvPicPr>
        <p:blipFill>
          <a:blip r:embed="rId6" cstate="print"/>
          <a:srcRect/>
          <a:stretch>
            <a:fillRect/>
          </a:stretch>
        </p:blipFill>
        <p:spPr bwMode="auto">
          <a:xfrm>
            <a:off x="2514600" y="4705349"/>
            <a:ext cx="762000" cy="1582615"/>
          </a:xfrm>
          <a:prstGeom prst="rect">
            <a:avLst/>
          </a:prstGeom>
          <a:noFill/>
          <a:ln w="9525">
            <a:noFill/>
            <a:miter lim="800000"/>
            <a:headEnd/>
            <a:tailEnd/>
          </a:ln>
        </p:spPr>
      </p:pic>
    </p:spTree>
    <p:extLst>
      <p:ext uri="{BB962C8B-B14F-4D97-AF65-F5344CB8AC3E}">
        <p14:creationId xmlns:p14="http://schemas.microsoft.com/office/powerpoint/2010/main" val="377083567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371600" y="0"/>
            <a:ext cx="7772400" cy="1371600"/>
          </a:xfrm>
        </p:spPr>
        <p:txBody>
          <a:bodyPr anchor="ctr"/>
          <a:lstStyle/>
          <a:p>
            <a:pPr eaLnBrk="1" hangingPunct="1">
              <a:defRPr/>
            </a:pPr>
            <a:r>
              <a:rPr lang="en-US" dirty="0" smtClean="0"/>
              <a:t>Healthy People 2020 </a:t>
            </a:r>
            <a:br>
              <a:rPr lang="en-US" dirty="0" smtClean="0"/>
            </a:br>
            <a:r>
              <a:rPr lang="en-US" dirty="0" smtClean="0"/>
              <a:t>Sharing Library</a:t>
            </a:r>
          </a:p>
        </p:txBody>
      </p:sp>
      <p:sp>
        <p:nvSpPr>
          <p:cNvPr id="7" name="Rectangle 6"/>
          <p:cNvSpPr/>
          <p:nvPr/>
        </p:nvSpPr>
        <p:spPr>
          <a:xfrm>
            <a:off x="1600200" y="1752600"/>
            <a:ext cx="2057400" cy="3477875"/>
          </a:xfrm>
          <a:prstGeom prst="rect">
            <a:avLst/>
          </a:prstGeom>
        </p:spPr>
        <p:txBody>
          <a:bodyPr wrap="square">
            <a:spAutoFit/>
          </a:bodyPr>
          <a:lstStyle/>
          <a:p>
            <a:r>
              <a:rPr lang="en-US" sz="2200" b="1" i="1" dirty="0" smtClean="0">
                <a:solidFill>
                  <a:prstClr val="black"/>
                </a:solidFill>
                <a:latin typeface="Calibri"/>
                <a:cs typeface="Calibri"/>
              </a:rPr>
              <a:t>A library </a:t>
            </a:r>
            <a:r>
              <a:rPr lang="en-US" sz="2200" b="1" i="1" dirty="0">
                <a:solidFill>
                  <a:prstClr val="black"/>
                </a:solidFill>
                <a:latin typeface="Calibri"/>
                <a:cs typeface="Calibri"/>
              </a:rPr>
              <a:t>of stories highlighting ways organizations across the </a:t>
            </a:r>
            <a:r>
              <a:rPr lang="en-US" sz="2200" b="1" i="1" dirty="0" smtClean="0">
                <a:solidFill>
                  <a:prstClr val="black"/>
                </a:solidFill>
                <a:latin typeface="Calibri"/>
                <a:cs typeface="Calibri"/>
              </a:rPr>
              <a:t>country are </a:t>
            </a:r>
            <a:r>
              <a:rPr lang="en-US" sz="2200" b="1" i="1" dirty="0">
                <a:solidFill>
                  <a:prstClr val="black"/>
                </a:solidFill>
                <a:latin typeface="Calibri"/>
                <a:cs typeface="Calibri"/>
              </a:rPr>
              <a:t>implementing Healthy People </a:t>
            </a:r>
            <a:r>
              <a:rPr lang="en-US" sz="2200" b="1" i="1" dirty="0" smtClean="0">
                <a:solidFill>
                  <a:prstClr val="black"/>
                </a:solidFill>
                <a:latin typeface="Calibri"/>
                <a:cs typeface="Calibri"/>
              </a:rPr>
              <a:t>2020</a:t>
            </a:r>
            <a:endParaRPr lang="en-US" sz="2200" b="1" i="1" dirty="0">
              <a:solidFill>
                <a:prstClr val="black"/>
              </a:solidFill>
              <a:latin typeface="Calibri"/>
              <a:cs typeface="Calibri"/>
            </a:endParaRPr>
          </a:p>
        </p:txBody>
      </p:sp>
      <p:pic>
        <p:nvPicPr>
          <p:cNvPr id="8" name="Picture 2" descr="Screenshot of Sharing Library page on HealthyPeople.go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875" t="6437" r="7867"/>
          <a:stretch/>
        </p:blipFill>
        <p:spPr bwMode="auto">
          <a:xfrm>
            <a:off x="4114800" y="1389048"/>
            <a:ext cx="4709724" cy="4554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4"/>
          <p:cNvSpPr txBox="1">
            <a:spLocks/>
          </p:cNvSpPr>
          <p:nvPr/>
        </p:nvSpPr>
        <p:spPr bwMode="auto">
          <a:xfrm>
            <a:off x="-3175" y="5950059"/>
            <a:ext cx="9147175" cy="907941"/>
          </a:xfrm>
          <a:prstGeom prst="rect">
            <a:avLst/>
          </a:prstGeom>
          <a:solidFill>
            <a:srgbClr val="FFCC00"/>
          </a:solid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eaLnBrk="0" fontAlgn="base" hangingPunct="0">
              <a:spcBef>
                <a:spcPct val="0"/>
              </a:spcBef>
              <a:spcAft>
                <a:spcPct val="0"/>
              </a:spcAft>
              <a:defRPr/>
            </a:pPr>
            <a:r>
              <a:rPr lang="en-US" sz="2800" b="1" dirty="0">
                <a:solidFill>
                  <a:srgbClr val="FFFFFF"/>
                </a:solidFill>
                <a:latin typeface="Calibri" pitchFamily="34" charset="0"/>
                <a:cs typeface="Calibri" pitchFamily="34" charset="0"/>
              </a:rPr>
              <a:t>Healthy People in Action - Sharing </a:t>
            </a:r>
            <a:r>
              <a:rPr lang="en-US" sz="2800" b="1" dirty="0" smtClean="0">
                <a:solidFill>
                  <a:srgbClr val="FFFFFF"/>
                </a:solidFill>
                <a:latin typeface="Calibri" pitchFamily="34" charset="0"/>
                <a:cs typeface="Calibri" pitchFamily="34" charset="0"/>
              </a:rPr>
              <a:t>Library</a:t>
            </a:r>
            <a:r>
              <a:rPr lang="en-US" sz="2800" b="1" dirty="0" smtClean="0">
                <a:solidFill>
                  <a:srgbClr val="FFFFFF"/>
                </a:solidFill>
                <a:latin typeface="Calibri" pitchFamily="34" charset="0"/>
                <a:cs typeface="Calibri" pitchFamily="34" charset="0"/>
                <a:hlinkClick r:id="rId4"/>
              </a:rPr>
              <a:t> </a:t>
            </a:r>
            <a:r>
              <a:rPr lang="en-US" sz="2500" dirty="0">
                <a:solidFill>
                  <a:srgbClr val="000000"/>
                </a:solidFill>
                <a:latin typeface="Calibri" pitchFamily="34" charset="0"/>
                <a:hlinkClick r:id="rId4"/>
              </a:rPr>
              <a:t>http://healthypeople.gov/2020/implement/MapSharingLibrary.aspx</a:t>
            </a:r>
          </a:p>
        </p:txBody>
      </p:sp>
    </p:spTree>
    <p:extLst>
      <p:ext uri="{BB962C8B-B14F-4D97-AF65-F5344CB8AC3E}">
        <p14:creationId xmlns:p14="http://schemas.microsoft.com/office/powerpoint/2010/main" val="240105642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Healthy People 2020 </a:t>
            </a:r>
            <a:r>
              <a:rPr lang="en-US" dirty="0"/>
              <a:t/>
            </a:r>
            <a:br>
              <a:rPr lang="en-US" dirty="0"/>
            </a:br>
            <a:r>
              <a:rPr lang="en-US" dirty="0" smtClean="0"/>
              <a:t>Progress Review Planning Group</a:t>
            </a:r>
            <a:endParaRPr lang="en-US" dirty="0"/>
          </a:p>
        </p:txBody>
      </p:sp>
      <p:sp>
        <p:nvSpPr>
          <p:cNvPr id="4" name="Content Placeholder 2"/>
          <p:cNvSpPr txBox="1">
            <a:spLocks/>
          </p:cNvSpPr>
          <p:nvPr/>
        </p:nvSpPr>
        <p:spPr bwMode="auto">
          <a:xfrm>
            <a:off x="1447800" y="1600200"/>
            <a:ext cx="7543800" cy="5105400"/>
          </a:xfrm>
          <a:prstGeom prst="rect">
            <a:avLst/>
          </a:prstGeom>
          <a:noFill/>
          <a:ln w="9525">
            <a:noFill/>
            <a:miter lim="800000"/>
            <a:headEnd/>
            <a:tailEnd/>
          </a:ln>
        </p:spPr>
        <p:txBody>
          <a:bodyPr numCol="2"/>
          <a:lstStyle/>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Ed </a:t>
            </a:r>
            <a:r>
              <a:rPr lang="en-US" sz="1600" dirty="0">
                <a:solidFill>
                  <a:srgbClr val="000000"/>
                </a:solidFill>
                <a:latin typeface="Arial" pitchFamily="34" charset="0"/>
              </a:rPr>
              <a:t>Greg (CDC/NCCDPHP)</a:t>
            </a:r>
          </a:p>
          <a:p>
            <a:pPr marL="0" lvl="1" indent="-346075" fontAlgn="base">
              <a:buClr>
                <a:srgbClr val="97233F"/>
              </a:buClr>
              <a:buFont typeface="Arial" pitchFamily="34" charset="0"/>
              <a:buChar char="■"/>
              <a:defRPr/>
            </a:pPr>
            <a:endParaRPr lang="en-US" sz="16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Desmond </a:t>
            </a:r>
            <a:r>
              <a:rPr lang="en-US" sz="1600" dirty="0">
                <a:solidFill>
                  <a:srgbClr val="000000"/>
                </a:solidFill>
                <a:latin typeface="Arial" pitchFamily="34" charset="0"/>
              </a:rPr>
              <a:t>Williams </a:t>
            </a:r>
            <a:endParaRPr lang="en-US" sz="1600" dirty="0" smtClean="0">
              <a:solidFill>
                <a:srgbClr val="000000"/>
              </a:solidFill>
              <a:latin typeface="Arial" pitchFamily="34" charset="0"/>
            </a:endParaRPr>
          </a:p>
          <a:p>
            <a:pPr marL="0" lvl="1" fontAlgn="base">
              <a:buClr>
                <a:srgbClr val="97233F"/>
              </a:buClr>
              <a:defRPr/>
            </a:pPr>
            <a:r>
              <a:rPr lang="en-US" sz="1600" dirty="0">
                <a:solidFill>
                  <a:srgbClr val="000000"/>
                </a:solidFill>
                <a:latin typeface="Arial" pitchFamily="34" charset="0"/>
              </a:rPr>
              <a:t> </a:t>
            </a:r>
            <a:r>
              <a:rPr lang="en-US" sz="1600" dirty="0" smtClean="0">
                <a:solidFill>
                  <a:srgbClr val="000000"/>
                </a:solidFill>
                <a:latin typeface="Arial" pitchFamily="34" charset="0"/>
              </a:rPr>
              <a:t>     (</a:t>
            </a:r>
            <a:r>
              <a:rPr lang="en-US" sz="1600" dirty="0">
                <a:solidFill>
                  <a:srgbClr val="000000"/>
                </a:solidFill>
                <a:latin typeface="Arial" pitchFamily="34" charset="0"/>
              </a:rPr>
              <a:t>CDC /NCCDPHP</a:t>
            </a:r>
            <a:r>
              <a:rPr lang="en-US" sz="1600" dirty="0" smtClean="0">
                <a:solidFill>
                  <a:srgbClr val="000000"/>
                </a:solidFill>
                <a:latin typeface="Arial" pitchFamily="34" charset="0"/>
              </a:rPr>
              <a:t>)</a:t>
            </a:r>
          </a:p>
          <a:p>
            <a:pPr marL="0" lvl="1" indent="-346075" fontAlgn="base">
              <a:buClr>
                <a:srgbClr val="97233F"/>
              </a:buClr>
              <a:buFont typeface="Arial" pitchFamily="34" charset="0"/>
              <a:buChar char="■"/>
              <a:defRPr/>
            </a:pPr>
            <a:endParaRPr lang="en-US" sz="16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Paul </a:t>
            </a:r>
            <a:r>
              <a:rPr lang="en-US" sz="1600" dirty="0">
                <a:solidFill>
                  <a:srgbClr val="000000"/>
                </a:solidFill>
                <a:latin typeface="Arial" pitchFamily="34" charset="0"/>
              </a:rPr>
              <a:t>Eggers (NIH/NIDDK)</a:t>
            </a:r>
          </a:p>
          <a:p>
            <a:pPr marL="0" lvl="1" indent="-346075" fontAlgn="base">
              <a:buClr>
                <a:srgbClr val="97233F"/>
              </a:buClr>
              <a:buFont typeface="Arial" pitchFamily="34" charset="0"/>
              <a:buChar char="■"/>
              <a:defRPr/>
            </a:pPr>
            <a:endParaRPr lang="en-US" sz="1600" dirty="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a:solidFill>
                  <a:srgbClr val="000000"/>
                </a:solidFill>
                <a:latin typeface="Arial" pitchFamily="34" charset="0"/>
              </a:rPr>
              <a:t>Lawrence Agodoa (NIH/NIDDK)</a:t>
            </a:r>
          </a:p>
          <a:p>
            <a:pPr marL="0" lvl="1" indent="-346075" fontAlgn="base">
              <a:buClr>
                <a:srgbClr val="97233F"/>
              </a:buClr>
              <a:buFont typeface="Arial" pitchFamily="34" charset="0"/>
              <a:buChar char="■"/>
              <a:defRPr/>
            </a:pPr>
            <a:endParaRPr lang="en-US" sz="1600" dirty="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a:solidFill>
                  <a:srgbClr val="000000"/>
                </a:solidFill>
                <a:latin typeface="Arial" pitchFamily="34" charset="0"/>
              </a:rPr>
              <a:t>Peter Savage (NIDDK/NIH) </a:t>
            </a:r>
          </a:p>
          <a:p>
            <a:pPr marL="0" lvl="1" indent="-346075" fontAlgn="base">
              <a:buClr>
                <a:srgbClr val="97233F"/>
              </a:buClr>
              <a:buFont typeface="Arial" pitchFamily="34" charset="0"/>
              <a:buChar char="■"/>
              <a:defRPr/>
            </a:pPr>
            <a:endParaRPr lang="en-US" sz="1600" dirty="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Nilka </a:t>
            </a:r>
            <a:r>
              <a:rPr lang="en-US" sz="1600" dirty="0">
                <a:solidFill>
                  <a:srgbClr val="000000"/>
                </a:solidFill>
                <a:latin typeface="Arial" pitchFamily="34" charset="0"/>
              </a:rPr>
              <a:t>Rios Burrows </a:t>
            </a:r>
            <a:endParaRPr lang="en-US" sz="1600" dirty="0" smtClean="0">
              <a:solidFill>
                <a:srgbClr val="000000"/>
              </a:solidFill>
              <a:latin typeface="Arial" pitchFamily="34" charset="0"/>
            </a:endParaRPr>
          </a:p>
          <a:p>
            <a:pPr marL="0" lvl="1" fontAlgn="base">
              <a:buClr>
                <a:srgbClr val="97233F"/>
              </a:buClr>
              <a:defRPr/>
            </a:pPr>
            <a:r>
              <a:rPr lang="en-US" sz="1600" dirty="0">
                <a:solidFill>
                  <a:srgbClr val="000000"/>
                </a:solidFill>
                <a:latin typeface="Arial" pitchFamily="34" charset="0"/>
              </a:rPr>
              <a:t> </a:t>
            </a:r>
            <a:r>
              <a:rPr lang="en-US" sz="1600" dirty="0" smtClean="0">
                <a:solidFill>
                  <a:srgbClr val="000000"/>
                </a:solidFill>
                <a:latin typeface="Arial" pitchFamily="34" charset="0"/>
              </a:rPr>
              <a:t>     (CDC/NCCDPHP</a:t>
            </a:r>
            <a:r>
              <a:rPr lang="en-US" sz="1600" dirty="0">
                <a:solidFill>
                  <a:srgbClr val="000000"/>
                </a:solidFill>
                <a:latin typeface="Arial" pitchFamily="34" charset="0"/>
              </a:rPr>
              <a:t>) </a:t>
            </a:r>
            <a:endParaRPr lang="en-US" sz="1600" dirty="0" smtClean="0">
              <a:solidFill>
                <a:srgbClr val="000000"/>
              </a:solidFill>
              <a:latin typeface="Arial" pitchFamily="34" charset="0"/>
            </a:endParaRPr>
          </a:p>
          <a:p>
            <a:pPr marL="0" lvl="1" indent="-346075" fontAlgn="base">
              <a:buClr>
                <a:srgbClr val="97233F"/>
              </a:buClr>
              <a:buFont typeface="Arial" pitchFamily="34" charset="0"/>
              <a:buChar char="■"/>
              <a:defRPr/>
            </a:pPr>
            <a:endParaRPr lang="en-US" sz="1600" dirty="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Sharon </a:t>
            </a:r>
            <a:r>
              <a:rPr lang="en-US" sz="1600" dirty="0" err="1">
                <a:solidFill>
                  <a:srgbClr val="000000"/>
                </a:solidFill>
                <a:latin typeface="Arial" pitchFamily="34" charset="0"/>
              </a:rPr>
              <a:t>Saydah</a:t>
            </a:r>
            <a:r>
              <a:rPr lang="en-US" sz="1600" dirty="0">
                <a:solidFill>
                  <a:srgbClr val="000000"/>
                </a:solidFill>
                <a:latin typeface="Arial" pitchFamily="34" charset="0"/>
              </a:rPr>
              <a:t> (</a:t>
            </a:r>
            <a:r>
              <a:rPr lang="en-US" sz="1600" dirty="0" smtClean="0">
                <a:solidFill>
                  <a:srgbClr val="000000"/>
                </a:solidFill>
                <a:latin typeface="Arial" pitchFamily="34" charset="0"/>
              </a:rPr>
              <a:t>CDC/NCCDPHP</a:t>
            </a:r>
            <a:r>
              <a:rPr lang="en-US" sz="1600" dirty="0">
                <a:solidFill>
                  <a:srgbClr val="000000"/>
                </a:solidFill>
                <a:latin typeface="Arial" pitchFamily="34" charset="0"/>
              </a:rPr>
              <a:t>)</a:t>
            </a:r>
          </a:p>
          <a:p>
            <a:pPr marL="0" lvl="1" fontAlgn="base">
              <a:buClr>
                <a:srgbClr val="97233F"/>
              </a:buClr>
              <a:defRPr/>
            </a:pPr>
            <a:endParaRPr lang="en-US" sz="1600" dirty="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a:solidFill>
                  <a:srgbClr val="000000"/>
                </a:solidFill>
                <a:latin typeface="Arial" pitchFamily="34" charset="0"/>
              </a:rPr>
              <a:t>Stan </a:t>
            </a:r>
            <a:r>
              <a:rPr lang="en-US" sz="1600" dirty="0" smtClean="0">
                <a:solidFill>
                  <a:srgbClr val="000000"/>
                </a:solidFill>
                <a:latin typeface="Arial" pitchFamily="34" charset="0"/>
              </a:rPr>
              <a:t>Lehman </a:t>
            </a:r>
            <a:r>
              <a:rPr lang="en-US" sz="1600" dirty="0">
                <a:solidFill>
                  <a:srgbClr val="000000"/>
                </a:solidFill>
                <a:latin typeface="Arial" pitchFamily="34" charset="0"/>
              </a:rPr>
              <a:t>(CDC /NCCHSTP)</a:t>
            </a:r>
          </a:p>
          <a:p>
            <a:pPr marL="0" lvl="1" indent="-346075" fontAlgn="base">
              <a:buClr>
                <a:srgbClr val="97233F"/>
              </a:buClr>
              <a:buFont typeface="Arial" pitchFamily="34" charset="0"/>
              <a:buChar char="■"/>
              <a:defRPr/>
            </a:pPr>
            <a:endParaRPr lang="en-US" sz="16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Denise Stredrick (NIH/OD)</a:t>
            </a:r>
          </a:p>
          <a:p>
            <a:pPr marL="0" lvl="1" indent="-346075" fontAlgn="base">
              <a:buClr>
                <a:srgbClr val="97233F"/>
              </a:buClr>
              <a:buFont typeface="Arial" pitchFamily="34" charset="0"/>
              <a:buChar char="■"/>
              <a:defRPr/>
            </a:pPr>
            <a:endParaRPr lang="en-US" sz="16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Rebecca Hines (CDC/NCHS)</a:t>
            </a:r>
          </a:p>
          <a:p>
            <a:pPr marL="0" lvl="1" indent="-346075" fontAlgn="base">
              <a:buClr>
                <a:srgbClr val="97233F"/>
              </a:buClr>
              <a:buFont typeface="Arial" pitchFamily="34" charset="0"/>
              <a:buChar char="■"/>
              <a:defRPr/>
            </a:pPr>
            <a:endParaRPr lang="en-US" sz="16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Leda Gurley (CDC/NCHS)</a:t>
            </a:r>
          </a:p>
          <a:p>
            <a:pPr marL="0" lvl="1" indent="-346075" fontAlgn="base">
              <a:buClr>
                <a:srgbClr val="97233F"/>
              </a:buClr>
              <a:buFont typeface="Arial" pitchFamily="34" charset="0"/>
              <a:buChar char="■"/>
              <a:defRPr/>
            </a:pPr>
            <a:endParaRPr lang="en-US" sz="16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err="1">
                <a:solidFill>
                  <a:srgbClr val="000000"/>
                </a:solidFill>
                <a:latin typeface="Arial" pitchFamily="34" charset="0"/>
              </a:rPr>
              <a:t>Asel</a:t>
            </a:r>
            <a:r>
              <a:rPr lang="en-US" sz="1600" dirty="0">
                <a:solidFill>
                  <a:srgbClr val="000000"/>
                </a:solidFill>
                <a:latin typeface="Arial" pitchFamily="34" charset="0"/>
              </a:rPr>
              <a:t> </a:t>
            </a:r>
            <a:r>
              <a:rPr lang="en-US" sz="1600" dirty="0" err="1">
                <a:solidFill>
                  <a:srgbClr val="000000"/>
                </a:solidFill>
                <a:latin typeface="Arial" pitchFamily="34" charset="0"/>
              </a:rPr>
              <a:t>Ryskulova</a:t>
            </a:r>
            <a:r>
              <a:rPr lang="en-US" sz="1600" dirty="0">
                <a:solidFill>
                  <a:srgbClr val="000000"/>
                </a:solidFill>
                <a:latin typeface="Arial" pitchFamily="34" charset="0"/>
              </a:rPr>
              <a:t> (CDC/NCHS)</a:t>
            </a:r>
          </a:p>
          <a:p>
            <a:pPr marL="0" lvl="1" indent="-346075" fontAlgn="base">
              <a:buClr>
                <a:srgbClr val="97233F"/>
              </a:buClr>
              <a:buFont typeface="Arial" pitchFamily="34" charset="0"/>
              <a:buChar char="■"/>
              <a:defRPr/>
            </a:pPr>
            <a:endParaRPr lang="en-US" sz="1600" dirty="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a:solidFill>
                  <a:srgbClr val="000000"/>
                </a:solidFill>
                <a:latin typeface="Arial" pitchFamily="34" charset="0"/>
              </a:rPr>
              <a:t>Lesley </a:t>
            </a:r>
            <a:r>
              <a:rPr lang="en-US" sz="1600" dirty="0" err="1">
                <a:solidFill>
                  <a:srgbClr val="000000"/>
                </a:solidFill>
                <a:latin typeface="Arial" pitchFamily="34" charset="0"/>
              </a:rPr>
              <a:t>Dobrzynski</a:t>
            </a:r>
            <a:r>
              <a:rPr lang="en-US" sz="1600" dirty="0">
                <a:solidFill>
                  <a:srgbClr val="000000"/>
                </a:solidFill>
                <a:latin typeface="Arial" pitchFamily="34" charset="0"/>
              </a:rPr>
              <a:t> (CDC/NCHS) </a:t>
            </a:r>
            <a:endParaRPr lang="en-US" sz="1600" dirty="0" smtClean="0">
              <a:solidFill>
                <a:srgbClr val="000000"/>
              </a:solidFill>
              <a:latin typeface="Arial" pitchFamily="34" charset="0"/>
            </a:endParaRPr>
          </a:p>
          <a:p>
            <a:pPr marL="0" lvl="1" indent="-346075" fontAlgn="base">
              <a:buClr>
                <a:srgbClr val="97233F"/>
              </a:buClr>
              <a:buFont typeface="Arial" pitchFamily="34" charset="0"/>
              <a:buChar char="■"/>
              <a:defRPr/>
            </a:pPr>
            <a:endParaRPr lang="en-US" sz="1600" dirty="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Mark </a:t>
            </a:r>
            <a:r>
              <a:rPr lang="en-US" sz="1600" dirty="0" err="1">
                <a:solidFill>
                  <a:srgbClr val="000000"/>
                </a:solidFill>
                <a:latin typeface="Arial" pitchFamily="34" charset="0"/>
              </a:rPr>
              <a:t>Eberhardt</a:t>
            </a:r>
            <a:r>
              <a:rPr lang="en-US" sz="1600" dirty="0">
                <a:solidFill>
                  <a:srgbClr val="000000"/>
                </a:solidFill>
                <a:latin typeface="Arial" pitchFamily="34" charset="0"/>
              </a:rPr>
              <a:t> (</a:t>
            </a:r>
            <a:r>
              <a:rPr lang="en-US" sz="1600" dirty="0" smtClean="0">
                <a:solidFill>
                  <a:srgbClr val="000000"/>
                </a:solidFill>
                <a:latin typeface="Arial" pitchFamily="34" charset="0"/>
              </a:rPr>
              <a:t>CDC/NCHS)</a:t>
            </a:r>
          </a:p>
          <a:p>
            <a:pPr marL="0" lvl="1" indent="-346075" fontAlgn="base">
              <a:buClr>
                <a:srgbClr val="97233F"/>
              </a:buClr>
              <a:buFont typeface="Arial" pitchFamily="34" charset="0"/>
              <a:buChar char="■"/>
              <a:defRPr/>
            </a:pPr>
            <a:endParaRPr lang="en-US" sz="1600" dirty="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David </a:t>
            </a:r>
            <a:r>
              <a:rPr lang="en-US" sz="1600" dirty="0" err="1">
                <a:solidFill>
                  <a:srgbClr val="000000"/>
                </a:solidFill>
                <a:latin typeface="Arial" pitchFamily="34" charset="0"/>
              </a:rPr>
              <a:t>Lacher</a:t>
            </a:r>
            <a:r>
              <a:rPr lang="en-US" sz="1600" dirty="0">
                <a:solidFill>
                  <a:srgbClr val="000000"/>
                </a:solidFill>
                <a:latin typeface="Arial" pitchFamily="34" charset="0"/>
              </a:rPr>
              <a:t> (CDC/NCHS)</a:t>
            </a:r>
          </a:p>
          <a:p>
            <a:pPr marL="0" lvl="1" indent="-346075" fontAlgn="base">
              <a:buClr>
                <a:srgbClr val="97233F"/>
              </a:buClr>
              <a:buFont typeface="Arial" pitchFamily="34" charset="0"/>
              <a:buChar char="■"/>
              <a:defRPr/>
            </a:pPr>
            <a:endParaRPr lang="en-US" sz="16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Carter Blakey (HHS/ODPHP)</a:t>
            </a:r>
            <a:endParaRPr lang="en-US" sz="1600" dirty="0">
              <a:solidFill>
                <a:srgbClr val="000000"/>
              </a:solidFill>
              <a:latin typeface="Arial" pitchFamily="34" charset="0"/>
            </a:endParaRPr>
          </a:p>
          <a:p>
            <a:pPr marL="0" lvl="1" indent="-346075" fontAlgn="base">
              <a:buClr>
                <a:srgbClr val="97233F"/>
              </a:buClr>
              <a:buFont typeface="Arial" pitchFamily="34" charset="0"/>
              <a:buChar char="■"/>
              <a:defRPr/>
            </a:pPr>
            <a:endParaRPr lang="en-US" sz="1600" dirty="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Emmeline Ochiai (HHS/ODPHP)</a:t>
            </a:r>
          </a:p>
          <a:p>
            <a:pPr marL="0" lvl="1" indent="-346075" fontAlgn="base">
              <a:buClr>
                <a:srgbClr val="97233F"/>
              </a:buClr>
              <a:buFont typeface="Arial" pitchFamily="34" charset="0"/>
              <a:buChar char="■"/>
              <a:defRPr/>
            </a:pPr>
            <a:endParaRPr lang="en-US" sz="1600" dirty="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Debbie Hoyer (HHS/ODPHP)</a:t>
            </a:r>
          </a:p>
          <a:p>
            <a:pPr marL="0" lvl="1" indent="-346075" fontAlgn="base">
              <a:buClr>
                <a:srgbClr val="97233F"/>
              </a:buClr>
              <a:buFont typeface="Arial" pitchFamily="34" charset="0"/>
              <a:buChar char="■"/>
              <a:defRPr/>
            </a:pPr>
            <a:endParaRPr lang="en-US" sz="16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Yen Luong (HHS/ODPHP)</a:t>
            </a:r>
            <a:endParaRPr lang="en-US" sz="1600" dirty="0">
              <a:solidFill>
                <a:srgbClr val="000000"/>
              </a:solidFill>
              <a:latin typeface="Arial" pitchFamily="34" charset="0"/>
            </a:endParaRPr>
          </a:p>
          <a:p>
            <a:pPr marL="0" lvl="1" indent="-346075" fontAlgn="base">
              <a:buClr>
                <a:srgbClr val="97233F"/>
              </a:buClr>
              <a:buFont typeface="Arial" pitchFamily="34" charset="0"/>
              <a:buChar char="■"/>
              <a:defRPr/>
            </a:pPr>
            <a:endParaRPr lang="en-US" dirty="0">
              <a:solidFill>
                <a:srgbClr val="000000"/>
              </a:solidFill>
              <a:latin typeface="Arial" pitchFamily="34" charset="0"/>
            </a:endParaRPr>
          </a:p>
        </p:txBody>
      </p:sp>
    </p:spTree>
    <p:extLst>
      <p:ext uri="{BB962C8B-B14F-4D97-AF65-F5344CB8AC3E}">
        <p14:creationId xmlns:p14="http://schemas.microsoft.com/office/powerpoint/2010/main" val="25832122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81" y="457200"/>
            <a:ext cx="9144000" cy="1554162"/>
          </a:xfrm>
        </p:spPr>
        <p:txBody>
          <a:bodyPr>
            <a:noAutofit/>
          </a:bodyPr>
          <a:lstStyle/>
          <a:p>
            <a:pPr>
              <a:spcAft>
                <a:spcPts val="600"/>
              </a:spcAft>
            </a:pPr>
            <a:r>
              <a:rPr lang="en-US" dirty="0"/>
              <a:t>Rebecca Hines, MHS</a:t>
            </a:r>
            <a:br>
              <a:rPr lang="en-US" dirty="0"/>
            </a:br>
            <a:r>
              <a:rPr lang="en-US" sz="2000" dirty="0"/>
              <a:t>Chief, Health Promotion Statistics </a:t>
            </a:r>
            <a:r>
              <a:rPr lang="en-US" sz="2000" dirty="0" smtClean="0"/>
              <a:t>Branch</a:t>
            </a:r>
            <a:r>
              <a:rPr lang="en-US" sz="2000" dirty="0"/>
              <a:t/>
            </a:r>
            <a:br>
              <a:rPr lang="en-US" sz="2000" dirty="0"/>
            </a:br>
            <a:r>
              <a:rPr lang="en-US" sz="2000" dirty="0" smtClean="0"/>
              <a:t>National </a:t>
            </a:r>
            <a:r>
              <a:rPr lang="en-US" sz="2000" dirty="0"/>
              <a:t>Center for Health Statistics</a:t>
            </a:r>
            <a:br>
              <a:rPr lang="en-US" sz="2000" dirty="0"/>
            </a:br>
            <a:r>
              <a:rPr lang="en-US" sz="2000" dirty="0"/>
              <a:t>Centers for Disease Control and Prevention</a:t>
            </a:r>
          </a:p>
        </p:txBody>
      </p:sp>
    </p:spTree>
    <p:extLst>
      <p:ext uri="{BB962C8B-B14F-4D97-AF65-F5344CB8AC3E}">
        <p14:creationId xmlns:p14="http://schemas.microsoft.com/office/powerpoint/2010/main" val="24328583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388818" y="1476500"/>
            <a:ext cx="7350432" cy="5410200"/>
          </a:xfrm>
        </p:spPr>
        <p:txBody>
          <a:bodyPr/>
          <a:lstStyle/>
          <a:p>
            <a:pPr marL="346075" lvl="1" indent="-346075">
              <a:spcBef>
                <a:spcPts val="0"/>
              </a:spcBef>
              <a:spcAft>
                <a:spcPts val="1200"/>
              </a:spcAft>
              <a:buClr>
                <a:srgbClr val="97233F"/>
              </a:buClr>
              <a:buFont typeface="Arial"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Tracking the Nation’s </a:t>
            </a:r>
            <a:r>
              <a:rPr lang="en-US" dirty="0" smtClean="0">
                <a:latin typeface="Tahoma" panose="020B0604030504040204" pitchFamily="34" charset="0"/>
                <a:ea typeface="Tahoma" panose="020B0604030504040204" pitchFamily="34" charset="0"/>
                <a:cs typeface="Tahoma" panose="020B0604030504040204" pitchFamily="34" charset="0"/>
              </a:rPr>
              <a:t>Progress</a:t>
            </a:r>
          </a:p>
          <a:p>
            <a:pPr marL="346075" lvl="1" indent="-346075">
              <a:spcAft>
                <a:spcPts val="600"/>
              </a:spcAft>
              <a:buClr>
                <a:srgbClr val="97233F"/>
              </a:buClr>
              <a:buFont typeface="Arial" pitchFamily="34" charset="0"/>
              <a:buChar char="■"/>
            </a:pPr>
            <a:r>
              <a:rPr lang="en-US" dirty="0" smtClean="0">
                <a:latin typeface="Tahoma" panose="020B0604030504040204" pitchFamily="34" charset="0"/>
                <a:ea typeface="Tahoma" panose="020B0604030504040204" pitchFamily="34" charset="0"/>
                <a:cs typeface="Tahoma" panose="020B0604030504040204" pitchFamily="34" charset="0"/>
              </a:rPr>
              <a:t>Diabetes </a:t>
            </a:r>
          </a:p>
          <a:p>
            <a:pPr lvl="1">
              <a:spcAft>
                <a:spcPts val="600"/>
              </a:spcAft>
              <a:buClr>
                <a:srgbClr val="000000"/>
              </a:buClr>
              <a:buFont typeface="Wingdings" panose="05000000000000000000" pitchFamily="2" charset="2"/>
              <a:buChar char="§"/>
            </a:pPr>
            <a:r>
              <a:rPr lang="en-US" sz="2200" dirty="0" smtClean="0">
                <a:solidFill>
                  <a:srgbClr val="000000"/>
                </a:solidFill>
                <a:latin typeface="Tahoma" panose="020B0604030504040204" pitchFamily="34" charset="0"/>
                <a:ea typeface="Tahoma" panose="020B0604030504040204" pitchFamily="34" charset="0"/>
                <a:cs typeface="Tahoma" panose="020B0604030504040204" pitchFamily="34" charset="0"/>
              </a:rPr>
              <a:t>Burden</a:t>
            </a:r>
            <a:endParaRPr lang="en-US" sz="22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lvl="1">
              <a:spcAft>
                <a:spcPts val="600"/>
              </a:spcAft>
              <a:buClr>
                <a:srgbClr val="000000"/>
              </a:buClr>
              <a:buFont typeface="Wingdings" panose="05000000000000000000" pitchFamily="2" charset="2"/>
              <a:buChar char="§"/>
            </a:pPr>
            <a:r>
              <a:rPr lang="en-US" altLang="en-US" sz="2200" dirty="0">
                <a:solidFill>
                  <a:srgbClr val="000000"/>
                </a:solidFill>
                <a:latin typeface="Tahoma" panose="020B0604030504040204" pitchFamily="34" charset="0"/>
                <a:ea typeface="Tahoma" panose="020B0604030504040204" pitchFamily="34" charset="0"/>
                <a:cs typeface="Tahoma" panose="020B0604030504040204" pitchFamily="34" charset="0"/>
              </a:rPr>
              <a:t>Treatment and </a:t>
            </a:r>
            <a:r>
              <a:rPr lang="en-US" altLang="en-US" sz="2200" dirty="0" smtClean="0">
                <a:solidFill>
                  <a:srgbClr val="000000"/>
                </a:solidFill>
                <a:latin typeface="Tahoma" panose="020B0604030504040204" pitchFamily="34" charset="0"/>
                <a:ea typeface="Tahoma" panose="020B0604030504040204" pitchFamily="34" charset="0"/>
                <a:cs typeface="Tahoma" panose="020B0604030504040204" pitchFamily="34" charset="0"/>
              </a:rPr>
              <a:t>Care</a:t>
            </a:r>
          </a:p>
          <a:p>
            <a:pPr lvl="1">
              <a:spcAft>
                <a:spcPts val="600"/>
              </a:spcAft>
              <a:buClr>
                <a:srgbClr val="000000"/>
              </a:buClr>
              <a:buFont typeface="Wingdings" panose="05000000000000000000" pitchFamily="2" charset="2"/>
              <a:buChar char="§"/>
            </a:pPr>
            <a:r>
              <a:rPr lang="en-US" sz="2200" dirty="0" smtClean="0">
                <a:solidFill>
                  <a:srgbClr val="000000"/>
                </a:solidFill>
                <a:latin typeface="Tahoma" panose="020B0604030504040204" pitchFamily="34" charset="0"/>
                <a:ea typeface="Tahoma" panose="020B0604030504040204" pitchFamily="34" charset="0"/>
                <a:cs typeface="Tahoma" panose="020B0604030504040204" pitchFamily="34" charset="0"/>
              </a:rPr>
              <a:t>Prevention</a:t>
            </a:r>
            <a:endParaRPr lang="en-US" sz="2200" dirty="0">
              <a:latin typeface="Tahoma" panose="020B0604030504040204" pitchFamily="34" charset="0"/>
              <a:ea typeface="Tahoma" panose="020B0604030504040204" pitchFamily="34" charset="0"/>
              <a:cs typeface="Tahoma" panose="020B0604030504040204" pitchFamily="34" charset="0"/>
            </a:endParaRPr>
          </a:p>
          <a:p>
            <a:pPr marL="346075" lvl="1" indent="-346075">
              <a:spcAft>
                <a:spcPts val="0"/>
              </a:spcAft>
              <a:buClr>
                <a:srgbClr val="97233F"/>
              </a:buClr>
              <a:buFont typeface="Arial" pitchFamily="34" charset="0"/>
              <a:buChar char="■"/>
            </a:pPr>
            <a:r>
              <a:rPr lang="en-US" dirty="0" smtClean="0">
                <a:latin typeface="Tahoma" panose="020B0604030504040204" pitchFamily="34" charset="0"/>
                <a:ea typeface="Tahoma" panose="020B0604030504040204" pitchFamily="34" charset="0"/>
                <a:cs typeface="Tahoma" panose="020B0604030504040204" pitchFamily="34" charset="0"/>
              </a:rPr>
              <a:t>Chronic Kidney Disease  </a:t>
            </a:r>
          </a:p>
          <a:p>
            <a:pPr lvl="1">
              <a:spcAft>
                <a:spcPts val="600"/>
              </a:spcAft>
              <a:buFont typeface="Wingdings" panose="05000000000000000000" pitchFamily="2" charset="2"/>
              <a:buChar char="§"/>
            </a:pPr>
            <a:r>
              <a:rPr lang="en-US" sz="2200" dirty="0">
                <a:latin typeface="Tahoma" panose="020B0604030504040204" pitchFamily="34" charset="0"/>
                <a:ea typeface="Tahoma" panose="020B0604030504040204" pitchFamily="34" charset="0"/>
                <a:cs typeface="Tahoma" panose="020B0604030504040204" pitchFamily="34" charset="0"/>
              </a:rPr>
              <a:t>Prevalence of Chronic Kidney Disease (CKD)</a:t>
            </a:r>
          </a:p>
          <a:p>
            <a:pPr lvl="1">
              <a:spcAft>
                <a:spcPts val="600"/>
              </a:spcAft>
              <a:buFont typeface="Wingdings" panose="05000000000000000000" pitchFamily="2" charset="2"/>
              <a:buChar char="§"/>
            </a:pPr>
            <a:r>
              <a:rPr lang="en-US" sz="2200" dirty="0">
                <a:latin typeface="Tahoma" panose="020B0604030504040204" pitchFamily="34" charset="0"/>
                <a:ea typeface="Tahoma" panose="020B0604030504040204" pitchFamily="34" charset="0"/>
                <a:cs typeface="Tahoma" panose="020B0604030504040204" pitchFamily="34" charset="0"/>
              </a:rPr>
              <a:t>Medical evaluation</a:t>
            </a:r>
          </a:p>
          <a:p>
            <a:pPr lvl="1">
              <a:spcAft>
                <a:spcPts val="600"/>
              </a:spcAft>
              <a:buFont typeface="Wingdings" panose="05000000000000000000" pitchFamily="2" charset="2"/>
              <a:buChar char="§"/>
            </a:pPr>
            <a:r>
              <a:rPr lang="en-US" sz="2200" dirty="0">
                <a:latin typeface="Tahoma" panose="020B0604030504040204" pitchFamily="34" charset="0"/>
                <a:ea typeface="Tahoma" panose="020B0604030504040204" pitchFamily="34" charset="0"/>
                <a:cs typeface="Tahoma" panose="020B0604030504040204" pitchFamily="34" charset="0"/>
              </a:rPr>
              <a:t>New cases of End-Stage Renal Disease (ESRD) </a:t>
            </a:r>
          </a:p>
          <a:p>
            <a:pPr lvl="1">
              <a:spcAft>
                <a:spcPts val="600"/>
              </a:spcAft>
              <a:buFont typeface="Wingdings" panose="05000000000000000000" pitchFamily="2" charset="2"/>
              <a:buChar char="§"/>
            </a:pPr>
            <a:r>
              <a:rPr lang="en-US" sz="2200" dirty="0">
                <a:latin typeface="Tahoma" panose="020B0604030504040204" pitchFamily="34" charset="0"/>
                <a:ea typeface="Tahoma" panose="020B0604030504040204" pitchFamily="34" charset="0"/>
                <a:cs typeface="Tahoma" panose="020B0604030504040204" pitchFamily="34" charset="0"/>
              </a:rPr>
              <a:t>ESRD deaths</a:t>
            </a:r>
          </a:p>
          <a:p>
            <a:pPr marL="346075" lvl="1" indent="0">
              <a:buNone/>
            </a:pPr>
            <a:endParaRPr lang="en-US" sz="2000" dirty="0"/>
          </a:p>
          <a:p>
            <a:pPr marL="0" lvl="1" indent="0">
              <a:spcAft>
                <a:spcPts val="600"/>
              </a:spcAft>
              <a:buClr>
                <a:srgbClr val="97233F"/>
              </a:buClr>
              <a:buNone/>
            </a:pPr>
            <a:endParaRPr lang="en-US"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smtClean="0"/>
          </a:p>
          <a:p>
            <a:pPr lvl="1"/>
            <a:endParaRPr lang="en-US" dirty="0"/>
          </a:p>
          <a:p>
            <a:endParaRPr lang="en-US" dirty="0" smtClean="0"/>
          </a:p>
          <a:p>
            <a:endParaRPr lang="en-US" dirty="0" smtClean="0"/>
          </a:p>
          <a:p>
            <a:pPr marL="0" indent="0">
              <a:buNone/>
            </a:pPr>
            <a:endParaRPr lang="en-US" dirty="0" smtClean="0"/>
          </a:p>
          <a:p>
            <a:endParaRPr lang="en-US" dirty="0" smtClean="0"/>
          </a:p>
          <a:p>
            <a:endParaRPr lang="en-US" dirty="0"/>
          </a:p>
        </p:txBody>
      </p:sp>
      <p:sp>
        <p:nvSpPr>
          <p:cNvPr id="7" name="Title 6"/>
          <p:cNvSpPr>
            <a:spLocks noGrp="1"/>
          </p:cNvSpPr>
          <p:nvPr>
            <p:ph type="title"/>
          </p:nvPr>
        </p:nvSpPr>
        <p:spPr>
          <a:xfrm>
            <a:off x="1371600" y="33650"/>
            <a:ext cx="7772400" cy="1261750"/>
          </a:xfrm>
        </p:spPr>
        <p:txBody>
          <a:bodyPr/>
          <a:lstStyle/>
          <a:p>
            <a:pPr algn="ctr"/>
            <a:r>
              <a:rPr lang="en-US" sz="3600" b="1" dirty="0" smtClean="0">
                <a:latin typeface="Tahoma" panose="020B0604030504040204" pitchFamily="34" charset="0"/>
                <a:ea typeface="Tahoma" panose="020B0604030504040204" pitchFamily="34" charset="0"/>
                <a:cs typeface="Tahoma" panose="020B0604030504040204" pitchFamily="34" charset="0"/>
              </a:rPr>
              <a:t>Presentation Overview</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p:cNvSpPr txBox="1">
            <a:spLocks/>
          </p:cNvSpPr>
          <p:nvPr/>
        </p:nvSpPr>
        <p:spPr>
          <a:xfrm>
            <a:off x="8686800" y="64008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000000"/>
                </a:solidFill>
                <a:latin typeface="Tahoma" panose="020B0604030504040204" pitchFamily="34" charset="0"/>
                <a:ea typeface="Tahoma" panose="020B0604030504040204" pitchFamily="34" charset="0"/>
                <a:cs typeface="Tahoma" panose="020B0604030504040204" pitchFamily="34" charset="0"/>
              </a:rPr>
              <a:pPr algn="r">
                <a:defRPr/>
              </a:pPr>
              <a:t>12</a:t>
            </a:fld>
            <a:endParaRPr lang="en-US" sz="12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96739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Tahoma" panose="020B0604030504040204" pitchFamily="34" charset="0"/>
                <a:ea typeface="Tahoma" panose="020B0604030504040204" pitchFamily="34" charset="0"/>
                <a:cs typeface="Tahoma" panose="020B0604030504040204" pitchFamily="34" charset="0"/>
              </a:rPr>
              <a:t>Tracking the Nation’s Progress</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sz="half" idx="1"/>
          </p:nvPr>
        </p:nvSpPr>
        <p:spPr>
          <a:xfrm>
            <a:off x="1328341" y="1447799"/>
            <a:ext cx="7848600" cy="4964253"/>
          </a:xfrm>
        </p:spPr>
        <p:txBody>
          <a:bodyPr/>
          <a:lstStyle/>
          <a:p>
            <a:pPr>
              <a:spcBef>
                <a:spcPts val="0"/>
              </a:spcBef>
              <a:spcAft>
                <a:spcPts val="0"/>
              </a:spcAft>
            </a:pPr>
            <a:r>
              <a:rPr lang="en-US" sz="2200" dirty="0" smtClean="0">
                <a:latin typeface="Tahoma" panose="020B0604030504040204" pitchFamily="34" charset="0"/>
                <a:ea typeface="Tahoma" panose="020B0604030504040204" pitchFamily="34" charset="0"/>
                <a:cs typeface="Tahoma" panose="020B0604030504040204" pitchFamily="34" charset="0"/>
              </a:rPr>
              <a:t>18 HP2020 Measurable Diabetes Objectives:</a:t>
            </a:r>
          </a:p>
          <a:p>
            <a:pPr>
              <a:spcBef>
                <a:spcPts val="0"/>
              </a:spcBef>
              <a:spcAft>
                <a:spcPts val="0"/>
              </a:spcAft>
            </a:pPr>
            <a:endParaRPr lang="en-US" sz="2200" dirty="0" smtClean="0">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0"/>
              </a:spcAft>
            </a:pPr>
            <a:endParaRPr lang="en-US" sz="2400" dirty="0">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0"/>
              </a:spcAft>
            </a:pP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0"/>
              </a:spcAft>
            </a:pPr>
            <a:endParaRPr lang="en-US" sz="2400" dirty="0">
              <a:latin typeface="Tahoma" panose="020B0604030504040204" pitchFamily="34" charset="0"/>
              <a:ea typeface="Tahoma" panose="020B0604030504040204" pitchFamily="34" charset="0"/>
              <a:cs typeface="Tahoma" panose="020B0604030504040204" pitchFamily="34" charset="0"/>
            </a:endParaRPr>
          </a:p>
          <a:p>
            <a:pPr marL="346075" lvl="1" indent="-346075">
              <a:spcBef>
                <a:spcPts val="0"/>
              </a:spcBef>
              <a:spcAft>
                <a:spcPts val="0"/>
              </a:spcAft>
              <a:buClr>
                <a:srgbClr val="97233F"/>
              </a:buClr>
              <a:buFont typeface="Arial" pitchFamily="34" charset="0"/>
              <a:buChar char="■"/>
            </a:pPr>
            <a:endParaRPr lang="en-US" sz="2200" dirty="0" smtClean="0">
              <a:latin typeface="Tahoma" panose="020B0604030504040204" pitchFamily="34" charset="0"/>
              <a:ea typeface="Tahoma" panose="020B0604030504040204" pitchFamily="34" charset="0"/>
              <a:cs typeface="Tahoma" panose="020B0604030504040204" pitchFamily="34" charset="0"/>
            </a:endParaRPr>
          </a:p>
          <a:p>
            <a:pPr marL="346075" lvl="1" indent="-346075">
              <a:spcBef>
                <a:spcPts val="0"/>
              </a:spcBef>
              <a:spcAft>
                <a:spcPts val="0"/>
              </a:spcAft>
              <a:buClr>
                <a:srgbClr val="97233F"/>
              </a:buClr>
              <a:buFont typeface="Arial" pitchFamily="34" charset="0"/>
              <a:buChar char="■"/>
            </a:pPr>
            <a:endParaRPr lang="en-US" sz="2200" dirty="0">
              <a:latin typeface="Tahoma" panose="020B0604030504040204" pitchFamily="34" charset="0"/>
              <a:ea typeface="Tahoma" panose="020B0604030504040204" pitchFamily="34" charset="0"/>
              <a:cs typeface="Tahoma" panose="020B0604030504040204" pitchFamily="34" charset="0"/>
            </a:endParaRPr>
          </a:p>
          <a:p>
            <a:pPr marL="346075" lvl="1" indent="-346075">
              <a:spcBef>
                <a:spcPts val="0"/>
              </a:spcBef>
              <a:spcAft>
                <a:spcPts val="0"/>
              </a:spcAft>
              <a:buClr>
                <a:srgbClr val="97233F"/>
              </a:buClr>
              <a:buFont typeface="Arial" pitchFamily="34" charset="0"/>
              <a:buChar char="■"/>
            </a:pPr>
            <a:r>
              <a:rPr lang="en-US" sz="2200" dirty="0" smtClean="0">
                <a:latin typeface="Tahoma" panose="020B0604030504040204" pitchFamily="34" charset="0"/>
                <a:ea typeface="Tahoma" panose="020B0604030504040204" pitchFamily="34" charset="0"/>
                <a:cs typeface="Tahoma" panose="020B0604030504040204" pitchFamily="34" charset="0"/>
              </a:rPr>
              <a:t>24 HP2020 Measurable Chronic </a:t>
            </a:r>
            <a:r>
              <a:rPr lang="en-US" sz="2200" dirty="0">
                <a:latin typeface="Tahoma" panose="020B0604030504040204" pitchFamily="34" charset="0"/>
                <a:ea typeface="Tahoma" panose="020B0604030504040204" pitchFamily="34" charset="0"/>
                <a:cs typeface="Tahoma" panose="020B0604030504040204" pitchFamily="34" charset="0"/>
              </a:rPr>
              <a:t>Kidney </a:t>
            </a:r>
            <a:r>
              <a:rPr lang="en-US" sz="2200" dirty="0" smtClean="0">
                <a:latin typeface="Tahoma" panose="020B0604030504040204" pitchFamily="34" charset="0"/>
                <a:ea typeface="Tahoma" panose="020B0604030504040204" pitchFamily="34" charset="0"/>
                <a:cs typeface="Tahoma" panose="020B0604030504040204" pitchFamily="34" charset="0"/>
              </a:rPr>
              <a:t>Disease Objectives:</a:t>
            </a:r>
          </a:p>
          <a:p>
            <a:pPr marL="346075" lvl="1" indent="0">
              <a:spcBef>
                <a:spcPts val="0"/>
              </a:spcBef>
              <a:spcAft>
                <a:spcPts val="0"/>
              </a:spcAft>
              <a:buClr>
                <a:srgbClr val="008000"/>
              </a:buClr>
              <a:buSzPct val="150000"/>
              <a:buNone/>
            </a:pPr>
            <a:r>
              <a:rPr lang="en-US" dirty="0" smtClean="0">
                <a:latin typeface="Tahoma" panose="020B0604030504040204" pitchFamily="34" charset="0"/>
                <a:ea typeface="Tahoma" panose="020B0604030504040204" pitchFamily="34" charset="0"/>
                <a:cs typeface="Tahoma" panose="020B0604030504040204" pitchFamily="34" charset="0"/>
              </a:rPr>
              <a:t>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Text Placeholder 16"/>
          <p:cNvSpPr txBox="1">
            <a:spLocks/>
          </p:cNvSpPr>
          <p:nvPr/>
        </p:nvSpPr>
        <p:spPr bwMode="auto">
          <a:xfrm>
            <a:off x="1337440" y="6172200"/>
            <a:ext cx="77724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indent="0">
              <a:buFont typeface="Arial" pitchFamily="34" charset="0"/>
              <a:buNone/>
            </a:pPr>
            <a:r>
              <a:rPr lang="en-US" sz="1000" kern="0" dirty="0" smtClean="0">
                <a:solidFill>
                  <a:srgbClr val="000000"/>
                </a:solidFill>
                <a:latin typeface="Tahoma" pitchFamily="34" charset="0"/>
                <a:ea typeface="Tahoma" pitchFamily="34" charset="0"/>
                <a:cs typeface="Tahoma" pitchFamily="34" charset="0"/>
              </a:rPr>
              <a:t>NOTES: The Diabetes Topic Area contains 1 informational objective and 2 developmental objectives</a:t>
            </a:r>
            <a:r>
              <a:rPr lang="en-US" sz="1000" kern="0" dirty="0">
                <a:solidFill>
                  <a:srgbClr val="000000"/>
                </a:solidFill>
                <a:latin typeface="Tahoma" pitchFamily="34" charset="0"/>
                <a:ea typeface="Tahoma" pitchFamily="34" charset="0"/>
                <a:cs typeface="Tahoma" pitchFamily="34" charset="0"/>
              </a:rPr>
              <a:t>. The CKD Topic Area contains 2 </a:t>
            </a:r>
            <a:r>
              <a:rPr lang="en-US" sz="1000" kern="0" dirty="0" smtClean="0">
                <a:solidFill>
                  <a:srgbClr val="000000"/>
                </a:solidFill>
                <a:latin typeface="Tahoma" pitchFamily="34" charset="0"/>
                <a:ea typeface="Tahoma" pitchFamily="34" charset="0"/>
                <a:cs typeface="Tahoma" pitchFamily="34" charset="0"/>
              </a:rPr>
              <a:t>informational </a:t>
            </a:r>
            <a:r>
              <a:rPr lang="en-US" sz="1000" kern="0" dirty="0">
                <a:solidFill>
                  <a:srgbClr val="000000"/>
                </a:solidFill>
                <a:latin typeface="Tahoma" pitchFamily="34" charset="0"/>
                <a:ea typeface="Tahoma" pitchFamily="34" charset="0"/>
                <a:cs typeface="Tahoma" pitchFamily="34" charset="0"/>
              </a:rPr>
              <a:t>objectives. Measurable </a:t>
            </a:r>
            <a:r>
              <a:rPr lang="en-US" sz="1000" kern="0" dirty="0" smtClean="0">
                <a:solidFill>
                  <a:srgbClr val="000000"/>
                </a:solidFill>
                <a:latin typeface="Tahoma" pitchFamily="34" charset="0"/>
                <a:ea typeface="Tahoma" pitchFamily="34" charset="0"/>
                <a:cs typeface="Tahoma" pitchFamily="34" charset="0"/>
              </a:rPr>
              <a:t>objectives are defined as having at least one data point currently available, or a baseline, and anticipate additional data points throughout the decade to track progress. Informational objectives are also measurable objectives, however, they do not have a target associated with their data. Developmental objectives lack baseline data and targets</a:t>
            </a:r>
            <a:r>
              <a:rPr lang="en-US" altLang="en-US" sz="1000" kern="0" dirty="0" smtClean="0">
                <a:solidFill>
                  <a:srgbClr val="000000"/>
                </a:solidFill>
              </a:rPr>
              <a:t>.</a:t>
            </a:r>
          </a:p>
          <a:p>
            <a:pPr marL="0" indent="0">
              <a:buFont typeface="Arial" pitchFamily="34" charset="0"/>
              <a:buNone/>
            </a:pPr>
            <a:endParaRPr lang="en-US" sz="1000" kern="0" dirty="0">
              <a:solidFill>
                <a:srgbClr val="000000"/>
              </a:solidFill>
              <a:latin typeface="Tahoma" pitchFamily="34" charset="0"/>
              <a:ea typeface="Tahoma" pitchFamily="34" charset="0"/>
              <a:cs typeface="Tahoma" pitchFamily="34" charset="0"/>
            </a:endParaRPr>
          </a:p>
        </p:txBody>
      </p:sp>
      <p:sp>
        <p:nvSpPr>
          <p:cNvPr id="4" name="Oval 3"/>
          <p:cNvSpPr/>
          <p:nvPr/>
        </p:nvSpPr>
        <p:spPr bwMode="auto">
          <a:xfrm>
            <a:off x="2133600" y="1839032"/>
            <a:ext cx="228600" cy="228600"/>
          </a:xfrm>
          <a:prstGeom prst="ellipse">
            <a:avLst/>
          </a:prstGeom>
          <a:solidFill>
            <a:srgbClr val="007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6" name="Oval 5"/>
          <p:cNvSpPr/>
          <p:nvPr/>
        </p:nvSpPr>
        <p:spPr bwMode="auto">
          <a:xfrm>
            <a:off x="2133600" y="2145424"/>
            <a:ext cx="228600" cy="228600"/>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7" name="Oval 6"/>
          <p:cNvSpPr/>
          <p:nvPr/>
        </p:nvSpPr>
        <p:spPr bwMode="auto">
          <a:xfrm>
            <a:off x="2133600" y="2483888"/>
            <a:ext cx="228600" cy="228600"/>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9" name="Oval 8"/>
          <p:cNvSpPr/>
          <p:nvPr/>
        </p:nvSpPr>
        <p:spPr bwMode="auto">
          <a:xfrm>
            <a:off x="2133600" y="2823944"/>
            <a:ext cx="228600" cy="228600"/>
          </a:xfrm>
          <a:prstGeom prst="ellipse">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10" name="Oval 9"/>
          <p:cNvSpPr/>
          <p:nvPr/>
        </p:nvSpPr>
        <p:spPr bwMode="auto">
          <a:xfrm>
            <a:off x="2130552" y="3147168"/>
            <a:ext cx="228600" cy="228600"/>
          </a:xfrm>
          <a:prstGeom prst="ellipse">
            <a:avLst/>
          </a:prstGeom>
          <a:solidFill>
            <a:srgbClr val="BFBFB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11" name="Oval 10"/>
          <p:cNvSpPr/>
          <p:nvPr/>
        </p:nvSpPr>
        <p:spPr bwMode="auto">
          <a:xfrm>
            <a:off x="2133600" y="4317316"/>
            <a:ext cx="228600" cy="228600"/>
          </a:xfrm>
          <a:prstGeom prst="ellipse">
            <a:avLst/>
          </a:prstGeom>
          <a:solidFill>
            <a:srgbClr val="007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12" name="Oval 11"/>
          <p:cNvSpPr/>
          <p:nvPr/>
        </p:nvSpPr>
        <p:spPr bwMode="auto">
          <a:xfrm>
            <a:off x="2133600" y="4595880"/>
            <a:ext cx="228600" cy="228600"/>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13" name="Oval 12"/>
          <p:cNvSpPr/>
          <p:nvPr/>
        </p:nvSpPr>
        <p:spPr bwMode="auto">
          <a:xfrm>
            <a:off x="2133600" y="4904206"/>
            <a:ext cx="228600" cy="228600"/>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14" name="Oval 13"/>
          <p:cNvSpPr/>
          <p:nvPr/>
        </p:nvSpPr>
        <p:spPr bwMode="auto">
          <a:xfrm>
            <a:off x="2133600" y="5222448"/>
            <a:ext cx="228600" cy="228600"/>
          </a:xfrm>
          <a:prstGeom prst="ellipse">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15" name="Oval 14"/>
          <p:cNvSpPr/>
          <p:nvPr/>
        </p:nvSpPr>
        <p:spPr bwMode="auto">
          <a:xfrm>
            <a:off x="2133600" y="5574560"/>
            <a:ext cx="228600" cy="228600"/>
          </a:xfrm>
          <a:prstGeom prst="ellipse">
            <a:avLst/>
          </a:prstGeom>
          <a:solidFill>
            <a:srgbClr val="BFBFB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1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000000"/>
                </a:solidFill>
                <a:latin typeface="Tahoma" panose="020B0604030504040204" pitchFamily="34" charset="0"/>
                <a:ea typeface="Tahoma" panose="020B0604030504040204" pitchFamily="34" charset="0"/>
                <a:cs typeface="Tahoma" panose="020B0604030504040204" pitchFamily="34" charset="0"/>
              </a:rPr>
              <a:pPr algn="r">
                <a:defRPr/>
              </a:pPr>
              <a:t>13</a:t>
            </a:fld>
            <a:endParaRPr lang="en-US" sz="12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643733874"/>
              </p:ext>
            </p:extLst>
          </p:nvPr>
        </p:nvGraphicFramePr>
        <p:xfrm>
          <a:off x="2471384" y="1800216"/>
          <a:ext cx="4953000" cy="1934370"/>
        </p:xfrm>
        <a:graphic>
          <a:graphicData uri="http://schemas.openxmlformats.org/drawingml/2006/table">
            <a:tbl>
              <a:tblPr firstRow="1" bandRow="1">
                <a:tableStyleId>{5C22544A-7EE6-4342-B048-85BDC9FD1C3A}</a:tableStyleId>
              </a:tblPr>
              <a:tblGrid>
                <a:gridCol w="533400"/>
                <a:gridCol w="4419600"/>
              </a:tblGrid>
              <a:tr h="290669">
                <a:tc>
                  <a:txBody>
                    <a:bodyPr/>
                    <a:lstStyle/>
                    <a:p>
                      <a:pPr algn="r"/>
                      <a:r>
                        <a:rPr lang="en-US" sz="2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4</a:t>
                      </a:r>
                      <a:endParaRPr lang="en-US" sz="20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Target met</a:t>
                      </a:r>
                    </a:p>
                  </a:txBody>
                  <a:tcPr marT="0" marB="0">
                    <a:noFill/>
                  </a:tcPr>
                </a:tc>
              </a:tr>
              <a:tr h="325914">
                <a:tc>
                  <a:txBody>
                    <a:bodyPr/>
                    <a:lstStyle/>
                    <a:p>
                      <a:pPr algn="r"/>
                      <a:r>
                        <a:rPr lang="en-US" sz="2000" dirty="0" smtClean="0">
                          <a:latin typeface="Tahoma" panose="020B0604030504040204" pitchFamily="34" charset="0"/>
                          <a:ea typeface="Tahoma" panose="020B0604030504040204" pitchFamily="34" charset="0"/>
                          <a:cs typeface="Tahoma" panose="020B0604030504040204" pitchFamily="34" charset="0"/>
                        </a:rPr>
                        <a:t>1</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ahoma" panose="020B0604030504040204" pitchFamily="34" charset="0"/>
                          <a:ea typeface="Tahoma" panose="020B0604030504040204" pitchFamily="34" charset="0"/>
                          <a:cs typeface="Tahoma" panose="020B0604030504040204" pitchFamily="34" charset="0"/>
                        </a:rPr>
                        <a:t>Improving</a:t>
                      </a:r>
                    </a:p>
                  </a:txBody>
                  <a:tcPr marT="0" marB="0">
                    <a:noFill/>
                  </a:tcPr>
                </a:tc>
              </a:tr>
              <a:tr h="325914">
                <a:tc>
                  <a:txBody>
                    <a:bodyPr/>
                    <a:lstStyle/>
                    <a:p>
                      <a:pPr algn="r"/>
                      <a:r>
                        <a:rPr lang="en-US" sz="2000" dirty="0" smtClean="0">
                          <a:latin typeface="Tahoma" panose="020B0604030504040204" pitchFamily="34" charset="0"/>
                          <a:ea typeface="Tahoma" panose="020B0604030504040204" pitchFamily="34" charset="0"/>
                          <a:cs typeface="Tahoma" panose="020B0604030504040204" pitchFamily="34" charset="0"/>
                        </a:rPr>
                        <a:t>11</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ahoma" panose="020B0604030504040204" pitchFamily="34" charset="0"/>
                          <a:ea typeface="Tahoma" panose="020B0604030504040204" pitchFamily="34" charset="0"/>
                          <a:cs typeface="Tahoma" panose="020B0604030504040204" pitchFamily="34" charset="0"/>
                        </a:rPr>
                        <a:t>Little or No detectable change</a:t>
                      </a:r>
                    </a:p>
                  </a:txBody>
                  <a:tcPr marT="0" marB="0">
                    <a:noFill/>
                  </a:tcPr>
                </a:tc>
              </a:tr>
              <a:tr h="325914">
                <a:tc>
                  <a:txBody>
                    <a:bodyPr/>
                    <a:lstStyle/>
                    <a:p>
                      <a:pPr algn="r"/>
                      <a:r>
                        <a:rPr lang="en-US" sz="2000" dirty="0" smtClean="0">
                          <a:latin typeface="Tahoma" panose="020B0604030504040204" pitchFamily="34" charset="0"/>
                          <a:ea typeface="Tahoma" panose="020B0604030504040204" pitchFamily="34" charset="0"/>
                          <a:cs typeface="Tahoma" panose="020B0604030504040204" pitchFamily="34" charset="0"/>
                        </a:rPr>
                        <a:t>0</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r>
                        <a:rPr lang="en-US" sz="2000" dirty="0" smtClean="0">
                          <a:latin typeface="Tahoma" panose="020B0604030504040204" pitchFamily="34" charset="0"/>
                          <a:ea typeface="Tahoma" panose="020B0604030504040204" pitchFamily="34" charset="0"/>
                          <a:cs typeface="Tahoma" panose="020B0604030504040204" pitchFamily="34" charset="0"/>
                        </a:rPr>
                        <a:t>Getting worse</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r>
              <a:tr h="325914">
                <a:tc>
                  <a:txBody>
                    <a:bodyPr/>
                    <a:lstStyle/>
                    <a:p>
                      <a:pPr algn="r"/>
                      <a:r>
                        <a:rPr lang="en-US" sz="2000" dirty="0" smtClean="0">
                          <a:latin typeface="Tahoma" panose="020B0604030504040204" pitchFamily="34" charset="0"/>
                          <a:ea typeface="Tahoma" panose="020B0604030504040204" pitchFamily="34" charset="0"/>
                          <a:cs typeface="Tahoma" panose="020B0604030504040204" pitchFamily="34" charset="0"/>
                        </a:rPr>
                        <a:t>1</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a:spcAft>
                          <a:spcPts val="1200"/>
                        </a:spcAft>
                      </a:pPr>
                      <a:r>
                        <a:rPr lang="en-US" sz="2000" dirty="0" smtClean="0">
                          <a:latin typeface="Tahoma" panose="020B0604030504040204" pitchFamily="34" charset="0"/>
                          <a:ea typeface="Tahoma" panose="020B0604030504040204" pitchFamily="34" charset="0"/>
                          <a:cs typeface="Tahoma" panose="020B0604030504040204" pitchFamily="34" charset="0"/>
                        </a:rPr>
                        <a:t>Baseline data only</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r>
              <a:tr h="325914">
                <a:tc>
                  <a:txBody>
                    <a:bodyPr/>
                    <a:lstStyle/>
                    <a:p>
                      <a:pPr algn="r"/>
                      <a:r>
                        <a:rPr lang="en-US" sz="2000" dirty="0" smtClean="0">
                          <a:latin typeface="Tahoma" panose="020B0604030504040204" pitchFamily="34" charset="0"/>
                          <a:ea typeface="Tahoma" panose="020B0604030504040204" pitchFamily="34" charset="0"/>
                          <a:cs typeface="Tahoma" panose="020B0604030504040204" pitchFamily="34" charset="0"/>
                        </a:rPr>
                        <a:t>1 </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a:spcAft>
                          <a:spcPts val="1200"/>
                        </a:spcAft>
                      </a:pPr>
                      <a:r>
                        <a:rPr lang="en-US" sz="2000" dirty="0" smtClean="0">
                          <a:latin typeface="Tahoma" panose="020B0604030504040204" pitchFamily="34" charset="0"/>
                          <a:ea typeface="Tahoma" panose="020B0604030504040204" pitchFamily="34" charset="0"/>
                          <a:cs typeface="Tahoma" panose="020B0604030504040204" pitchFamily="34" charset="0"/>
                        </a:rPr>
                        <a:t>Informational</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614563013"/>
              </p:ext>
            </p:extLst>
          </p:nvPr>
        </p:nvGraphicFramePr>
        <p:xfrm>
          <a:off x="2438400" y="4237400"/>
          <a:ext cx="4876800" cy="1934370"/>
        </p:xfrm>
        <a:graphic>
          <a:graphicData uri="http://schemas.openxmlformats.org/drawingml/2006/table">
            <a:tbl>
              <a:tblPr>
                <a:tableStyleId>{5C22544A-7EE6-4342-B048-85BDC9FD1C3A}</a:tableStyleId>
              </a:tblPr>
              <a:tblGrid>
                <a:gridCol w="533400"/>
                <a:gridCol w="4343400"/>
              </a:tblGrid>
              <a:tr h="290669">
                <a:tc>
                  <a:txBody>
                    <a:bodyPr/>
                    <a:lstStyle/>
                    <a:p>
                      <a:pPr algn="r"/>
                      <a:r>
                        <a:rPr lang="en-US" sz="2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9</a:t>
                      </a:r>
                      <a:endParaRPr lang="en-US" sz="20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Targets met</a:t>
                      </a:r>
                    </a:p>
                  </a:txBody>
                  <a:tcPr marT="0" marB="0">
                    <a:noFill/>
                  </a:tcPr>
                </a:tc>
              </a:tr>
              <a:tr h="325914">
                <a:tc>
                  <a:txBody>
                    <a:bodyPr/>
                    <a:lstStyle/>
                    <a:p>
                      <a:pPr algn="r"/>
                      <a:r>
                        <a:rPr lang="en-US" sz="2000" dirty="0" smtClean="0">
                          <a:latin typeface="Tahoma" panose="020B0604030504040204" pitchFamily="34" charset="0"/>
                          <a:ea typeface="Tahoma" panose="020B0604030504040204" pitchFamily="34" charset="0"/>
                          <a:cs typeface="Tahoma" panose="020B0604030504040204" pitchFamily="34" charset="0"/>
                        </a:rPr>
                        <a:t>5</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ahoma" panose="020B0604030504040204" pitchFamily="34" charset="0"/>
                          <a:ea typeface="Tahoma" panose="020B0604030504040204" pitchFamily="34" charset="0"/>
                          <a:cs typeface="Tahoma" panose="020B0604030504040204" pitchFamily="34" charset="0"/>
                        </a:rPr>
                        <a:t>Improving</a:t>
                      </a:r>
                    </a:p>
                  </a:txBody>
                  <a:tcPr marT="0" marB="0">
                    <a:noFill/>
                  </a:tcPr>
                </a:tc>
              </a:tr>
              <a:tr h="325914">
                <a:tc>
                  <a:txBody>
                    <a:bodyPr/>
                    <a:lstStyle/>
                    <a:p>
                      <a:pPr algn="r"/>
                      <a:r>
                        <a:rPr lang="en-US" sz="2000" dirty="0" smtClean="0">
                          <a:latin typeface="Tahoma" panose="020B0604030504040204" pitchFamily="34" charset="0"/>
                          <a:ea typeface="Tahoma" panose="020B0604030504040204" pitchFamily="34" charset="0"/>
                          <a:cs typeface="Tahoma" panose="020B0604030504040204" pitchFamily="34" charset="0"/>
                        </a:rPr>
                        <a:t>4</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ahoma" panose="020B0604030504040204" pitchFamily="34" charset="0"/>
                          <a:ea typeface="Tahoma" panose="020B0604030504040204" pitchFamily="34" charset="0"/>
                          <a:cs typeface="Tahoma" panose="020B0604030504040204" pitchFamily="34" charset="0"/>
                        </a:rPr>
                        <a:t>Little or No detectable change</a:t>
                      </a:r>
                    </a:p>
                  </a:txBody>
                  <a:tcPr marT="0" marB="0">
                    <a:noFill/>
                  </a:tcPr>
                </a:tc>
              </a:tr>
              <a:tr h="325914">
                <a:tc>
                  <a:txBody>
                    <a:bodyPr/>
                    <a:lstStyle/>
                    <a:p>
                      <a:pPr algn="r"/>
                      <a:r>
                        <a:rPr lang="en-US" sz="2000" dirty="0" smtClean="0">
                          <a:latin typeface="Tahoma" panose="020B0604030504040204" pitchFamily="34" charset="0"/>
                          <a:ea typeface="Tahoma" panose="020B0604030504040204" pitchFamily="34" charset="0"/>
                          <a:cs typeface="Tahoma" panose="020B0604030504040204" pitchFamily="34" charset="0"/>
                        </a:rPr>
                        <a:t>2</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r>
                        <a:rPr lang="en-US" sz="2000" dirty="0" smtClean="0">
                          <a:latin typeface="Tahoma" panose="020B0604030504040204" pitchFamily="34" charset="0"/>
                          <a:ea typeface="Tahoma" panose="020B0604030504040204" pitchFamily="34" charset="0"/>
                          <a:cs typeface="Tahoma" panose="020B0604030504040204" pitchFamily="34" charset="0"/>
                        </a:rPr>
                        <a:t>Getting worse</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r>
              <a:tr h="325914">
                <a:tc>
                  <a:txBody>
                    <a:bodyPr/>
                    <a:lstStyle/>
                    <a:p>
                      <a:pPr algn="r"/>
                      <a:r>
                        <a:rPr lang="en-US" sz="2000" dirty="0" smtClean="0">
                          <a:latin typeface="Tahoma" panose="020B0604030504040204" pitchFamily="34" charset="0"/>
                          <a:ea typeface="Tahoma" panose="020B0604030504040204" pitchFamily="34" charset="0"/>
                          <a:cs typeface="Tahoma" panose="020B0604030504040204" pitchFamily="34" charset="0"/>
                        </a:rPr>
                        <a:t>2</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r>
                        <a:rPr lang="en-US" sz="2000" dirty="0" smtClean="0">
                          <a:latin typeface="Tahoma" panose="020B0604030504040204" pitchFamily="34" charset="0"/>
                          <a:ea typeface="Tahoma" panose="020B0604030504040204" pitchFamily="34" charset="0"/>
                          <a:cs typeface="Tahoma" panose="020B0604030504040204" pitchFamily="34" charset="0"/>
                        </a:rPr>
                        <a:t>Baseline data only</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r>
              <a:tr h="325914">
                <a:tc>
                  <a:txBody>
                    <a:bodyPr/>
                    <a:lstStyle/>
                    <a:p>
                      <a:pPr algn="r"/>
                      <a:r>
                        <a:rPr lang="en-US" sz="2000" dirty="0" smtClean="0">
                          <a:latin typeface="Tahoma" panose="020B0604030504040204" pitchFamily="34" charset="0"/>
                          <a:ea typeface="Tahoma" panose="020B0604030504040204" pitchFamily="34" charset="0"/>
                          <a:cs typeface="Tahoma" panose="020B0604030504040204" pitchFamily="34" charset="0"/>
                        </a:rPr>
                        <a:t>2</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r>
                        <a:rPr lang="en-US" sz="2000" dirty="0" smtClean="0">
                          <a:latin typeface="Tahoma" panose="020B0604030504040204" pitchFamily="34" charset="0"/>
                          <a:ea typeface="Tahoma" panose="020B0604030504040204" pitchFamily="34" charset="0"/>
                          <a:cs typeface="Tahoma" panose="020B0604030504040204" pitchFamily="34" charset="0"/>
                        </a:rPr>
                        <a:t>Informational</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r>
            </a:tbl>
          </a:graphicData>
        </a:graphic>
      </p:graphicFrame>
      <p:sp>
        <p:nvSpPr>
          <p:cNvPr id="18" name="Oval 17"/>
          <p:cNvSpPr/>
          <p:nvPr/>
        </p:nvSpPr>
        <p:spPr bwMode="auto">
          <a:xfrm>
            <a:off x="2133600" y="3439681"/>
            <a:ext cx="228600" cy="228600"/>
          </a:xfrm>
          <a:prstGeom prst="ellipse">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19" name="Oval 18"/>
          <p:cNvSpPr/>
          <p:nvPr/>
        </p:nvSpPr>
        <p:spPr bwMode="auto">
          <a:xfrm>
            <a:off x="2133600" y="5889008"/>
            <a:ext cx="228600" cy="228600"/>
          </a:xfrm>
          <a:prstGeom prst="ellipse">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Tree>
    <p:extLst>
      <p:ext uri="{BB962C8B-B14F-4D97-AF65-F5344CB8AC3E}">
        <p14:creationId xmlns:p14="http://schemas.microsoft.com/office/powerpoint/2010/main" val="14020629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1295400" y="76200"/>
            <a:ext cx="7848600" cy="1295400"/>
          </a:xfrm>
          <a:ln/>
        </p:spPr>
        <p:txBody>
          <a:bodyPr>
            <a:noAutofit/>
          </a:bodyPr>
          <a:lstStyle/>
          <a:p>
            <a:pPr algn="ctr" fontAlgn="auto">
              <a:spcAft>
                <a:spcPts val="0"/>
              </a:spcAft>
              <a:defRPr/>
            </a:pPr>
            <a:r>
              <a:rPr lang="en-US" b="1" dirty="0" smtClean="0">
                <a:latin typeface="Tahoma" pitchFamily="34" charset="0"/>
                <a:ea typeface="Tahoma" pitchFamily="34" charset="0"/>
                <a:cs typeface="Tahoma" pitchFamily="34" charset="0"/>
              </a:rPr>
              <a:t>Burden of Diabetes</a:t>
            </a:r>
            <a:endParaRPr lang="en-US" b="1" dirty="0">
              <a:latin typeface="Tahoma" pitchFamily="34" charset="0"/>
              <a:ea typeface="Tahoma" pitchFamily="34" charset="0"/>
              <a:cs typeface="Tahoma" pitchFamily="34" charset="0"/>
            </a:endParaRPr>
          </a:p>
        </p:txBody>
      </p:sp>
      <p:sp>
        <p:nvSpPr>
          <p:cNvPr id="6" name="Content Placeholder 3"/>
          <p:cNvSpPr txBox="1">
            <a:spLocks/>
          </p:cNvSpPr>
          <p:nvPr/>
        </p:nvSpPr>
        <p:spPr bwMode="auto">
          <a:xfrm>
            <a:off x="1371600" y="1371600"/>
            <a:ext cx="7772400" cy="46725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a:spcBef>
                <a:spcPts val="600"/>
              </a:spcBef>
              <a:spcAft>
                <a:spcPts val="600"/>
              </a:spcAft>
            </a:pPr>
            <a:r>
              <a:rPr lang="en-US" altLang="en-US" sz="2200" dirty="0">
                <a:solidFill>
                  <a:srgbClr val="000000"/>
                </a:solidFill>
                <a:latin typeface="Tahoma" panose="020B0604030504040204" pitchFamily="34" charset="0"/>
                <a:ea typeface="Tahoma" panose="020B0604030504040204" pitchFamily="34" charset="0"/>
                <a:cs typeface="Tahoma" panose="020B0604030504040204" pitchFamily="34" charset="0"/>
              </a:rPr>
              <a:t>Affects 29.1 million or 9.3% of the U.S. </a:t>
            </a:r>
            <a:r>
              <a:rPr lang="en-US" altLang="en-US" sz="2200" dirty="0" smtClean="0">
                <a:solidFill>
                  <a:srgbClr val="000000"/>
                </a:solidFill>
                <a:latin typeface="Tahoma" panose="020B0604030504040204" pitchFamily="34" charset="0"/>
                <a:ea typeface="Tahoma" panose="020B0604030504040204" pitchFamily="34" charset="0"/>
                <a:cs typeface="Tahoma" panose="020B0604030504040204" pitchFamily="34" charset="0"/>
              </a:rPr>
              <a:t>population   (2012</a:t>
            </a:r>
            <a:r>
              <a:rPr lang="en-US" altLang="en-US" sz="2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200" b="1" dirty="0">
                <a:solidFill>
                  <a:srgbClr val="000000"/>
                </a:solidFill>
                <a:latin typeface="Tahoma" panose="020B0604030504040204" pitchFamily="34" charset="0"/>
                <a:ea typeface="Tahoma" panose="020B0604030504040204" pitchFamily="34" charset="0"/>
                <a:cs typeface="Tahoma" panose="020B0604030504040204" pitchFamily="34" charset="0"/>
              </a:rPr>
              <a:t>all ages</a:t>
            </a:r>
            <a:r>
              <a:rPr lang="en-US" altLang="en-US" sz="2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lvl="1">
              <a:spcAft>
                <a:spcPts val="600"/>
              </a:spcAft>
              <a:buClr>
                <a:srgbClr val="000000"/>
              </a:buClr>
              <a:buFont typeface="Wingdings" panose="05000000000000000000" pitchFamily="2" charset="2"/>
              <a:buChar char="§"/>
            </a:pPr>
            <a:r>
              <a:rPr lang="en-US" altLang="en-US" sz="2200" dirty="0">
                <a:solidFill>
                  <a:srgbClr val="000000"/>
                </a:solidFill>
                <a:latin typeface="Tahoma" panose="020B0604030504040204" pitchFamily="34" charset="0"/>
                <a:ea typeface="Tahoma" panose="020B0604030504040204" pitchFamily="34" charset="0"/>
                <a:cs typeface="Tahoma" panose="020B0604030504040204" pitchFamily="34" charset="0"/>
              </a:rPr>
              <a:t>Diagnosed:  21.0 million people</a:t>
            </a:r>
          </a:p>
          <a:p>
            <a:pPr lvl="1">
              <a:spcAft>
                <a:spcPts val="600"/>
              </a:spcAft>
              <a:buClr>
                <a:srgbClr val="000000"/>
              </a:buClr>
              <a:buFont typeface="Wingdings" panose="05000000000000000000" pitchFamily="2" charset="2"/>
              <a:buChar char="§"/>
            </a:pPr>
            <a:r>
              <a:rPr lang="en-US" altLang="en-US" sz="2200" dirty="0">
                <a:solidFill>
                  <a:srgbClr val="000000"/>
                </a:solidFill>
                <a:latin typeface="Tahoma" panose="020B0604030504040204" pitchFamily="34" charset="0"/>
                <a:ea typeface="Tahoma" panose="020B0604030504040204" pitchFamily="34" charset="0"/>
                <a:cs typeface="Tahoma" panose="020B0604030504040204" pitchFamily="34" charset="0"/>
              </a:rPr>
              <a:t>Undiagnosed:  8.1 million people </a:t>
            </a:r>
            <a:endParaRPr lang="en-US" altLang="en-US" sz="22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a:spcBef>
                <a:spcPts val="600"/>
              </a:spcBef>
              <a:spcAft>
                <a:spcPts val="600"/>
              </a:spcAft>
            </a:pPr>
            <a:r>
              <a:rPr lang="en-US" altLang="en-US" sz="2200" dirty="0" smtClean="0">
                <a:solidFill>
                  <a:srgbClr val="000000"/>
                </a:solidFill>
                <a:latin typeface="Tahoma" panose="020B0604030504040204" pitchFamily="34" charset="0"/>
                <a:ea typeface="Tahoma" panose="020B0604030504040204" pitchFamily="34" charset="0"/>
                <a:cs typeface="Tahoma" panose="020B0604030504040204" pitchFamily="34" charset="0"/>
              </a:rPr>
              <a:t>7th </a:t>
            </a:r>
            <a:r>
              <a:rPr lang="en-US" altLang="en-US" sz="2200" dirty="0">
                <a:solidFill>
                  <a:srgbClr val="000000"/>
                </a:solidFill>
                <a:latin typeface="Tahoma" panose="020B0604030504040204" pitchFamily="34" charset="0"/>
                <a:ea typeface="Tahoma" panose="020B0604030504040204" pitchFamily="34" charset="0"/>
                <a:cs typeface="Tahoma" panose="020B0604030504040204" pitchFamily="34" charset="0"/>
              </a:rPr>
              <a:t>leading underlying cause of death (</a:t>
            </a:r>
            <a:r>
              <a:rPr lang="en-US" altLang="en-US" sz="2200" dirty="0" smtClean="0">
                <a:solidFill>
                  <a:srgbClr val="000000"/>
                </a:solidFill>
                <a:latin typeface="Tahoma" panose="020B0604030504040204" pitchFamily="34" charset="0"/>
                <a:ea typeface="Tahoma" panose="020B0604030504040204" pitchFamily="34" charset="0"/>
                <a:cs typeface="Tahoma" panose="020B0604030504040204" pitchFamily="34" charset="0"/>
              </a:rPr>
              <a:t>2011)</a:t>
            </a:r>
            <a:endParaRPr lang="en-US" altLang="en-US" sz="22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spcBef>
                <a:spcPts val="600"/>
              </a:spcBef>
              <a:spcAft>
                <a:spcPts val="600"/>
              </a:spcAft>
            </a:pPr>
            <a:r>
              <a:rPr lang="en-US" altLang="en-US" sz="2200" dirty="0">
                <a:solidFill>
                  <a:srgbClr val="000000"/>
                </a:solidFill>
                <a:latin typeface="Tahoma" panose="020B0604030504040204" pitchFamily="34" charset="0"/>
                <a:ea typeface="Tahoma" panose="020B0604030504040204" pitchFamily="34" charset="0"/>
                <a:cs typeface="Tahoma" panose="020B0604030504040204" pitchFamily="34" charset="0"/>
              </a:rPr>
              <a:t>The total cost of diabetes in the U.S</a:t>
            </a:r>
            <a:r>
              <a:rPr lang="en-US" altLang="en-US" sz="22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200" dirty="0">
                <a:solidFill>
                  <a:srgbClr val="000000"/>
                </a:solidFill>
                <a:latin typeface="Tahoma" panose="020B0604030504040204" pitchFamily="34" charset="0"/>
                <a:ea typeface="Tahoma" panose="020B0604030504040204" pitchFamily="34" charset="0"/>
                <a:cs typeface="Tahoma" panose="020B0604030504040204" pitchFamily="34" charset="0"/>
              </a:rPr>
              <a:t>245 billion (2012</a:t>
            </a:r>
            <a:r>
              <a:rPr lang="en-US" altLang="en-US" sz="2200" dirty="0" smtClean="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altLang="en-US" sz="22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lvl="1">
              <a:spcAft>
                <a:spcPts val="600"/>
              </a:spcAft>
              <a:buClr>
                <a:srgbClr val="000000"/>
              </a:buClr>
              <a:buFont typeface="Wingdings" panose="05000000000000000000" pitchFamily="2" charset="2"/>
              <a:buChar char="§"/>
            </a:pPr>
            <a:r>
              <a:rPr lang="en-US" altLang="en-US" sz="2200" dirty="0">
                <a:solidFill>
                  <a:srgbClr val="000000"/>
                </a:solidFill>
                <a:latin typeface="Tahoma" panose="020B0604030504040204" pitchFamily="34" charset="0"/>
                <a:ea typeface="Tahoma" panose="020B0604030504040204" pitchFamily="34" charset="0"/>
                <a:cs typeface="Tahoma" panose="020B0604030504040204" pitchFamily="34" charset="0"/>
              </a:rPr>
              <a:t>$176 billion in direct medical costs </a:t>
            </a:r>
          </a:p>
          <a:p>
            <a:pPr lvl="1">
              <a:spcAft>
                <a:spcPts val="600"/>
              </a:spcAft>
              <a:buClr>
                <a:srgbClr val="000000"/>
              </a:buClr>
              <a:buFont typeface="Wingdings" panose="05000000000000000000" pitchFamily="2" charset="2"/>
              <a:buChar char="§"/>
            </a:pPr>
            <a:r>
              <a:rPr lang="en-US" altLang="en-US" sz="2200" dirty="0">
                <a:solidFill>
                  <a:srgbClr val="000000"/>
                </a:solidFill>
                <a:latin typeface="Tahoma" panose="020B0604030504040204" pitchFamily="34" charset="0"/>
                <a:ea typeface="Tahoma" panose="020B0604030504040204" pitchFamily="34" charset="0"/>
                <a:cs typeface="Tahoma" panose="020B0604030504040204" pitchFamily="34" charset="0"/>
              </a:rPr>
              <a:t>$69 billion in indirect costs including disability, work loss, premature </a:t>
            </a:r>
            <a:r>
              <a:rPr lang="en-US" altLang="en-US" sz="2200" dirty="0" smtClean="0">
                <a:solidFill>
                  <a:srgbClr val="000000"/>
                </a:solidFill>
                <a:latin typeface="Tahoma" panose="020B0604030504040204" pitchFamily="34" charset="0"/>
                <a:ea typeface="Tahoma" panose="020B0604030504040204" pitchFamily="34" charset="0"/>
                <a:cs typeface="Tahoma" panose="020B0604030504040204" pitchFamily="34" charset="0"/>
              </a:rPr>
              <a:t>mortality</a:t>
            </a:r>
            <a:endParaRPr lang="en-US" altLang="en-US" sz="22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spcBef>
                <a:spcPts val="600"/>
              </a:spcBef>
              <a:spcAft>
                <a:spcPts val="600"/>
              </a:spcAft>
            </a:pPr>
            <a:r>
              <a:rPr lang="en-US" altLang="en-US" sz="2200" dirty="0" smtClean="0">
                <a:solidFill>
                  <a:srgbClr val="000000"/>
                </a:solidFill>
                <a:latin typeface="Tahoma" panose="020B0604030504040204" pitchFamily="34" charset="0"/>
                <a:ea typeface="Tahoma" panose="020B0604030504040204" pitchFamily="34" charset="0"/>
                <a:cs typeface="Tahoma" panose="020B0604030504040204" pitchFamily="34" charset="0"/>
              </a:rPr>
              <a:t>NCHS data for diabetes do not differentiate by type of diabetes. Gestational diabetes is excluded from our data.</a:t>
            </a:r>
            <a:endParaRPr lang="en-US" altLang="en-US" sz="22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 Placeholder 4"/>
          <p:cNvSpPr txBox="1">
            <a:spLocks/>
          </p:cNvSpPr>
          <p:nvPr/>
        </p:nvSpPr>
        <p:spPr>
          <a:xfrm>
            <a:off x="1295400" y="6248400"/>
            <a:ext cx="7570788" cy="4328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SOURCES:  Centers for Disease Control and Prevention. National Diabetes Statistics Report: Estimates of Diabetes and Its Burden in the United States, 2014. Atlanta, GA: US Department of Health and Human Services; </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2014; </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CDC/NCHS, National Vital Statistics System, Mortality </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2011. </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Available at </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hlinkClick r:id="rId3"/>
              </a:rPr>
              <a:t>http://</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hlinkClick r:id="rId3"/>
              </a:rPr>
              <a:t>www.cdc.gov/nchs/data/dvs/LCWK9_2011.pdf</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000000"/>
                </a:solidFill>
                <a:latin typeface="Tahoma" panose="020B0604030504040204" pitchFamily="34" charset="0"/>
                <a:ea typeface="Tahoma" panose="020B0604030504040204" pitchFamily="34" charset="0"/>
                <a:cs typeface="Tahoma" panose="020B0604030504040204" pitchFamily="34" charset="0"/>
              </a:rPr>
              <a:pPr algn="r">
                <a:defRPr/>
              </a:pPr>
              <a:t>14</a:t>
            </a:fld>
            <a:endParaRPr lang="en-US" sz="12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409660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This figure is a line chart showing trends in overall cancer mortality between 1999 and 2007 for the total population, as well as by five population subgroups (American Indian or Alaska Native, Asian or Pacific Islander, Hispanic, non-Hispanic black, and non-Hispanic white). &#10;&#10;The overall cancer death rate (tracked with Healthy People 2010 objective 3-1) declined 11.2% between 1999 and 2007, from 200.8 to 178.4 per 100,000 population (age adjusted), moving closer to the 2010 target of 158.6 per 100,000. This decline is reflected among all population subgroups. However, disparities persisted. In 2007, the Asian or Pacific Islander population remained with the lowest rate of overall cancer mortality, 106.7 per 100,000 (age adjusted), whereas the non-Hispanic black population remained with the highest rate, 221.7 per 100,000 (age adjusted), over twice the rate for the Asian or Pacific Islander population.&#10;" title="Trends in overall cancer mortality between 1999 and 2007"/>
          <p:cNvGraphicFramePr>
            <a:graphicFrameLocks noGrp="1"/>
          </p:cNvGraphicFramePr>
          <p:nvPr>
            <p:ph type="chart" sz="quarter" idx="4294967295"/>
            <p:extLst>
              <p:ext uri="{D42A27DB-BD31-4B8C-83A1-F6EECF244321}">
                <p14:modId xmlns:p14="http://schemas.microsoft.com/office/powerpoint/2010/main" val="3352986961"/>
              </p:ext>
            </p:extLst>
          </p:nvPr>
        </p:nvGraphicFramePr>
        <p:xfrm>
          <a:off x="0" y="1371578"/>
          <a:ext cx="87630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idx="4294967295"/>
          </p:nvPr>
        </p:nvSpPr>
        <p:spPr>
          <a:xfrm>
            <a:off x="0" y="23750"/>
            <a:ext cx="9144000" cy="1066800"/>
          </a:xfrm>
        </p:spPr>
        <p:txBody>
          <a:bodyPr>
            <a:noAutofit/>
          </a:bodyPr>
          <a:lstStyle/>
          <a:p>
            <a:r>
              <a:rPr lang="en-US" sz="3200" b="1" dirty="0" smtClean="0">
                <a:solidFill>
                  <a:srgbClr val="003F72"/>
                </a:solidFill>
                <a:latin typeface="Tahoma" pitchFamily="34" charset="0"/>
                <a:ea typeface="Tahoma" pitchFamily="34" charset="0"/>
                <a:cs typeface="Tahoma" pitchFamily="34" charset="0"/>
              </a:rPr>
              <a:t>Prevalence of Diagnosed Diabetes,</a:t>
            </a:r>
            <a:br>
              <a:rPr lang="en-US" sz="3200" b="1" dirty="0" smtClean="0">
                <a:solidFill>
                  <a:srgbClr val="003F72"/>
                </a:solidFill>
                <a:latin typeface="Tahoma" pitchFamily="34" charset="0"/>
                <a:ea typeface="Tahoma" pitchFamily="34" charset="0"/>
                <a:cs typeface="Tahoma" pitchFamily="34" charset="0"/>
              </a:rPr>
            </a:br>
            <a:r>
              <a:rPr lang="en-US" sz="3200" b="1" dirty="0" smtClean="0">
                <a:solidFill>
                  <a:srgbClr val="003F72"/>
                </a:solidFill>
                <a:latin typeface="Tahoma" pitchFamily="34" charset="0"/>
                <a:ea typeface="Tahoma" pitchFamily="34" charset="0"/>
                <a:cs typeface="Tahoma" pitchFamily="34" charset="0"/>
              </a:rPr>
              <a:t> 1997–2012</a:t>
            </a:r>
            <a:endParaRPr lang="en-US" sz="3200" b="1" dirty="0">
              <a:solidFill>
                <a:srgbClr val="003F72"/>
              </a:solidFill>
              <a:latin typeface="Tahoma" pitchFamily="34" charset="0"/>
              <a:ea typeface="Tahoma" pitchFamily="34" charset="0"/>
              <a:cs typeface="Tahoma" pitchFamily="34" charset="0"/>
            </a:endParaRPr>
          </a:p>
        </p:txBody>
      </p:sp>
      <p:sp>
        <p:nvSpPr>
          <p:cNvPr id="17" name="Text Placeholder 16"/>
          <p:cNvSpPr>
            <a:spLocks noGrp="1"/>
          </p:cNvSpPr>
          <p:nvPr>
            <p:ph type="body" sz="quarter" idx="4294967295"/>
          </p:nvPr>
        </p:nvSpPr>
        <p:spPr>
          <a:xfrm>
            <a:off x="0" y="5947667"/>
            <a:ext cx="9144000" cy="685800"/>
          </a:xfrm>
        </p:spPr>
        <p:txBody>
          <a:bodyPr>
            <a:noAutofit/>
          </a:bodyPr>
          <a:lstStyle/>
          <a:p>
            <a:pPr marL="0" indent="0">
              <a:buNone/>
            </a:pPr>
            <a:r>
              <a:rPr lang="en-US" sz="1100" dirty="0">
                <a:latin typeface="Tahoma" pitchFamily="34" charset="0"/>
                <a:ea typeface="Tahoma" pitchFamily="34" charset="0"/>
                <a:cs typeface="Tahoma" pitchFamily="34" charset="0"/>
              </a:rPr>
              <a:t>NOTES</a:t>
            </a:r>
            <a:r>
              <a:rPr lang="en-US" sz="1100" dirty="0" smtClean="0">
                <a:latin typeface="Tahoma" pitchFamily="34" charset="0"/>
                <a:ea typeface="Tahoma" pitchFamily="34" charset="0"/>
                <a:cs typeface="Tahoma" pitchFamily="34" charset="0"/>
              </a:rPr>
              <a:t>: Data are for prevalence of diagnosed </a:t>
            </a:r>
            <a:r>
              <a:rPr lang="en-US" sz="1100" dirty="0">
                <a:latin typeface="Tahoma" pitchFamily="34" charset="0"/>
                <a:ea typeface="Tahoma" pitchFamily="34" charset="0"/>
                <a:cs typeface="Tahoma" pitchFamily="34" charset="0"/>
              </a:rPr>
              <a:t>diabetes. Diagnosed diabetes is defined as self-reported physician diagnosed diabetes.  Women who only had diabetes while pregnant and persons with borderline diabetes are excluded. Data for total are for adults aged </a:t>
            </a:r>
            <a:r>
              <a:rPr lang="en-US" sz="1100" dirty="0" smtClean="0">
                <a:latin typeface="Tahoma" pitchFamily="34" charset="0"/>
                <a:ea typeface="Tahoma" pitchFamily="34" charset="0"/>
                <a:cs typeface="Tahoma" pitchFamily="34" charset="0"/>
              </a:rPr>
              <a:t>18 years and over  </a:t>
            </a:r>
            <a:r>
              <a:rPr lang="en-US" sz="1100" dirty="0">
                <a:latin typeface="Tahoma" pitchFamily="34" charset="0"/>
                <a:ea typeface="Tahoma" pitchFamily="34" charset="0"/>
                <a:cs typeface="Tahoma" pitchFamily="34" charset="0"/>
              </a:rPr>
              <a:t>and are age adjusted to the 2000 standard population. </a:t>
            </a:r>
          </a:p>
        </p:txBody>
      </p:sp>
      <p:sp>
        <p:nvSpPr>
          <p:cNvPr id="18" name="TextBox 13"/>
          <p:cNvSpPr txBox="1"/>
          <p:nvPr/>
        </p:nvSpPr>
        <p:spPr>
          <a:xfrm>
            <a:off x="381870" y="1156746"/>
            <a:ext cx="1981200" cy="338554"/>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smtClean="0">
                <a:solidFill>
                  <a:prstClr val="black"/>
                </a:solidFill>
                <a:latin typeface="Tahoma" pitchFamily="34" charset="0"/>
                <a:ea typeface="Tahoma" pitchFamily="34" charset="0"/>
                <a:cs typeface="Tahoma" pitchFamily="34" charset="0"/>
              </a:rPr>
              <a:t>Percent</a:t>
            </a:r>
          </a:p>
        </p:txBody>
      </p:sp>
      <p:sp>
        <p:nvSpPr>
          <p:cNvPr id="16" name="Text Placeholder 4"/>
          <p:cNvSpPr txBox="1">
            <a:spLocks/>
          </p:cNvSpPr>
          <p:nvPr/>
        </p:nvSpPr>
        <p:spPr>
          <a:xfrm>
            <a:off x="0" y="6477000"/>
            <a:ext cx="9144000" cy="3317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a:solidFill>
                  <a:prstClr val="black"/>
                </a:solidFill>
                <a:latin typeface="Tahoma" pitchFamily="34" charset="0"/>
                <a:ea typeface="Tahoma" pitchFamily="34" charset="0"/>
                <a:cs typeface="Tahoma" pitchFamily="34" charset="0"/>
              </a:rPr>
              <a:t>SOURCE: National Health Interview Survey (NHIS), </a:t>
            </a:r>
            <a:r>
              <a:rPr lang="en-US" sz="1100" dirty="0" smtClean="0">
                <a:solidFill>
                  <a:prstClr val="black"/>
                </a:solidFill>
                <a:latin typeface="Tahoma" pitchFamily="34" charset="0"/>
                <a:ea typeface="Tahoma" pitchFamily="34" charset="0"/>
                <a:cs typeface="Tahoma" pitchFamily="34" charset="0"/>
              </a:rPr>
              <a:t>CDC/NCHS; Summary Health Statistics for U.S. Adults: National Health Interview Survey, 1997-2012.</a:t>
            </a:r>
            <a:endParaRPr lang="en-US" sz="1100" dirty="0">
              <a:solidFill>
                <a:prstClr val="black"/>
              </a:solidFill>
              <a:latin typeface="Tahoma" pitchFamily="34" charset="0"/>
              <a:ea typeface="Tahoma" pitchFamily="34" charset="0"/>
              <a:cs typeface="Tahoma" pitchFamily="34" charset="0"/>
            </a:endParaRPr>
          </a:p>
        </p:txBody>
      </p:sp>
      <p:sp>
        <p:nvSpPr>
          <p:cNvPr id="19"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prstClr val="black"/>
                </a:solidFill>
                <a:latin typeface="Tahoma" panose="020B0604030504040204" pitchFamily="34" charset="0"/>
                <a:ea typeface="Tahoma" panose="020B0604030504040204" pitchFamily="34" charset="0"/>
                <a:cs typeface="Tahoma" panose="020B0604030504040204" pitchFamily="34" charset="0"/>
              </a:rPr>
              <a:pPr algn="r">
                <a:defRPr/>
              </a:pPr>
              <a:t>15</a:t>
            </a:fld>
            <a:endParaRPr lang="en-US"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79093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8"/>
          <p:cNvSpPr txBox="1">
            <a:spLocks/>
          </p:cNvSpPr>
          <p:nvPr/>
        </p:nvSpPr>
        <p:spPr>
          <a:xfrm>
            <a:off x="6576880" y="6179125"/>
            <a:ext cx="2262320" cy="457200"/>
          </a:xfrm>
          <a:prstGeom prst="rect">
            <a:avLst/>
          </a:prstGeom>
          <a:ln w="19050">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D-1</a:t>
            </a:r>
          </a:p>
          <a:p>
            <a:pPr algn="ctr">
              <a:spcBef>
                <a:spcPts val="0"/>
              </a:spcBef>
            </a:pPr>
            <a:r>
              <a:rPr lang="en-US" sz="1200" b="0" dirty="0" smtClean="0">
                <a:solidFill>
                  <a:prstClr val="black"/>
                </a:solidFill>
                <a:latin typeface="Tahoma" pitchFamily="34" charset="0"/>
                <a:ea typeface="Tahoma" pitchFamily="34" charset="0"/>
                <a:cs typeface="Tahoma" pitchFamily="34" charset="0"/>
              </a:rPr>
              <a:t>Decrease </a:t>
            </a:r>
            <a:r>
              <a:rPr lang="en-US" sz="1200" b="0" dirty="0">
                <a:solidFill>
                  <a:prstClr val="black"/>
                </a:solidFill>
                <a:latin typeface="Tahoma" pitchFamily="34" charset="0"/>
                <a:ea typeface="Tahoma" pitchFamily="34" charset="0"/>
                <a:cs typeface="Tahoma" pitchFamily="34" charset="0"/>
              </a:rPr>
              <a:t>desired</a:t>
            </a:r>
          </a:p>
          <a:p>
            <a:pPr algn="l">
              <a:spcBef>
                <a:spcPts val="0"/>
              </a:spcBef>
            </a:pP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graphicFrame>
        <p:nvGraphicFramePr>
          <p:cNvPr id="4" name="Content Placeholder 3" descr="This figure is a line chart showing trends in overall cancer mortality between 1999 and 2007 for the total population, as well as by five population subgroups (American Indian or Alaska Native, Asian or Pacific Islander, Hispanic, non-Hispanic black, and non-Hispanic white). &#10;&#10;The overall cancer death rate (tracked with Healthy People 2010 objective 3-1) declined 11.2% between 1999 and 2007, from 200.8 to 178.4 per 100,000 population (age adjusted), moving closer to the 2010 target of 158.6 per 100,000. This decline is reflected among all population subgroups. However, disparities persisted. In 2007, the Asian or Pacific Islander population remained with the lowest rate of overall cancer mortality, 106.7 per 100,000 (age adjusted), whereas the non-Hispanic black population remained with the highest rate, 221.7 per 100,000 (age adjusted), over twice the rate for the Asian or Pacific Islander population.&#10;" title="Trends in overall cancer mortality between 1999 and 2007"/>
          <p:cNvGraphicFramePr>
            <a:graphicFrameLocks noGrp="1"/>
          </p:cNvGraphicFramePr>
          <p:nvPr>
            <p:ph type="chart" sz="quarter" idx="4294967295"/>
            <p:extLst>
              <p:ext uri="{D42A27DB-BD31-4B8C-83A1-F6EECF244321}">
                <p14:modId xmlns:p14="http://schemas.microsoft.com/office/powerpoint/2010/main" val="2530604413"/>
              </p:ext>
            </p:extLst>
          </p:nvPr>
        </p:nvGraphicFramePr>
        <p:xfrm>
          <a:off x="-572" y="1303277"/>
          <a:ext cx="87630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idx="4294967295"/>
          </p:nvPr>
        </p:nvSpPr>
        <p:spPr>
          <a:xfrm>
            <a:off x="0" y="23750"/>
            <a:ext cx="9144000" cy="1066800"/>
          </a:xfrm>
        </p:spPr>
        <p:txBody>
          <a:bodyPr>
            <a:noAutofit/>
          </a:bodyPr>
          <a:lstStyle/>
          <a:p>
            <a:r>
              <a:rPr lang="en-US" sz="31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New Cases of Diagnosed Diabetes Per 1,000 Per Year, Adults 18–84 Years, 1997–2013</a:t>
            </a:r>
            <a:endParaRPr lang="en-US" sz="3100" b="1" dirty="0">
              <a:solidFill>
                <a:srgbClr val="003F72"/>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3"/>
          <p:cNvSpPr txBox="1"/>
          <p:nvPr/>
        </p:nvSpPr>
        <p:spPr>
          <a:xfrm>
            <a:off x="264153" y="1156746"/>
            <a:ext cx="1981200" cy="338554"/>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smtClean="0">
                <a:solidFill>
                  <a:prstClr val="black"/>
                </a:solidFill>
                <a:latin typeface="Tahoma" pitchFamily="34" charset="0"/>
                <a:ea typeface="Tahoma" pitchFamily="34" charset="0"/>
                <a:cs typeface="Tahoma" pitchFamily="34" charset="0"/>
              </a:rPr>
              <a:t>Rate Per 1,000</a:t>
            </a:r>
          </a:p>
        </p:txBody>
      </p:sp>
      <p:sp>
        <p:nvSpPr>
          <p:cNvPr id="16" name="Text Placeholder 4"/>
          <p:cNvSpPr txBox="1">
            <a:spLocks/>
          </p:cNvSpPr>
          <p:nvPr/>
        </p:nvSpPr>
        <p:spPr>
          <a:xfrm>
            <a:off x="0" y="6553200"/>
            <a:ext cx="7113588" cy="255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latin typeface="Tahoma" pitchFamily="34" charset="0"/>
                <a:ea typeface="Tahoma" pitchFamily="34" charset="0"/>
                <a:cs typeface="Tahoma" pitchFamily="34" charset="0"/>
              </a:rPr>
              <a:t>SOURCE: </a:t>
            </a:r>
            <a:r>
              <a:rPr lang="en-US" sz="1100" dirty="0">
                <a:solidFill>
                  <a:prstClr val="black"/>
                </a:solidFill>
                <a:latin typeface="Tahoma" pitchFamily="34" charset="0"/>
                <a:ea typeface="Tahoma" pitchFamily="34" charset="0"/>
                <a:cs typeface="Tahoma" pitchFamily="34" charset="0"/>
              </a:rPr>
              <a:t>National Health Interview Survey (NHIS), </a:t>
            </a:r>
            <a:r>
              <a:rPr lang="en-US" sz="1100" dirty="0" smtClean="0">
                <a:solidFill>
                  <a:prstClr val="black"/>
                </a:solidFill>
                <a:latin typeface="Tahoma" pitchFamily="34" charset="0"/>
                <a:ea typeface="Tahoma" pitchFamily="34" charset="0"/>
                <a:cs typeface="Tahoma" pitchFamily="34" charset="0"/>
              </a:rPr>
              <a:t>CDC/NCHS.</a:t>
            </a:r>
            <a:endParaRPr lang="en-US" sz="1100" dirty="0">
              <a:solidFill>
                <a:prstClr val="black"/>
              </a:solidFill>
              <a:latin typeface="Tahoma" pitchFamily="34" charset="0"/>
              <a:ea typeface="Tahoma" pitchFamily="34" charset="0"/>
              <a:cs typeface="Tahoma" pitchFamily="34" charset="0"/>
            </a:endParaRPr>
          </a:p>
        </p:txBody>
      </p:sp>
      <p:sp>
        <p:nvSpPr>
          <p:cNvPr id="19"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prstClr val="black"/>
                </a:solidFill>
                <a:latin typeface="Tahoma" panose="020B0604030504040204" pitchFamily="34" charset="0"/>
                <a:ea typeface="Tahoma" panose="020B0604030504040204" pitchFamily="34" charset="0"/>
                <a:cs typeface="Tahoma" panose="020B0604030504040204" pitchFamily="34" charset="0"/>
              </a:rPr>
              <a:pPr algn="r">
                <a:defRPr/>
              </a:pPr>
              <a:t>16</a:t>
            </a:fld>
            <a:endParaRPr lang="en-US"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 Placeholder 16"/>
          <p:cNvSpPr txBox="1">
            <a:spLocks/>
          </p:cNvSpPr>
          <p:nvPr/>
        </p:nvSpPr>
        <p:spPr>
          <a:xfrm>
            <a:off x="0" y="5818697"/>
            <a:ext cx="6858000"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latin typeface="Tahoma" pitchFamily="34" charset="0"/>
                <a:ea typeface="Tahoma" pitchFamily="34" charset="0"/>
                <a:cs typeface="Tahoma" pitchFamily="34" charset="0"/>
              </a:rPr>
              <a:t>NOTES: Data are for three year estimates of diagnosed diabetes in the past year. </a:t>
            </a:r>
            <a:r>
              <a:rPr lang="en-US" sz="1100" dirty="0">
                <a:solidFill>
                  <a:prstClr val="black"/>
                </a:solidFill>
                <a:latin typeface="Tahoma" pitchFamily="34" charset="0"/>
                <a:ea typeface="Tahoma" pitchFamily="34" charset="0"/>
                <a:cs typeface="Tahoma" pitchFamily="34" charset="0"/>
              </a:rPr>
              <a:t>Data </a:t>
            </a:r>
            <a:r>
              <a:rPr lang="en-US" sz="1100" dirty="0" smtClean="0">
                <a:solidFill>
                  <a:prstClr val="black"/>
                </a:solidFill>
                <a:latin typeface="Tahoma" pitchFamily="34" charset="0"/>
                <a:ea typeface="Tahoma" pitchFamily="34" charset="0"/>
                <a:cs typeface="Tahoma" pitchFamily="34" charset="0"/>
              </a:rPr>
              <a:t>are </a:t>
            </a:r>
            <a:r>
              <a:rPr lang="en-US" sz="1100" dirty="0">
                <a:solidFill>
                  <a:prstClr val="black"/>
                </a:solidFill>
                <a:latin typeface="Tahoma" pitchFamily="34" charset="0"/>
                <a:ea typeface="Tahoma" pitchFamily="34" charset="0"/>
                <a:cs typeface="Tahoma" pitchFamily="34" charset="0"/>
              </a:rPr>
              <a:t>for adults aged 18-84 years and are age adjusted to the 2000 standard population. Diagnosed diabetes is defined as self-reported physician diagnosed diabetes.  Women who only had diabetes while pregnant and persons with borderline diabetes are </a:t>
            </a:r>
            <a:r>
              <a:rPr lang="en-US" sz="1100" dirty="0" smtClean="0">
                <a:solidFill>
                  <a:prstClr val="black"/>
                </a:solidFill>
                <a:latin typeface="Tahoma" pitchFamily="34" charset="0"/>
                <a:ea typeface="Tahoma" pitchFamily="34" charset="0"/>
                <a:cs typeface="Tahoma" pitchFamily="34" charset="0"/>
              </a:rPr>
              <a:t>excluded.  2011-2013 is the most recent data year currently available.</a:t>
            </a:r>
            <a:endParaRPr lang="en-US" sz="1100" dirty="0">
              <a:solidFill>
                <a:prstClr val="black"/>
              </a:solidFill>
              <a:latin typeface="Tahoma" pitchFamily="34" charset="0"/>
              <a:ea typeface="Tahoma" pitchFamily="34" charset="0"/>
              <a:cs typeface="Tahoma" pitchFamily="34" charset="0"/>
            </a:endParaRPr>
          </a:p>
        </p:txBody>
      </p:sp>
      <p:sp>
        <p:nvSpPr>
          <p:cNvPr id="11" name="TextBox 1"/>
          <p:cNvSpPr txBox="1"/>
          <p:nvPr/>
        </p:nvSpPr>
        <p:spPr>
          <a:xfrm>
            <a:off x="8090832" y="3477615"/>
            <a:ext cx="1041495"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smtClean="0">
                <a:solidFill>
                  <a:srgbClr val="008080"/>
                </a:solidFill>
                <a:latin typeface="Tahoma" panose="020B0604030504040204" pitchFamily="34" charset="0"/>
                <a:ea typeface="Tahoma" panose="020B0604030504040204" pitchFamily="34" charset="0"/>
                <a:cs typeface="Tahoma" panose="020B0604030504040204" pitchFamily="34" charset="0"/>
              </a:rPr>
              <a:t>Total</a:t>
            </a:r>
            <a:endParaRPr lang="en-US" sz="1800" b="1" dirty="0">
              <a:solidFill>
                <a:srgbClr val="008080"/>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
          <p:cNvSpPr txBox="1"/>
          <p:nvPr/>
        </p:nvSpPr>
        <p:spPr>
          <a:xfrm>
            <a:off x="5886435" y="3395591"/>
            <a:ext cx="2438370" cy="53338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HP2020 Target: 7.2</a:t>
            </a:r>
            <a:endPar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458576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8"/>
          <p:cNvSpPr txBox="1">
            <a:spLocks/>
          </p:cNvSpPr>
          <p:nvPr/>
        </p:nvSpPr>
        <p:spPr>
          <a:xfrm>
            <a:off x="6576880" y="6179125"/>
            <a:ext cx="2262320" cy="457200"/>
          </a:xfrm>
          <a:prstGeom prst="rect">
            <a:avLst/>
          </a:prstGeom>
          <a:ln w="19050">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D-1</a:t>
            </a:r>
          </a:p>
          <a:p>
            <a:pPr algn="ctr">
              <a:spcBef>
                <a:spcPts val="0"/>
              </a:spcBef>
            </a:pPr>
            <a:r>
              <a:rPr lang="en-US" sz="1200" b="0" dirty="0" smtClean="0">
                <a:solidFill>
                  <a:prstClr val="black"/>
                </a:solidFill>
                <a:latin typeface="Tahoma" pitchFamily="34" charset="0"/>
                <a:ea typeface="Tahoma" pitchFamily="34" charset="0"/>
                <a:cs typeface="Tahoma" pitchFamily="34" charset="0"/>
              </a:rPr>
              <a:t>Decrease </a:t>
            </a:r>
            <a:r>
              <a:rPr lang="en-US" sz="1200" b="0" dirty="0">
                <a:solidFill>
                  <a:prstClr val="black"/>
                </a:solidFill>
                <a:latin typeface="Tahoma" pitchFamily="34" charset="0"/>
                <a:ea typeface="Tahoma" pitchFamily="34" charset="0"/>
                <a:cs typeface="Tahoma" pitchFamily="34" charset="0"/>
              </a:rPr>
              <a:t>desired</a:t>
            </a:r>
          </a:p>
          <a:p>
            <a:pPr algn="l">
              <a:spcBef>
                <a:spcPts val="0"/>
              </a:spcBef>
            </a:pP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graphicFrame>
        <p:nvGraphicFramePr>
          <p:cNvPr id="4" name="Content Placeholder 3" descr="This figure is a line chart showing trends in overall cancer mortality between 1999 and 2007 for the total population, as well as by five population subgroups (American Indian or Alaska Native, Asian or Pacific Islander, Hispanic, non-Hispanic black, and non-Hispanic white). &#10;&#10;The overall cancer death rate (tracked with Healthy People 2010 objective 3-1) declined 11.2% between 1999 and 2007, from 200.8 to 178.4 per 100,000 population (age adjusted), moving closer to the 2010 target of 158.6 per 100,000. This decline is reflected among all population subgroups. However, disparities persisted. In 2007, the Asian or Pacific Islander population remained with the lowest rate of overall cancer mortality, 106.7 per 100,000 (age adjusted), whereas the non-Hispanic black population remained with the highest rate, 221.7 per 100,000 (age adjusted), over twice the rate for the Asian or Pacific Islander population.&#10;" title="Trends in overall cancer mortality between 1999 and 2007"/>
          <p:cNvGraphicFramePr>
            <a:graphicFrameLocks noGrp="1"/>
          </p:cNvGraphicFramePr>
          <p:nvPr>
            <p:ph type="chart" sz="quarter" idx="4294967295"/>
            <p:extLst>
              <p:ext uri="{D42A27DB-BD31-4B8C-83A1-F6EECF244321}">
                <p14:modId xmlns:p14="http://schemas.microsoft.com/office/powerpoint/2010/main" val="3394492211"/>
              </p:ext>
            </p:extLst>
          </p:nvPr>
        </p:nvGraphicFramePr>
        <p:xfrm>
          <a:off x="-572" y="1303277"/>
          <a:ext cx="87630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idx="4294967295"/>
          </p:nvPr>
        </p:nvSpPr>
        <p:spPr>
          <a:xfrm>
            <a:off x="0" y="23750"/>
            <a:ext cx="9144000" cy="1066800"/>
          </a:xfrm>
        </p:spPr>
        <p:txBody>
          <a:bodyPr>
            <a:noAutofit/>
          </a:bodyPr>
          <a:lstStyle/>
          <a:p>
            <a:r>
              <a:rPr lang="en-US" sz="31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New Cases of Diagnosed Diabetes Per 1,000 Per Year, Adults 18–84 Years, 1997–2013</a:t>
            </a:r>
            <a:endParaRPr lang="en-US" sz="3100" b="1" dirty="0">
              <a:solidFill>
                <a:srgbClr val="003F72"/>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3"/>
          <p:cNvSpPr txBox="1"/>
          <p:nvPr/>
        </p:nvSpPr>
        <p:spPr>
          <a:xfrm>
            <a:off x="264153" y="1156746"/>
            <a:ext cx="1981200" cy="338554"/>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smtClean="0">
                <a:solidFill>
                  <a:prstClr val="black"/>
                </a:solidFill>
                <a:latin typeface="Tahoma" pitchFamily="34" charset="0"/>
                <a:ea typeface="Tahoma" pitchFamily="34" charset="0"/>
                <a:cs typeface="Tahoma" pitchFamily="34" charset="0"/>
              </a:rPr>
              <a:t>Rate Per 1,000</a:t>
            </a:r>
          </a:p>
        </p:txBody>
      </p:sp>
      <p:sp>
        <p:nvSpPr>
          <p:cNvPr id="16" name="Text Placeholder 4"/>
          <p:cNvSpPr txBox="1">
            <a:spLocks/>
          </p:cNvSpPr>
          <p:nvPr/>
        </p:nvSpPr>
        <p:spPr>
          <a:xfrm>
            <a:off x="0" y="6553200"/>
            <a:ext cx="7113588" cy="255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latin typeface="Tahoma" pitchFamily="34" charset="0"/>
                <a:ea typeface="Tahoma" pitchFamily="34" charset="0"/>
                <a:cs typeface="Tahoma" pitchFamily="34" charset="0"/>
              </a:rPr>
              <a:t>SOURCE: </a:t>
            </a:r>
            <a:r>
              <a:rPr lang="en-US" sz="1100" dirty="0">
                <a:solidFill>
                  <a:prstClr val="black"/>
                </a:solidFill>
                <a:latin typeface="Tahoma" pitchFamily="34" charset="0"/>
                <a:ea typeface="Tahoma" pitchFamily="34" charset="0"/>
                <a:cs typeface="Tahoma" pitchFamily="34" charset="0"/>
              </a:rPr>
              <a:t>National Health Interview Survey (NHIS), </a:t>
            </a:r>
            <a:r>
              <a:rPr lang="en-US" sz="1100" dirty="0" smtClean="0">
                <a:solidFill>
                  <a:prstClr val="black"/>
                </a:solidFill>
                <a:latin typeface="Tahoma" pitchFamily="34" charset="0"/>
                <a:ea typeface="Tahoma" pitchFamily="34" charset="0"/>
                <a:cs typeface="Tahoma" pitchFamily="34" charset="0"/>
              </a:rPr>
              <a:t>CDC/NCHS.</a:t>
            </a:r>
            <a:endParaRPr lang="en-US" sz="1100" dirty="0">
              <a:solidFill>
                <a:prstClr val="black"/>
              </a:solidFill>
              <a:latin typeface="Tahoma" pitchFamily="34" charset="0"/>
              <a:ea typeface="Tahoma" pitchFamily="34" charset="0"/>
              <a:cs typeface="Tahoma" pitchFamily="34" charset="0"/>
            </a:endParaRPr>
          </a:p>
        </p:txBody>
      </p:sp>
      <p:sp>
        <p:nvSpPr>
          <p:cNvPr id="19"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prstClr val="black"/>
                </a:solidFill>
                <a:latin typeface="Tahoma" panose="020B0604030504040204" pitchFamily="34" charset="0"/>
                <a:ea typeface="Tahoma" panose="020B0604030504040204" pitchFamily="34" charset="0"/>
                <a:cs typeface="Tahoma" panose="020B0604030504040204" pitchFamily="34" charset="0"/>
              </a:rPr>
              <a:pPr algn="r">
                <a:defRPr/>
              </a:pPr>
              <a:t>17</a:t>
            </a:fld>
            <a:endParaRPr lang="en-US"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 Placeholder 16"/>
          <p:cNvSpPr txBox="1">
            <a:spLocks/>
          </p:cNvSpPr>
          <p:nvPr/>
        </p:nvSpPr>
        <p:spPr>
          <a:xfrm>
            <a:off x="0" y="5876828"/>
            <a:ext cx="6576880"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latin typeface="Tahoma" pitchFamily="34" charset="0"/>
                <a:ea typeface="Tahoma" pitchFamily="34" charset="0"/>
                <a:cs typeface="Tahoma" pitchFamily="34" charset="0"/>
              </a:rPr>
              <a:t>NOTES: </a:t>
            </a:r>
            <a:r>
              <a:rPr lang="en-US" sz="1100" dirty="0">
                <a:solidFill>
                  <a:prstClr val="black"/>
                </a:solidFill>
                <a:latin typeface="Tahoma" pitchFamily="34" charset="0"/>
                <a:ea typeface="Tahoma" pitchFamily="34" charset="0"/>
                <a:cs typeface="Tahoma" pitchFamily="34" charset="0"/>
              </a:rPr>
              <a:t>Data are for three year estimates of diagnosed diabetes in the past year</a:t>
            </a:r>
            <a:r>
              <a:rPr lang="en-US" sz="1100" dirty="0" smtClean="0">
                <a:solidFill>
                  <a:prstClr val="black"/>
                </a:solidFill>
                <a:latin typeface="Tahoma" pitchFamily="34" charset="0"/>
                <a:ea typeface="Tahoma" pitchFamily="34" charset="0"/>
                <a:cs typeface="Tahoma" pitchFamily="34" charset="0"/>
              </a:rPr>
              <a:t>. </a:t>
            </a:r>
            <a:r>
              <a:rPr lang="en-US" sz="1100" dirty="0">
                <a:solidFill>
                  <a:prstClr val="black"/>
                </a:solidFill>
                <a:latin typeface="Tahoma" pitchFamily="34" charset="0"/>
                <a:ea typeface="Tahoma" pitchFamily="34" charset="0"/>
                <a:cs typeface="Tahoma" pitchFamily="34" charset="0"/>
              </a:rPr>
              <a:t>Diagnosed diabetes is defined as self-reported physician diagnosed diabetes.  Women who only had diabetes while pregnant and persons with borderline diabetes are excluded.  2011-2013 is the most recent data year currently available.</a:t>
            </a:r>
          </a:p>
        </p:txBody>
      </p:sp>
      <p:sp>
        <p:nvSpPr>
          <p:cNvPr id="13" name="TextBox 2"/>
          <p:cNvSpPr txBox="1"/>
          <p:nvPr/>
        </p:nvSpPr>
        <p:spPr>
          <a:xfrm>
            <a:off x="7625925" y="2284983"/>
            <a:ext cx="1685925" cy="35394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700" b="1" dirty="0" smtClean="0">
                <a:solidFill>
                  <a:srgbClr val="BE4B48"/>
                </a:solidFill>
                <a:latin typeface="Tahoma" panose="020B0604030504040204" pitchFamily="34" charset="0"/>
                <a:ea typeface="Tahoma" panose="020B0604030504040204" pitchFamily="34" charset="0"/>
                <a:cs typeface="Tahoma" panose="020B0604030504040204" pitchFamily="34" charset="0"/>
              </a:rPr>
              <a:t>45–64 years</a:t>
            </a:r>
            <a:endParaRPr lang="en-US" sz="1700" b="1" dirty="0">
              <a:solidFill>
                <a:srgbClr val="BE4B48"/>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2"/>
          <p:cNvSpPr txBox="1"/>
          <p:nvPr/>
        </p:nvSpPr>
        <p:spPr>
          <a:xfrm>
            <a:off x="7590612" y="1535667"/>
            <a:ext cx="1676400" cy="35394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700" b="1" dirty="0" smtClean="0">
                <a:solidFill>
                  <a:srgbClr val="4A7EBB"/>
                </a:solidFill>
                <a:latin typeface="Tahoma" panose="020B0604030504040204" pitchFamily="34" charset="0"/>
                <a:ea typeface="Tahoma" panose="020B0604030504040204" pitchFamily="34" charset="0"/>
                <a:cs typeface="Tahoma" panose="020B0604030504040204" pitchFamily="34" charset="0"/>
              </a:rPr>
              <a:t>65</a:t>
            </a:r>
            <a:r>
              <a:rPr lang="en-US" sz="1700" b="1" dirty="0" smtClean="0">
                <a:solidFill>
                  <a:srgbClr val="4A7EBB"/>
                </a:solidFill>
                <a:latin typeface="Verdana"/>
                <a:ea typeface="Verdana"/>
                <a:cs typeface="Verdana"/>
              </a:rPr>
              <a:t>–</a:t>
            </a:r>
            <a:r>
              <a:rPr lang="en-US" sz="1700" b="1" dirty="0" smtClean="0">
                <a:solidFill>
                  <a:srgbClr val="4A7EBB"/>
                </a:solidFill>
                <a:latin typeface="Tahoma" panose="020B0604030504040204" pitchFamily="34" charset="0"/>
                <a:ea typeface="Tahoma" panose="020B0604030504040204" pitchFamily="34" charset="0"/>
                <a:cs typeface="Tahoma" panose="020B0604030504040204" pitchFamily="34" charset="0"/>
              </a:rPr>
              <a:t>74 years</a:t>
            </a:r>
            <a:endParaRPr lang="en-US" sz="1700" b="1" dirty="0">
              <a:solidFill>
                <a:srgbClr val="4A7EBB"/>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7614050" y="2810525"/>
            <a:ext cx="1914525" cy="353943"/>
          </a:xfrm>
          <a:prstGeom prst="rect">
            <a:avLst/>
          </a:prstGeom>
          <a:noFill/>
        </p:spPr>
        <p:txBody>
          <a:bodyPr wrap="square" rtlCol="0">
            <a:spAutoFit/>
          </a:bodyPr>
          <a:lstStyle/>
          <a:p>
            <a:r>
              <a:rPr lang="en-US" sz="17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75</a:t>
            </a:r>
            <a:r>
              <a:rPr lang="en-US" sz="1700" b="1" dirty="0" smtClean="0">
                <a:solidFill>
                  <a:srgbClr val="006600"/>
                </a:solidFill>
                <a:latin typeface="Verdana"/>
                <a:ea typeface="Verdana"/>
                <a:cs typeface="Verdana"/>
              </a:rPr>
              <a:t>–</a:t>
            </a:r>
            <a:r>
              <a:rPr lang="en-US" sz="17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84 years</a:t>
            </a:r>
            <a:endParaRPr lang="en-US" sz="1700" b="1"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
          <p:cNvSpPr txBox="1"/>
          <p:nvPr/>
        </p:nvSpPr>
        <p:spPr>
          <a:xfrm>
            <a:off x="7542800" y="4236452"/>
            <a:ext cx="1648982" cy="35394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700" b="1" dirty="0" smtClean="0">
                <a:solidFill>
                  <a:srgbClr val="E65C10"/>
                </a:solidFill>
                <a:latin typeface="Tahoma" panose="020B0604030504040204" pitchFamily="34" charset="0"/>
                <a:ea typeface="Tahoma" panose="020B0604030504040204" pitchFamily="34" charset="0"/>
                <a:cs typeface="Tahoma" panose="020B0604030504040204" pitchFamily="34" charset="0"/>
              </a:rPr>
              <a:t>18</a:t>
            </a:r>
            <a:r>
              <a:rPr lang="en-US" sz="1700" b="1" dirty="0" smtClean="0">
                <a:solidFill>
                  <a:srgbClr val="E65C10"/>
                </a:solidFill>
                <a:latin typeface="Verdana"/>
                <a:ea typeface="Verdana"/>
                <a:cs typeface="Verdana"/>
              </a:rPr>
              <a:t>–</a:t>
            </a:r>
            <a:r>
              <a:rPr lang="en-US" sz="1700" b="1" dirty="0" smtClean="0">
                <a:solidFill>
                  <a:srgbClr val="E65C10"/>
                </a:solidFill>
                <a:latin typeface="Tahoma" panose="020B0604030504040204" pitchFamily="34" charset="0"/>
                <a:ea typeface="Tahoma" panose="020B0604030504040204" pitchFamily="34" charset="0"/>
                <a:cs typeface="Tahoma" panose="020B0604030504040204" pitchFamily="34" charset="0"/>
              </a:rPr>
              <a:t>44 years</a:t>
            </a:r>
            <a:endParaRPr lang="en-US" sz="1700" b="1" dirty="0">
              <a:solidFill>
                <a:srgbClr val="E65C1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558202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15"/>
          <p:cNvGraphicFramePr>
            <a:graphicFrameLocks noGrp="1"/>
          </p:cNvGraphicFramePr>
          <p:nvPr>
            <p:ph type="chart" sz="quarter" idx="4294967295"/>
            <p:extLst>
              <p:ext uri="{D42A27DB-BD31-4B8C-83A1-F6EECF244321}">
                <p14:modId xmlns:p14="http://schemas.microsoft.com/office/powerpoint/2010/main" val="125534835"/>
              </p:ext>
            </p:extLst>
          </p:nvPr>
        </p:nvGraphicFramePr>
        <p:xfrm>
          <a:off x="9525" y="838200"/>
          <a:ext cx="9134475"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idx="4294967295"/>
          </p:nvPr>
        </p:nvSpPr>
        <p:spPr>
          <a:xfrm>
            <a:off x="0" y="169225"/>
            <a:ext cx="9144000" cy="539750"/>
          </a:xfrm>
        </p:spPr>
        <p:txBody>
          <a:bodyPr>
            <a:noAutofit/>
          </a:bodyPr>
          <a:lstStyle/>
          <a:p>
            <a:r>
              <a:rPr lang="en-US" sz="3200" b="1" dirty="0">
                <a:solidFill>
                  <a:srgbClr val="003F72"/>
                </a:solidFill>
                <a:latin typeface="Tahoma" pitchFamily="34" charset="0"/>
                <a:ea typeface="Tahoma" pitchFamily="34" charset="0"/>
                <a:cs typeface="Tahoma" pitchFamily="34" charset="0"/>
              </a:rPr>
              <a:t>New Cases of Diagnosed </a:t>
            </a:r>
            <a:r>
              <a:rPr lang="en-US" sz="3200" b="1" dirty="0" smtClean="0">
                <a:solidFill>
                  <a:srgbClr val="003F72"/>
                </a:solidFill>
                <a:latin typeface="Tahoma" pitchFamily="34" charset="0"/>
                <a:ea typeface="Tahoma" pitchFamily="34" charset="0"/>
                <a:cs typeface="Tahoma" pitchFamily="34" charset="0"/>
              </a:rPr>
              <a:t>Diabetes Per </a:t>
            </a:r>
            <a:r>
              <a:rPr lang="en-US" sz="3100" b="1" dirty="0" smtClean="0">
                <a:solidFill>
                  <a:srgbClr val="003F72"/>
                </a:solidFill>
                <a:latin typeface="Tahoma" pitchFamily="34" charset="0"/>
                <a:ea typeface="Tahoma" pitchFamily="34" charset="0"/>
                <a:cs typeface="Tahoma" pitchFamily="34" charset="0"/>
              </a:rPr>
              <a:t>1,000</a:t>
            </a:r>
            <a:r>
              <a:rPr lang="en-US" sz="3200" b="1" dirty="0" smtClean="0">
                <a:solidFill>
                  <a:srgbClr val="003F72"/>
                </a:solidFill>
                <a:latin typeface="Tahoma" pitchFamily="34" charset="0"/>
                <a:ea typeface="Tahoma" pitchFamily="34" charset="0"/>
                <a:cs typeface="Tahoma" pitchFamily="34" charset="0"/>
              </a:rPr>
              <a:t> Per Year, Adults 18</a:t>
            </a:r>
            <a:r>
              <a:rPr lang="en-US" sz="3200" b="1" dirty="0" smtClean="0">
                <a:solidFill>
                  <a:srgbClr val="003F72"/>
                </a:solidFill>
                <a:latin typeface="Verdana"/>
                <a:ea typeface="Verdana"/>
                <a:cs typeface="Verdana"/>
              </a:rPr>
              <a:t>–</a:t>
            </a:r>
            <a:r>
              <a:rPr lang="en-US" sz="3200" b="1" dirty="0" smtClean="0">
                <a:solidFill>
                  <a:srgbClr val="003F72"/>
                </a:solidFill>
                <a:latin typeface="Tahoma" pitchFamily="34" charset="0"/>
                <a:ea typeface="Tahoma" pitchFamily="34" charset="0"/>
                <a:cs typeface="Tahoma" pitchFamily="34" charset="0"/>
              </a:rPr>
              <a:t>84 Years, 2011</a:t>
            </a:r>
            <a:r>
              <a:rPr lang="en-US" sz="3200" b="1" dirty="0" smtClean="0">
                <a:solidFill>
                  <a:srgbClr val="003F72"/>
                </a:solidFill>
                <a:latin typeface="Verdana"/>
                <a:ea typeface="Verdana"/>
                <a:cs typeface="Verdana"/>
              </a:rPr>
              <a:t>–</a:t>
            </a:r>
            <a:r>
              <a:rPr lang="en-US" sz="3200" b="1" dirty="0" smtClean="0">
                <a:solidFill>
                  <a:srgbClr val="003F72"/>
                </a:solidFill>
                <a:latin typeface="Tahoma" pitchFamily="34" charset="0"/>
                <a:ea typeface="Tahoma" pitchFamily="34" charset="0"/>
                <a:cs typeface="Tahoma" pitchFamily="34" charset="0"/>
              </a:rPr>
              <a:t>2013</a:t>
            </a:r>
            <a:endParaRPr lang="en-US" sz="3200" b="1" dirty="0">
              <a:solidFill>
                <a:srgbClr val="003F72"/>
              </a:solidFill>
              <a:latin typeface="Tahoma" pitchFamily="34" charset="0"/>
              <a:ea typeface="Tahoma" pitchFamily="34" charset="0"/>
              <a:cs typeface="Tahoma" pitchFamily="34" charset="0"/>
            </a:endParaRPr>
          </a:p>
        </p:txBody>
      </p:sp>
      <p:sp>
        <p:nvSpPr>
          <p:cNvPr id="15" name="Text Placeholder 35"/>
          <p:cNvSpPr>
            <a:spLocks noGrp="1"/>
          </p:cNvSpPr>
          <p:nvPr>
            <p:ph type="body" sz="quarter" idx="4294967295"/>
          </p:nvPr>
        </p:nvSpPr>
        <p:spPr>
          <a:xfrm>
            <a:off x="3251850" y="838200"/>
            <a:ext cx="3276600" cy="381000"/>
          </a:xfrm>
          <a:prstGeom prst="rect">
            <a:avLst/>
          </a:prstGeom>
        </p:spPr>
        <p:txBody>
          <a:bodyPr>
            <a:noAutofit/>
          </a:bodyPr>
          <a:lstStyle/>
          <a:p>
            <a:pPr marL="0" indent="0" algn="l">
              <a:buNone/>
            </a:pPr>
            <a:r>
              <a:rPr lang="en-US" sz="1500" b="1" dirty="0" smtClean="0">
                <a:latin typeface="Tahoma" pitchFamily="34" charset="0"/>
                <a:ea typeface="Tahoma" pitchFamily="34" charset="0"/>
                <a:cs typeface="Tahoma" pitchFamily="34" charset="0"/>
              </a:rPr>
              <a:t>HP2020 Target: 7.2 per 1000</a:t>
            </a:r>
            <a:endParaRPr lang="en-US" sz="1500" b="1" dirty="0">
              <a:latin typeface="Tahoma" pitchFamily="34" charset="0"/>
              <a:ea typeface="Tahoma" pitchFamily="34" charset="0"/>
              <a:cs typeface="Tahoma" pitchFamily="34" charset="0"/>
            </a:endParaRPr>
          </a:p>
        </p:txBody>
      </p:sp>
      <p:sp>
        <p:nvSpPr>
          <p:cNvPr id="18" name="Text Placeholder 8"/>
          <p:cNvSpPr txBox="1">
            <a:spLocks/>
          </p:cNvSpPr>
          <p:nvPr/>
        </p:nvSpPr>
        <p:spPr>
          <a:xfrm>
            <a:off x="7467601" y="6520048"/>
            <a:ext cx="1371599" cy="261752"/>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D-1</a:t>
            </a: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7"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solidFill>
                <a:latin typeface="Tahoma" pitchFamily="34" charset="0"/>
                <a:ea typeface="Tahoma" pitchFamily="34" charset="0"/>
                <a:cs typeface="Tahoma" pitchFamily="34" charset="0"/>
              </a:rPr>
              <a:pPr/>
              <a:t>18</a:t>
            </a:fld>
            <a:endParaRPr lang="en-US" dirty="0">
              <a:solidFill>
                <a:prstClr val="black"/>
              </a:solidFill>
              <a:latin typeface="Tahoma" pitchFamily="34" charset="0"/>
              <a:ea typeface="Tahoma" pitchFamily="34" charset="0"/>
              <a:cs typeface="Tahoma" pitchFamily="34" charset="0"/>
            </a:endParaRPr>
          </a:p>
        </p:txBody>
      </p:sp>
      <p:sp>
        <p:nvSpPr>
          <p:cNvPr id="14" name="Text Placeholder 7"/>
          <p:cNvSpPr txBox="1">
            <a:spLocks/>
          </p:cNvSpPr>
          <p:nvPr/>
        </p:nvSpPr>
        <p:spPr>
          <a:xfrm>
            <a:off x="0" y="5785287"/>
            <a:ext cx="8991600" cy="794083"/>
          </a:xfrm>
          <a:prstGeom prst="rect">
            <a:avLst/>
          </a:prstGeom>
        </p:spPr>
        <p:txBody>
          <a:bodyPr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NOTES:     = 95% confidence interval. *</a:t>
            </a:r>
            <a:r>
              <a:rPr lang="en-US" sz="1100" dirty="0">
                <a:solidFill>
                  <a:prstClr val="black"/>
                </a:solidFill>
                <a:latin typeface="Tahoma" pitchFamily="34" charset="0"/>
                <a:ea typeface="Tahoma" pitchFamily="34" charset="0"/>
                <a:cs typeface="Tahoma" pitchFamily="34" charset="0"/>
              </a:rPr>
              <a:t>2006-2008 data – HP2020 baseline. Data are for three year average </a:t>
            </a:r>
            <a:r>
              <a:rPr lang="en-US" sz="1100" dirty="0" smtClean="0">
                <a:solidFill>
                  <a:prstClr val="black"/>
                </a:solidFill>
                <a:latin typeface="Tahoma" pitchFamily="34" charset="0"/>
                <a:ea typeface="Tahoma" pitchFamily="34" charset="0"/>
                <a:cs typeface="Tahoma" pitchFamily="34" charset="0"/>
              </a:rPr>
              <a:t>of </a:t>
            </a:r>
            <a:r>
              <a:rPr lang="en-US" sz="1100" dirty="0">
                <a:solidFill>
                  <a:prstClr val="black"/>
                </a:solidFill>
                <a:latin typeface="Tahoma" pitchFamily="34" charset="0"/>
                <a:ea typeface="Tahoma" pitchFamily="34" charset="0"/>
                <a:cs typeface="Tahoma" pitchFamily="34" charset="0"/>
              </a:rPr>
              <a:t>diagnosed </a:t>
            </a:r>
            <a:r>
              <a:rPr lang="en-US" sz="1100" dirty="0" smtClean="0">
                <a:solidFill>
                  <a:prstClr val="black"/>
                </a:solidFill>
                <a:latin typeface="Tahoma" pitchFamily="34" charset="0"/>
                <a:ea typeface="Tahoma" pitchFamily="34" charset="0"/>
                <a:cs typeface="Tahoma" pitchFamily="34" charset="0"/>
              </a:rPr>
              <a:t>diabetes in the past year </a:t>
            </a:r>
            <a:r>
              <a:rPr lang="en-US" sz="1100" dirty="0">
                <a:solidFill>
                  <a:prstClr val="black"/>
                </a:solidFill>
                <a:latin typeface="Tahoma" pitchFamily="34" charset="0"/>
                <a:ea typeface="Tahoma" pitchFamily="34" charset="0"/>
                <a:cs typeface="Tahoma" pitchFamily="34" charset="0"/>
              </a:rPr>
              <a:t>for adults aged 18-84 years and are age adjusted to the 2000 standard population. Diagnosed diabetes is defined as self-reported physician diagnosed diabetes. </a:t>
            </a:r>
            <a:r>
              <a:rPr lang="en-US" sz="1100" dirty="0" smtClean="0">
                <a:solidFill>
                  <a:prstClr val="black"/>
                </a:solidFill>
                <a:latin typeface="Tahoma" pitchFamily="34" charset="0"/>
                <a:ea typeface="Tahoma" pitchFamily="34" charset="0"/>
                <a:cs typeface="Tahoma" pitchFamily="34" charset="0"/>
              </a:rPr>
              <a:t>Women </a:t>
            </a:r>
            <a:r>
              <a:rPr lang="en-US" sz="1100" dirty="0">
                <a:solidFill>
                  <a:prstClr val="black"/>
                </a:solidFill>
                <a:latin typeface="Tahoma" pitchFamily="34" charset="0"/>
                <a:ea typeface="Tahoma" pitchFamily="34" charset="0"/>
                <a:cs typeface="Tahoma" pitchFamily="34" charset="0"/>
              </a:rPr>
              <a:t>who only had diabetes while pregnant and persons with borderline diabetes are </a:t>
            </a:r>
            <a:r>
              <a:rPr lang="en-US" sz="1100" dirty="0" smtClean="0">
                <a:solidFill>
                  <a:prstClr val="black"/>
                </a:solidFill>
                <a:latin typeface="Tahoma" pitchFamily="34" charset="0"/>
                <a:ea typeface="Tahoma" pitchFamily="34" charset="0"/>
                <a:cs typeface="Tahoma" pitchFamily="34" charset="0"/>
              </a:rPr>
              <a:t>excluded.  </a:t>
            </a:r>
            <a:r>
              <a:rPr lang="en-US" sz="1100" dirty="0">
                <a:solidFill>
                  <a:prstClr val="black"/>
                </a:solidFill>
                <a:latin typeface="Tahoma" pitchFamily="34" charset="0"/>
                <a:ea typeface="Tahoma" pitchFamily="34" charset="0"/>
                <a:cs typeface="Tahoma" pitchFamily="34" charset="0"/>
              </a:rPr>
              <a:t>Persons of Hispanic origin may be any race. The categories Black and White exclude persons of Hispanic origin. Respondents were asked to select one or more races.  Data for the single race categories are for persons who reported only one racial group. </a:t>
            </a:r>
            <a:r>
              <a:rPr lang="en-US" sz="1100" dirty="0" smtClean="0">
                <a:solidFill>
                  <a:prstClr val="black"/>
                </a:solidFill>
                <a:latin typeface="Tahoma" pitchFamily="34" charset="0"/>
                <a:ea typeface="Tahoma" pitchFamily="34" charset="0"/>
                <a:cs typeface="Tahoma" pitchFamily="34" charset="0"/>
              </a:rPr>
              <a:t>Data </a:t>
            </a:r>
            <a:r>
              <a:rPr lang="en-US" sz="1100" dirty="0">
                <a:solidFill>
                  <a:prstClr val="black"/>
                </a:solidFill>
                <a:latin typeface="Tahoma" pitchFamily="34" charset="0"/>
                <a:ea typeface="Tahoma" pitchFamily="34" charset="0"/>
                <a:cs typeface="Tahoma" pitchFamily="34" charset="0"/>
              </a:rPr>
              <a:t>for American Indian/Alaska Native, Native Hawaiian or other Pacific Islander, and 2 or more races are not shown because they are </a:t>
            </a:r>
            <a:r>
              <a:rPr lang="en-US" sz="1100" dirty="0" smtClean="0">
                <a:solidFill>
                  <a:prstClr val="black"/>
                </a:solidFill>
                <a:latin typeface="Tahoma" pitchFamily="34" charset="0"/>
                <a:ea typeface="Tahoma" pitchFamily="34" charset="0"/>
                <a:cs typeface="Tahoma" pitchFamily="34" charset="0"/>
              </a:rPr>
              <a:t>statistically unreliable </a:t>
            </a:r>
            <a:r>
              <a:rPr lang="en-US" sz="1100" dirty="0">
                <a:solidFill>
                  <a:prstClr val="black"/>
                </a:solidFill>
                <a:latin typeface="Tahoma" pitchFamily="34" charset="0"/>
                <a:ea typeface="Tahoma" pitchFamily="34" charset="0"/>
                <a:cs typeface="Tahoma" pitchFamily="34" charset="0"/>
              </a:rPr>
              <a:t>(DSU</a:t>
            </a:r>
            <a:r>
              <a:rPr lang="en-US" sz="1100" dirty="0" smtClean="0">
                <a:solidFill>
                  <a:prstClr val="black"/>
                </a:solidFill>
                <a:latin typeface="Tahoma" pitchFamily="34" charset="0"/>
                <a:ea typeface="Tahoma" pitchFamily="34" charset="0"/>
                <a:cs typeface="Tahoma" pitchFamily="34" charset="0"/>
              </a:rPr>
              <a:t>).</a:t>
            </a:r>
          </a:p>
        </p:txBody>
      </p:sp>
      <p:sp>
        <p:nvSpPr>
          <p:cNvPr id="17" name="Text Placeholder 2"/>
          <p:cNvSpPr txBox="1">
            <a:spLocks/>
          </p:cNvSpPr>
          <p:nvPr/>
        </p:nvSpPr>
        <p:spPr>
          <a:xfrm>
            <a:off x="0" y="6529811"/>
            <a:ext cx="7297093" cy="2519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1100" dirty="0">
                <a:solidFill>
                  <a:prstClr val="black"/>
                </a:solidFill>
                <a:latin typeface="Tahoma" pitchFamily="34" charset="0"/>
                <a:ea typeface="Tahoma" pitchFamily="34" charset="0"/>
                <a:cs typeface="Tahoma" pitchFamily="34" charset="0"/>
              </a:rPr>
              <a:t>National Health Interview Survey (NHIS), </a:t>
            </a:r>
            <a:r>
              <a:rPr lang="en-US" sz="1100" dirty="0" smtClean="0">
                <a:solidFill>
                  <a:prstClr val="black"/>
                </a:solidFill>
                <a:latin typeface="Tahoma" pitchFamily="34" charset="0"/>
                <a:ea typeface="Tahoma" pitchFamily="34" charset="0"/>
                <a:cs typeface="Tahoma" pitchFamily="34" charset="0"/>
              </a:rPr>
              <a:t>CDC/NCHS.</a:t>
            </a:r>
            <a:endPar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 Box 10"/>
          <p:cNvSpPr txBox="1">
            <a:spLocks noChangeArrowheads="1"/>
          </p:cNvSpPr>
          <p:nvPr/>
        </p:nvSpPr>
        <p:spPr bwMode="auto">
          <a:xfrm>
            <a:off x="119244" y="3679375"/>
            <a:ext cx="990600" cy="1015663"/>
          </a:xfrm>
          <a:prstGeom prst="rect">
            <a:avLst/>
          </a:prstGeom>
          <a:noFill/>
          <a:ln w="9525">
            <a:noFill/>
            <a:miter lim="800000"/>
            <a:headEnd/>
            <a:tailEnd/>
          </a:ln>
        </p:spPr>
        <p:txBody>
          <a:bodyPr wrap="square">
            <a:spAutoFit/>
          </a:bodyPr>
          <a:lstStyle/>
          <a:p>
            <a:pPr algn="r" eaLnBrk="0" hangingPunct="0"/>
            <a:r>
              <a:rPr lang="en-US" sz="1200" dirty="0" smtClean="0">
                <a:solidFill>
                  <a:srgbClr val="000000"/>
                </a:solidFill>
                <a:latin typeface="Tahoma" pitchFamily="34" charset="0"/>
                <a:ea typeface="Tahoma" pitchFamily="34" charset="0"/>
                <a:cs typeface="Tahoma" pitchFamily="34" charset="0"/>
              </a:rPr>
              <a:t>Family Income (percent </a:t>
            </a:r>
            <a:r>
              <a:rPr lang="en-US" sz="1200" dirty="0">
                <a:solidFill>
                  <a:srgbClr val="000000"/>
                </a:solidFill>
                <a:latin typeface="Tahoma" pitchFamily="34" charset="0"/>
                <a:ea typeface="Tahoma" pitchFamily="34" charset="0"/>
                <a:cs typeface="Tahoma" pitchFamily="34" charset="0"/>
              </a:rPr>
              <a:t>p</a:t>
            </a:r>
            <a:r>
              <a:rPr lang="en-US" sz="1200" dirty="0" smtClean="0">
                <a:solidFill>
                  <a:srgbClr val="000000"/>
                </a:solidFill>
                <a:latin typeface="Tahoma" pitchFamily="34" charset="0"/>
                <a:ea typeface="Tahoma" pitchFamily="34" charset="0"/>
                <a:cs typeface="Tahoma" pitchFamily="34" charset="0"/>
              </a:rPr>
              <a:t>overty threshold)</a:t>
            </a:r>
            <a:endParaRPr lang="en-US" sz="1200" dirty="0">
              <a:solidFill>
                <a:srgbClr val="000000"/>
              </a:solidFill>
              <a:latin typeface="Tahoma" pitchFamily="34" charset="0"/>
              <a:ea typeface="Tahoma" pitchFamily="34" charset="0"/>
              <a:cs typeface="Tahoma" pitchFamily="34" charset="0"/>
            </a:endParaRPr>
          </a:p>
        </p:txBody>
      </p:sp>
      <p:sp>
        <p:nvSpPr>
          <p:cNvPr id="19" name="Left Bracket 18"/>
          <p:cNvSpPr/>
          <p:nvPr/>
        </p:nvSpPr>
        <p:spPr>
          <a:xfrm>
            <a:off x="1173481" y="3741700"/>
            <a:ext cx="45719" cy="91440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20" name="TextBox 19"/>
          <p:cNvSpPr txBox="1"/>
          <p:nvPr/>
        </p:nvSpPr>
        <p:spPr>
          <a:xfrm>
            <a:off x="6025700" y="1981200"/>
            <a:ext cx="1905000" cy="307777"/>
          </a:xfrm>
          <a:prstGeom prst="rect">
            <a:avLst/>
          </a:prstGeom>
          <a:noFill/>
          <a:ln>
            <a:noFill/>
          </a:ln>
        </p:spPr>
        <p:txBody>
          <a:bodyPr wrap="square" rtlCol="0">
            <a:spAutoFit/>
          </a:bodyPr>
          <a:lstStyle/>
          <a:p>
            <a:pPr algn="ctr"/>
            <a:r>
              <a:rPr lang="en-US" sz="1400" b="1" dirty="0" smtClean="0">
                <a:solidFill>
                  <a:srgbClr val="FF0000"/>
                </a:solidFill>
                <a:latin typeface="Tahoma" pitchFamily="34" charset="0"/>
                <a:ea typeface="Tahoma" pitchFamily="34" charset="0"/>
                <a:cs typeface="Tahoma" pitchFamily="34" charset="0"/>
              </a:rPr>
              <a:t>Decrease desired</a:t>
            </a:r>
            <a:endParaRPr lang="en-US" sz="1400" b="1" dirty="0">
              <a:solidFill>
                <a:srgbClr val="FF0000"/>
              </a:solidFill>
            </a:endParaRPr>
          </a:p>
        </p:txBody>
      </p:sp>
      <p:cxnSp>
        <p:nvCxnSpPr>
          <p:cNvPr id="21" name="Straight Arrow Connector 20"/>
          <p:cNvCxnSpPr/>
          <p:nvPr/>
        </p:nvCxnSpPr>
        <p:spPr>
          <a:xfrm flipH="1">
            <a:off x="6477000" y="2362200"/>
            <a:ext cx="685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18254" y="5550725"/>
            <a:ext cx="353943" cy="145233"/>
          </a:xfrm>
          <a:prstGeom prst="rect">
            <a:avLst/>
          </a:prstGeom>
          <a:noFill/>
        </p:spPr>
        <p:txBody>
          <a:bodyPr vert="vert" wrap="none" rtlCol="0">
            <a:spAutoFit/>
          </a:bodyPr>
          <a:lstStyle/>
          <a:p>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sz="1100" dirty="0">
              <a:solidFill>
                <a:prstClr val="black"/>
              </a:solidFill>
            </a:endParaRPr>
          </a:p>
        </p:txBody>
      </p:sp>
    </p:spTree>
    <p:extLst>
      <p:ext uri="{BB962C8B-B14F-4D97-AF65-F5344CB8AC3E}">
        <p14:creationId xmlns:p14="http://schemas.microsoft.com/office/powerpoint/2010/main" val="2926431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15"/>
          <p:cNvGraphicFramePr>
            <a:graphicFrameLocks noGrp="1"/>
          </p:cNvGraphicFramePr>
          <p:nvPr>
            <p:ph type="chart" sz="quarter" idx="4294967295"/>
            <p:extLst>
              <p:ext uri="{D42A27DB-BD31-4B8C-83A1-F6EECF244321}">
                <p14:modId xmlns:p14="http://schemas.microsoft.com/office/powerpoint/2010/main" val="3255062083"/>
              </p:ext>
            </p:extLst>
          </p:nvPr>
        </p:nvGraphicFramePr>
        <p:xfrm>
          <a:off x="9525" y="838200"/>
          <a:ext cx="9134475"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idx="4294967295"/>
          </p:nvPr>
        </p:nvSpPr>
        <p:spPr>
          <a:xfrm>
            <a:off x="0" y="169225"/>
            <a:ext cx="9144000" cy="539750"/>
          </a:xfrm>
        </p:spPr>
        <p:txBody>
          <a:bodyPr>
            <a:noAutofit/>
          </a:bodyPr>
          <a:lstStyle/>
          <a:p>
            <a:r>
              <a:rPr lang="en-US" sz="3200" b="1" dirty="0">
                <a:solidFill>
                  <a:srgbClr val="003F72"/>
                </a:solidFill>
                <a:latin typeface="Tahoma" pitchFamily="34" charset="0"/>
                <a:ea typeface="Tahoma" pitchFamily="34" charset="0"/>
                <a:cs typeface="Tahoma" pitchFamily="34" charset="0"/>
              </a:rPr>
              <a:t>Proportion of Diabetes </a:t>
            </a:r>
            <a:r>
              <a:rPr lang="en-US" sz="3200" b="1" dirty="0" smtClean="0">
                <a:solidFill>
                  <a:srgbClr val="003F72"/>
                </a:solidFill>
                <a:latin typeface="Tahoma" pitchFamily="34" charset="0"/>
                <a:ea typeface="Tahoma" pitchFamily="34" charset="0"/>
                <a:cs typeface="Tahoma" pitchFamily="34" charset="0"/>
              </a:rPr>
              <a:t>That </a:t>
            </a:r>
            <a:r>
              <a:rPr lang="en-US" sz="3200" b="1" dirty="0">
                <a:solidFill>
                  <a:srgbClr val="003F72"/>
                </a:solidFill>
                <a:latin typeface="Tahoma" pitchFamily="34" charset="0"/>
                <a:ea typeface="Tahoma" pitchFamily="34" charset="0"/>
                <a:cs typeface="Tahoma" pitchFamily="34" charset="0"/>
              </a:rPr>
              <a:t>is Diagnosed, </a:t>
            </a:r>
            <a:br>
              <a:rPr lang="en-US" sz="3200" b="1" dirty="0">
                <a:solidFill>
                  <a:srgbClr val="003F72"/>
                </a:solidFill>
                <a:latin typeface="Tahoma" pitchFamily="34" charset="0"/>
                <a:ea typeface="Tahoma" pitchFamily="34" charset="0"/>
                <a:cs typeface="Tahoma" pitchFamily="34" charset="0"/>
              </a:rPr>
            </a:br>
            <a:r>
              <a:rPr lang="en-US" sz="3200" b="1" dirty="0">
                <a:solidFill>
                  <a:srgbClr val="003F72"/>
                </a:solidFill>
                <a:latin typeface="Tahoma" pitchFamily="34" charset="0"/>
                <a:ea typeface="Tahoma" pitchFamily="34" charset="0"/>
                <a:cs typeface="Tahoma" pitchFamily="34" charset="0"/>
              </a:rPr>
              <a:t>Adults 20+ Years, </a:t>
            </a:r>
            <a:r>
              <a:rPr lang="en-US" sz="3200" b="1" dirty="0" smtClean="0">
                <a:solidFill>
                  <a:srgbClr val="003F72"/>
                </a:solidFill>
                <a:latin typeface="Tahoma" pitchFamily="34" charset="0"/>
                <a:ea typeface="Tahoma" pitchFamily="34" charset="0"/>
                <a:cs typeface="Tahoma" pitchFamily="34" charset="0"/>
              </a:rPr>
              <a:t>2009</a:t>
            </a:r>
            <a:r>
              <a:rPr lang="en-US" sz="3200" b="1" dirty="0" smtClean="0">
                <a:solidFill>
                  <a:srgbClr val="003F72"/>
                </a:solidFill>
                <a:latin typeface="Verdana"/>
                <a:ea typeface="Verdana"/>
                <a:cs typeface="Verdana"/>
              </a:rPr>
              <a:t>–</a:t>
            </a:r>
            <a:r>
              <a:rPr lang="en-US" sz="3200" b="1" dirty="0" smtClean="0">
                <a:solidFill>
                  <a:srgbClr val="003F72"/>
                </a:solidFill>
                <a:latin typeface="Tahoma" pitchFamily="34" charset="0"/>
                <a:ea typeface="Tahoma" pitchFamily="34" charset="0"/>
                <a:cs typeface="Tahoma" pitchFamily="34" charset="0"/>
              </a:rPr>
              <a:t>2012</a:t>
            </a:r>
            <a:endParaRPr lang="en-US" sz="3200" b="1" dirty="0">
              <a:solidFill>
                <a:srgbClr val="003F72"/>
              </a:solidFill>
              <a:latin typeface="Tahoma" pitchFamily="34" charset="0"/>
              <a:ea typeface="Tahoma" pitchFamily="34" charset="0"/>
              <a:cs typeface="Tahoma" pitchFamily="34" charset="0"/>
            </a:endParaRPr>
          </a:p>
        </p:txBody>
      </p:sp>
      <p:sp>
        <p:nvSpPr>
          <p:cNvPr id="15" name="Text Placeholder 35"/>
          <p:cNvSpPr>
            <a:spLocks noGrp="1"/>
          </p:cNvSpPr>
          <p:nvPr>
            <p:ph type="body" sz="quarter" idx="4294967295"/>
          </p:nvPr>
        </p:nvSpPr>
        <p:spPr>
          <a:xfrm>
            <a:off x="6048500" y="855025"/>
            <a:ext cx="3276600" cy="381000"/>
          </a:xfrm>
          <a:prstGeom prst="rect">
            <a:avLst/>
          </a:prstGeom>
        </p:spPr>
        <p:txBody>
          <a:bodyPr>
            <a:noAutofit/>
          </a:bodyPr>
          <a:lstStyle/>
          <a:p>
            <a:pPr marL="0" indent="0" algn="l">
              <a:buNone/>
            </a:pPr>
            <a:r>
              <a:rPr lang="en-US" sz="1500" b="1" dirty="0" smtClean="0">
                <a:latin typeface="Tahoma" pitchFamily="34" charset="0"/>
                <a:ea typeface="Tahoma" pitchFamily="34" charset="0"/>
                <a:cs typeface="Tahoma" pitchFamily="34" charset="0"/>
              </a:rPr>
              <a:t>HP2020 Target: 80.1%</a:t>
            </a:r>
            <a:endParaRPr lang="en-US" sz="1500" b="1" dirty="0">
              <a:latin typeface="Tahoma" pitchFamily="34" charset="0"/>
              <a:ea typeface="Tahoma" pitchFamily="34" charset="0"/>
              <a:cs typeface="Tahoma" pitchFamily="34" charset="0"/>
            </a:endParaRPr>
          </a:p>
        </p:txBody>
      </p:sp>
      <p:sp>
        <p:nvSpPr>
          <p:cNvPr id="18" name="Text Placeholder 8"/>
          <p:cNvSpPr txBox="1">
            <a:spLocks/>
          </p:cNvSpPr>
          <p:nvPr/>
        </p:nvSpPr>
        <p:spPr>
          <a:xfrm>
            <a:off x="7467601" y="6520048"/>
            <a:ext cx="1371599" cy="261752"/>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D-15</a:t>
            </a: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7"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solidFill>
                <a:latin typeface="Tahoma" pitchFamily="34" charset="0"/>
                <a:ea typeface="Tahoma" pitchFamily="34" charset="0"/>
                <a:cs typeface="Tahoma" pitchFamily="34" charset="0"/>
              </a:rPr>
              <a:pPr/>
              <a:t>19</a:t>
            </a:fld>
            <a:endParaRPr lang="en-US" dirty="0">
              <a:solidFill>
                <a:prstClr val="black"/>
              </a:solidFill>
              <a:latin typeface="Tahoma" pitchFamily="34" charset="0"/>
              <a:ea typeface="Tahoma" pitchFamily="34" charset="0"/>
              <a:cs typeface="Tahoma" pitchFamily="34" charset="0"/>
            </a:endParaRPr>
          </a:p>
        </p:txBody>
      </p:sp>
      <p:sp>
        <p:nvSpPr>
          <p:cNvPr id="14" name="Text Placeholder 7"/>
          <p:cNvSpPr txBox="1">
            <a:spLocks/>
          </p:cNvSpPr>
          <p:nvPr/>
        </p:nvSpPr>
        <p:spPr>
          <a:xfrm>
            <a:off x="0" y="5759117"/>
            <a:ext cx="8991600" cy="794083"/>
          </a:xfrm>
          <a:prstGeom prst="rect">
            <a:avLst/>
          </a:prstGeom>
        </p:spPr>
        <p:txBody>
          <a:bodyPr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NOTES:     = 95% confidence interval. *2005-2008 </a:t>
            </a:r>
            <a:r>
              <a:rPr lang="en-US" sz="1100" dirty="0">
                <a:solidFill>
                  <a:prstClr val="black"/>
                </a:solidFill>
                <a:latin typeface="Tahoma" pitchFamily="34" charset="0"/>
                <a:ea typeface="Tahoma" pitchFamily="34" charset="0"/>
                <a:cs typeface="Tahoma" pitchFamily="34" charset="0"/>
              </a:rPr>
              <a:t>data – HP2020 baseline. Data are for adults aged 20 years and over  with diabetes and are age adjusted to the 2000 standard population.  Diabetes is defined as diagnosed diabetes </a:t>
            </a:r>
            <a:r>
              <a:rPr lang="en-US" sz="1100" dirty="0" smtClean="0">
                <a:solidFill>
                  <a:prstClr val="black"/>
                </a:solidFill>
                <a:latin typeface="Tahoma" pitchFamily="34" charset="0"/>
                <a:ea typeface="Tahoma" pitchFamily="34" charset="0"/>
                <a:cs typeface="Tahoma" pitchFamily="34" charset="0"/>
              </a:rPr>
              <a:t> -OR- </a:t>
            </a:r>
            <a:r>
              <a:rPr lang="en-US" sz="1100" dirty="0">
                <a:solidFill>
                  <a:prstClr val="black"/>
                </a:solidFill>
                <a:latin typeface="Tahoma" pitchFamily="34" charset="0"/>
                <a:ea typeface="Tahoma" pitchFamily="34" charset="0"/>
                <a:cs typeface="Tahoma" pitchFamily="34" charset="0"/>
              </a:rPr>
              <a:t>fasting blood glucose greater or equal to 126 </a:t>
            </a:r>
            <a:r>
              <a:rPr lang="en-US" sz="1100" dirty="0" smtClean="0">
                <a:solidFill>
                  <a:prstClr val="black"/>
                </a:solidFill>
                <a:latin typeface="Tahoma" pitchFamily="34" charset="0"/>
                <a:ea typeface="Tahoma" pitchFamily="34" charset="0"/>
                <a:cs typeface="Tahoma" pitchFamily="34" charset="0"/>
              </a:rPr>
              <a:t>mg/</a:t>
            </a:r>
            <a:r>
              <a:rPr lang="en-US" sz="1100" dirty="0" err="1" smtClean="0">
                <a:solidFill>
                  <a:prstClr val="black"/>
                </a:solidFill>
                <a:latin typeface="Tahoma" pitchFamily="34" charset="0"/>
                <a:ea typeface="Tahoma" pitchFamily="34" charset="0"/>
                <a:cs typeface="Tahoma" pitchFamily="34" charset="0"/>
              </a:rPr>
              <a:t>dL</a:t>
            </a:r>
            <a:r>
              <a:rPr lang="en-US" sz="1100" dirty="0" smtClean="0">
                <a:solidFill>
                  <a:prstClr val="black"/>
                </a:solidFill>
                <a:latin typeface="Tahoma" pitchFamily="34" charset="0"/>
                <a:ea typeface="Tahoma" pitchFamily="34" charset="0"/>
                <a:cs typeface="Tahoma" pitchFamily="34" charset="0"/>
              </a:rPr>
              <a:t> </a:t>
            </a:r>
            <a:r>
              <a:rPr lang="en-US" sz="1100" dirty="0">
                <a:solidFill>
                  <a:prstClr val="black"/>
                </a:solidFill>
                <a:latin typeface="Tahoma" pitchFamily="34" charset="0"/>
                <a:ea typeface="Tahoma" pitchFamily="34" charset="0"/>
                <a:cs typeface="Tahoma" pitchFamily="34" charset="0"/>
              </a:rPr>
              <a:t>-</a:t>
            </a:r>
            <a:r>
              <a:rPr lang="en-US" sz="1100" dirty="0" smtClean="0">
                <a:solidFill>
                  <a:prstClr val="black"/>
                </a:solidFill>
                <a:latin typeface="Tahoma" pitchFamily="34" charset="0"/>
                <a:ea typeface="Tahoma" pitchFamily="34" charset="0"/>
                <a:cs typeface="Tahoma" pitchFamily="34" charset="0"/>
              </a:rPr>
              <a:t>OR-  HbA1c  level </a:t>
            </a:r>
            <a:r>
              <a:rPr lang="en-US" sz="1100" dirty="0">
                <a:solidFill>
                  <a:prstClr val="black"/>
                </a:solidFill>
                <a:latin typeface="Tahoma" pitchFamily="34" charset="0"/>
                <a:ea typeface="Tahoma" pitchFamily="34" charset="0"/>
                <a:cs typeface="Tahoma" pitchFamily="34" charset="0"/>
              </a:rPr>
              <a:t>greater or equal to 6.5%.  </a:t>
            </a:r>
            <a:r>
              <a:rPr lang="en-US" sz="1100" dirty="0" smtClean="0">
                <a:solidFill>
                  <a:prstClr val="black"/>
                </a:solidFill>
                <a:latin typeface="Tahoma" pitchFamily="34" charset="0"/>
                <a:ea typeface="Tahoma" pitchFamily="34" charset="0"/>
                <a:cs typeface="Tahoma" pitchFamily="34" charset="0"/>
              </a:rPr>
              <a:t>Diagnosed diabetes </a:t>
            </a:r>
            <a:r>
              <a:rPr lang="en-US" sz="1100" dirty="0">
                <a:solidFill>
                  <a:prstClr val="black"/>
                </a:solidFill>
                <a:latin typeface="Tahoma" pitchFamily="34" charset="0"/>
                <a:ea typeface="Tahoma" pitchFamily="34" charset="0"/>
                <a:cs typeface="Tahoma" pitchFamily="34" charset="0"/>
              </a:rPr>
              <a:t>is defined as self-reported physician diagnosed diabetes.  Women who only had diabetes while pregnant and persons with borderline diabetes are </a:t>
            </a:r>
            <a:r>
              <a:rPr lang="en-US" sz="1100" dirty="0" smtClean="0">
                <a:solidFill>
                  <a:prstClr val="black"/>
                </a:solidFill>
                <a:latin typeface="Tahoma" pitchFamily="34" charset="0"/>
                <a:ea typeface="Tahoma" pitchFamily="34" charset="0"/>
                <a:cs typeface="Tahoma" pitchFamily="34" charset="0"/>
              </a:rPr>
              <a:t>excluded. The categories black </a:t>
            </a:r>
            <a:r>
              <a:rPr lang="en-US" sz="1100" dirty="0">
                <a:solidFill>
                  <a:prstClr val="black"/>
                </a:solidFill>
                <a:latin typeface="Tahoma" pitchFamily="34" charset="0"/>
                <a:ea typeface="Tahoma" pitchFamily="34" charset="0"/>
                <a:cs typeface="Tahoma" pitchFamily="34" charset="0"/>
              </a:rPr>
              <a:t>and white </a:t>
            </a:r>
            <a:r>
              <a:rPr lang="en-US" sz="1100" dirty="0" smtClean="0">
                <a:solidFill>
                  <a:prstClr val="black"/>
                </a:solidFill>
                <a:latin typeface="Tahoma" pitchFamily="34" charset="0"/>
                <a:ea typeface="Tahoma" pitchFamily="34" charset="0"/>
                <a:cs typeface="Tahoma" pitchFamily="34" charset="0"/>
              </a:rPr>
              <a:t>include persons who reported only one racial group and exclude </a:t>
            </a:r>
            <a:r>
              <a:rPr lang="en-US" sz="1100" dirty="0">
                <a:solidFill>
                  <a:prstClr val="black"/>
                </a:solidFill>
                <a:latin typeface="Tahoma" pitchFamily="34" charset="0"/>
                <a:ea typeface="Tahoma" pitchFamily="34" charset="0"/>
                <a:cs typeface="Tahoma" pitchFamily="34" charset="0"/>
              </a:rPr>
              <a:t>persons of Hispanic origin.  Persons of Hispanic origin may be any race. </a:t>
            </a:r>
          </a:p>
        </p:txBody>
      </p:sp>
      <p:sp>
        <p:nvSpPr>
          <p:cNvPr id="17" name="Text Placeholder 2"/>
          <p:cNvSpPr txBox="1">
            <a:spLocks/>
          </p:cNvSpPr>
          <p:nvPr/>
        </p:nvSpPr>
        <p:spPr>
          <a:xfrm>
            <a:off x="0" y="6529811"/>
            <a:ext cx="7297093" cy="2519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0" hangingPunct="0">
              <a:spcBef>
                <a:spcPct val="10000"/>
              </a:spcBef>
              <a:buFont typeface="Arial" pitchFamily="34" charset="0"/>
              <a:buNone/>
            </a:pPr>
            <a:r>
              <a:rPr lang="en-US" sz="1100" dirty="0">
                <a:solidFill>
                  <a:prstClr val="black"/>
                </a:solidFill>
                <a:latin typeface="Tahoma" pitchFamily="34" charset="0"/>
                <a:ea typeface="Tahoma" pitchFamily="34" charset="0"/>
                <a:cs typeface="Tahoma" pitchFamily="34" charset="0"/>
              </a:rPr>
              <a:t>SOURCE: National Health and Nutrition Examination Survey (NHANES), </a:t>
            </a:r>
            <a:r>
              <a:rPr lang="en-US" sz="1100" dirty="0" smtClean="0">
                <a:solidFill>
                  <a:prstClr val="black"/>
                </a:solidFill>
                <a:latin typeface="Tahoma" pitchFamily="34" charset="0"/>
                <a:ea typeface="Tahoma" pitchFamily="34" charset="0"/>
                <a:cs typeface="Tahoma" pitchFamily="34" charset="0"/>
              </a:rPr>
              <a:t>CDC/NCHS</a:t>
            </a:r>
            <a:r>
              <a:rPr lang="en-US" sz="1100" dirty="0">
                <a:solidFill>
                  <a:prstClr val="black"/>
                </a:solidFill>
                <a:latin typeface="Tahoma" pitchFamily="34" charset="0"/>
                <a:ea typeface="Tahoma" pitchFamily="34" charset="0"/>
                <a:cs typeface="Tahoma" pitchFamily="34" charset="0"/>
              </a:rPr>
              <a:t>.</a:t>
            </a:r>
          </a:p>
        </p:txBody>
      </p:sp>
      <p:sp>
        <p:nvSpPr>
          <p:cNvPr id="19" name="Left Bracket 18"/>
          <p:cNvSpPr/>
          <p:nvPr/>
        </p:nvSpPr>
        <p:spPr>
          <a:xfrm>
            <a:off x="1066800" y="3884200"/>
            <a:ext cx="45719" cy="91440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20" name="TextBox 19"/>
          <p:cNvSpPr txBox="1"/>
          <p:nvPr/>
        </p:nvSpPr>
        <p:spPr>
          <a:xfrm>
            <a:off x="7322260" y="1981200"/>
            <a:ext cx="1905000" cy="307777"/>
          </a:xfrm>
          <a:prstGeom prst="rect">
            <a:avLst/>
          </a:prstGeom>
          <a:noFill/>
          <a:ln>
            <a:noFill/>
          </a:ln>
        </p:spPr>
        <p:txBody>
          <a:bodyPr wrap="square" rtlCol="0">
            <a:spAutoFit/>
          </a:bodyPr>
          <a:lstStyle/>
          <a:p>
            <a:pPr algn="ctr"/>
            <a:r>
              <a:rPr lang="en-US" sz="1400" b="1" dirty="0" smtClean="0">
                <a:solidFill>
                  <a:srgbClr val="FF0000"/>
                </a:solidFill>
                <a:latin typeface="Tahoma" pitchFamily="34" charset="0"/>
                <a:ea typeface="Tahoma" pitchFamily="34" charset="0"/>
                <a:cs typeface="Tahoma" pitchFamily="34" charset="0"/>
              </a:rPr>
              <a:t>Increase desired</a:t>
            </a:r>
            <a:endParaRPr lang="en-US" sz="1400" b="1" dirty="0">
              <a:solidFill>
                <a:srgbClr val="FF0000"/>
              </a:solidFill>
            </a:endParaRPr>
          </a:p>
        </p:txBody>
      </p:sp>
      <p:cxnSp>
        <p:nvCxnSpPr>
          <p:cNvPr id="21" name="Straight Arrow Connector 20"/>
          <p:cNvCxnSpPr/>
          <p:nvPr/>
        </p:nvCxnSpPr>
        <p:spPr>
          <a:xfrm>
            <a:off x="7620000" y="2362200"/>
            <a:ext cx="7942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18254" y="5700853"/>
            <a:ext cx="353943" cy="145233"/>
          </a:xfrm>
          <a:prstGeom prst="rect">
            <a:avLst/>
          </a:prstGeom>
          <a:noFill/>
        </p:spPr>
        <p:txBody>
          <a:bodyPr vert="vert" wrap="none" rtlCol="0">
            <a:spAutoFit/>
          </a:bodyPr>
          <a:lstStyle/>
          <a:p>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sz="1100" dirty="0">
              <a:solidFill>
                <a:prstClr val="black"/>
              </a:solidFill>
            </a:endParaRPr>
          </a:p>
        </p:txBody>
      </p:sp>
      <p:sp>
        <p:nvSpPr>
          <p:cNvPr id="22" name="Text Box 10"/>
          <p:cNvSpPr txBox="1">
            <a:spLocks noChangeArrowheads="1"/>
          </p:cNvSpPr>
          <p:nvPr/>
        </p:nvSpPr>
        <p:spPr bwMode="auto">
          <a:xfrm>
            <a:off x="0" y="3875734"/>
            <a:ext cx="1066799" cy="830997"/>
          </a:xfrm>
          <a:prstGeom prst="rect">
            <a:avLst/>
          </a:prstGeom>
          <a:noFill/>
          <a:ln w="9525">
            <a:noFill/>
            <a:miter lim="800000"/>
            <a:headEnd/>
            <a:tailEnd/>
          </a:ln>
        </p:spPr>
        <p:txBody>
          <a:bodyPr wrap="square">
            <a:spAutoFit/>
          </a:bodyPr>
          <a:lstStyle/>
          <a:p>
            <a:pPr algn="r" eaLnBrk="0" hangingPunct="0"/>
            <a:r>
              <a:rPr lang="en-US" sz="1200" dirty="0" smtClean="0">
                <a:solidFill>
                  <a:srgbClr val="000000"/>
                </a:solidFill>
                <a:latin typeface="Tahoma" pitchFamily="34" charset="0"/>
                <a:ea typeface="Tahoma" pitchFamily="34" charset="0"/>
                <a:cs typeface="Tahoma" pitchFamily="34" charset="0"/>
              </a:rPr>
              <a:t>Health Insurance Status </a:t>
            </a:r>
          </a:p>
          <a:p>
            <a:pPr algn="r" eaLnBrk="0" hangingPunct="0"/>
            <a:r>
              <a:rPr lang="en-US" sz="1200" dirty="0" smtClean="0">
                <a:solidFill>
                  <a:srgbClr val="000000"/>
                </a:solidFill>
                <a:latin typeface="Tahoma" pitchFamily="34" charset="0"/>
                <a:ea typeface="Tahoma" pitchFamily="34" charset="0"/>
                <a:cs typeface="Tahoma" pitchFamily="34" charset="0"/>
              </a:rPr>
              <a:t>(aged 20-64)</a:t>
            </a:r>
            <a:endParaRPr lang="en-US" sz="1200" dirty="0">
              <a:solidFill>
                <a:srgbClr val="00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083920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228600" y="457200"/>
            <a:ext cx="9144000" cy="1295400"/>
          </a:xfrm>
        </p:spPr>
        <p:txBody>
          <a:bodyPr>
            <a:noAutofit/>
          </a:bodyPr>
          <a:lstStyle/>
          <a:p>
            <a:r>
              <a:rPr lang="en-US" sz="2800" dirty="0">
                <a:latin typeface="Arial Black" panose="020B0A04020102020204" pitchFamily="34" charset="0"/>
              </a:rPr>
              <a:t>Prevention Treatment and Care of Diabetes and Chronic Kidney Diseases: </a:t>
            </a:r>
            <a:br>
              <a:rPr lang="en-US" sz="2800" dirty="0">
                <a:latin typeface="Arial Black" panose="020B0A04020102020204" pitchFamily="34" charset="0"/>
              </a:rPr>
            </a:br>
            <a:r>
              <a:rPr lang="en-US" sz="2800" dirty="0">
                <a:latin typeface="Arial Black" panose="020B0A04020102020204" pitchFamily="34" charset="0"/>
              </a:rPr>
              <a:t>A Healthy People 2020 Progress </a:t>
            </a:r>
            <a:r>
              <a:rPr lang="en-US" sz="2800" dirty="0" smtClean="0">
                <a:latin typeface="Arial Black" panose="020B0A04020102020204" pitchFamily="34" charset="0"/>
              </a:rPr>
              <a:t>Review</a:t>
            </a:r>
            <a:endParaRPr lang="en-US" sz="2200" dirty="0">
              <a:latin typeface="Arial Black" panose="020B0A04020102020204" pitchFamily="34" charset="0"/>
            </a:endParaRPr>
          </a:p>
        </p:txBody>
      </p:sp>
    </p:spTree>
    <p:extLst>
      <p:ext uri="{BB962C8B-B14F-4D97-AF65-F5344CB8AC3E}">
        <p14:creationId xmlns:p14="http://schemas.microsoft.com/office/powerpoint/2010/main" val="35032142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1295400" y="76200"/>
            <a:ext cx="7848600" cy="1295400"/>
          </a:xfrm>
          <a:ln/>
        </p:spPr>
        <p:txBody>
          <a:bodyPr>
            <a:noAutofit/>
          </a:bodyPr>
          <a:lstStyle/>
          <a:p>
            <a:pPr algn="ctr" fontAlgn="auto">
              <a:spcAft>
                <a:spcPts val="0"/>
              </a:spcAft>
              <a:defRPr/>
            </a:pPr>
            <a:r>
              <a:rPr lang="en-US" b="1" dirty="0" smtClean="0">
                <a:latin typeface="Tahoma" pitchFamily="34" charset="0"/>
                <a:ea typeface="Tahoma" pitchFamily="34" charset="0"/>
                <a:cs typeface="Tahoma" pitchFamily="34" charset="0"/>
              </a:rPr>
              <a:t>Diabetes:  Co-Existing Conditions and Complications</a:t>
            </a:r>
            <a:endParaRPr lang="en-US" b="1" dirty="0">
              <a:latin typeface="Tahoma" pitchFamily="34" charset="0"/>
              <a:ea typeface="Tahoma" pitchFamily="34" charset="0"/>
              <a:cs typeface="Tahoma" pitchFamily="34" charset="0"/>
            </a:endParaRPr>
          </a:p>
        </p:txBody>
      </p:sp>
      <p:sp>
        <p:nvSpPr>
          <p:cNvPr id="6" name="Content Placeholder 3"/>
          <p:cNvSpPr txBox="1">
            <a:spLocks/>
          </p:cNvSpPr>
          <p:nvPr/>
        </p:nvSpPr>
        <p:spPr bwMode="auto">
          <a:xfrm>
            <a:off x="1714500" y="1575816"/>
            <a:ext cx="7581900" cy="46725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a:lnSpc>
                <a:spcPct val="80000"/>
              </a:lnSpc>
              <a:spcBef>
                <a:spcPts val="600"/>
              </a:spcBef>
              <a:spcAft>
                <a:spcPts val="0"/>
              </a:spcAft>
            </a:pPr>
            <a:r>
              <a:rPr lang="en-US"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Hypoglycemia and hyperglycemic crisis</a:t>
            </a:r>
          </a:p>
          <a:p>
            <a:pPr>
              <a:lnSpc>
                <a:spcPct val="80000"/>
              </a:lnSpc>
              <a:spcBef>
                <a:spcPts val="600"/>
              </a:spcBef>
              <a:spcAft>
                <a:spcPts val="0"/>
              </a:spcAft>
            </a:pPr>
            <a:r>
              <a:rPr lang="en-US"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High blood pressure</a:t>
            </a:r>
          </a:p>
          <a:p>
            <a:pPr>
              <a:lnSpc>
                <a:spcPct val="80000"/>
              </a:lnSpc>
              <a:spcBef>
                <a:spcPts val="600"/>
              </a:spcBef>
              <a:spcAft>
                <a:spcPts val="0"/>
              </a:spcAft>
            </a:pPr>
            <a:r>
              <a:rPr lang="en-US"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High LDL cholesterol</a:t>
            </a:r>
          </a:p>
          <a:p>
            <a:pPr>
              <a:lnSpc>
                <a:spcPct val="80000"/>
              </a:lnSpc>
              <a:spcBef>
                <a:spcPts val="600"/>
              </a:spcBef>
              <a:spcAft>
                <a:spcPts val="0"/>
              </a:spcAft>
            </a:pPr>
            <a:r>
              <a:rPr lang="en-US"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Heart disease and stroke</a:t>
            </a:r>
          </a:p>
          <a:p>
            <a:pPr>
              <a:lnSpc>
                <a:spcPct val="80000"/>
              </a:lnSpc>
              <a:spcBef>
                <a:spcPts val="600"/>
              </a:spcBef>
              <a:spcAft>
                <a:spcPts val="0"/>
              </a:spcAft>
            </a:pPr>
            <a:r>
              <a:rPr lang="en-US"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Blindness and eye problems</a:t>
            </a:r>
          </a:p>
          <a:p>
            <a:pPr>
              <a:lnSpc>
                <a:spcPct val="80000"/>
              </a:lnSpc>
              <a:spcBef>
                <a:spcPts val="600"/>
              </a:spcBef>
              <a:spcAft>
                <a:spcPts val="0"/>
              </a:spcAft>
            </a:pPr>
            <a:r>
              <a:rPr lang="en-US" altLang="en-US" sz="20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Kidney disease</a:t>
            </a:r>
          </a:p>
          <a:p>
            <a:pPr>
              <a:lnSpc>
                <a:spcPct val="80000"/>
              </a:lnSpc>
              <a:spcBef>
                <a:spcPts val="600"/>
              </a:spcBef>
              <a:spcAft>
                <a:spcPts val="0"/>
              </a:spcAft>
            </a:pPr>
            <a:r>
              <a:rPr lang="en-US"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Amputations</a:t>
            </a:r>
          </a:p>
          <a:p>
            <a:pPr>
              <a:lnSpc>
                <a:spcPct val="80000"/>
              </a:lnSpc>
              <a:spcBef>
                <a:spcPts val="600"/>
              </a:spcBef>
              <a:spcAft>
                <a:spcPts val="0"/>
              </a:spcAft>
            </a:pPr>
            <a:r>
              <a:rPr lang="en-US"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Nerve disease</a:t>
            </a:r>
          </a:p>
          <a:p>
            <a:pPr>
              <a:lnSpc>
                <a:spcPct val="80000"/>
              </a:lnSpc>
              <a:spcBef>
                <a:spcPts val="600"/>
              </a:spcBef>
              <a:spcAft>
                <a:spcPts val="0"/>
              </a:spcAft>
            </a:pPr>
            <a:r>
              <a:rPr lang="en-US"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Non-alcoholic fatty liver disease</a:t>
            </a:r>
          </a:p>
          <a:p>
            <a:pPr>
              <a:lnSpc>
                <a:spcPct val="80000"/>
              </a:lnSpc>
              <a:spcBef>
                <a:spcPts val="600"/>
              </a:spcBef>
              <a:spcAft>
                <a:spcPts val="0"/>
              </a:spcAft>
            </a:pPr>
            <a:r>
              <a:rPr lang="en-US"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Periodontal disease</a:t>
            </a:r>
          </a:p>
          <a:p>
            <a:pPr>
              <a:lnSpc>
                <a:spcPct val="80000"/>
              </a:lnSpc>
              <a:spcBef>
                <a:spcPts val="600"/>
              </a:spcBef>
              <a:spcAft>
                <a:spcPts val="0"/>
              </a:spcAft>
            </a:pPr>
            <a:r>
              <a:rPr lang="en-US"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Hearing loss</a:t>
            </a:r>
          </a:p>
          <a:p>
            <a:pPr>
              <a:lnSpc>
                <a:spcPct val="80000"/>
              </a:lnSpc>
              <a:spcBef>
                <a:spcPts val="600"/>
              </a:spcBef>
              <a:spcAft>
                <a:spcPts val="0"/>
              </a:spcAft>
            </a:pPr>
            <a:r>
              <a:rPr lang="en-US"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Erectile dysfunction</a:t>
            </a:r>
          </a:p>
          <a:p>
            <a:pPr>
              <a:lnSpc>
                <a:spcPct val="80000"/>
              </a:lnSpc>
              <a:spcBef>
                <a:spcPts val="600"/>
              </a:spcBef>
              <a:spcAft>
                <a:spcPts val="0"/>
              </a:spcAft>
            </a:pPr>
            <a:r>
              <a:rPr lang="en-US"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Depression</a:t>
            </a:r>
          </a:p>
          <a:p>
            <a:pPr>
              <a:lnSpc>
                <a:spcPct val="80000"/>
              </a:lnSpc>
              <a:spcBef>
                <a:spcPts val="600"/>
              </a:spcBef>
              <a:spcAft>
                <a:spcPts val="0"/>
              </a:spcAft>
            </a:pPr>
            <a:r>
              <a:rPr lang="en-US"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Complications of pregnancy</a:t>
            </a:r>
          </a:p>
          <a:p>
            <a:pPr>
              <a:lnSpc>
                <a:spcPct val="80000"/>
              </a:lnSpc>
              <a:spcBef>
                <a:spcPts val="600"/>
              </a:spcBef>
              <a:spcAft>
                <a:spcPts val="600"/>
              </a:spcAft>
            </a:pPr>
            <a:endParaRPr lang="en-US"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a:lnSpc>
                <a:spcPct val="80000"/>
              </a:lnSpc>
              <a:spcBef>
                <a:spcPts val="600"/>
              </a:spcBef>
              <a:spcAft>
                <a:spcPts val="600"/>
              </a:spcAft>
            </a:pPr>
            <a:endParaRPr lang="en-US"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a:lnSpc>
                <a:spcPct val="80000"/>
              </a:lnSpc>
              <a:spcBef>
                <a:spcPts val="600"/>
              </a:spcBef>
              <a:spcAft>
                <a:spcPts val="600"/>
              </a:spcAft>
            </a:pPr>
            <a:endParaRPr lang="en-US" altLang="en-US" sz="2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 Placeholder 4"/>
          <p:cNvSpPr txBox="1">
            <a:spLocks/>
          </p:cNvSpPr>
          <p:nvPr/>
        </p:nvSpPr>
        <p:spPr>
          <a:xfrm>
            <a:off x="1295400" y="6348984"/>
            <a:ext cx="7570788" cy="4328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SOURCES:  Centers for Disease Control and Prevention. National Diabetes Statistics Report: Estimates of Diabetes and Its Burden in the United States, 2014. Atlanta, GA: US Department of Health and Human Services; </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2014.</a:t>
            </a:r>
            <a:endPar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000000"/>
                </a:solidFill>
                <a:latin typeface="Tahoma" panose="020B0604030504040204" pitchFamily="34" charset="0"/>
                <a:ea typeface="Tahoma" panose="020B0604030504040204" pitchFamily="34" charset="0"/>
                <a:cs typeface="Tahoma" panose="020B0604030504040204" pitchFamily="34" charset="0"/>
              </a:rPr>
              <a:pPr algn="r">
                <a:defRPr/>
              </a:pPr>
              <a:t>20</a:t>
            </a:fld>
            <a:endParaRPr lang="en-US" sz="12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976658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This figure is a line chart showing trends in overall cancer mortality between 1999 and 2007 for the total population, as well as by five population subgroups (American Indian or Alaska Native, Asian or Pacific Islander, Hispanic, non-Hispanic black, and non-Hispanic white). &#10;&#10;The overall cancer death rate (tracked with Healthy People 2010 objective 3-1) declined 11.2% between 1999 and 2007, from 200.8 to 178.4 per 100,000 population (age adjusted), moving closer to the 2010 target of 158.6 per 100,000. This decline is reflected among all population subgroups. However, disparities persisted. In 2007, the Asian or Pacific Islander population remained with the lowest rate of overall cancer mortality, 106.7 per 100,000 (age adjusted), whereas the non-Hispanic black population remained with the highest rate, 221.7 per 100,000 (age adjusted), over twice the rate for the Asian or Pacific Islander population.&#10;" title="Trends in overall cancer mortality between 1999 and 2007"/>
          <p:cNvGraphicFramePr>
            <a:graphicFrameLocks noGrp="1"/>
          </p:cNvGraphicFramePr>
          <p:nvPr>
            <p:ph type="chart" sz="quarter" idx="4294967295"/>
            <p:extLst>
              <p:ext uri="{D42A27DB-BD31-4B8C-83A1-F6EECF244321}">
                <p14:modId xmlns:p14="http://schemas.microsoft.com/office/powerpoint/2010/main" val="1235779624"/>
              </p:ext>
            </p:extLst>
          </p:nvPr>
        </p:nvGraphicFramePr>
        <p:xfrm>
          <a:off x="228600" y="1314115"/>
          <a:ext cx="8534400" cy="447708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idx="4294967295"/>
          </p:nvPr>
        </p:nvSpPr>
        <p:spPr>
          <a:xfrm>
            <a:off x="81888" y="23750"/>
            <a:ext cx="8953500" cy="1066800"/>
          </a:xfrm>
        </p:spPr>
        <p:txBody>
          <a:bodyPr>
            <a:noAutofit/>
          </a:bodyPr>
          <a:lstStyle/>
          <a:p>
            <a:pPr marL="342900" lvl="0" indent="-342900" eaLnBrk="0" fontAlgn="base" hangingPunct="0">
              <a:spcBef>
                <a:spcPct val="10000"/>
              </a:spcBef>
              <a:spcAft>
                <a:spcPct val="0"/>
              </a:spcAft>
            </a:pPr>
            <a:r>
              <a:rPr lang="en-US" sz="3100" b="1" dirty="0" smtClean="0">
                <a:solidFill>
                  <a:srgbClr val="003F72"/>
                </a:solidFill>
                <a:latin typeface="Tahoma" pitchFamily="34" charset="0"/>
                <a:cs typeface="Tahoma" pitchFamily="34" charset="0"/>
              </a:rPr>
              <a:t>Glycemic, Cholesterol, and Blood Pressure Control in Adults with Diagnosed Diabetes</a:t>
            </a:r>
            <a:endParaRPr lang="en-US" sz="3100" b="1" dirty="0">
              <a:solidFill>
                <a:srgbClr val="003F72"/>
              </a:solidFill>
              <a:latin typeface="Tahoma" pitchFamily="34" charset="0"/>
              <a:cs typeface="Tahoma" pitchFamily="34" charset="0"/>
            </a:endParaRPr>
          </a:p>
        </p:txBody>
      </p:sp>
      <p:sp>
        <p:nvSpPr>
          <p:cNvPr id="18" name="TextBox 13"/>
          <p:cNvSpPr txBox="1"/>
          <p:nvPr/>
        </p:nvSpPr>
        <p:spPr>
          <a:xfrm>
            <a:off x="573204" y="1066800"/>
            <a:ext cx="2743200" cy="338554"/>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Percent</a:t>
            </a:r>
            <a:endPar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prstClr val="black"/>
                </a:solidFill>
                <a:latin typeface="Tahoma" panose="020B0604030504040204" pitchFamily="34" charset="0"/>
                <a:ea typeface="Tahoma" panose="020B0604030504040204" pitchFamily="34" charset="0"/>
                <a:cs typeface="Tahoma" panose="020B0604030504040204" pitchFamily="34" charset="0"/>
              </a:rPr>
              <a:pPr algn="r">
                <a:defRPr/>
              </a:pPr>
              <a:t>21</a:t>
            </a:fld>
            <a:endParaRPr lang="en-US"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 Placeholder 4"/>
          <p:cNvSpPr txBox="1">
            <a:spLocks/>
          </p:cNvSpPr>
          <p:nvPr/>
        </p:nvSpPr>
        <p:spPr>
          <a:xfrm>
            <a:off x="0" y="6553200"/>
            <a:ext cx="7113588" cy="255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a:solidFill>
                  <a:prstClr val="black"/>
                </a:solidFill>
                <a:latin typeface="Tahoma" pitchFamily="34" charset="0"/>
                <a:ea typeface="Tahoma" pitchFamily="34" charset="0"/>
                <a:cs typeface="Tahoma" pitchFamily="34" charset="0"/>
              </a:rPr>
              <a:t>SOURCE: National Health and Nutrition Examination Surveys (NHANES), </a:t>
            </a:r>
            <a:r>
              <a:rPr lang="en-US" sz="1100" dirty="0" smtClean="0">
                <a:solidFill>
                  <a:prstClr val="black"/>
                </a:solidFill>
                <a:latin typeface="Tahoma" pitchFamily="34" charset="0"/>
                <a:ea typeface="Tahoma" pitchFamily="34" charset="0"/>
                <a:cs typeface="Tahoma" pitchFamily="34" charset="0"/>
              </a:rPr>
              <a:t>CDC/NCHS.</a:t>
            </a:r>
            <a:endParaRPr lang="en-US" sz="1100" dirty="0">
              <a:solidFill>
                <a:prstClr val="black"/>
              </a:solidFill>
              <a:latin typeface="Tahoma" pitchFamily="34" charset="0"/>
              <a:ea typeface="Tahoma" pitchFamily="34" charset="0"/>
              <a:cs typeface="Tahoma" pitchFamily="34" charset="0"/>
            </a:endParaRPr>
          </a:p>
        </p:txBody>
      </p:sp>
      <p:sp>
        <p:nvSpPr>
          <p:cNvPr id="10" name="Text Placeholder 16"/>
          <p:cNvSpPr txBox="1">
            <a:spLocks/>
          </p:cNvSpPr>
          <p:nvPr/>
        </p:nvSpPr>
        <p:spPr>
          <a:xfrm>
            <a:off x="0" y="5867399"/>
            <a:ext cx="8953500" cy="6026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0" hangingPunct="0">
              <a:spcBef>
                <a:spcPct val="10000"/>
              </a:spcBef>
              <a:buFont typeface="Arial" pitchFamily="34" charset="0"/>
              <a:buNone/>
            </a:pP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NOTES: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I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 95% confidence interval. Data are for adults aged 18 years and over  with diagnosed diabetes and are age adjusted to the 2000 standard population.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Diagnosed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diabetes is defined as self-reported physician diagnosed diabetes.  Women who only had diabetes while pregnant and persons with borderline diabetes are excluded.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 Criteria for LDL Cholesterol control and blood pressure control were chosen to follow the 2010 American Diabetes Association guidelines at the time the objectives were set.</a:t>
            </a:r>
            <a:endParaRPr lang="en-US" sz="11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 Placeholder 8"/>
          <p:cNvSpPr txBox="1">
            <a:spLocks/>
          </p:cNvSpPr>
          <p:nvPr/>
        </p:nvSpPr>
        <p:spPr>
          <a:xfrm>
            <a:off x="6576880" y="6553199"/>
            <a:ext cx="2262320" cy="282557"/>
          </a:xfrm>
          <a:prstGeom prst="rect">
            <a:avLst/>
          </a:prstGeom>
          <a:ln w="19050">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err="1" smtClean="0">
                <a:solidFill>
                  <a:prstClr val="black"/>
                </a:solidFill>
                <a:latin typeface="Tahoma" pitchFamily="34" charset="0"/>
                <a:ea typeface="Tahoma" pitchFamily="34" charset="0"/>
                <a:cs typeface="Tahoma" pitchFamily="34" charset="0"/>
              </a:rPr>
              <a:t>Objs</a:t>
            </a:r>
            <a:r>
              <a:rPr lang="en-US" sz="1200" dirty="0" smtClean="0">
                <a:solidFill>
                  <a:prstClr val="black"/>
                </a:solidFill>
                <a:latin typeface="Tahoma" pitchFamily="34" charset="0"/>
                <a:ea typeface="Tahoma" pitchFamily="34" charset="0"/>
                <a:cs typeface="Tahoma" pitchFamily="34" charset="0"/>
              </a:rPr>
              <a:t>. D-5.1, D-6, D-7</a:t>
            </a:r>
          </a:p>
        </p:txBody>
      </p:sp>
      <p:sp>
        <p:nvSpPr>
          <p:cNvPr id="20" name="Text Box 13"/>
          <p:cNvSpPr txBox="1">
            <a:spLocks noChangeArrowheads="1"/>
          </p:cNvSpPr>
          <p:nvPr/>
        </p:nvSpPr>
        <p:spPr bwMode="auto">
          <a:xfrm>
            <a:off x="6528831" y="5245893"/>
            <a:ext cx="18978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Blood pressure &lt;130/80 mm Hg</a:t>
            </a:r>
            <a:endParaRPr lang="en-US"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 Box 13"/>
          <p:cNvSpPr txBox="1">
            <a:spLocks noChangeArrowheads="1"/>
          </p:cNvSpPr>
          <p:nvPr/>
        </p:nvSpPr>
        <p:spPr bwMode="auto">
          <a:xfrm>
            <a:off x="3784313" y="5245892"/>
            <a:ext cx="21012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LDL Cholesterol &lt;100 mg/</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dL</a:t>
            </a:r>
            <a:endParaRPr lang="en-US"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 Box 45"/>
          <p:cNvSpPr txBox="1">
            <a:spLocks noChangeArrowheads="1"/>
          </p:cNvSpPr>
          <p:nvPr/>
        </p:nvSpPr>
        <p:spPr bwMode="auto">
          <a:xfrm>
            <a:off x="1434660" y="5261292"/>
            <a:ext cx="14477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HbA1c &gt;9%</a:t>
            </a:r>
            <a:endParaRPr lang="en-US"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nvGrpSpPr>
          <p:cNvPr id="23" name="Group 28"/>
          <p:cNvGrpSpPr>
            <a:grpSpLocks/>
          </p:cNvGrpSpPr>
          <p:nvPr/>
        </p:nvGrpSpPr>
        <p:grpSpPr bwMode="auto">
          <a:xfrm>
            <a:off x="3926004" y="1790125"/>
            <a:ext cx="1941396" cy="380999"/>
            <a:chOff x="4096" y="1184"/>
            <a:chExt cx="1248" cy="240"/>
          </a:xfrm>
        </p:grpSpPr>
        <p:sp>
          <p:nvSpPr>
            <p:cNvPr id="24" name="Rectangle 29"/>
            <p:cNvSpPr>
              <a:spLocks noChangeArrowheads="1"/>
            </p:cNvSpPr>
            <p:nvPr/>
          </p:nvSpPr>
          <p:spPr bwMode="auto">
            <a:xfrm>
              <a:off x="4226" y="1239"/>
              <a:ext cx="109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nSpc>
                  <a:spcPct val="60000"/>
                </a:lnSpc>
                <a:spcBef>
                  <a:spcPct val="25000"/>
                </a:spcBef>
                <a:buClr>
                  <a:srgbClr val="FFFF66"/>
                </a:buClr>
              </a:pPr>
              <a:r>
                <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rPr>
                <a:t>Increase desired</a:t>
              </a:r>
            </a:p>
          </p:txBody>
        </p:sp>
        <p:sp>
          <p:nvSpPr>
            <p:cNvPr id="25" name="Line 30"/>
            <p:cNvSpPr>
              <a:spLocks noChangeShapeType="1"/>
            </p:cNvSpPr>
            <p:nvPr/>
          </p:nvSpPr>
          <p:spPr bwMode="auto">
            <a:xfrm flipH="1">
              <a:off x="4226" y="1229"/>
              <a:ext cx="0" cy="165"/>
            </a:xfrm>
            <a:prstGeom prst="line">
              <a:avLst/>
            </a:prstGeom>
            <a:noFill/>
            <a:ln w="28575">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6" name="Rectangle 31"/>
            <p:cNvSpPr>
              <a:spLocks noChangeArrowheads="1"/>
            </p:cNvSpPr>
            <p:nvPr/>
          </p:nvSpPr>
          <p:spPr bwMode="auto">
            <a:xfrm>
              <a:off x="4096" y="1184"/>
              <a:ext cx="1248" cy="240"/>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prstClr val="black"/>
                </a:solidFill>
              </a:endParaRPr>
            </a:p>
          </p:txBody>
        </p:sp>
      </p:grpSp>
      <p:grpSp>
        <p:nvGrpSpPr>
          <p:cNvPr id="21" name="Group 28"/>
          <p:cNvGrpSpPr>
            <a:grpSpLocks/>
          </p:cNvGrpSpPr>
          <p:nvPr/>
        </p:nvGrpSpPr>
        <p:grpSpPr bwMode="auto">
          <a:xfrm>
            <a:off x="6516804" y="1778752"/>
            <a:ext cx="1941396" cy="380999"/>
            <a:chOff x="4096" y="1184"/>
            <a:chExt cx="1248" cy="240"/>
          </a:xfrm>
        </p:grpSpPr>
        <p:sp>
          <p:nvSpPr>
            <p:cNvPr id="31" name="Rectangle 29"/>
            <p:cNvSpPr>
              <a:spLocks noChangeArrowheads="1"/>
            </p:cNvSpPr>
            <p:nvPr/>
          </p:nvSpPr>
          <p:spPr bwMode="auto">
            <a:xfrm>
              <a:off x="4226" y="1239"/>
              <a:ext cx="109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nSpc>
                  <a:spcPct val="60000"/>
                </a:lnSpc>
                <a:spcBef>
                  <a:spcPct val="25000"/>
                </a:spcBef>
                <a:buClr>
                  <a:srgbClr val="FFFF66"/>
                </a:buClr>
              </a:pPr>
              <a:r>
                <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rPr>
                <a:t>Increase desired</a:t>
              </a:r>
            </a:p>
          </p:txBody>
        </p:sp>
        <p:sp>
          <p:nvSpPr>
            <p:cNvPr id="32" name="Line 30"/>
            <p:cNvSpPr>
              <a:spLocks noChangeShapeType="1"/>
            </p:cNvSpPr>
            <p:nvPr/>
          </p:nvSpPr>
          <p:spPr bwMode="auto">
            <a:xfrm flipH="1">
              <a:off x="4226" y="1236"/>
              <a:ext cx="0" cy="165"/>
            </a:xfrm>
            <a:prstGeom prst="line">
              <a:avLst/>
            </a:prstGeom>
            <a:noFill/>
            <a:ln w="28575">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3" name="Rectangle 31"/>
            <p:cNvSpPr>
              <a:spLocks noChangeArrowheads="1"/>
            </p:cNvSpPr>
            <p:nvPr/>
          </p:nvSpPr>
          <p:spPr bwMode="auto">
            <a:xfrm>
              <a:off x="4096" y="1184"/>
              <a:ext cx="1248" cy="240"/>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prstClr val="black"/>
                </a:solidFill>
              </a:endParaRPr>
            </a:p>
          </p:txBody>
        </p:sp>
      </p:grpSp>
      <p:sp>
        <p:nvSpPr>
          <p:cNvPr id="34" name="TextBox 1"/>
          <p:cNvSpPr txBox="1"/>
          <p:nvPr/>
        </p:nvSpPr>
        <p:spPr>
          <a:xfrm>
            <a:off x="1222537" y="3505200"/>
            <a:ext cx="1872017" cy="58421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HP2020 Target:  16.1% </a:t>
            </a:r>
            <a:endParaRPr lang="en-US" sz="1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nvGrpSpPr>
          <p:cNvPr id="27" name="Group 28"/>
          <p:cNvGrpSpPr>
            <a:grpSpLocks/>
          </p:cNvGrpSpPr>
          <p:nvPr/>
        </p:nvGrpSpPr>
        <p:grpSpPr bwMode="auto">
          <a:xfrm>
            <a:off x="1295400" y="1781949"/>
            <a:ext cx="1941396" cy="380999"/>
            <a:chOff x="4096" y="1184"/>
            <a:chExt cx="1248" cy="240"/>
          </a:xfrm>
        </p:grpSpPr>
        <p:sp>
          <p:nvSpPr>
            <p:cNvPr id="28" name="Rectangle 29"/>
            <p:cNvSpPr>
              <a:spLocks noChangeArrowheads="1"/>
            </p:cNvSpPr>
            <p:nvPr/>
          </p:nvSpPr>
          <p:spPr bwMode="auto">
            <a:xfrm>
              <a:off x="4226" y="1239"/>
              <a:ext cx="109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nSpc>
                  <a:spcPct val="60000"/>
                </a:lnSpc>
                <a:spcBef>
                  <a:spcPct val="25000"/>
                </a:spcBef>
                <a:buClr>
                  <a:srgbClr val="FFFF66"/>
                </a:buClr>
              </a:pPr>
              <a:r>
                <a:rPr lang="en-US" sz="1400" dirty="0" smtClean="0">
                  <a:solidFill>
                    <a:srgbClr val="FF0000"/>
                  </a:solidFill>
                  <a:latin typeface="Tahoma" panose="020B0604030504040204" pitchFamily="34" charset="0"/>
                  <a:ea typeface="Tahoma" panose="020B0604030504040204" pitchFamily="34" charset="0"/>
                  <a:cs typeface="Tahoma" panose="020B0604030504040204" pitchFamily="34" charset="0"/>
                </a:rPr>
                <a:t>Decrease </a:t>
              </a:r>
              <a:r>
                <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rPr>
                <a:t>desired</a:t>
              </a:r>
            </a:p>
          </p:txBody>
        </p:sp>
        <p:sp>
          <p:nvSpPr>
            <p:cNvPr id="29" name="Line 30"/>
            <p:cNvSpPr>
              <a:spLocks noChangeShapeType="1"/>
            </p:cNvSpPr>
            <p:nvPr/>
          </p:nvSpPr>
          <p:spPr bwMode="auto">
            <a:xfrm flipV="1">
              <a:off x="4224" y="1229"/>
              <a:ext cx="0" cy="170"/>
            </a:xfrm>
            <a:prstGeom prst="line">
              <a:avLst/>
            </a:prstGeom>
            <a:noFill/>
            <a:ln w="28575">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0" name="Rectangle 31"/>
            <p:cNvSpPr>
              <a:spLocks noChangeArrowheads="1"/>
            </p:cNvSpPr>
            <p:nvPr/>
          </p:nvSpPr>
          <p:spPr bwMode="auto">
            <a:xfrm>
              <a:off x="4096" y="1184"/>
              <a:ext cx="1248" cy="240"/>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prstClr val="black"/>
                </a:solidFill>
              </a:endParaRPr>
            </a:p>
          </p:txBody>
        </p:sp>
      </p:grpSp>
    </p:spTree>
    <p:extLst>
      <p:ext uri="{BB962C8B-B14F-4D97-AF65-F5344CB8AC3E}">
        <p14:creationId xmlns:p14="http://schemas.microsoft.com/office/powerpoint/2010/main" val="481833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This figure is a line chart showing trends in overall cancer mortality between 1999 and 2007 for the total population, as well as by five population subgroups (American Indian or Alaska Native, Asian or Pacific Islander, Hispanic, non-Hispanic black, and non-Hispanic white). &#10;&#10;The overall cancer death rate (tracked with Healthy People 2010 objective 3-1) declined 11.2% between 1999 and 2007, from 200.8 to 178.4 per 100,000 population (age adjusted), moving closer to the 2010 target of 158.6 per 100,000. This decline is reflected among all population subgroups. However, disparities persisted. In 2007, the Asian or Pacific Islander population remained with the lowest rate of overall cancer mortality, 106.7 per 100,000 (age adjusted), whereas the non-Hispanic black population remained with the highest rate, 221.7 per 100,000 (age adjusted), over twice the rate for the Asian or Pacific Islander population.&#10;" title="Trends in overall cancer mortality between 1999 and 2007"/>
          <p:cNvGraphicFramePr>
            <a:graphicFrameLocks noGrp="1"/>
          </p:cNvGraphicFramePr>
          <p:nvPr>
            <p:ph type="chart" sz="quarter" idx="4294967295"/>
            <p:extLst>
              <p:ext uri="{D42A27DB-BD31-4B8C-83A1-F6EECF244321}">
                <p14:modId xmlns:p14="http://schemas.microsoft.com/office/powerpoint/2010/main" val="4117577433"/>
              </p:ext>
            </p:extLst>
          </p:nvPr>
        </p:nvGraphicFramePr>
        <p:xfrm>
          <a:off x="228600" y="1314115"/>
          <a:ext cx="8534400" cy="447708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idx="4294967295"/>
          </p:nvPr>
        </p:nvSpPr>
        <p:spPr>
          <a:xfrm>
            <a:off x="81888" y="23750"/>
            <a:ext cx="8953500" cy="1066800"/>
          </a:xfrm>
        </p:spPr>
        <p:txBody>
          <a:bodyPr>
            <a:noAutofit/>
          </a:bodyPr>
          <a:lstStyle/>
          <a:p>
            <a:pPr marL="342900" lvl="0" indent="-342900" eaLnBrk="0" fontAlgn="base" hangingPunct="0">
              <a:spcBef>
                <a:spcPct val="10000"/>
              </a:spcBef>
              <a:spcAft>
                <a:spcPct val="0"/>
              </a:spcAft>
            </a:pPr>
            <a:r>
              <a:rPr lang="en-US" sz="3200" b="1" dirty="0" smtClean="0">
                <a:solidFill>
                  <a:srgbClr val="003F72"/>
                </a:solidFill>
                <a:latin typeface="Tahoma" pitchFamily="34" charset="0"/>
                <a:cs typeface="Tahoma" pitchFamily="34" charset="0"/>
              </a:rPr>
              <a:t>Lower Extremity Amputations Among Persons with Diabetes</a:t>
            </a:r>
            <a:endParaRPr lang="en-US" sz="3200" b="1" dirty="0">
              <a:solidFill>
                <a:srgbClr val="003F72"/>
              </a:solidFill>
              <a:latin typeface="Tahoma" pitchFamily="34" charset="0"/>
              <a:cs typeface="Tahoma" pitchFamily="34" charset="0"/>
            </a:endParaRPr>
          </a:p>
        </p:txBody>
      </p:sp>
      <p:sp>
        <p:nvSpPr>
          <p:cNvPr id="18" name="TextBox 13"/>
          <p:cNvSpPr txBox="1"/>
          <p:nvPr/>
        </p:nvSpPr>
        <p:spPr>
          <a:xfrm>
            <a:off x="573204" y="1066800"/>
            <a:ext cx="2743200" cy="338554"/>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Rate per 1,000</a:t>
            </a:r>
            <a:endPar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prstClr val="black"/>
                </a:solidFill>
                <a:latin typeface="Tahoma" panose="020B0604030504040204" pitchFamily="34" charset="0"/>
                <a:ea typeface="Tahoma" panose="020B0604030504040204" pitchFamily="34" charset="0"/>
                <a:cs typeface="Tahoma" panose="020B0604030504040204" pitchFamily="34" charset="0"/>
              </a:rPr>
              <a:pPr algn="r">
                <a:defRPr/>
              </a:pPr>
              <a:t>22</a:t>
            </a:fld>
            <a:endParaRPr lang="en-US"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 Placeholder 4"/>
          <p:cNvSpPr txBox="1">
            <a:spLocks/>
          </p:cNvSpPr>
          <p:nvPr/>
        </p:nvSpPr>
        <p:spPr>
          <a:xfrm>
            <a:off x="0" y="6600700"/>
            <a:ext cx="7113588" cy="255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a:solidFill>
                  <a:prstClr val="black"/>
                </a:solidFill>
                <a:latin typeface="Tahoma" pitchFamily="34" charset="0"/>
                <a:ea typeface="Tahoma" pitchFamily="34" charset="0"/>
                <a:cs typeface="Tahoma" pitchFamily="34" charset="0"/>
              </a:rPr>
              <a:t>SOURCE: National Hospital Discharge Survey (NHDS) and National Health Interview Survey (NHIS), </a:t>
            </a:r>
            <a:r>
              <a:rPr lang="en-US" sz="1100" dirty="0" smtClean="0">
                <a:solidFill>
                  <a:prstClr val="black"/>
                </a:solidFill>
                <a:latin typeface="Tahoma" pitchFamily="34" charset="0"/>
                <a:ea typeface="Tahoma" pitchFamily="34" charset="0"/>
                <a:cs typeface="Tahoma" pitchFamily="34" charset="0"/>
              </a:rPr>
              <a:t>CDC/NCHS</a:t>
            </a:r>
            <a:r>
              <a:rPr lang="en-US" sz="1100" dirty="0">
                <a:solidFill>
                  <a:prstClr val="black"/>
                </a:solidFill>
                <a:latin typeface="Tahoma" pitchFamily="34" charset="0"/>
                <a:ea typeface="Tahoma" pitchFamily="34" charset="0"/>
                <a:cs typeface="Tahoma" pitchFamily="34" charset="0"/>
              </a:rPr>
              <a:t>.</a:t>
            </a:r>
          </a:p>
        </p:txBody>
      </p:sp>
      <p:sp>
        <p:nvSpPr>
          <p:cNvPr id="10" name="Text Placeholder 16"/>
          <p:cNvSpPr txBox="1">
            <a:spLocks/>
          </p:cNvSpPr>
          <p:nvPr/>
        </p:nvSpPr>
        <p:spPr>
          <a:xfrm>
            <a:off x="0" y="5607051"/>
            <a:ext cx="8953500" cy="6026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NOTES: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I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 95% confidence interval.  *Indicates Healthy People 2020 baseline year for this measure. This objective is being tracked without a target.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Data are age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adjusted to the 2000 standard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population and include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any amputation of lower limb.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For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NHDS data prior to 2000, only one race category was recorded; reporting more than one race was not an option.  For NHIS data prior to 1999, respondents reported one or more races and identified one race as best representing their race.  Respondents were asked to select one or more races starting in 1999 (NHIS) or 2000 (NHDS), although more than one race selection was not used for 1999 NHIS data in order to be consistent with 1997-1998 data.  Data for the single race categories shown are for persons who reported only one racial group.  </a:t>
            </a:r>
          </a:p>
        </p:txBody>
      </p:sp>
      <p:sp>
        <p:nvSpPr>
          <p:cNvPr id="11" name="Text Placeholder 8"/>
          <p:cNvSpPr txBox="1">
            <a:spLocks/>
          </p:cNvSpPr>
          <p:nvPr/>
        </p:nvSpPr>
        <p:spPr>
          <a:xfrm>
            <a:off x="7696200" y="6553199"/>
            <a:ext cx="1143000" cy="255589"/>
          </a:xfrm>
          <a:prstGeom prst="rect">
            <a:avLst/>
          </a:prstGeom>
          <a:ln w="19050">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D-4</a:t>
            </a:r>
          </a:p>
        </p:txBody>
      </p:sp>
      <p:sp>
        <p:nvSpPr>
          <p:cNvPr id="27" name="Text Box 4"/>
          <p:cNvSpPr txBox="1">
            <a:spLocks noChangeArrowheads="1"/>
          </p:cNvSpPr>
          <p:nvPr/>
        </p:nvSpPr>
        <p:spPr bwMode="auto">
          <a:xfrm>
            <a:off x="2892995" y="5156943"/>
            <a:ext cx="987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algn="ctr"/>
            <a:r>
              <a:rPr lang="en-US" sz="1400" dirty="0">
                <a:solidFill>
                  <a:prstClr val="black"/>
                </a:solidFill>
              </a:rPr>
              <a:t>Black</a:t>
            </a:r>
          </a:p>
        </p:txBody>
      </p:sp>
      <p:sp>
        <p:nvSpPr>
          <p:cNvPr id="28" name="Text Box 12"/>
          <p:cNvSpPr txBox="1">
            <a:spLocks noChangeArrowheads="1"/>
          </p:cNvSpPr>
          <p:nvPr/>
        </p:nvSpPr>
        <p:spPr bwMode="auto">
          <a:xfrm>
            <a:off x="3366907" y="5377228"/>
            <a:ext cx="14938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algn="ctr"/>
            <a:r>
              <a:rPr lang="en-US" dirty="0">
                <a:solidFill>
                  <a:prstClr val="black"/>
                </a:solidFill>
              </a:rPr>
              <a:t>Race</a:t>
            </a:r>
            <a:endParaRPr lang="en-US" baseline="30000" dirty="0">
              <a:solidFill>
                <a:prstClr val="black"/>
              </a:solidFill>
            </a:endParaRPr>
          </a:p>
        </p:txBody>
      </p:sp>
      <p:sp>
        <p:nvSpPr>
          <p:cNvPr id="29" name="Text Box 15"/>
          <p:cNvSpPr txBox="1">
            <a:spLocks noChangeArrowheads="1"/>
          </p:cNvSpPr>
          <p:nvPr/>
        </p:nvSpPr>
        <p:spPr bwMode="auto">
          <a:xfrm>
            <a:off x="4430731" y="5155355"/>
            <a:ext cx="803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algn="ctr"/>
            <a:r>
              <a:rPr lang="en-US" sz="1400" dirty="0">
                <a:solidFill>
                  <a:prstClr val="black"/>
                </a:solidFill>
              </a:rPr>
              <a:t>White</a:t>
            </a:r>
          </a:p>
        </p:txBody>
      </p:sp>
      <p:sp>
        <p:nvSpPr>
          <p:cNvPr id="30" name="Text Box 16"/>
          <p:cNvSpPr txBox="1">
            <a:spLocks noChangeArrowheads="1"/>
          </p:cNvSpPr>
          <p:nvPr/>
        </p:nvSpPr>
        <p:spPr bwMode="auto">
          <a:xfrm>
            <a:off x="7177685" y="5144231"/>
            <a:ext cx="987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algn="ctr"/>
            <a:r>
              <a:rPr lang="en-US" sz="1400" dirty="0">
                <a:solidFill>
                  <a:prstClr val="black"/>
                </a:solidFill>
              </a:rPr>
              <a:t>Female </a:t>
            </a:r>
          </a:p>
        </p:txBody>
      </p:sp>
      <p:sp>
        <p:nvSpPr>
          <p:cNvPr id="35" name="Text Box 17"/>
          <p:cNvSpPr txBox="1">
            <a:spLocks noChangeArrowheads="1"/>
          </p:cNvSpPr>
          <p:nvPr/>
        </p:nvSpPr>
        <p:spPr bwMode="auto">
          <a:xfrm>
            <a:off x="5787709" y="515917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algn="ctr"/>
            <a:r>
              <a:rPr lang="en-US" sz="1400" dirty="0">
                <a:solidFill>
                  <a:prstClr val="black"/>
                </a:solidFill>
              </a:rPr>
              <a:t>Male</a:t>
            </a:r>
          </a:p>
        </p:txBody>
      </p:sp>
      <p:sp>
        <p:nvSpPr>
          <p:cNvPr id="36" name="Line 27"/>
          <p:cNvSpPr>
            <a:spLocks noChangeShapeType="1"/>
          </p:cNvSpPr>
          <p:nvPr/>
        </p:nvSpPr>
        <p:spPr bwMode="auto">
          <a:xfrm>
            <a:off x="2853050" y="5423026"/>
            <a:ext cx="256032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7" name="Text Box 39"/>
          <p:cNvSpPr txBox="1">
            <a:spLocks noChangeArrowheads="1"/>
          </p:cNvSpPr>
          <p:nvPr/>
        </p:nvSpPr>
        <p:spPr bwMode="auto">
          <a:xfrm>
            <a:off x="6206703" y="5348159"/>
            <a:ext cx="14938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algn="ctr"/>
            <a:r>
              <a:rPr lang="en-US" dirty="0" smtClean="0">
                <a:solidFill>
                  <a:prstClr val="black"/>
                </a:solidFill>
              </a:rPr>
              <a:t>Sex</a:t>
            </a:r>
            <a:endParaRPr lang="en-US" baseline="30000" dirty="0">
              <a:solidFill>
                <a:prstClr val="black"/>
              </a:solidFill>
            </a:endParaRPr>
          </a:p>
        </p:txBody>
      </p:sp>
      <p:sp>
        <p:nvSpPr>
          <p:cNvPr id="38" name="Line 40"/>
          <p:cNvSpPr>
            <a:spLocks noChangeShapeType="1"/>
          </p:cNvSpPr>
          <p:nvPr/>
        </p:nvSpPr>
        <p:spPr bwMode="auto">
          <a:xfrm>
            <a:off x="5708075" y="5420930"/>
            <a:ext cx="256032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9" name="Text Box 28"/>
          <p:cNvSpPr txBox="1">
            <a:spLocks noChangeArrowheads="1"/>
          </p:cNvSpPr>
          <p:nvPr/>
        </p:nvSpPr>
        <p:spPr bwMode="auto">
          <a:xfrm>
            <a:off x="791572" y="5188738"/>
            <a:ext cx="23320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algn="ctr"/>
            <a:r>
              <a:rPr lang="en-US" dirty="0" smtClean="0">
                <a:solidFill>
                  <a:prstClr val="black"/>
                </a:solidFill>
              </a:rPr>
              <a:t>Total</a:t>
            </a:r>
            <a:endParaRPr lang="en-US" baseline="30000" dirty="0">
              <a:solidFill>
                <a:prstClr val="black"/>
              </a:solidFill>
            </a:endParaRPr>
          </a:p>
          <a:p>
            <a:pPr algn="ctr"/>
            <a:endParaRPr lang="en-US" dirty="0">
              <a:solidFill>
                <a:prstClr val="black"/>
              </a:solidFill>
            </a:endParaRPr>
          </a:p>
        </p:txBody>
      </p:sp>
      <p:sp>
        <p:nvSpPr>
          <p:cNvPr id="40" name="Rectangle 39"/>
          <p:cNvSpPr>
            <a:spLocks noChangeArrowheads="1"/>
          </p:cNvSpPr>
          <p:nvPr/>
        </p:nvSpPr>
        <p:spPr bwMode="auto">
          <a:xfrm>
            <a:off x="5977136" y="1422081"/>
            <a:ext cx="195267" cy="185755"/>
          </a:xfrm>
          <a:prstGeom prst="rect">
            <a:avLst/>
          </a:prstGeom>
          <a:solidFill>
            <a:schemeClr val="accent3">
              <a:lumMod val="50000"/>
            </a:schemeClr>
          </a:solidFill>
          <a:ln w="9525">
            <a:solidFill>
              <a:schemeClr val="tx1"/>
            </a:solidFill>
            <a:miter lim="800000"/>
            <a:headEnd/>
            <a:tailEnd/>
          </a:ln>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solidFill>
                <a:prstClr val="black"/>
              </a:solidFill>
            </a:endParaRPr>
          </a:p>
        </p:txBody>
      </p:sp>
      <p:sp>
        <p:nvSpPr>
          <p:cNvPr id="41" name="TextBox 2"/>
          <p:cNvSpPr txBox="1"/>
          <p:nvPr/>
        </p:nvSpPr>
        <p:spPr>
          <a:xfrm>
            <a:off x="6224805" y="1324257"/>
            <a:ext cx="1118347" cy="3334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smtClean="0">
                <a:solidFill>
                  <a:prstClr val="black"/>
                </a:solidFill>
                <a:latin typeface="Tahoma" panose="020B0604030504040204" pitchFamily="34" charset="0"/>
                <a:ea typeface="Tahoma" panose="020B0604030504040204" pitchFamily="34" charset="0"/>
                <a:cs typeface="Tahoma" panose="020B0604030504040204" pitchFamily="34" charset="0"/>
              </a:rPr>
              <a:t>2008-2010</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306891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1295400" y="76200"/>
            <a:ext cx="7848600" cy="1295400"/>
          </a:xfrm>
          <a:ln/>
        </p:spPr>
        <p:txBody>
          <a:bodyPr>
            <a:noAutofit/>
          </a:bodyPr>
          <a:lstStyle/>
          <a:p>
            <a:pPr algn="ctr" fontAlgn="auto">
              <a:spcAft>
                <a:spcPts val="0"/>
              </a:spcAft>
              <a:defRPr/>
            </a:pPr>
            <a:r>
              <a:rPr lang="en-US" b="1" dirty="0" err="1" smtClean="0">
                <a:latin typeface="Tahoma" pitchFamily="34" charset="0"/>
                <a:ea typeface="Tahoma" pitchFamily="34" charset="0"/>
                <a:cs typeface="Tahoma" pitchFamily="34" charset="0"/>
              </a:rPr>
              <a:t>Prediabetes</a:t>
            </a:r>
            <a:r>
              <a:rPr lang="en-US" b="1" dirty="0" smtClean="0">
                <a:latin typeface="Tahoma" pitchFamily="34" charset="0"/>
                <a:ea typeface="Tahoma" pitchFamily="34" charset="0"/>
                <a:cs typeface="Tahoma" pitchFamily="34" charset="0"/>
              </a:rPr>
              <a:t> (High Risk Group)</a:t>
            </a:r>
            <a:endParaRPr lang="en-US" b="1" dirty="0">
              <a:latin typeface="Tahoma" pitchFamily="34" charset="0"/>
              <a:ea typeface="Tahoma" pitchFamily="34" charset="0"/>
              <a:cs typeface="Tahoma" pitchFamily="34" charset="0"/>
            </a:endParaRPr>
          </a:p>
        </p:txBody>
      </p:sp>
      <p:sp>
        <p:nvSpPr>
          <p:cNvPr id="6" name="Content Placeholder 3"/>
          <p:cNvSpPr txBox="1">
            <a:spLocks/>
          </p:cNvSpPr>
          <p:nvPr/>
        </p:nvSpPr>
        <p:spPr bwMode="auto">
          <a:xfrm>
            <a:off x="1371600" y="1447800"/>
            <a:ext cx="75819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a:spcBef>
                <a:spcPts val="600"/>
              </a:spcBef>
              <a:spcAft>
                <a:spcPts val="1200"/>
              </a:spcAft>
            </a:pPr>
            <a:r>
              <a:rPr lang="en-US" altLang="en-US"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Prediabetes</a:t>
            </a:r>
            <a:r>
              <a:rPr lang="en-US" alt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 is a condition in which people have high blood glucose or hemoglobin A1c levels above normal, but not high enough to be classified as diabetes. </a:t>
            </a:r>
          </a:p>
          <a:p>
            <a:pPr>
              <a:spcBef>
                <a:spcPts val="600"/>
              </a:spcBef>
              <a:spcAft>
                <a:spcPts val="1200"/>
              </a:spcAft>
            </a:pPr>
            <a:r>
              <a:rPr lang="en-US" altLang="en-US"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Prediabetes</a:t>
            </a:r>
            <a:r>
              <a:rPr lang="en-US" alt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 affects 86 million or 37% of the U.S. adult population (ages 20+, 2009-2012).</a:t>
            </a:r>
          </a:p>
          <a:p>
            <a:pPr>
              <a:spcBef>
                <a:spcPts val="600"/>
              </a:spcBef>
              <a:spcAft>
                <a:spcPts val="1200"/>
              </a:spcAft>
            </a:pPr>
            <a:r>
              <a:rPr lang="en-US" dirty="0" smtClean="0">
                <a:solidFill>
                  <a:srgbClr val="000000"/>
                </a:solidFill>
                <a:latin typeface="Tahoma" pitchFamily="34" charset="0"/>
                <a:ea typeface="Tahoma" pitchFamily="34" charset="0"/>
                <a:cs typeface="Tahoma" pitchFamily="34" charset="0"/>
              </a:rPr>
              <a:t>For Healthy People measures, persons are considered at high risk for diabetes if they: </a:t>
            </a:r>
          </a:p>
          <a:p>
            <a:pPr lvl="1">
              <a:spcBef>
                <a:spcPts val="0"/>
              </a:spcBef>
              <a:spcAft>
                <a:spcPts val="600"/>
              </a:spcAft>
              <a:buClr>
                <a:srgbClr val="000000"/>
              </a:buClr>
              <a:buFont typeface="Wingdings" panose="05000000000000000000" pitchFamily="2" charset="2"/>
              <a:buChar char="§"/>
            </a:pPr>
            <a:r>
              <a:rPr lang="en-US" dirty="0" smtClean="0">
                <a:solidFill>
                  <a:srgbClr val="000000"/>
                </a:solidFill>
                <a:latin typeface="Tahoma" pitchFamily="34" charset="0"/>
                <a:ea typeface="Tahoma" pitchFamily="34" charset="0"/>
                <a:cs typeface="Tahoma" pitchFamily="34" charset="0"/>
              </a:rPr>
              <a:t>did not report diagnosed diabetes  -and-</a:t>
            </a:r>
          </a:p>
          <a:p>
            <a:pPr lvl="1">
              <a:spcBef>
                <a:spcPts val="0"/>
              </a:spcBef>
              <a:spcAft>
                <a:spcPts val="600"/>
              </a:spcAft>
              <a:buClr>
                <a:srgbClr val="000000"/>
              </a:buClr>
              <a:buFont typeface="Wingdings" panose="05000000000000000000" pitchFamily="2" charset="2"/>
              <a:buChar char="§"/>
            </a:pPr>
            <a:r>
              <a:rPr lang="en-US" dirty="0" smtClean="0">
                <a:solidFill>
                  <a:srgbClr val="000000"/>
                </a:solidFill>
                <a:latin typeface="Tahoma" pitchFamily="34" charset="0"/>
                <a:ea typeface="Tahoma" pitchFamily="34" charset="0"/>
                <a:cs typeface="Tahoma" pitchFamily="34" charset="0"/>
              </a:rPr>
              <a:t>had fasting glucose ≥100 and &lt;126 mg/</a:t>
            </a:r>
            <a:r>
              <a:rPr lang="en-US" dirty="0" err="1" smtClean="0">
                <a:solidFill>
                  <a:srgbClr val="000000"/>
                </a:solidFill>
                <a:latin typeface="Tahoma" pitchFamily="34" charset="0"/>
                <a:ea typeface="Tahoma" pitchFamily="34" charset="0"/>
                <a:cs typeface="Tahoma" pitchFamily="34" charset="0"/>
              </a:rPr>
              <a:t>dL</a:t>
            </a:r>
            <a:r>
              <a:rPr lang="en-US" dirty="0" smtClean="0">
                <a:solidFill>
                  <a:srgbClr val="000000"/>
                </a:solidFill>
                <a:latin typeface="Tahoma" pitchFamily="34" charset="0"/>
                <a:ea typeface="Tahoma" pitchFamily="34" charset="0"/>
                <a:cs typeface="Tahoma" pitchFamily="34" charset="0"/>
              </a:rPr>
              <a:t> -or- an HbA1c </a:t>
            </a:r>
            <a:r>
              <a:rPr lang="en-US" dirty="0">
                <a:solidFill>
                  <a:srgbClr val="000000"/>
                </a:solidFill>
                <a:latin typeface="Tahoma" pitchFamily="34" charset="0"/>
                <a:ea typeface="Tahoma" pitchFamily="34" charset="0"/>
                <a:cs typeface="Tahoma" pitchFamily="34" charset="0"/>
              </a:rPr>
              <a:t>value </a:t>
            </a:r>
            <a:r>
              <a:rPr lang="en-US" dirty="0" smtClean="0">
                <a:solidFill>
                  <a:srgbClr val="000000"/>
                </a:solidFill>
                <a:latin typeface="Tahoma" pitchFamily="34" charset="0"/>
                <a:ea typeface="Tahoma" pitchFamily="34" charset="0"/>
                <a:cs typeface="Tahoma" pitchFamily="34" charset="0"/>
              </a:rPr>
              <a:t>≥5.7% and &lt;6.5%.</a:t>
            </a:r>
            <a:endParaRPr lang="en-US" altLang="en-US"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a:spcBef>
                <a:spcPts val="600"/>
              </a:spcBef>
              <a:spcAft>
                <a:spcPts val="1200"/>
              </a:spcAft>
            </a:pPr>
            <a:endParaRPr lang="en-US" altLang="en-US" sz="22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spcBef>
                <a:spcPts val="600"/>
              </a:spcBef>
              <a:spcAft>
                <a:spcPts val="1200"/>
              </a:spcAft>
              <a:buFont typeface="Arial" pitchFamily="34" charset="0"/>
              <a:buNone/>
            </a:pPr>
            <a:endParaRPr lang="en-US" altLang="en-US" sz="22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spcBef>
                <a:spcPts val="600"/>
              </a:spcBef>
              <a:spcAft>
                <a:spcPts val="1200"/>
              </a:spcAft>
              <a:buFont typeface="Arial" pitchFamily="34" charset="0"/>
              <a:buNone/>
            </a:pPr>
            <a:endParaRPr lang="en-US" sz="2200" kern="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 Placeholder 4"/>
          <p:cNvSpPr txBox="1">
            <a:spLocks/>
          </p:cNvSpPr>
          <p:nvPr/>
        </p:nvSpPr>
        <p:spPr>
          <a:xfrm>
            <a:off x="1295400" y="6348984"/>
            <a:ext cx="7570788" cy="4328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SOURCE:  </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Centers for Disease Control and Prevention. National Diabetes Statistics Report: Estimates of Diabetes and Its Burden in the United States, 2014. Atlanta, GA: US Department of Health and Human Services; </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2014. </a:t>
            </a:r>
            <a:endPar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000000"/>
                </a:solidFill>
                <a:latin typeface="Tahoma" panose="020B0604030504040204" pitchFamily="34" charset="0"/>
                <a:ea typeface="Tahoma" panose="020B0604030504040204" pitchFamily="34" charset="0"/>
                <a:cs typeface="Tahoma" panose="020B0604030504040204" pitchFamily="34" charset="0"/>
              </a:rPr>
              <a:pPr algn="r">
                <a:defRPr/>
              </a:pPr>
              <a:t>23</a:t>
            </a:fld>
            <a:endParaRPr lang="en-US" sz="12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331432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This figure is a line chart showing trends in overall cancer mortality between 1999 and 2007 for the total population, as well as by five population subgroups (American Indian or Alaska Native, Asian or Pacific Islander, Hispanic, non-Hispanic black, and non-Hispanic white). &#10;&#10;The overall cancer death rate (tracked with Healthy People 2010 objective 3-1) declined 11.2% between 1999 and 2007, from 200.8 to 178.4 per 100,000 population (age adjusted), moving closer to the 2010 target of 158.6 per 100,000. This decline is reflected among all population subgroups. However, disparities persisted. In 2007, the Asian or Pacific Islander population remained with the lowest rate of overall cancer mortality, 106.7 per 100,000 (age adjusted), whereas the non-Hispanic black population remained with the highest rate, 221.7 per 100,000 (age adjusted), over twice the rate for the Asian or Pacific Islander population.&#10;" title="Trends in overall cancer mortality between 1999 and 2007"/>
          <p:cNvGraphicFramePr>
            <a:graphicFrameLocks noGrp="1"/>
          </p:cNvGraphicFramePr>
          <p:nvPr>
            <p:ph type="chart" sz="quarter" idx="4294967295"/>
            <p:extLst>
              <p:ext uri="{D42A27DB-BD31-4B8C-83A1-F6EECF244321}">
                <p14:modId xmlns:p14="http://schemas.microsoft.com/office/powerpoint/2010/main" val="3597201094"/>
              </p:ext>
            </p:extLst>
          </p:nvPr>
        </p:nvGraphicFramePr>
        <p:xfrm>
          <a:off x="228600" y="1314115"/>
          <a:ext cx="8534400" cy="4586955"/>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3"/>
          <p:cNvSpPr txBox="1"/>
          <p:nvPr/>
        </p:nvSpPr>
        <p:spPr>
          <a:xfrm>
            <a:off x="557150" y="1156746"/>
            <a:ext cx="2743200" cy="338554"/>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Percent</a:t>
            </a:r>
            <a:endPar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prstClr val="black"/>
                </a:solidFill>
                <a:latin typeface="Tahoma" panose="020B0604030504040204" pitchFamily="34" charset="0"/>
                <a:ea typeface="Tahoma" panose="020B0604030504040204" pitchFamily="34" charset="0"/>
                <a:cs typeface="Tahoma" panose="020B0604030504040204" pitchFamily="34" charset="0"/>
              </a:rPr>
              <a:pPr algn="r">
                <a:defRPr/>
              </a:pPr>
              <a:t>24</a:t>
            </a:fld>
            <a:endParaRPr lang="en-US"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 Placeholder 4"/>
          <p:cNvSpPr txBox="1">
            <a:spLocks/>
          </p:cNvSpPr>
          <p:nvPr/>
        </p:nvSpPr>
        <p:spPr>
          <a:xfrm>
            <a:off x="0" y="6553200"/>
            <a:ext cx="7113588" cy="255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50" dirty="0">
                <a:solidFill>
                  <a:prstClr val="black"/>
                </a:solidFill>
                <a:latin typeface="Tahoma" pitchFamily="34" charset="0"/>
                <a:ea typeface="Tahoma" pitchFamily="34" charset="0"/>
                <a:cs typeface="Tahoma" pitchFamily="34" charset="0"/>
              </a:rPr>
              <a:t>SOURCE: National Health and Nutrition Examination Surveys (NHANES), </a:t>
            </a:r>
            <a:r>
              <a:rPr lang="en-US" sz="1050" dirty="0" smtClean="0">
                <a:solidFill>
                  <a:prstClr val="black"/>
                </a:solidFill>
                <a:latin typeface="Tahoma" pitchFamily="34" charset="0"/>
                <a:ea typeface="Tahoma" pitchFamily="34" charset="0"/>
                <a:cs typeface="Tahoma" pitchFamily="34" charset="0"/>
              </a:rPr>
              <a:t>CDC/NCHS.</a:t>
            </a:r>
            <a:endParaRPr lang="en-US" sz="1050" dirty="0">
              <a:solidFill>
                <a:prstClr val="black"/>
              </a:solidFill>
              <a:latin typeface="Tahoma" pitchFamily="34" charset="0"/>
              <a:ea typeface="Tahoma" pitchFamily="34" charset="0"/>
              <a:cs typeface="Tahoma" pitchFamily="34" charset="0"/>
            </a:endParaRPr>
          </a:p>
        </p:txBody>
      </p:sp>
      <p:sp>
        <p:nvSpPr>
          <p:cNvPr id="10" name="Text Placeholder 16"/>
          <p:cNvSpPr txBox="1">
            <a:spLocks/>
          </p:cNvSpPr>
          <p:nvPr/>
        </p:nvSpPr>
        <p:spPr>
          <a:xfrm>
            <a:off x="1" y="5783104"/>
            <a:ext cx="9067799" cy="6026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0" hangingPunct="0">
              <a:spcBef>
                <a:spcPct val="10000"/>
              </a:spcBef>
              <a:buFont typeface="Arial" pitchFamily="34" charset="0"/>
              <a:buNone/>
            </a:pPr>
            <a:r>
              <a:rPr lang="en-US" sz="1050" dirty="0">
                <a:solidFill>
                  <a:prstClr val="black"/>
                </a:solidFill>
                <a:latin typeface="Tahoma" panose="020B0604030504040204" pitchFamily="34" charset="0"/>
                <a:ea typeface="Tahoma" panose="020B0604030504040204" pitchFamily="34" charset="0"/>
                <a:cs typeface="Tahoma" panose="020B0604030504040204" pitchFamily="34" charset="0"/>
              </a:rPr>
              <a:t>NOTES: </a:t>
            </a:r>
            <a:r>
              <a:rPr lang="en-US" sz="1050" dirty="0" smtClean="0">
                <a:solidFill>
                  <a:prstClr val="black"/>
                </a:solidFill>
                <a:latin typeface="Tahoma" panose="020B0604030504040204" pitchFamily="34" charset="0"/>
                <a:ea typeface="Tahoma" panose="020B0604030504040204" pitchFamily="34" charset="0"/>
                <a:cs typeface="Tahoma" panose="020B0604030504040204" pitchFamily="34" charset="0"/>
              </a:rPr>
              <a:t>I </a:t>
            </a:r>
            <a:r>
              <a:rPr lang="en-US" sz="1050" dirty="0">
                <a:solidFill>
                  <a:prstClr val="black"/>
                </a:solidFill>
                <a:latin typeface="Tahoma" panose="020B0604030504040204" pitchFamily="34" charset="0"/>
                <a:ea typeface="Tahoma" panose="020B0604030504040204" pitchFamily="34" charset="0"/>
                <a:cs typeface="Tahoma" panose="020B0604030504040204" pitchFamily="34" charset="0"/>
              </a:rPr>
              <a:t>= 95% confidence interval. Data are for adults aged 18 years and </a:t>
            </a:r>
            <a:r>
              <a:rPr lang="en-US" sz="1050" dirty="0" smtClean="0">
                <a:solidFill>
                  <a:prstClr val="black"/>
                </a:solidFill>
                <a:latin typeface="Tahoma" panose="020B0604030504040204" pitchFamily="34" charset="0"/>
                <a:ea typeface="Tahoma" panose="020B0604030504040204" pitchFamily="34" charset="0"/>
                <a:cs typeface="Tahoma" panose="020B0604030504040204" pitchFamily="34" charset="0"/>
              </a:rPr>
              <a:t>over at high risk for diabetes </a:t>
            </a:r>
            <a:r>
              <a:rPr lang="en-US" sz="1050" dirty="0">
                <a:solidFill>
                  <a:prstClr val="black"/>
                </a:solidFill>
                <a:latin typeface="Tahoma" panose="020B0604030504040204" pitchFamily="34" charset="0"/>
                <a:ea typeface="Tahoma" panose="020B0604030504040204" pitchFamily="34" charset="0"/>
                <a:cs typeface="Tahoma" panose="020B0604030504040204" pitchFamily="34" charset="0"/>
              </a:rPr>
              <a:t>and are age adjusted to the 2000 standard population.  Persons are considered at high risk for diabetes if they: did not </a:t>
            </a:r>
            <a:r>
              <a:rPr lang="en-US" sz="1050" dirty="0" smtClean="0">
                <a:solidFill>
                  <a:prstClr val="black"/>
                </a:solidFill>
                <a:latin typeface="Tahoma" panose="020B0604030504040204" pitchFamily="34" charset="0"/>
                <a:ea typeface="Tahoma" panose="020B0604030504040204" pitchFamily="34" charset="0"/>
                <a:cs typeface="Tahoma" panose="020B0604030504040204" pitchFamily="34" charset="0"/>
              </a:rPr>
              <a:t>report diagnosed  diabetes and had </a:t>
            </a:r>
            <a:r>
              <a:rPr lang="en-US" sz="1050" dirty="0">
                <a:solidFill>
                  <a:prstClr val="black"/>
                </a:solidFill>
                <a:latin typeface="Tahoma" panose="020B0604030504040204" pitchFamily="34" charset="0"/>
                <a:ea typeface="Tahoma" panose="020B0604030504040204" pitchFamily="34" charset="0"/>
                <a:cs typeface="Tahoma" panose="020B0604030504040204" pitchFamily="34" charset="0"/>
              </a:rPr>
              <a:t>fasting glucose </a:t>
            </a:r>
            <a:r>
              <a:rPr lang="en-US" sz="1050" dirty="0" smtClean="0">
                <a:solidFill>
                  <a:prstClr val="black"/>
                </a:solidFill>
                <a:latin typeface="Tahoma" panose="020B0604030504040204" pitchFamily="34" charset="0"/>
                <a:ea typeface="Tahoma" panose="020B0604030504040204" pitchFamily="34" charset="0"/>
                <a:cs typeface="Tahoma" panose="020B0604030504040204" pitchFamily="34" charset="0"/>
              </a:rPr>
              <a:t>≥100 </a:t>
            </a:r>
            <a:r>
              <a:rPr lang="en-US" sz="1050" dirty="0">
                <a:solidFill>
                  <a:prstClr val="black"/>
                </a:solidFill>
                <a:latin typeface="Tahoma" panose="020B0604030504040204" pitchFamily="34" charset="0"/>
                <a:ea typeface="Tahoma" panose="020B0604030504040204" pitchFamily="34" charset="0"/>
                <a:cs typeface="Tahoma" panose="020B0604030504040204" pitchFamily="34" charset="0"/>
              </a:rPr>
              <a:t>and </a:t>
            </a:r>
            <a:r>
              <a:rPr lang="en-US" sz="1050" dirty="0" smtClean="0">
                <a:solidFill>
                  <a:prstClr val="black"/>
                </a:solidFill>
                <a:latin typeface="Tahoma" panose="020B0604030504040204" pitchFamily="34" charset="0"/>
                <a:ea typeface="Tahoma" panose="020B0604030504040204" pitchFamily="34" charset="0"/>
                <a:cs typeface="Tahoma" panose="020B0604030504040204" pitchFamily="34" charset="0"/>
              </a:rPr>
              <a:t>&lt;126 mg/</a:t>
            </a:r>
            <a:r>
              <a:rPr lang="en-US" sz="105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dL</a:t>
            </a:r>
            <a:r>
              <a:rPr lang="en-US" sz="105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050" dirty="0">
                <a:solidFill>
                  <a:prstClr val="black"/>
                </a:solidFill>
                <a:latin typeface="Tahoma" panose="020B0604030504040204" pitchFamily="34" charset="0"/>
                <a:ea typeface="Tahoma" panose="020B0604030504040204" pitchFamily="34" charset="0"/>
                <a:cs typeface="Tahoma" panose="020B0604030504040204" pitchFamily="34" charset="0"/>
              </a:rPr>
              <a:t>or an HbA1c value </a:t>
            </a:r>
            <a:r>
              <a:rPr lang="en-US" sz="1050" dirty="0" smtClean="0">
                <a:solidFill>
                  <a:prstClr val="black"/>
                </a:solidFill>
                <a:latin typeface="Tahoma" panose="020B0604030504040204" pitchFamily="34" charset="0"/>
                <a:ea typeface="Tahoma" panose="020B0604030504040204" pitchFamily="34" charset="0"/>
                <a:cs typeface="Tahoma" panose="020B0604030504040204" pitchFamily="34" charset="0"/>
              </a:rPr>
              <a:t>≥5.7</a:t>
            </a:r>
            <a:r>
              <a:rPr lang="en-US" sz="1050" dirty="0">
                <a:solidFill>
                  <a:prstClr val="black"/>
                </a:solidFill>
                <a:latin typeface="Tahoma" panose="020B0604030504040204" pitchFamily="34" charset="0"/>
                <a:ea typeface="Tahoma" panose="020B0604030504040204" pitchFamily="34" charset="0"/>
                <a:cs typeface="Tahoma" panose="020B0604030504040204" pitchFamily="34" charset="0"/>
              </a:rPr>
              <a:t>% to &lt;6.5</a:t>
            </a:r>
            <a:r>
              <a:rPr lang="en-US" sz="1050" dirty="0" smtClean="0">
                <a:solidFill>
                  <a:prstClr val="black"/>
                </a:solidFill>
                <a:latin typeface="Tahoma" panose="020B0604030504040204" pitchFamily="34" charset="0"/>
                <a:ea typeface="Tahoma" panose="020B0604030504040204" pitchFamily="34" charset="0"/>
                <a:cs typeface="Tahoma" panose="020B0604030504040204" pitchFamily="34" charset="0"/>
              </a:rPr>
              <a:t>%.  Two-year and four-year data are not comparable.  Different age adjustment groups are used for two-year and four-year data.  Two-year estimates are generally less stable and reliable than four-year estimates.</a:t>
            </a:r>
            <a:endParaRPr lang="en-US" sz="105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 Box 13"/>
          <p:cNvSpPr txBox="1">
            <a:spLocks noChangeArrowheads="1"/>
          </p:cNvSpPr>
          <p:nvPr/>
        </p:nvSpPr>
        <p:spPr bwMode="auto">
          <a:xfrm>
            <a:off x="3886200" y="5361546"/>
            <a:ext cx="2057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rPr>
              <a:t>Weight Control/Loss</a:t>
            </a:r>
            <a:endParaRPr lang="en-US" sz="15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0" name="Title 2"/>
          <p:cNvSpPr txBox="1">
            <a:spLocks/>
          </p:cNvSpPr>
          <p:nvPr/>
        </p:nvSpPr>
        <p:spPr>
          <a:xfrm>
            <a:off x="533400" y="23037"/>
            <a:ext cx="7772400" cy="1219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1F497D"/>
                </a:solidFill>
                <a:latin typeface="Tahoma" panose="020B0604030504040204" pitchFamily="34" charset="0"/>
                <a:ea typeface="Tahoma" panose="020B0604030504040204" pitchFamily="34" charset="0"/>
                <a:cs typeface="Tahoma" panose="020B0604030504040204" pitchFamily="34" charset="0"/>
              </a:rPr>
              <a:t>Prevention Behaviors in Adults at High Risk for Diabetes</a:t>
            </a:r>
            <a:endParaRPr lang="en-US" sz="3200" b="1" dirty="0">
              <a:solidFill>
                <a:srgbClr val="1F497D"/>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6757950" y="6360411"/>
            <a:ext cx="2088075" cy="461665"/>
          </a:xfrm>
          <a:prstGeom prst="rect">
            <a:avLst/>
          </a:prstGeom>
          <a:noFill/>
          <a:ln w="19050">
            <a:solidFill>
              <a:srgbClr val="C00000"/>
            </a:solidFill>
          </a:ln>
        </p:spPr>
        <p:txBody>
          <a:bodyPr wrap="square" rtlCol="0">
            <a:spAutoFit/>
          </a:bodyPr>
          <a:lstStyle/>
          <a:p>
            <a:pPr algn="ctr" fontAlgn="base">
              <a:spcBef>
                <a:spcPct val="0"/>
              </a:spcBef>
              <a:spcAft>
                <a:spcPct val="0"/>
              </a:spcAft>
            </a:pPr>
            <a:r>
              <a:rPr lang="en-US" sz="1200" b="1" dirty="0" err="1">
                <a:solidFill>
                  <a:prstClr val="black"/>
                </a:solidFill>
                <a:latin typeface="Tahoma" pitchFamily="34" charset="0"/>
                <a:ea typeface="Tahoma" pitchFamily="34" charset="0"/>
                <a:cs typeface="Tahoma" pitchFamily="34" charset="0"/>
              </a:rPr>
              <a:t>Objs</a:t>
            </a:r>
            <a:r>
              <a:rPr lang="en-US" sz="1200" b="1" dirty="0">
                <a:solidFill>
                  <a:prstClr val="black"/>
                </a:solidFill>
                <a:latin typeface="Tahoma" pitchFamily="34" charset="0"/>
                <a:ea typeface="Tahoma" pitchFamily="34" charset="0"/>
                <a:cs typeface="Tahoma" pitchFamily="34" charset="0"/>
              </a:rPr>
              <a:t>. D-16.1, 16.2, 16.3</a:t>
            </a:r>
          </a:p>
          <a:p>
            <a:pPr algn="ctr" fontAlgn="base">
              <a:spcBef>
                <a:spcPct val="0"/>
              </a:spcBef>
              <a:spcAft>
                <a:spcPct val="0"/>
              </a:spcAft>
            </a:pPr>
            <a:r>
              <a:rPr lang="en-US" sz="1200" dirty="0">
                <a:solidFill>
                  <a:prstClr val="black"/>
                </a:solidFill>
                <a:latin typeface="Tahoma" pitchFamily="34" charset="0"/>
                <a:ea typeface="Tahoma" pitchFamily="34" charset="0"/>
                <a:cs typeface="Tahoma" pitchFamily="34" charset="0"/>
              </a:rPr>
              <a:t>Increase desired</a:t>
            </a:r>
          </a:p>
        </p:txBody>
      </p:sp>
      <p:sp>
        <p:nvSpPr>
          <p:cNvPr id="11" name="Rectangle 10"/>
          <p:cNvSpPr>
            <a:spLocks noChangeArrowheads="1"/>
          </p:cNvSpPr>
          <p:nvPr/>
        </p:nvSpPr>
        <p:spPr bwMode="auto">
          <a:xfrm>
            <a:off x="2914936" y="1322656"/>
            <a:ext cx="195267" cy="185755"/>
          </a:xfrm>
          <a:prstGeom prst="rect">
            <a:avLst/>
          </a:prstGeom>
          <a:solidFill>
            <a:schemeClr val="accent5">
              <a:lumMod val="40000"/>
              <a:lumOff val="60000"/>
            </a:schemeClr>
          </a:solidFill>
          <a:ln w="9525">
            <a:solidFill>
              <a:schemeClr val="tx1"/>
            </a:solidFill>
            <a:miter lim="800000"/>
            <a:headEnd/>
            <a:tailEnd/>
          </a:ln>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solidFill>
                <a:prstClr val="black"/>
              </a:solidFill>
            </a:endParaRPr>
          </a:p>
        </p:txBody>
      </p:sp>
      <p:sp>
        <p:nvSpPr>
          <p:cNvPr id="12" name="Rectangle 11"/>
          <p:cNvSpPr>
            <a:spLocks noChangeArrowheads="1"/>
          </p:cNvSpPr>
          <p:nvPr/>
        </p:nvSpPr>
        <p:spPr bwMode="auto">
          <a:xfrm>
            <a:off x="4879610" y="1322656"/>
            <a:ext cx="195267" cy="185755"/>
          </a:xfrm>
          <a:prstGeom prst="rect">
            <a:avLst/>
          </a:prstGeom>
          <a:solidFill>
            <a:schemeClr val="accent5">
              <a:lumMod val="75000"/>
            </a:schemeClr>
          </a:solidFill>
          <a:ln w="9525">
            <a:solidFill>
              <a:schemeClr val="tx1"/>
            </a:solidFill>
            <a:miter lim="800000"/>
            <a:headEnd/>
            <a:tailEnd/>
          </a:ln>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solidFill>
                <a:prstClr val="black"/>
              </a:solidFill>
            </a:endParaRPr>
          </a:p>
        </p:txBody>
      </p:sp>
      <p:sp>
        <p:nvSpPr>
          <p:cNvPr id="13" name="TextBox 12"/>
          <p:cNvSpPr txBox="1"/>
          <p:nvPr/>
        </p:nvSpPr>
        <p:spPr>
          <a:xfrm>
            <a:off x="3295936" y="1230868"/>
            <a:ext cx="1467450" cy="307777"/>
          </a:xfrm>
          <a:prstGeom prst="rect">
            <a:avLst/>
          </a:prstGeom>
          <a:noFill/>
        </p:spPr>
        <p:txBody>
          <a:bodyPr wrap="square" rtlCol="0">
            <a:spAutoFit/>
          </a:bodyPr>
          <a:lstStyle/>
          <a:p>
            <a:r>
              <a:rPr lang="en-US" sz="1400" dirty="0" smtClean="0">
                <a:solidFill>
                  <a:prstClr val="black"/>
                </a:solidFill>
                <a:latin typeface="Tahoma" panose="020B0604030504040204" pitchFamily="34" charset="0"/>
                <a:ea typeface="Tahoma" panose="020B0604030504040204" pitchFamily="34" charset="0"/>
                <a:cs typeface="Tahoma" panose="020B0604030504040204" pitchFamily="34" charset="0"/>
              </a:rPr>
              <a:t>2005-2008</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5235064" y="1230868"/>
            <a:ext cx="1790096" cy="307777"/>
          </a:xfrm>
          <a:prstGeom prst="rect">
            <a:avLst/>
          </a:prstGeom>
          <a:noFill/>
        </p:spPr>
        <p:txBody>
          <a:bodyPr wrap="square" rtlCol="0">
            <a:spAutoFit/>
          </a:bodyPr>
          <a:lstStyle/>
          <a:p>
            <a:r>
              <a:rPr lang="en-US" sz="1400" dirty="0" smtClean="0">
                <a:solidFill>
                  <a:prstClr val="black"/>
                </a:solidFill>
                <a:latin typeface="Tahoma" panose="020B0604030504040204" pitchFamily="34" charset="0"/>
                <a:ea typeface="Tahoma" panose="020B0604030504040204" pitchFamily="34" charset="0"/>
                <a:cs typeface="Tahoma" panose="020B0604030504040204" pitchFamily="34" charset="0"/>
              </a:rPr>
              <a:t>2011-2012</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2530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388818" y="1705100"/>
            <a:ext cx="7350432" cy="4695700"/>
          </a:xfrm>
        </p:spPr>
        <p:txBody>
          <a:bodyPr/>
          <a:lstStyle/>
          <a:p>
            <a:pPr marL="346075" lvl="1" indent="-346075">
              <a:spcBef>
                <a:spcPts val="0"/>
              </a:spcBef>
              <a:spcAft>
                <a:spcPts val="1200"/>
              </a:spcAft>
              <a:buClr>
                <a:srgbClr val="97233F"/>
              </a:buClr>
              <a:buFont typeface="Arial"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Tracking the Nation’s </a:t>
            </a:r>
            <a:r>
              <a:rPr lang="en-US" dirty="0" smtClean="0">
                <a:latin typeface="Tahoma" panose="020B0604030504040204" pitchFamily="34" charset="0"/>
                <a:ea typeface="Tahoma" panose="020B0604030504040204" pitchFamily="34" charset="0"/>
                <a:cs typeface="Tahoma" panose="020B0604030504040204" pitchFamily="34" charset="0"/>
              </a:rPr>
              <a:t>Progress</a:t>
            </a:r>
          </a:p>
          <a:p>
            <a:pPr marL="346075" lvl="1" indent="-346075">
              <a:spcAft>
                <a:spcPts val="1200"/>
              </a:spcAft>
              <a:buClr>
                <a:srgbClr val="97233F"/>
              </a:buClr>
              <a:buFont typeface="Arial" pitchFamily="34" charset="0"/>
              <a:buChar char="■"/>
            </a:pPr>
            <a:r>
              <a:rPr lang="en-US" dirty="0" smtClean="0">
                <a:latin typeface="Tahoma" panose="020B0604030504040204" pitchFamily="34" charset="0"/>
                <a:ea typeface="Tahoma" panose="020B0604030504040204" pitchFamily="34" charset="0"/>
                <a:cs typeface="Tahoma" panose="020B0604030504040204" pitchFamily="34" charset="0"/>
              </a:rPr>
              <a:t>Diabetes </a:t>
            </a:r>
          </a:p>
          <a:p>
            <a:pPr marL="346075" lvl="1" indent="-346075">
              <a:spcAft>
                <a:spcPts val="600"/>
              </a:spcAft>
              <a:buClr>
                <a:srgbClr val="97233F"/>
              </a:buClr>
              <a:buFont typeface="Arial" pitchFamily="34" charset="0"/>
              <a:buChar char="■"/>
            </a:pPr>
            <a:r>
              <a:rPr lang="en-US" dirty="0" smtClean="0">
                <a:latin typeface="Tahoma" panose="020B0604030504040204" pitchFamily="34" charset="0"/>
                <a:ea typeface="Tahoma" panose="020B0604030504040204" pitchFamily="34" charset="0"/>
                <a:cs typeface="Tahoma" panose="020B0604030504040204" pitchFamily="34" charset="0"/>
              </a:rPr>
              <a:t>Chronic Kidney Disease  </a:t>
            </a:r>
          </a:p>
          <a:p>
            <a:pPr lvl="1">
              <a:spcAft>
                <a:spcPts val="600"/>
              </a:spcAft>
              <a:buFont typeface="Wingdings" panose="05000000000000000000" pitchFamily="2" charset="2"/>
              <a:buChar char="§"/>
            </a:pPr>
            <a:r>
              <a:rPr lang="en-US" sz="2200" dirty="0" smtClean="0">
                <a:latin typeface="Tahoma" panose="020B0604030504040204" pitchFamily="34" charset="0"/>
                <a:ea typeface="Tahoma" panose="020B0604030504040204" pitchFamily="34" charset="0"/>
                <a:cs typeface="Tahoma" panose="020B0604030504040204" pitchFamily="34" charset="0"/>
              </a:rPr>
              <a:t>Prevalence of Chronic Kidney Disease (CKD)</a:t>
            </a:r>
          </a:p>
          <a:p>
            <a:pPr lvl="1">
              <a:spcAft>
                <a:spcPts val="600"/>
              </a:spcAft>
              <a:buFont typeface="Wingdings" panose="05000000000000000000" pitchFamily="2" charset="2"/>
              <a:buChar char="§"/>
            </a:pPr>
            <a:r>
              <a:rPr lang="en-US" sz="2200" dirty="0" smtClean="0">
                <a:latin typeface="Tahoma" panose="020B0604030504040204" pitchFamily="34" charset="0"/>
                <a:ea typeface="Tahoma" panose="020B0604030504040204" pitchFamily="34" charset="0"/>
                <a:cs typeface="Tahoma" panose="020B0604030504040204" pitchFamily="34" charset="0"/>
              </a:rPr>
              <a:t>Medical evaluation</a:t>
            </a:r>
          </a:p>
          <a:p>
            <a:pPr lvl="1">
              <a:spcAft>
                <a:spcPts val="600"/>
              </a:spcAft>
              <a:buFont typeface="Wingdings" panose="05000000000000000000" pitchFamily="2" charset="2"/>
              <a:buChar char="§"/>
            </a:pPr>
            <a:r>
              <a:rPr lang="en-US" sz="2200" dirty="0" smtClean="0">
                <a:latin typeface="Tahoma" panose="020B0604030504040204" pitchFamily="34" charset="0"/>
                <a:ea typeface="Tahoma" panose="020B0604030504040204" pitchFamily="34" charset="0"/>
                <a:cs typeface="Tahoma" panose="020B0604030504040204" pitchFamily="34" charset="0"/>
              </a:rPr>
              <a:t>New </a:t>
            </a:r>
            <a:r>
              <a:rPr lang="en-US" sz="2200" dirty="0">
                <a:latin typeface="Tahoma" panose="020B0604030504040204" pitchFamily="34" charset="0"/>
                <a:ea typeface="Tahoma" panose="020B0604030504040204" pitchFamily="34" charset="0"/>
                <a:cs typeface="Tahoma" panose="020B0604030504040204" pitchFamily="34" charset="0"/>
              </a:rPr>
              <a:t>cases of End-Stage Renal </a:t>
            </a:r>
            <a:r>
              <a:rPr lang="en-US" sz="2200" dirty="0" smtClean="0">
                <a:latin typeface="Tahoma" panose="020B0604030504040204" pitchFamily="34" charset="0"/>
                <a:ea typeface="Tahoma" panose="020B0604030504040204" pitchFamily="34" charset="0"/>
                <a:cs typeface="Tahoma" panose="020B0604030504040204" pitchFamily="34" charset="0"/>
              </a:rPr>
              <a:t>Disease (ESRD) </a:t>
            </a:r>
            <a:endParaRPr lang="en-US" sz="2200" dirty="0">
              <a:latin typeface="Tahoma" panose="020B0604030504040204" pitchFamily="34" charset="0"/>
              <a:ea typeface="Tahoma" panose="020B0604030504040204" pitchFamily="34" charset="0"/>
              <a:cs typeface="Tahoma" panose="020B0604030504040204" pitchFamily="34" charset="0"/>
            </a:endParaRPr>
          </a:p>
          <a:p>
            <a:pPr lvl="1">
              <a:spcAft>
                <a:spcPts val="600"/>
              </a:spcAft>
              <a:buFont typeface="Wingdings" panose="05000000000000000000" pitchFamily="2" charset="2"/>
              <a:buChar char="§"/>
            </a:pPr>
            <a:r>
              <a:rPr lang="en-US" sz="2200" dirty="0" smtClean="0">
                <a:latin typeface="Tahoma" panose="020B0604030504040204" pitchFamily="34" charset="0"/>
                <a:ea typeface="Tahoma" panose="020B0604030504040204" pitchFamily="34" charset="0"/>
                <a:cs typeface="Tahoma" panose="020B0604030504040204" pitchFamily="34" charset="0"/>
              </a:rPr>
              <a:t>ESRD </a:t>
            </a:r>
            <a:r>
              <a:rPr lang="en-US" sz="2200" dirty="0">
                <a:latin typeface="Tahoma" panose="020B0604030504040204" pitchFamily="34" charset="0"/>
                <a:ea typeface="Tahoma" panose="020B0604030504040204" pitchFamily="34" charset="0"/>
                <a:cs typeface="Tahoma" panose="020B0604030504040204" pitchFamily="34" charset="0"/>
              </a:rPr>
              <a:t>deaths</a:t>
            </a:r>
          </a:p>
          <a:p>
            <a:pPr marL="346075" lvl="1" indent="0">
              <a:buNone/>
            </a:pPr>
            <a:endParaRPr lang="en-US" dirty="0"/>
          </a:p>
          <a:p>
            <a:endParaRPr lang="en-US" dirty="0" smtClean="0"/>
          </a:p>
          <a:p>
            <a:endParaRPr lang="en-US" dirty="0" smtClean="0"/>
          </a:p>
          <a:p>
            <a:pPr marL="0" indent="0">
              <a:buNone/>
            </a:pPr>
            <a:endParaRPr lang="en-US" dirty="0" smtClean="0"/>
          </a:p>
          <a:p>
            <a:endParaRPr lang="en-US" dirty="0" smtClean="0"/>
          </a:p>
          <a:p>
            <a:endParaRPr lang="en-US" dirty="0"/>
          </a:p>
        </p:txBody>
      </p:sp>
      <p:sp>
        <p:nvSpPr>
          <p:cNvPr id="7" name="Title 6"/>
          <p:cNvSpPr>
            <a:spLocks noGrp="1"/>
          </p:cNvSpPr>
          <p:nvPr>
            <p:ph type="title"/>
          </p:nvPr>
        </p:nvSpPr>
        <p:spPr>
          <a:xfrm>
            <a:off x="1371600" y="33650"/>
            <a:ext cx="7772400" cy="1261750"/>
          </a:xfrm>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Presentation Overview</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000000"/>
                </a:solidFill>
                <a:latin typeface="Tahoma" panose="020B0604030504040204" pitchFamily="34" charset="0"/>
                <a:ea typeface="Tahoma" panose="020B0604030504040204" pitchFamily="34" charset="0"/>
                <a:cs typeface="Tahoma" panose="020B0604030504040204" pitchFamily="34" charset="0"/>
              </a:rPr>
              <a:pPr algn="r">
                <a:defRPr/>
              </a:pPr>
              <a:t>25</a:t>
            </a:fld>
            <a:endParaRPr lang="en-US" sz="12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descr="Upcoming sections of the data presentation&#10;"/>
          <p:cNvSpPr/>
          <p:nvPr/>
        </p:nvSpPr>
        <p:spPr>
          <a:xfrm>
            <a:off x="1371600" y="1752600"/>
            <a:ext cx="7469373" cy="9906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008555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Tahoma" pitchFamily="34" charset="0"/>
                <a:ea typeface="Tahoma" pitchFamily="34" charset="0"/>
                <a:cs typeface="Tahoma" pitchFamily="34" charset="0"/>
              </a:rPr>
              <a:t>CKD and ESRD Burden, 2011  </a:t>
            </a:r>
            <a:endParaRPr lang="en-US" b="1" dirty="0">
              <a:latin typeface="Tahoma" pitchFamily="34" charset="0"/>
              <a:ea typeface="Tahoma" pitchFamily="34" charset="0"/>
              <a:cs typeface="Tahoma" pitchFamily="34" charset="0"/>
            </a:endParaRPr>
          </a:p>
        </p:txBody>
      </p:sp>
      <p:sp>
        <p:nvSpPr>
          <p:cNvPr id="3" name="Content Placeholder 3"/>
          <p:cNvSpPr txBox="1">
            <a:spLocks/>
          </p:cNvSpPr>
          <p:nvPr/>
        </p:nvSpPr>
        <p:spPr>
          <a:xfrm>
            <a:off x="1333500" y="1524000"/>
            <a:ext cx="7734300" cy="4191000"/>
          </a:xfrm>
          <a:prstGeom prst="rect">
            <a:avLst/>
          </a:prstGeom>
        </p:spPr>
        <p:txBody>
          <a:bodyPr/>
          <a:lstStyle/>
          <a:p>
            <a:pPr marL="346075" lvl="1" indent="-346075" eaLnBrk="0" fontAlgn="base" hangingPunct="0">
              <a:spcBef>
                <a:spcPts val="600"/>
              </a:spcBef>
              <a:spcAft>
                <a:spcPts val="1200"/>
              </a:spcAft>
              <a:buClr>
                <a:srgbClr val="97233F"/>
              </a:buClr>
              <a:buFont typeface="Arial" pitchFamily="34" charset="0"/>
              <a:buChar char="■"/>
            </a:pPr>
            <a:r>
              <a:rPr lang="en-US" sz="2200" kern="0" dirty="0" smtClean="0">
                <a:solidFill>
                  <a:srgbClr val="000000"/>
                </a:solidFill>
                <a:latin typeface="Tahoma" pitchFamily="34" charset="0"/>
                <a:ea typeface="Tahoma" pitchFamily="34" charset="0"/>
                <a:cs typeface="Tahoma" pitchFamily="34" charset="0"/>
              </a:rPr>
              <a:t>615,899 patients received treatment for ESRD</a:t>
            </a:r>
          </a:p>
          <a:p>
            <a:pPr marL="346075" lvl="1" indent="-346075" eaLnBrk="0" fontAlgn="base" hangingPunct="0">
              <a:spcBef>
                <a:spcPts val="600"/>
              </a:spcBef>
              <a:spcAft>
                <a:spcPts val="1200"/>
              </a:spcAft>
              <a:buClr>
                <a:srgbClr val="97233F"/>
              </a:buClr>
              <a:buFont typeface="Arial" pitchFamily="34" charset="0"/>
              <a:buChar char="■"/>
            </a:pPr>
            <a:r>
              <a:rPr lang="en-US" sz="2200" kern="0" dirty="0" smtClean="0">
                <a:solidFill>
                  <a:srgbClr val="000000"/>
                </a:solidFill>
                <a:latin typeface="Tahoma" pitchFamily="34" charset="0"/>
                <a:ea typeface="Tahoma" pitchFamily="34" charset="0"/>
                <a:cs typeface="Tahoma" pitchFamily="34" charset="0"/>
              </a:rPr>
              <a:t>115,643 new ESRD cases reported</a:t>
            </a:r>
          </a:p>
          <a:p>
            <a:pPr marL="346075" lvl="1" indent="-346075" eaLnBrk="0" fontAlgn="base" hangingPunct="0">
              <a:spcBef>
                <a:spcPts val="600"/>
              </a:spcBef>
              <a:spcAft>
                <a:spcPts val="1200"/>
              </a:spcAft>
              <a:buClr>
                <a:srgbClr val="97233F"/>
              </a:buClr>
              <a:buFont typeface="Arial" pitchFamily="34" charset="0"/>
              <a:buChar char="■"/>
            </a:pPr>
            <a:r>
              <a:rPr lang="en-US" sz="2200" kern="0" dirty="0" smtClean="0">
                <a:solidFill>
                  <a:srgbClr val="000000"/>
                </a:solidFill>
                <a:latin typeface="Tahoma" pitchFamily="34" charset="0"/>
                <a:ea typeface="Tahoma" pitchFamily="34" charset="0"/>
                <a:cs typeface="Tahoma" pitchFamily="34" charset="0"/>
              </a:rPr>
              <a:t>17,671 </a:t>
            </a:r>
            <a:r>
              <a:rPr lang="en-US" sz="2200" kern="0" dirty="0">
                <a:solidFill>
                  <a:srgbClr val="000000"/>
                </a:solidFill>
                <a:latin typeface="Tahoma" pitchFamily="34" charset="0"/>
                <a:ea typeface="Tahoma" pitchFamily="34" charset="0"/>
                <a:cs typeface="Tahoma" pitchFamily="34" charset="0"/>
              </a:rPr>
              <a:t>patients received kidney transplantations </a:t>
            </a:r>
          </a:p>
          <a:p>
            <a:pPr marL="684213" lvl="2" indent="-346075" eaLnBrk="0" fontAlgn="base" hangingPunct="0">
              <a:spcBef>
                <a:spcPts val="600"/>
              </a:spcBef>
              <a:spcAft>
                <a:spcPts val="1200"/>
              </a:spcAft>
              <a:buSzPct val="95000"/>
              <a:buFont typeface="Arial" pitchFamily="34" charset="0"/>
              <a:buChar char="■"/>
            </a:pPr>
            <a:r>
              <a:rPr lang="en-US" sz="2200" kern="0" dirty="0" smtClean="0">
                <a:solidFill>
                  <a:srgbClr val="000000"/>
                </a:solidFill>
                <a:latin typeface="Tahoma" pitchFamily="34" charset="0"/>
                <a:ea typeface="Tahoma" pitchFamily="34" charset="0"/>
                <a:cs typeface="Tahoma" pitchFamily="34" charset="0"/>
              </a:rPr>
              <a:t>Median time on transplant wait list for adults: 2.6 years </a:t>
            </a:r>
          </a:p>
          <a:p>
            <a:pPr marL="346075" indent="-346075" eaLnBrk="0" fontAlgn="base" hangingPunct="0">
              <a:spcBef>
                <a:spcPts val="600"/>
              </a:spcBef>
              <a:spcAft>
                <a:spcPts val="1200"/>
              </a:spcAft>
              <a:buClr>
                <a:srgbClr val="97233F"/>
              </a:buClr>
              <a:buFont typeface="Arial" pitchFamily="34" charset="0"/>
              <a:buChar char="■"/>
              <a:defRPr/>
            </a:pPr>
            <a:r>
              <a:rPr lang="en-US" sz="2200" dirty="0" smtClean="0">
                <a:solidFill>
                  <a:srgbClr val="000000"/>
                </a:solidFill>
                <a:latin typeface="Tahoma" pitchFamily="34" charset="0"/>
                <a:ea typeface="Tahoma" pitchFamily="34" charset="0"/>
                <a:cs typeface="Tahoma" pitchFamily="34" charset="0"/>
              </a:rPr>
              <a:t>Medicare CKD expenditures: $45.5 billion (nearly 20% </a:t>
            </a:r>
            <a:r>
              <a:rPr lang="en-US" sz="2200" dirty="0">
                <a:solidFill>
                  <a:srgbClr val="000000"/>
                </a:solidFill>
                <a:latin typeface="Tahoma" pitchFamily="34" charset="0"/>
                <a:ea typeface="Tahoma" pitchFamily="34" charset="0"/>
                <a:cs typeface="Tahoma" pitchFamily="34" charset="0"/>
              </a:rPr>
              <a:t>of total Medicare expenditures</a:t>
            </a:r>
            <a:r>
              <a:rPr lang="en-US" sz="2200" dirty="0" smtClean="0">
                <a:solidFill>
                  <a:srgbClr val="000000"/>
                </a:solidFill>
                <a:latin typeface="Tahoma" pitchFamily="34" charset="0"/>
                <a:ea typeface="Tahoma" pitchFamily="34" charset="0"/>
                <a:cs typeface="Tahoma" pitchFamily="34" charset="0"/>
              </a:rPr>
              <a:t>)</a:t>
            </a:r>
          </a:p>
          <a:p>
            <a:pPr marL="346075" indent="-346075" eaLnBrk="0" fontAlgn="base" hangingPunct="0">
              <a:spcBef>
                <a:spcPts val="600"/>
              </a:spcBef>
              <a:spcAft>
                <a:spcPts val="1200"/>
              </a:spcAft>
              <a:buClr>
                <a:srgbClr val="97233F"/>
              </a:buClr>
              <a:buFont typeface="Arial" pitchFamily="34" charset="0"/>
              <a:buChar char="■"/>
              <a:defRPr/>
            </a:pPr>
            <a:r>
              <a:rPr lang="en-US" sz="2200" dirty="0" smtClean="0">
                <a:solidFill>
                  <a:srgbClr val="000000"/>
                </a:solidFill>
                <a:latin typeface="Tahoma" pitchFamily="34" charset="0"/>
                <a:ea typeface="Tahoma" pitchFamily="34" charset="0"/>
                <a:cs typeface="Tahoma" pitchFamily="34" charset="0"/>
              </a:rPr>
              <a:t>Total ESRD costs: </a:t>
            </a:r>
            <a:r>
              <a:rPr lang="en-US" sz="2200" dirty="0">
                <a:solidFill>
                  <a:srgbClr val="000000"/>
                </a:solidFill>
                <a:latin typeface="Tahoma" pitchFamily="34" charset="0"/>
                <a:ea typeface="Tahoma" pitchFamily="34" charset="0"/>
                <a:cs typeface="Tahoma" pitchFamily="34" charset="0"/>
              </a:rPr>
              <a:t>$49.3 </a:t>
            </a:r>
            <a:r>
              <a:rPr lang="en-US" sz="2200" dirty="0" smtClean="0">
                <a:solidFill>
                  <a:srgbClr val="000000"/>
                </a:solidFill>
                <a:latin typeface="Tahoma" pitchFamily="34" charset="0"/>
                <a:ea typeface="Tahoma" pitchFamily="34" charset="0"/>
                <a:cs typeface="Tahoma" pitchFamily="34" charset="0"/>
              </a:rPr>
              <a:t>billion including </a:t>
            </a:r>
            <a:r>
              <a:rPr lang="en-US" sz="2200" dirty="0">
                <a:solidFill>
                  <a:srgbClr val="000000"/>
                </a:solidFill>
                <a:latin typeface="Tahoma" pitchFamily="34" charset="0"/>
                <a:ea typeface="Tahoma" pitchFamily="34" charset="0"/>
                <a:cs typeface="Tahoma" pitchFamily="34" charset="0"/>
              </a:rPr>
              <a:t>$34.4 billion </a:t>
            </a:r>
            <a:r>
              <a:rPr lang="en-US" sz="2200" dirty="0" smtClean="0">
                <a:solidFill>
                  <a:srgbClr val="000000"/>
                </a:solidFill>
                <a:latin typeface="Tahoma" pitchFamily="34" charset="0"/>
                <a:ea typeface="Tahoma" pitchFamily="34" charset="0"/>
                <a:cs typeface="Tahoma" pitchFamily="34" charset="0"/>
              </a:rPr>
              <a:t>of Medicare expenditures </a:t>
            </a:r>
            <a:endParaRPr lang="en-US" sz="2200" dirty="0">
              <a:solidFill>
                <a:srgbClr val="000000"/>
              </a:solidFill>
              <a:latin typeface="Tahoma" pitchFamily="34" charset="0"/>
              <a:ea typeface="Tahoma" pitchFamily="34" charset="0"/>
              <a:cs typeface="Tahoma" pitchFamily="34" charset="0"/>
            </a:endParaRPr>
          </a:p>
          <a:p>
            <a:pPr marL="346075" indent="-346075" eaLnBrk="0" fontAlgn="base" hangingPunct="0">
              <a:spcBef>
                <a:spcPts val="600"/>
              </a:spcBef>
              <a:spcAft>
                <a:spcPts val="1200"/>
              </a:spcAft>
              <a:buClr>
                <a:srgbClr val="97233F"/>
              </a:buClr>
              <a:buFont typeface="Arial" pitchFamily="34" charset="0"/>
              <a:buChar char="■"/>
              <a:defRPr/>
            </a:pPr>
            <a:endParaRPr lang="en-US" sz="2200" kern="0" dirty="0">
              <a:solidFill>
                <a:srgbClr val="000000"/>
              </a:solidFill>
              <a:latin typeface="Tahoma" pitchFamily="34" charset="0"/>
              <a:ea typeface="Tahoma" pitchFamily="34" charset="0"/>
              <a:cs typeface="Tahoma" pitchFamily="34" charset="0"/>
            </a:endParaRPr>
          </a:p>
        </p:txBody>
      </p:sp>
      <p:sp>
        <p:nvSpPr>
          <p:cNvPr id="4" name="Slide Number Placeholder 2"/>
          <p:cNvSpPr txBox="1">
            <a:spLocks/>
          </p:cNvSpPr>
          <p:nvPr/>
        </p:nvSpPr>
        <p:spPr>
          <a:xfrm>
            <a:off x="8686800" y="6569075"/>
            <a:ext cx="457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8ECAD15-DF40-4D57-8D99-2197AD37FB1A}" type="slidenum">
              <a:rPr lang="en-US" sz="1200" smtClean="0">
                <a:solidFill>
                  <a:srgbClr val="000000"/>
                </a:solidFill>
                <a:latin typeface="Tahoma" panose="020B0604030504040204" pitchFamily="34" charset="0"/>
                <a:ea typeface="Tahoma" panose="020B0604030504040204" pitchFamily="34" charset="0"/>
                <a:cs typeface="Tahoma" panose="020B0604030504040204" pitchFamily="34" charset="0"/>
              </a:rPr>
              <a:pPr algn="r"/>
              <a:t>26</a:t>
            </a:fld>
            <a:endParaRPr lang="en-US" sz="12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 Box 1028"/>
          <p:cNvSpPr txBox="1">
            <a:spLocks noChangeArrowheads="1"/>
          </p:cNvSpPr>
          <p:nvPr/>
        </p:nvSpPr>
        <p:spPr bwMode="auto">
          <a:xfrm>
            <a:off x="1371600" y="5867400"/>
            <a:ext cx="7543800" cy="964367"/>
          </a:xfrm>
          <a:prstGeom prst="rect">
            <a:avLst/>
          </a:prstGeom>
          <a:noFill/>
          <a:ln w="12700">
            <a:noFill/>
            <a:miter lim="800000"/>
            <a:headEnd type="none" w="sm" len="sm"/>
            <a:tailEnd type="none" w="sm" len="sm"/>
          </a:ln>
        </p:spPr>
        <p:txBody>
          <a:bodyPr wrap="square">
            <a:spAutoFit/>
          </a:bodyPr>
          <a:lstStyle/>
          <a:p>
            <a:pPr>
              <a:spcAft>
                <a:spcPts val="200"/>
              </a:spcAft>
            </a:pP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SOURCE: National </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Chronic Kidney Disease Fact Sheet, </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2014. </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US DHHS, </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Centers </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for Disease Control and </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Prevention, Atlanta, GA: </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2014</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Available at </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hlinkClick r:id="rId3"/>
              </a:rPr>
              <a:t>http://</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hlinkClick r:id="rId3"/>
              </a:rPr>
              <a:t>www.cdc.gov/diabetes/pubs/factsheets/kidney.htm</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p>
          <a:p>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U.S</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Renal </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Data System, USRDS 2013 Annual Data Report: Atlas of Chronic Kidney Disease and End-Stage Renal Disease in the United States. National Institutes of Health, National Institute of Diabetes and Digestive and Kidney Diseases, Bethesda, MD, 2013. Available at </a:t>
            </a:r>
            <a:r>
              <a:rPr lang="en-US" sz="1100" u="sng" dirty="0">
                <a:solidFill>
                  <a:srgbClr val="000000"/>
                </a:solidFill>
                <a:latin typeface="Tahoma" panose="020B0604030504040204" pitchFamily="34" charset="0"/>
                <a:ea typeface="Tahoma" panose="020B0604030504040204" pitchFamily="34" charset="0"/>
                <a:cs typeface="Tahoma" panose="020B0604030504040204" pitchFamily="34" charset="0"/>
                <a:hlinkClick r:id="rId4"/>
              </a:rPr>
              <a:t>http://</a:t>
            </a:r>
            <a:r>
              <a:rPr lang="en-US" sz="1100" u="sng" dirty="0" smtClean="0">
                <a:solidFill>
                  <a:srgbClr val="000000"/>
                </a:solidFill>
                <a:latin typeface="Tahoma" panose="020B0604030504040204" pitchFamily="34" charset="0"/>
                <a:ea typeface="Tahoma" panose="020B0604030504040204" pitchFamily="34" charset="0"/>
                <a:cs typeface="Tahoma" panose="020B0604030504040204" pitchFamily="34" charset="0"/>
                <a:hlinkClick r:id="rId4"/>
              </a:rPr>
              <a:t>www.usrds.org/atlas.aspx</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205802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15"/>
          <p:cNvGraphicFramePr>
            <a:graphicFrameLocks noGrp="1"/>
          </p:cNvGraphicFramePr>
          <p:nvPr>
            <p:ph type="chart" sz="quarter" idx="4294967295"/>
            <p:extLst>
              <p:ext uri="{D42A27DB-BD31-4B8C-83A1-F6EECF244321}">
                <p14:modId xmlns:p14="http://schemas.microsoft.com/office/powerpoint/2010/main" val="1991510882"/>
              </p:ext>
            </p:extLst>
          </p:nvPr>
        </p:nvGraphicFramePr>
        <p:xfrm>
          <a:off x="9525" y="838200"/>
          <a:ext cx="9134475"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idx="4294967295"/>
          </p:nvPr>
        </p:nvSpPr>
        <p:spPr>
          <a:xfrm>
            <a:off x="0" y="228600"/>
            <a:ext cx="9144000" cy="539750"/>
          </a:xfrm>
        </p:spPr>
        <p:txBody>
          <a:bodyPr>
            <a:noAutofit/>
          </a:bodyPr>
          <a:lstStyle/>
          <a:p>
            <a:r>
              <a:rPr lang="en-US" sz="3200" b="1" dirty="0" smtClean="0">
                <a:solidFill>
                  <a:srgbClr val="003F72"/>
                </a:solidFill>
                <a:latin typeface="Tahoma" pitchFamily="34" charset="0"/>
                <a:ea typeface="Tahoma" pitchFamily="34" charset="0"/>
                <a:cs typeface="Tahoma" pitchFamily="34" charset="0"/>
              </a:rPr>
              <a:t>Chronic Kidney Disease, Adults, 2005–2010</a:t>
            </a:r>
            <a:endParaRPr lang="en-US" sz="3200" b="1" dirty="0">
              <a:solidFill>
                <a:srgbClr val="003F72"/>
              </a:solidFill>
              <a:latin typeface="Tahoma" pitchFamily="34" charset="0"/>
              <a:ea typeface="Tahoma" pitchFamily="34" charset="0"/>
              <a:cs typeface="Tahoma" pitchFamily="34" charset="0"/>
            </a:endParaRPr>
          </a:p>
        </p:txBody>
      </p:sp>
      <p:sp>
        <p:nvSpPr>
          <p:cNvPr id="15" name="Text Placeholder 35"/>
          <p:cNvSpPr>
            <a:spLocks noGrp="1"/>
          </p:cNvSpPr>
          <p:nvPr>
            <p:ph type="body" sz="quarter" idx="4294967295"/>
          </p:nvPr>
        </p:nvSpPr>
        <p:spPr>
          <a:xfrm>
            <a:off x="2895600" y="838200"/>
            <a:ext cx="2705100" cy="381000"/>
          </a:xfrm>
          <a:prstGeom prst="rect">
            <a:avLst/>
          </a:prstGeom>
        </p:spPr>
        <p:txBody>
          <a:bodyPr>
            <a:noAutofit/>
          </a:bodyPr>
          <a:lstStyle/>
          <a:p>
            <a:pPr marL="0" indent="0" algn="l">
              <a:buNone/>
            </a:pPr>
            <a:r>
              <a:rPr lang="en-US" sz="1500" b="1" dirty="0" smtClean="0">
                <a:latin typeface="Tahoma" pitchFamily="34" charset="0"/>
                <a:ea typeface="Tahoma" pitchFamily="34" charset="0"/>
                <a:cs typeface="Tahoma" pitchFamily="34" charset="0"/>
              </a:rPr>
              <a:t>HP2020 Target: 13.7%</a:t>
            </a:r>
            <a:endParaRPr lang="en-US" sz="1500" b="1" dirty="0">
              <a:latin typeface="Tahoma" pitchFamily="34" charset="0"/>
              <a:ea typeface="Tahoma" pitchFamily="34" charset="0"/>
              <a:cs typeface="Tahoma" pitchFamily="34" charset="0"/>
            </a:endParaRPr>
          </a:p>
        </p:txBody>
      </p:sp>
      <p:sp>
        <p:nvSpPr>
          <p:cNvPr id="18" name="Text Placeholder 8"/>
          <p:cNvSpPr txBox="1">
            <a:spLocks/>
          </p:cNvSpPr>
          <p:nvPr/>
        </p:nvSpPr>
        <p:spPr>
          <a:xfrm>
            <a:off x="7467601" y="6476130"/>
            <a:ext cx="1371599" cy="338328"/>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CKD-1</a:t>
            </a: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7"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solidFill>
                <a:latin typeface="Tahoma" pitchFamily="34" charset="0"/>
                <a:ea typeface="Tahoma" pitchFamily="34" charset="0"/>
                <a:cs typeface="Tahoma" pitchFamily="34" charset="0"/>
              </a:rPr>
              <a:pPr/>
              <a:t>27</a:t>
            </a:fld>
            <a:endParaRPr lang="en-US" dirty="0">
              <a:solidFill>
                <a:prstClr val="black"/>
              </a:solidFill>
              <a:latin typeface="Tahoma" pitchFamily="34" charset="0"/>
              <a:ea typeface="Tahoma" pitchFamily="34" charset="0"/>
              <a:cs typeface="Tahoma" pitchFamily="34" charset="0"/>
            </a:endParaRPr>
          </a:p>
        </p:txBody>
      </p:sp>
      <p:sp>
        <p:nvSpPr>
          <p:cNvPr id="14" name="Text Placeholder 7"/>
          <p:cNvSpPr txBox="1">
            <a:spLocks/>
          </p:cNvSpPr>
          <p:nvPr/>
        </p:nvSpPr>
        <p:spPr>
          <a:xfrm>
            <a:off x="0" y="5715000"/>
            <a:ext cx="9144000" cy="794083"/>
          </a:xfrm>
          <a:prstGeom prst="rect">
            <a:avLst/>
          </a:prstGeom>
        </p:spPr>
        <p:txBody>
          <a:bodyPr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NOTES:     = 95% confidence interval. *HP2020 baseline. Data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are for adults 18 years+ with CKD stages 1-4. Stage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1 is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defined as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estimated glomerular filtration rate (</a:t>
            </a:r>
            <a:r>
              <a:rPr lang="en-US" sz="11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eGFR</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 ≥90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ml/min/1.73 m² and urinary albumin/creatinine ratio (ACR</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30 mg/g; stage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2: </a:t>
            </a:r>
            <a:r>
              <a:rPr lang="en-US" sz="1100" dirty="0" err="1">
                <a:solidFill>
                  <a:prstClr val="black"/>
                </a:solidFill>
                <a:latin typeface="Tahoma" panose="020B0604030504040204" pitchFamily="34" charset="0"/>
                <a:ea typeface="Tahoma" panose="020B0604030504040204" pitchFamily="34" charset="0"/>
                <a:cs typeface="Tahoma" panose="020B0604030504040204" pitchFamily="34" charset="0"/>
              </a:rPr>
              <a:t>eGFR</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 60-89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ml/min/1.73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m² and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ACR</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≥30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mg/g;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stages 3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and 4: </a:t>
            </a:r>
            <a:r>
              <a:rPr lang="en-US" sz="1100" dirty="0" err="1">
                <a:solidFill>
                  <a:prstClr val="black"/>
                </a:solidFill>
                <a:latin typeface="Tahoma" panose="020B0604030504040204" pitchFamily="34" charset="0"/>
                <a:ea typeface="Tahoma" panose="020B0604030504040204" pitchFamily="34" charset="0"/>
                <a:cs typeface="Tahoma" panose="020B0604030504040204" pitchFamily="34" charset="0"/>
              </a:rPr>
              <a:t>eGFR</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 30-59 and 15-29 ml/min/1.73 m²,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respectively. Except for age specific groups, data are age adjusted to the 2000 standard population. Respondents were asked to select one or more races. The categories black and white include persons who reported only one racial group and exclude persons of Hispanic origin. Mexican American persons may be of any race. </a:t>
            </a:r>
            <a:endParaRPr lang="en-US" sz="11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 Placeholder 2"/>
          <p:cNvSpPr txBox="1">
            <a:spLocks/>
          </p:cNvSpPr>
          <p:nvPr/>
        </p:nvSpPr>
        <p:spPr>
          <a:xfrm>
            <a:off x="0" y="6477000"/>
            <a:ext cx="7297093" cy="2519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National Health and Nutrition Examination Survey (NHANES), CDC/NCHS</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a:t>
            </a:r>
          </a:p>
        </p:txBody>
      </p:sp>
      <p:sp>
        <p:nvSpPr>
          <p:cNvPr id="12" name="Text Box 10"/>
          <p:cNvSpPr txBox="1">
            <a:spLocks noChangeArrowheads="1"/>
          </p:cNvSpPr>
          <p:nvPr/>
        </p:nvSpPr>
        <p:spPr bwMode="auto">
          <a:xfrm>
            <a:off x="381000" y="4340126"/>
            <a:ext cx="973728" cy="276999"/>
          </a:xfrm>
          <a:prstGeom prst="rect">
            <a:avLst/>
          </a:prstGeom>
          <a:noFill/>
          <a:ln w="9525">
            <a:noFill/>
            <a:miter lim="800000"/>
            <a:headEnd/>
            <a:tailEnd/>
          </a:ln>
        </p:spPr>
        <p:txBody>
          <a:bodyPr wrap="none">
            <a:spAutoFit/>
          </a:bodyPr>
          <a:lstStyle/>
          <a:p>
            <a:pPr algn="r" eaLnBrk="0" hangingPunct="0"/>
            <a:r>
              <a:rPr lang="en-US" sz="1200" dirty="0" smtClean="0">
                <a:solidFill>
                  <a:srgbClr val="000000"/>
                </a:solidFill>
                <a:latin typeface="Tahoma" pitchFamily="34" charset="0"/>
                <a:ea typeface="Tahoma" pitchFamily="34" charset="0"/>
                <a:cs typeface="Tahoma" pitchFamily="34" charset="0"/>
              </a:rPr>
              <a:t>Age (years)</a:t>
            </a:r>
            <a:endParaRPr lang="en-US" sz="1200" dirty="0">
              <a:solidFill>
                <a:srgbClr val="000000"/>
              </a:solidFill>
              <a:latin typeface="Tahoma" pitchFamily="34" charset="0"/>
              <a:ea typeface="Tahoma" pitchFamily="34" charset="0"/>
              <a:cs typeface="Tahoma" pitchFamily="34" charset="0"/>
            </a:endParaRPr>
          </a:p>
        </p:txBody>
      </p:sp>
      <p:sp>
        <p:nvSpPr>
          <p:cNvPr id="13" name="Text Box 10"/>
          <p:cNvSpPr txBox="1">
            <a:spLocks noChangeArrowheads="1"/>
          </p:cNvSpPr>
          <p:nvPr/>
        </p:nvSpPr>
        <p:spPr bwMode="auto">
          <a:xfrm>
            <a:off x="182881" y="3099137"/>
            <a:ext cx="990600" cy="1015663"/>
          </a:xfrm>
          <a:prstGeom prst="rect">
            <a:avLst/>
          </a:prstGeom>
          <a:noFill/>
          <a:ln w="9525">
            <a:noFill/>
            <a:miter lim="800000"/>
            <a:headEnd/>
            <a:tailEnd/>
          </a:ln>
        </p:spPr>
        <p:txBody>
          <a:bodyPr wrap="square">
            <a:spAutoFit/>
          </a:bodyPr>
          <a:lstStyle/>
          <a:p>
            <a:pPr algn="r" eaLnBrk="0" hangingPunct="0"/>
            <a:r>
              <a:rPr lang="en-US" sz="1200" dirty="0" smtClean="0">
                <a:solidFill>
                  <a:srgbClr val="000000"/>
                </a:solidFill>
                <a:latin typeface="Tahoma" pitchFamily="34" charset="0"/>
                <a:ea typeface="Tahoma" pitchFamily="34" charset="0"/>
                <a:cs typeface="Tahoma" pitchFamily="34" charset="0"/>
              </a:rPr>
              <a:t>Family Income (percent </a:t>
            </a:r>
            <a:r>
              <a:rPr lang="en-US" sz="1200" dirty="0">
                <a:solidFill>
                  <a:srgbClr val="000000"/>
                </a:solidFill>
                <a:latin typeface="Tahoma" pitchFamily="34" charset="0"/>
                <a:ea typeface="Tahoma" pitchFamily="34" charset="0"/>
                <a:cs typeface="Tahoma" pitchFamily="34" charset="0"/>
              </a:rPr>
              <a:t>p</a:t>
            </a:r>
            <a:r>
              <a:rPr lang="en-US" sz="1200" dirty="0" smtClean="0">
                <a:solidFill>
                  <a:srgbClr val="000000"/>
                </a:solidFill>
                <a:latin typeface="Tahoma" pitchFamily="34" charset="0"/>
                <a:ea typeface="Tahoma" pitchFamily="34" charset="0"/>
                <a:cs typeface="Tahoma" pitchFamily="34" charset="0"/>
              </a:rPr>
              <a:t>overty threshold)</a:t>
            </a:r>
            <a:endParaRPr lang="en-US" sz="1200" dirty="0">
              <a:solidFill>
                <a:srgbClr val="000000"/>
              </a:solidFill>
              <a:latin typeface="Tahoma" pitchFamily="34" charset="0"/>
              <a:ea typeface="Tahoma" pitchFamily="34" charset="0"/>
              <a:cs typeface="Tahoma" pitchFamily="34" charset="0"/>
            </a:endParaRPr>
          </a:p>
        </p:txBody>
      </p:sp>
      <p:sp>
        <p:nvSpPr>
          <p:cNvPr id="19" name="Left Bracket 18"/>
          <p:cNvSpPr/>
          <p:nvPr/>
        </p:nvSpPr>
        <p:spPr>
          <a:xfrm>
            <a:off x="1173481" y="3124200"/>
            <a:ext cx="45719" cy="91440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20" name="TextBox 19"/>
          <p:cNvSpPr txBox="1"/>
          <p:nvPr/>
        </p:nvSpPr>
        <p:spPr>
          <a:xfrm>
            <a:off x="4648200" y="1981200"/>
            <a:ext cx="1905000" cy="307777"/>
          </a:xfrm>
          <a:prstGeom prst="rect">
            <a:avLst/>
          </a:prstGeom>
          <a:noFill/>
          <a:ln>
            <a:noFill/>
          </a:ln>
        </p:spPr>
        <p:txBody>
          <a:bodyPr wrap="square" rtlCol="0">
            <a:spAutoFit/>
          </a:bodyPr>
          <a:lstStyle/>
          <a:p>
            <a:pPr algn="ctr"/>
            <a:r>
              <a:rPr lang="en-US" sz="1400" b="1" dirty="0" smtClean="0">
                <a:solidFill>
                  <a:srgbClr val="FF0000"/>
                </a:solidFill>
                <a:latin typeface="Tahoma" pitchFamily="34" charset="0"/>
                <a:ea typeface="Tahoma" pitchFamily="34" charset="0"/>
                <a:cs typeface="Tahoma" pitchFamily="34" charset="0"/>
              </a:rPr>
              <a:t>Decrease desired</a:t>
            </a:r>
            <a:endParaRPr lang="en-US" sz="1400" b="1" dirty="0">
              <a:solidFill>
                <a:srgbClr val="FF0000"/>
              </a:solidFill>
            </a:endParaRPr>
          </a:p>
        </p:txBody>
      </p:sp>
      <p:cxnSp>
        <p:nvCxnSpPr>
          <p:cNvPr id="21" name="Straight Arrow Connector 20"/>
          <p:cNvCxnSpPr/>
          <p:nvPr/>
        </p:nvCxnSpPr>
        <p:spPr>
          <a:xfrm flipH="1">
            <a:off x="4914900" y="2362200"/>
            <a:ext cx="685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Left Bracket 21"/>
          <p:cNvSpPr/>
          <p:nvPr/>
        </p:nvSpPr>
        <p:spPr>
          <a:xfrm>
            <a:off x="1371600" y="4191000"/>
            <a:ext cx="41563" cy="64008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23" name="TextBox 22"/>
          <p:cNvSpPr txBox="1"/>
          <p:nvPr/>
        </p:nvSpPr>
        <p:spPr>
          <a:xfrm>
            <a:off x="501209" y="5649686"/>
            <a:ext cx="353943" cy="264977"/>
          </a:xfrm>
          <a:prstGeom prst="rect">
            <a:avLst/>
          </a:prstGeom>
          <a:noFill/>
        </p:spPr>
        <p:txBody>
          <a:bodyPr vert="vert" wrap="square" rtlCol="0">
            <a:spAutoFit/>
          </a:bodyPr>
          <a:lstStyle/>
          <a:p>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sz="1100" dirty="0">
              <a:solidFill>
                <a:prstClr val="black"/>
              </a:solidFill>
            </a:endParaRPr>
          </a:p>
        </p:txBody>
      </p:sp>
    </p:spTree>
    <p:extLst>
      <p:ext uri="{BB962C8B-B14F-4D97-AF65-F5344CB8AC3E}">
        <p14:creationId xmlns:p14="http://schemas.microsoft.com/office/powerpoint/2010/main" val="1302237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15"/>
          <p:cNvGraphicFramePr>
            <a:graphicFrameLocks noGrp="1"/>
          </p:cNvGraphicFramePr>
          <p:nvPr>
            <p:ph type="chart" sz="quarter" idx="4294967295"/>
            <p:extLst>
              <p:ext uri="{D42A27DB-BD31-4B8C-83A1-F6EECF244321}">
                <p14:modId xmlns:p14="http://schemas.microsoft.com/office/powerpoint/2010/main" val="59268591"/>
              </p:ext>
            </p:extLst>
          </p:nvPr>
        </p:nvGraphicFramePr>
        <p:xfrm>
          <a:off x="9525" y="838200"/>
          <a:ext cx="9134475"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idx="4294967295"/>
          </p:nvPr>
        </p:nvSpPr>
        <p:spPr>
          <a:xfrm>
            <a:off x="-187656" y="160360"/>
            <a:ext cx="9525000" cy="539750"/>
          </a:xfrm>
        </p:spPr>
        <p:txBody>
          <a:bodyPr>
            <a:noAutofit/>
          </a:bodyPr>
          <a:lstStyle/>
          <a:p>
            <a:r>
              <a:rPr lang="en-US" sz="3100" b="1" dirty="0" smtClean="0">
                <a:solidFill>
                  <a:srgbClr val="003F72"/>
                </a:solidFill>
                <a:latin typeface="Tahoma" pitchFamily="34" charset="0"/>
                <a:ea typeface="Tahoma" pitchFamily="34" charset="0"/>
                <a:cs typeface="Tahoma" pitchFamily="34" charset="0"/>
              </a:rPr>
              <a:t>Hypertension in Adults with CKD, 2005–2010</a:t>
            </a:r>
            <a:endParaRPr lang="en-US" sz="3100" b="1" dirty="0">
              <a:solidFill>
                <a:srgbClr val="003F72"/>
              </a:solidFill>
              <a:latin typeface="Tahoma" pitchFamily="34" charset="0"/>
              <a:ea typeface="Tahoma" pitchFamily="34" charset="0"/>
              <a:cs typeface="Tahoma" pitchFamily="34" charset="0"/>
            </a:endParaRPr>
          </a:p>
        </p:txBody>
      </p:sp>
      <p:sp>
        <p:nvSpPr>
          <p:cNvPr id="15" name="Text Placeholder 35"/>
          <p:cNvSpPr>
            <a:spLocks noGrp="1"/>
          </p:cNvSpPr>
          <p:nvPr>
            <p:ph type="body" sz="quarter" idx="4294967295"/>
          </p:nvPr>
        </p:nvSpPr>
        <p:spPr>
          <a:xfrm>
            <a:off x="4076700" y="762000"/>
            <a:ext cx="2705100" cy="381000"/>
          </a:xfrm>
          <a:prstGeom prst="rect">
            <a:avLst/>
          </a:prstGeom>
        </p:spPr>
        <p:txBody>
          <a:bodyPr>
            <a:noAutofit/>
          </a:bodyPr>
          <a:lstStyle/>
          <a:p>
            <a:pPr marL="0" indent="0" algn="l">
              <a:buNone/>
            </a:pPr>
            <a:r>
              <a:rPr lang="en-US" sz="1500" b="1" dirty="0" smtClean="0">
                <a:latin typeface="Tahoma" pitchFamily="34" charset="0"/>
                <a:ea typeface="Tahoma" pitchFamily="34" charset="0"/>
                <a:cs typeface="Tahoma" pitchFamily="34" charset="0"/>
              </a:rPr>
              <a:t>HP2020 Target: 49.2%</a:t>
            </a:r>
            <a:endParaRPr lang="en-US" sz="1500" b="1" dirty="0">
              <a:latin typeface="Tahoma" pitchFamily="34" charset="0"/>
              <a:ea typeface="Tahoma" pitchFamily="34" charset="0"/>
              <a:cs typeface="Tahoma" pitchFamily="34" charset="0"/>
            </a:endParaRPr>
          </a:p>
        </p:txBody>
      </p:sp>
      <p:sp>
        <p:nvSpPr>
          <p:cNvPr id="18" name="Text Placeholder 8"/>
          <p:cNvSpPr txBox="1">
            <a:spLocks/>
          </p:cNvSpPr>
          <p:nvPr/>
        </p:nvSpPr>
        <p:spPr>
          <a:xfrm>
            <a:off x="7467601" y="6443472"/>
            <a:ext cx="1371599" cy="338328"/>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CKD-6.1</a:t>
            </a: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7"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solidFill>
                <a:latin typeface="Tahoma" pitchFamily="34" charset="0"/>
                <a:ea typeface="Tahoma" pitchFamily="34" charset="0"/>
                <a:cs typeface="Tahoma" pitchFamily="34" charset="0"/>
              </a:rPr>
              <a:pPr/>
              <a:t>28</a:t>
            </a:fld>
            <a:endParaRPr lang="en-US" dirty="0">
              <a:solidFill>
                <a:prstClr val="black"/>
              </a:solidFill>
              <a:latin typeface="Tahoma" pitchFamily="34" charset="0"/>
              <a:ea typeface="Tahoma" pitchFamily="34" charset="0"/>
              <a:cs typeface="Tahoma" pitchFamily="34" charset="0"/>
            </a:endParaRPr>
          </a:p>
        </p:txBody>
      </p:sp>
      <p:sp>
        <p:nvSpPr>
          <p:cNvPr id="14" name="Text Placeholder 7"/>
          <p:cNvSpPr txBox="1">
            <a:spLocks/>
          </p:cNvSpPr>
          <p:nvPr/>
        </p:nvSpPr>
        <p:spPr>
          <a:xfrm>
            <a:off x="0" y="5825792"/>
            <a:ext cx="8763000" cy="794083"/>
          </a:xfrm>
          <a:prstGeom prst="rect">
            <a:avLst/>
          </a:prstGeom>
        </p:spPr>
        <p:txBody>
          <a:bodyPr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NOTES:     = 95% confidence interval. *HP2020 baseline. Data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are for adults 18 years+ with CKD stages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1-4 and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either self-reported hypertension, reported prescription for hypertension medication, or measured high systolic (≥140 mmHg) or diastolic (≥90 mmHg) blood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pressure. Except for age specific groups, data are age adjusted to the 2000 standard population. Respondents were asked to select one or more races. The categories black and white include persons who reported only one racial group and exclude persons of Hispanic origin.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Mexican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American persons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may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be of any race. </a:t>
            </a:r>
            <a:endParaRPr lang="en-US" sz="11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 Placeholder 2"/>
          <p:cNvSpPr txBox="1">
            <a:spLocks/>
          </p:cNvSpPr>
          <p:nvPr/>
        </p:nvSpPr>
        <p:spPr>
          <a:xfrm>
            <a:off x="0" y="6529811"/>
            <a:ext cx="7297093" cy="2519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National Health and Nutrition Examination Survey (NHANES), CDC/NCHS</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a:t>
            </a:r>
          </a:p>
        </p:txBody>
      </p:sp>
      <p:sp>
        <p:nvSpPr>
          <p:cNvPr id="12" name="Text Box 10"/>
          <p:cNvSpPr txBox="1">
            <a:spLocks noChangeArrowheads="1"/>
          </p:cNvSpPr>
          <p:nvPr/>
        </p:nvSpPr>
        <p:spPr bwMode="auto">
          <a:xfrm>
            <a:off x="381000" y="4340126"/>
            <a:ext cx="973728" cy="276999"/>
          </a:xfrm>
          <a:prstGeom prst="rect">
            <a:avLst/>
          </a:prstGeom>
          <a:noFill/>
          <a:ln w="9525">
            <a:noFill/>
            <a:miter lim="800000"/>
            <a:headEnd/>
            <a:tailEnd/>
          </a:ln>
        </p:spPr>
        <p:txBody>
          <a:bodyPr wrap="none">
            <a:spAutoFit/>
          </a:bodyPr>
          <a:lstStyle/>
          <a:p>
            <a:pPr algn="r" eaLnBrk="0" hangingPunct="0"/>
            <a:r>
              <a:rPr lang="en-US" sz="1200" dirty="0" smtClean="0">
                <a:solidFill>
                  <a:srgbClr val="000000"/>
                </a:solidFill>
                <a:latin typeface="Tahoma" pitchFamily="34" charset="0"/>
                <a:ea typeface="Tahoma" pitchFamily="34" charset="0"/>
                <a:cs typeface="Tahoma" pitchFamily="34" charset="0"/>
              </a:rPr>
              <a:t>Age (years)</a:t>
            </a:r>
            <a:endParaRPr lang="en-US" sz="1200" dirty="0">
              <a:solidFill>
                <a:srgbClr val="000000"/>
              </a:solidFill>
              <a:latin typeface="Tahoma" pitchFamily="34" charset="0"/>
              <a:ea typeface="Tahoma" pitchFamily="34" charset="0"/>
              <a:cs typeface="Tahoma" pitchFamily="34" charset="0"/>
            </a:endParaRPr>
          </a:p>
        </p:txBody>
      </p:sp>
      <p:sp>
        <p:nvSpPr>
          <p:cNvPr id="13" name="Text Box 10"/>
          <p:cNvSpPr txBox="1">
            <a:spLocks noChangeArrowheads="1"/>
          </p:cNvSpPr>
          <p:nvPr/>
        </p:nvSpPr>
        <p:spPr bwMode="auto">
          <a:xfrm>
            <a:off x="182881" y="3099137"/>
            <a:ext cx="990600" cy="1015663"/>
          </a:xfrm>
          <a:prstGeom prst="rect">
            <a:avLst/>
          </a:prstGeom>
          <a:noFill/>
          <a:ln w="9525">
            <a:noFill/>
            <a:miter lim="800000"/>
            <a:headEnd/>
            <a:tailEnd/>
          </a:ln>
        </p:spPr>
        <p:txBody>
          <a:bodyPr wrap="square">
            <a:spAutoFit/>
          </a:bodyPr>
          <a:lstStyle/>
          <a:p>
            <a:pPr algn="r" eaLnBrk="0" hangingPunct="0"/>
            <a:r>
              <a:rPr lang="en-US" sz="1200" dirty="0" smtClean="0">
                <a:solidFill>
                  <a:srgbClr val="000000"/>
                </a:solidFill>
                <a:latin typeface="Tahoma" pitchFamily="34" charset="0"/>
                <a:ea typeface="Tahoma" pitchFamily="34" charset="0"/>
                <a:cs typeface="Tahoma" pitchFamily="34" charset="0"/>
              </a:rPr>
              <a:t>Family Income (percent </a:t>
            </a:r>
            <a:r>
              <a:rPr lang="en-US" sz="1200" dirty="0">
                <a:solidFill>
                  <a:srgbClr val="000000"/>
                </a:solidFill>
                <a:latin typeface="Tahoma" pitchFamily="34" charset="0"/>
                <a:ea typeface="Tahoma" pitchFamily="34" charset="0"/>
                <a:cs typeface="Tahoma" pitchFamily="34" charset="0"/>
              </a:rPr>
              <a:t>p</a:t>
            </a:r>
            <a:r>
              <a:rPr lang="en-US" sz="1200" dirty="0" smtClean="0">
                <a:solidFill>
                  <a:srgbClr val="000000"/>
                </a:solidFill>
                <a:latin typeface="Tahoma" pitchFamily="34" charset="0"/>
                <a:ea typeface="Tahoma" pitchFamily="34" charset="0"/>
                <a:cs typeface="Tahoma" pitchFamily="34" charset="0"/>
              </a:rPr>
              <a:t>overty threshold)</a:t>
            </a:r>
            <a:endParaRPr lang="en-US" sz="1200" dirty="0">
              <a:solidFill>
                <a:srgbClr val="000000"/>
              </a:solidFill>
              <a:latin typeface="Tahoma" pitchFamily="34" charset="0"/>
              <a:ea typeface="Tahoma" pitchFamily="34" charset="0"/>
              <a:cs typeface="Tahoma" pitchFamily="34" charset="0"/>
            </a:endParaRPr>
          </a:p>
        </p:txBody>
      </p:sp>
      <p:sp>
        <p:nvSpPr>
          <p:cNvPr id="19" name="Left Bracket 18"/>
          <p:cNvSpPr/>
          <p:nvPr/>
        </p:nvSpPr>
        <p:spPr>
          <a:xfrm>
            <a:off x="1173481" y="3124200"/>
            <a:ext cx="45719" cy="91440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20" name="TextBox 19"/>
          <p:cNvSpPr txBox="1"/>
          <p:nvPr/>
        </p:nvSpPr>
        <p:spPr>
          <a:xfrm>
            <a:off x="6172200" y="1981200"/>
            <a:ext cx="1905000" cy="307777"/>
          </a:xfrm>
          <a:prstGeom prst="rect">
            <a:avLst/>
          </a:prstGeom>
          <a:noFill/>
          <a:ln>
            <a:noFill/>
          </a:ln>
        </p:spPr>
        <p:txBody>
          <a:bodyPr wrap="square" rtlCol="0">
            <a:spAutoFit/>
          </a:bodyPr>
          <a:lstStyle/>
          <a:p>
            <a:pPr algn="ctr"/>
            <a:r>
              <a:rPr lang="en-US" sz="1400" b="1" dirty="0" smtClean="0">
                <a:solidFill>
                  <a:srgbClr val="FF0000"/>
                </a:solidFill>
                <a:latin typeface="Tahoma" pitchFamily="34" charset="0"/>
                <a:ea typeface="Tahoma" pitchFamily="34" charset="0"/>
                <a:cs typeface="Tahoma" pitchFamily="34" charset="0"/>
              </a:rPr>
              <a:t>Decrease desired</a:t>
            </a:r>
            <a:endParaRPr lang="en-US" sz="1400" b="1" dirty="0">
              <a:solidFill>
                <a:srgbClr val="FF0000"/>
              </a:solidFill>
            </a:endParaRPr>
          </a:p>
        </p:txBody>
      </p:sp>
      <p:cxnSp>
        <p:nvCxnSpPr>
          <p:cNvPr id="21" name="Straight Arrow Connector 20"/>
          <p:cNvCxnSpPr/>
          <p:nvPr/>
        </p:nvCxnSpPr>
        <p:spPr>
          <a:xfrm flipH="1">
            <a:off x="6515100" y="2362200"/>
            <a:ext cx="685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Left Bracket 21"/>
          <p:cNvSpPr/>
          <p:nvPr/>
        </p:nvSpPr>
        <p:spPr>
          <a:xfrm>
            <a:off x="1371600" y="4191000"/>
            <a:ext cx="41563" cy="64008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23" name="TextBox 22"/>
          <p:cNvSpPr txBox="1"/>
          <p:nvPr/>
        </p:nvSpPr>
        <p:spPr>
          <a:xfrm>
            <a:off x="529977" y="5752942"/>
            <a:ext cx="353943" cy="212636"/>
          </a:xfrm>
          <a:prstGeom prst="rect">
            <a:avLst/>
          </a:prstGeom>
          <a:noFill/>
        </p:spPr>
        <p:txBody>
          <a:bodyPr vert="vert" wrap="none" rtlCol="0">
            <a:spAutoFit/>
          </a:bodyPr>
          <a:lstStyle/>
          <a:p>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sz="1100" dirty="0">
              <a:solidFill>
                <a:prstClr val="black"/>
              </a:solidFill>
            </a:endParaRPr>
          </a:p>
        </p:txBody>
      </p:sp>
    </p:spTree>
    <p:extLst>
      <p:ext uri="{BB962C8B-B14F-4D97-AF65-F5344CB8AC3E}">
        <p14:creationId xmlns:p14="http://schemas.microsoft.com/office/powerpoint/2010/main" val="3455089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1475774559"/>
              </p:ext>
            </p:extLst>
          </p:nvPr>
        </p:nvGraphicFramePr>
        <p:xfrm>
          <a:off x="152400" y="1219200"/>
          <a:ext cx="8763000"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4"/>
          </p:nvPr>
        </p:nvSpPr>
        <p:spPr>
          <a:xfrm>
            <a:off x="8686800" y="6477000"/>
            <a:ext cx="457200" cy="365125"/>
          </a:xfrm>
        </p:spPr>
        <p:txBody>
          <a:bodyPr/>
          <a:lstStyle/>
          <a:p>
            <a:fld id="{F8ECAD15-DF40-4D57-8D99-2197AD37FB1A}" type="slidenum">
              <a:rPr lang="en-US" smtClean="0">
                <a:solidFill>
                  <a:prstClr val="black"/>
                </a:solidFill>
                <a:latin typeface="Tahoma" panose="020B0604030504040204" pitchFamily="34" charset="0"/>
                <a:ea typeface="Tahoma" panose="020B0604030504040204" pitchFamily="34" charset="0"/>
                <a:cs typeface="Tahoma" panose="020B0604030504040204" pitchFamily="34" charset="0"/>
              </a:rPr>
              <a:pPr/>
              <a:t>29</a:t>
            </a:fld>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 name="Title 2"/>
          <p:cNvSpPr>
            <a:spLocks noGrp="1"/>
          </p:cNvSpPr>
          <p:nvPr>
            <p:ph type="title"/>
          </p:nvPr>
        </p:nvSpPr>
        <p:spPr>
          <a:xfrm>
            <a:off x="0" y="0"/>
            <a:ext cx="9144000" cy="990600"/>
          </a:xfrm>
          <a:prstGeom prst="rect">
            <a:avLst/>
          </a:prstGeom>
        </p:spPr>
        <p:txBody>
          <a:bodyPr>
            <a:noAutofit/>
          </a:bodyPr>
          <a:lstStyle/>
          <a:p>
            <a:r>
              <a:rPr lang="en-US" dirty="0"/>
              <a:t>Recommended Medical Evaluation, </a:t>
            </a:r>
            <a:br>
              <a:rPr lang="en-US" dirty="0"/>
            </a:br>
            <a:r>
              <a:rPr lang="en-US" dirty="0"/>
              <a:t>Adults 65+ </a:t>
            </a:r>
            <a:r>
              <a:rPr lang="en-US" dirty="0" smtClean="0"/>
              <a:t>Years </a:t>
            </a:r>
            <a:r>
              <a:rPr lang="en-US" dirty="0"/>
              <a:t>with </a:t>
            </a:r>
            <a:r>
              <a:rPr lang="en-US" dirty="0" smtClean="0"/>
              <a:t>CKD</a:t>
            </a:r>
            <a:endParaRPr lang="en-US" dirty="0"/>
          </a:p>
        </p:txBody>
      </p:sp>
      <p:sp>
        <p:nvSpPr>
          <p:cNvPr id="9" name="Text Placeholder 7"/>
          <p:cNvSpPr>
            <a:spLocks noGrp="1"/>
          </p:cNvSpPr>
          <p:nvPr>
            <p:ph type="body" sz="quarter" idx="13"/>
          </p:nvPr>
        </p:nvSpPr>
        <p:spPr>
          <a:xfrm>
            <a:off x="0" y="6048984"/>
            <a:ext cx="7086600" cy="649686"/>
          </a:xfrm>
        </p:spPr>
        <p:txBody>
          <a:bodyPr>
            <a:noAutofit/>
          </a:bodyPr>
          <a:lstStyle/>
          <a:p>
            <a:pPr>
              <a:spcAft>
                <a:spcPts val="300"/>
              </a:spcAft>
            </a:pPr>
            <a:r>
              <a:rPr lang="en-US" sz="1100" dirty="0" smtClean="0"/>
              <a:t>NOTES: </a:t>
            </a:r>
            <a:r>
              <a:rPr lang="en-US" sz="1100" dirty="0"/>
              <a:t>I = 95% confidence interval. AIAN – American </a:t>
            </a:r>
            <a:r>
              <a:rPr lang="en-US" sz="1100" dirty="0" smtClean="0"/>
              <a:t>Indian/Alaska </a:t>
            </a:r>
            <a:r>
              <a:rPr lang="en-US" sz="1100" dirty="0"/>
              <a:t>Native. Recommended medical evaluation included serum creatinine, lipids, and </a:t>
            </a:r>
            <a:r>
              <a:rPr lang="en-US" sz="1100" dirty="0" smtClean="0"/>
              <a:t>urine albumin </a:t>
            </a:r>
            <a:r>
              <a:rPr lang="en-US" sz="1100" dirty="0"/>
              <a:t>tests. </a:t>
            </a:r>
            <a:r>
              <a:rPr lang="en-US" sz="1100" dirty="0" smtClean="0"/>
              <a:t>Respondents were </a:t>
            </a:r>
            <a:r>
              <a:rPr lang="en-US" sz="1100" dirty="0"/>
              <a:t>asked to select one or more races. The categories black and white include persons who reported </a:t>
            </a:r>
            <a:r>
              <a:rPr lang="en-US" sz="1100" dirty="0" smtClean="0"/>
              <a:t>only </a:t>
            </a:r>
            <a:r>
              <a:rPr lang="en-US" sz="1100" dirty="0"/>
              <a:t>one </a:t>
            </a:r>
            <a:r>
              <a:rPr lang="en-US" sz="1100" dirty="0" smtClean="0"/>
              <a:t>racial </a:t>
            </a:r>
            <a:r>
              <a:rPr lang="en-US" sz="1100" dirty="0"/>
              <a:t>group and exclude persons of Hispanic origin. Persons of Hispanic origin may be of any race</a:t>
            </a:r>
            <a:r>
              <a:rPr lang="en-US" sz="1100" dirty="0" smtClean="0"/>
              <a:t>.</a:t>
            </a:r>
          </a:p>
          <a:p>
            <a:pPr>
              <a:spcAft>
                <a:spcPts val="300"/>
              </a:spcAft>
            </a:pPr>
            <a:r>
              <a:rPr lang="en-US" sz="1100" dirty="0"/>
              <a:t>SOURCE: United States Renal Data System (USRDS), NIH/NIDDK</a:t>
            </a:r>
            <a:r>
              <a:rPr lang="en-US" sz="1100" dirty="0" smtClean="0"/>
              <a:t>. </a:t>
            </a:r>
            <a:endParaRPr lang="en-US" sz="1100" dirty="0"/>
          </a:p>
        </p:txBody>
      </p:sp>
      <p:sp>
        <p:nvSpPr>
          <p:cNvPr id="10" name="TextBox 9"/>
          <p:cNvSpPr txBox="1"/>
          <p:nvPr/>
        </p:nvSpPr>
        <p:spPr>
          <a:xfrm>
            <a:off x="7010400" y="6234955"/>
            <a:ext cx="1676400" cy="461665"/>
          </a:xfrm>
          <a:prstGeom prst="rect">
            <a:avLst/>
          </a:prstGeom>
          <a:noFill/>
          <a:ln w="19050">
            <a:solidFill>
              <a:srgbClr val="C00000"/>
            </a:solidFill>
          </a:ln>
        </p:spPr>
        <p:txBody>
          <a:bodyPr wrap="square" rtlCol="0">
            <a:spAutoFit/>
          </a:bodyPr>
          <a:lstStyle/>
          <a:p>
            <a:pPr algn="ctr"/>
            <a:r>
              <a:rPr lang="en-US" sz="1200" b="1" dirty="0" smtClean="0">
                <a:solidFill>
                  <a:prstClr val="black"/>
                </a:solidFill>
                <a:latin typeface="Tahoma" pitchFamily="34" charset="0"/>
                <a:ea typeface="Tahoma" pitchFamily="34" charset="0"/>
                <a:cs typeface="Tahoma" pitchFamily="34" charset="0"/>
              </a:rPr>
              <a:t>Obj. CKD-4.1</a:t>
            </a:r>
            <a:endParaRPr lang="en-US" sz="1200" b="1" dirty="0">
              <a:solidFill>
                <a:prstClr val="black"/>
              </a:solidFill>
              <a:latin typeface="Tahoma" pitchFamily="34" charset="0"/>
              <a:ea typeface="Tahoma" pitchFamily="34" charset="0"/>
              <a:cs typeface="Tahoma" pitchFamily="34" charset="0"/>
            </a:endParaRPr>
          </a:p>
          <a:p>
            <a:pPr algn="ctr"/>
            <a:r>
              <a:rPr lang="en-US" sz="1200" dirty="0" smtClean="0">
                <a:solidFill>
                  <a:prstClr val="black"/>
                </a:solidFill>
                <a:latin typeface="Tahoma" pitchFamily="34" charset="0"/>
                <a:ea typeface="Tahoma" pitchFamily="34" charset="0"/>
                <a:cs typeface="Tahoma" pitchFamily="34" charset="0"/>
              </a:rPr>
              <a:t>Increase desired</a:t>
            </a:r>
            <a:endParaRPr lang="en-US" sz="1200" dirty="0">
              <a:solidFill>
                <a:prstClr val="black"/>
              </a:solidFill>
              <a:latin typeface="Tahoma" pitchFamily="34" charset="0"/>
              <a:ea typeface="Tahoma" pitchFamily="34" charset="0"/>
              <a:cs typeface="Tahoma" pitchFamily="34" charset="0"/>
            </a:endParaRPr>
          </a:p>
        </p:txBody>
      </p:sp>
      <p:sp>
        <p:nvSpPr>
          <p:cNvPr id="11" name="TextBox 10"/>
          <p:cNvSpPr txBox="1"/>
          <p:nvPr/>
        </p:nvSpPr>
        <p:spPr>
          <a:xfrm>
            <a:off x="528449" y="914400"/>
            <a:ext cx="1295401" cy="338554"/>
          </a:xfrm>
          <a:prstGeom prst="rect">
            <a:avLst/>
          </a:prstGeom>
          <a:noFill/>
        </p:spPr>
        <p:txBody>
          <a:bodyPr wrap="square" rtlCol="0">
            <a:spAutoFit/>
          </a:bodyPr>
          <a:lstStyle/>
          <a:p>
            <a:r>
              <a:rPr lang="en-US" sz="1600" b="1" dirty="0" smtClean="0">
                <a:solidFill>
                  <a:prstClr val="black"/>
                </a:solidFill>
                <a:latin typeface="Tahoma" pitchFamily="34" charset="0"/>
                <a:ea typeface="Tahoma" pitchFamily="34" charset="0"/>
                <a:cs typeface="Tahoma" pitchFamily="34" charset="0"/>
              </a:rPr>
              <a:t>Percent</a:t>
            </a:r>
            <a:endParaRPr lang="en-US" sz="1600" b="1" dirty="0">
              <a:solidFill>
                <a:prstClr val="black"/>
              </a:solidFill>
              <a:latin typeface="Tahoma" pitchFamily="34" charset="0"/>
              <a:ea typeface="Tahoma" pitchFamily="34" charset="0"/>
              <a:cs typeface="Tahoma" pitchFamily="34" charset="0"/>
            </a:endParaRPr>
          </a:p>
        </p:txBody>
      </p:sp>
      <p:sp>
        <p:nvSpPr>
          <p:cNvPr id="12" name="Rectangle 17"/>
          <p:cNvSpPr>
            <a:spLocks noChangeArrowheads="1"/>
          </p:cNvSpPr>
          <p:nvPr/>
        </p:nvSpPr>
        <p:spPr bwMode="auto">
          <a:xfrm>
            <a:off x="3657600" y="1371600"/>
            <a:ext cx="990600" cy="209288"/>
          </a:xfrm>
          <a:prstGeom prst="rect">
            <a:avLst/>
          </a:prstGeom>
          <a:noFill/>
          <a:ln w="9525">
            <a:noFill/>
            <a:miter lim="800000"/>
            <a:headEnd/>
            <a:tailEnd/>
          </a:ln>
        </p:spPr>
        <p:txBody>
          <a:bodyPr lIns="0" tIns="0" rIns="0" bIns="0">
            <a:spAutoFit/>
          </a:bodyPr>
          <a:lstStyle/>
          <a:p>
            <a:pPr>
              <a:lnSpc>
                <a:spcPct val="85000"/>
              </a:lnSpc>
            </a:pPr>
            <a:r>
              <a:rPr lang="en-US" altLang="en-US" sz="1600" dirty="0" smtClean="0">
                <a:solidFill>
                  <a:prstClr val="black"/>
                </a:solidFill>
                <a:latin typeface="Tahoma" charset="0"/>
              </a:rPr>
              <a:t>2001</a:t>
            </a:r>
            <a:endParaRPr lang="en-US" altLang="en-US" sz="1600" dirty="0">
              <a:solidFill>
                <a:prstClr val="black"/>
              </a:solidFill>
              <a:latin typeface="Tahoma" charset="0"/>
            </a:endParaRPr>
          </a:p>
        </p:txBody>
      </p:sp>
      <p:sp>
        <p:nvSpPr>
          <p:cNvPr id="13" name="Rectangle 18"/>
          <p:cNvSpPr>
            <a:spLocks noChangeArrowheads="1"/>
          </p:cNvSpPr>
          <p:nvPr/>
        </p:nvSpPr>
        <p:spPr bwMode="auto">
          <a:xfrm>
            <a:off x="3309938" y="1371600"/>
            <a:ext cx="195262" cy="185738"/>
          </a:xfrm>
          <a:prstGeom prst="rect">
            <a:avLst/>
          </a:prstGeom>
          <a:solidFill>
            <a:srgbClr val="CCFFFF"/>
          </a:solidFill>
          <a:ln w="9525">
            <a:solidFill>
              <a:schemeClr val="tx1"/>
            </a:solidFill>
            <a:miter lim="800000"/>
            <a:headEnd/>
            <a:tailEnd/>
          </a:ln>
          <a:effectLst/>
        </p:spPr>
        <p:txBody>
          <a:bodyPr wrap="none" anchor="ctr"/>
          <a:lstStyle/>
          <a:p>
            <a:endParaRPr lang="en-US" dirty="0">
              <a:solidFill>
                <a:prstClr val="black"/>
              </a:solidFill>
            </a:endParaRPr>
          </a:p>
        </p:txBody>
      </p:sp>
      <p:sp>
        <p:nvSpPr>
          <p:cNvPr id="14" name="Rectangle 19"/>
          <p:cNvSpPr>
            <a:spLocks noChangeArrowheads="1"/>
          </p:cNvSpPr>
          <p:nvPr/>
        </p:nvSpPr>
        <p:spPr bwMode="auto">
          <a:xfrm>
            <a:off x="4757738" y="1371600"/>
            <a:ext cx="195262" cy="185738"/>
          </a:xfrm>
          <a:prstGeom prst="rect">
            <a:avLst/>
          </a:prstGeom>
          <a:solidFill>
            <a:srgbClr val="008080"/>
          </a:solidFill>
          <a:ln w="9525">
            <a:solidFill>
              <a:schemeClr val="tx1"/>
            </a:solidFill>
            <a:miter lim="800000"/>
            <a:headEnd/>
            <a:tailEnd/>
          </a:ln>
          <a:effectLst/>
        </p:spPr>
        <p:txBody>
          <a:bodyPr wrap="none" anchor="ctr"/>
          <a:lstStyle/>
          <a:p>
            <a:endParaRPr lang="en-US" dirty="0">
              <a:solidFill>
                <a:prstClr val="black"/>
              </a:solidFill>
            </a:endParaRPr>
          </a:p>
        </p:txBody>
      </p:sp>
      <p:sp>
        <p:nvSpPr>
          <p:cNvPr id="15" name="Rectangle 20"/>
          <p:cNvSpPr>
            <a:spLocks noChangeArrowheads="1"/>
          </p:cNvSpPr>
          <p:nvPr/>
        </p:nvSpPr>
        <p:spPr bwMode="auto">
          <a:xfrm>
            <a:off x="5105400" y="1371600"/>
            <a:ext cx="990600" cy="209288"/>
          </a:xfrm>
          <a:prstGeom prst="rect">
            <a:avLst/>
          </a:prstGeom>
          <a:noFill/>
          <a:ln w="9525">
            <a:noFill/>
            <a:miter lim="800000"/>
            <a:headEnd/>
            <a:tailEnd/>
          </a:ln>
        </p:spPr>
        <p:txBody>
          <a:bodyPr lIns="0" tIns="0" rIns="0" bIns="0">
            <a:spAutoFit/>
          </a:bodyPr>
          <a:lstStyle/>
          <a:p>
            <a:pPr>
              <a:lnSpc>
                <a:spcPct val="85000"/>
              </a:lnSpc>
            </a:pPr>
            <a:r>
              <a:rPr lang="en-US" altLang="en-US" sz="1600" dirty="0" smtClean="0">
                <a:solidFill>
                  <a:prstClr val="black"/>
                </a:solidFill>
                <a:latin typeface="Tahoma" charset="0"/>
              </a:rPr>
              <a:t>2011</a:t>
            </a:r>
            <a:endParaRPr lang="en-US" altLang="en-US" sz="1600" dirty="0">
              <a:solidFill>
                <a:prstClr val="black"/>
              </a:solidFill>
              <a:latin typeface="Tahoma" charset="0"/>
            </a:endParaRPr>
          </a:p>
        </p:txBody>
      </p:sp>
      <p:sp>
        <p:nvSpPr>
          <p:cNvPr id="20" name="TextBox 19"/>
          <p:cNvSpPr txBox="1"/>
          <p:nvPr/>
        </p:nvSpPr>
        <p:spPr>
          <a:xfrm>
            <a:off x="2514600" y="2206823"/>
            <a:ext cx="2259984" cy="307777"/>
          </a:xfrm>
          <a:prstGeom prst="rect">
            <a:avLst/>
          </a:prstGeom>
          <a:noFill/>
        </p:spPr>
        <p:txBody>
          <a:bodyPr wrap="square" rtlCol="0">
            <a:spAutoFit/>
          </a:bodyPr>
          <a:lstStyle/>
          <a:p>
            <a:r>
              <a:rPr lang="en-US" sz="1400" b="1" dirty="0" smtClean="0">
                <a:solidFill>
                  <a:prstClr val="black"/>
                </a:solidFill>
                <a:latin typeface="Tahoma" pitchFamily="34" charset="0"/>
                <a:ea typeface="Tahoma" pitchFamily="34" charset="0"/>
                <a:cs typeface="Tahoma" pitchFamily="34" charset="0"/>
              </a:rPr>
              <a:t>HP2020 Target: 28.3%</a:t>
            </a:r>
          </a:p>
        </p:txBody>
      </p:sp>
      <p:sp>
        <p:nvSpPr>
          <p:cNvPr id="16" name="TextBox 15"/>
          <p:cNvSpPr txBox="1"/>
          <p:nvPr/>
        </p:nvSpPr>
        <p:spPr>
          <a:xfrm>
            <a:off x="6934200" y="5895201"/>
            <a:ext cx="1447800" cy="276999"/>
          </a:xfrm>
          <a:prstGeom prst="rect">
            <a:avLst/>
          </a:prstGeom>
          <a:noFill/>
        </p:spPr>
        <p:txBody>
          <a:bodyPr wrap="square" rtlCol="0">
            <a:spAutoFit/>
          </a:bodyPr>
          <a:lstStyle/>
          <a:p>
            <a:pPr algn="ctr"/>
            <a:r>
              <a:rPr lang="en-US" sz="1200" b="1" dirty="0" smtClean="0">
                <a:solidFill>
                  <a:prstClr val="black"/>
                </a:solidFill>
                <a:latin typeface="Tahoma" pitchFamily="34" charset="0"/>
                <a:ea typeface="Tahoma" pitchFamily="34" charset="0"/>
                <a:cs typeface="Tahoma" pitchFamily="34" charset="0"/>
              </a:rPr>
              <a:t>Age (years)</a:t>
            </a:r>
            <a:endParaRPr lang="en-US" sz="1200" b="1" dirty="0">
              <a:solidFill>
                <a:prstClr val="black"/>
              </a:solidFill>
              <a:latin typeface="Tahoma" pitchFamily="34" charset="0"/>
              <a:ea typeface="Tahoma" pitchFamily="34" charset="0"/>
              <a:cs typeface="Tahoma" pitchFamily="34" charset="0"/>
            </a:endParaRPr>
          </a:p>
        </p:txBody>
      </p:sp>
      <p:cxnSp>
        <p:nvCxnSpPr>
          <p:cNvPr id="18" name="Straight Connector 17"/>
          <p:cNvCxnSpPr/>
          <p:nvPr/>
        </p:nvCxnSpPr>
        <p:spPr>
          <a:xfrm>
            <a:off x="6781800" y="5867400"/>
            <a:ext cx="1676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3596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905000"/>
          </a:xfrm>
        </p:spPr>
        <p:txBody>
          <a:bodyPr>
            <a:normAutofit/>
          </a:bodyPr>
          <a:lstStyle/>
          <a:p>
            <a:pPr lvl="0">
              <a:defRPr/>
            </a:pPr>
            <a:r>
              <a:rPr lang="en-US" dirty="0" smtClean="0">
                <a:latin typeface="Arial Black" panose="020B0A04020102020204" pitchFamily="34" charset="0"/>
              </a:rPr>
              <a:t>Wanda Jones, </a:t>
            </a:r>
            <a:r>
              <a:rPr lang="en-US" dirty="0" err="1" smtClean="0">
                <a:latin typeface="Arial Black" panose="020B0A04020102020204" pitchFamily="34" charset="0"/>
              </a:rPr>
              <a:t>DrPH</a:t>
            </a:r>
            <a:r>
              <a:rPr lang="en-US" dirty="0" smtClean="0">
                <a:latin typeface="Arial Black" panose="020B0A04020102020204" pitchFamily="34" charset="0"/>
              </a:rPr>
              <a:t> </a:t>
            </a:r>
            <a:r>
              <a:rPr lang="en-US" sz="2400" dirty="0">
                <a:latin typeface="Arial Black" panose="020B0A04020102020204" pitchFamily="34" charset="0"/>
              </a:rPr>
              <a:t/>
            </a:r>
            <a:br>
              <a:rPr lang="en-US" sz="2400" dirty="0">
                <a:latin typeface="Arial Black" panose="020B0A04020102020204" pitchFamily="34" charset="0"/>
              </a:rPr>
            </a:br>
            <a:r>
              <a:rPr lang="en-US" sz="2400" dirty="0" smtClean="0">
                <a:latin typeface="Arial Black" panose="020B0A04020102020204" pitchFamily="34" charset="0"/>
              </a:rPr>
              <a:t>Acting </a:t>
            </a:r>
            <a:r>
              <a:rPr lang="en-US" sz="2200" dirty="0" smtClean="0">
                <a:latin typeface="Arial Black" panose="020B0A04020102020204" pitchFamily="34" charset="0"/>
              </a:rPr>
              <a:t>Assistant </a:t>
            </a:r>
            <a:r>
              <a:rPr lang="en-US" sz="2200" dirty="0">
                <a:latin typeface="Arial Black" panose="020B0A04020102020204" pitchFamily="34" charset="0"/>
              </a:rPr>
              <a:t>Secretary for Health</a:t>
            </a:r>
            <a:br>
              <a:rPr lang="en-US" sz="2200" dirty="0">
                <a:latin typeface="Arial Black" panose="020B0A04020102020204" pitchFamily="34" charset="0"/>
              </a:rPr>
            </a:br>
            <a:r>
              <a:rPr lang="en-US" sz="2200" dirty="0">
                <a:latin typeface="Arial Black" panose="020B0A04020102020204" pitchFamily="34" charset="0"/>
              </a:rPr>
              <a:t>U.S. Department of Health and Human Services</a:t>
            </a:r>
            <a:r>
              <a:rPr lang="en-US" sz="1600" dirty="0"/>
              <a:t/>
            </a:r>
            <a:br>
              <a:rPr lang="en-US" sz="1600" dirty="0"/>
            </a:br>
            <a:endParaRPr lang="en-US" sz="2200" dirty="0"/>
          </a:p>
        </p:txBody>
      </p:sp>
    </p:spTree>
    <p:extLst>
      <p:ext uri="{BB962C8B-B14F-4D97-AF65-F5344CB8AC3E}">
        <p14:creationId xmlns:p14="http://schemas.microsoft.com/office/powerpoint/2010/main" val="3233295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659138178"/>
              </p:ext>
            </p:extLst>
          </p:nvPr>
        </p:nvGraphicFramePr>
        <p:xfrm>
          <a:off x="152400" y="1295400"/>
          <a:ext cx="87630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4"/>
          </p:nvPr>
        </p:nvSpPr>
        <p:spPr>
          <a:xfrm>
            <a:off x="8686800" y="6477000"/>
            <a:ext cx="457200" cy="365125"/>
          </a:xfrm>
        </p:spPr>
        <p:txBody>
          <a:bodyPr/>
          <a:lstStyle/>
          <a:p>
            <a:fld id="{F8ECAD15-DF40-4D57-8D99-2197AD37FB1A}" type="slidenum">
              <a:rPr lang="en-US" smtClean="0">
                <a:solidFill>
                  <a:prstClr val="black"/>
                </a:solidFill>
                <a:latin typeface="Tahoma" panose="020B0604030504040204" pitchFamily="34" charset="0"/>
                <a:ea typeface="Tahoma" panose="020B0604030504040204" pitchFamily="34" charset="0"/>
                <a:cs typeface="Tahoma" panose="020B0604030504040204" pitchFamily="34" charset="0"/>
              </a:rPr>
              <a:pPr/>
              <a:t>30</a:t>
            </a:fld>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 name="Title 2"/>
          <p:cNvSpPr>
            <a:spLocks noGrp="1"/>
          </p:cNvSpPr>
          <p:nvPr>
            <p:ph type="title"/>
          </p:nvPr>
        </p:nvSpPr>
        <p:spPr>
          <a:xfrm>
            <a:off x="0" y="0"/>
            <a:ext cx="9144000" cy="990600"/>
          </a:xfrm>
          <a:prstGeom prst="rect">
            <a:avLst/>
          </a:prstGeom>
        </p:spPr>
        <p:txBody>
          <a:bodyPr>
            <a:noAutofit/>
          </a:bodyPr>
          <a:lstStyle/>
          <a:p>
            <a:r>
              <a:rPr lang="en-US" dirty="0"/>
              <a:t>Recommended Medical Evaluation, </a:t>
            </a:r>
            <a:r>
              <a:rPr lang="en-US" dirty="0" smtClean="0"/>
              <a:t/>
            </a:r>
            <a:br>
              <a:rPr lang="en-US" dirty="0" smtClean="0"/>
            </a:br>
            <a:r>
              <a:rPr lang="en-US" dirty="0" smtClean="0"/>
              <a:t>Adults </a:t>
            </a:r>
            <a:r>
              <a:rPr lang="en-US" dirty="0"/>
              <a:t>65+ </a:t>
            </a:r>
            <a:r>
              <a:rPr lang="en-US" dirty="0" smtClean="0"/>
              <a:t>Years </a:t>
            </a:r>
            <a:r>
              <a:rPr lang="en-US" dirty="0"/>
              <a:t>with CKD and Diabetes</a:t>
            </a:r>
          </a:p>
        </p:txBody>
      </p:sp>
      <p:sp>
        <p:nvSpPr>
          <p:cNvPr id="9" name="Text Placeholder 7"/>
          <p:cNvSpPr>
            <a:spLocks noGrp="1"/>
          </p:cNvSpPr>
          <p:nvPr>
            <p:ph type="body" sz="quarter" idx="13"/>
          </p:nvPr>
        </p:nvSpPr>
        <p:spPr>
          <a:xfrm>
            <a:off x="0" y="6077379"/>
            <a:ext cx="7162800" cy="649686"/>
          </a:xfrm>
        </p:spPr>
        <p:txBody>
          <a:bodyPr>
            <a:noAutofit/>
          </a:bodyPr>
          <a:lstStyle/>
          <a:p>
            <a:pPr>
              <a:spcAft>
                <a:spcPts val="300"/>
              </a:spcAft>
            </a:pPr>
            <a:r>
              <a:rPr lang="en-US" sz="1100" dirty="0" smtClean="0"/>
              <a:t>NOTES: </a:t>
            </a:r>
            <a:r>
              <a:rPr lang="en-US" sz="1100" dirty="0"/>
              <a:t>I = 95% confidence interval. AIAN – American Indian/Alaska Native. Recommended medical evaluation for adults with type 1 and type 2 diabetes and CKD included serum </a:t>
            </a:r>
            <a:r>
              <a:rPr lang="en-US" sz="1100" dirty="0" smtClean="0"/>
              <a:t>creatinine, urine albumin</a:t>
            </a:r>
            <a:r>
              <a:rPr lang="en-US" sz="1100" dirty="0"/>
              <a:t>, A1c, </a:t>
            </a:r>
            <a:r>
              <a:rPr lang="en-US" sz="1100" dirty="0" smtClean="0"/>
              <a:t>lipids tests, </a:t>
            </a:r>
            <a:r>
              <a:rPr lang="en-US" sz="1100" dirty="0"/>
              <a:t>and eye examinations. Respondents were asked to select one or more races. The categories black and white include persons who reported </a:t>
            </a:r>
            <a:r>
              <a:rPr lang="en-US" sz="1100" dirty="0" smtClean="0"/>
              <a:t>only </a:t>
            </a:r>
            <a:r>
              <a:rPr lang="en-US" sz="1100" dirty="0"/>
              <a:t>one racial group and exclude persons of Hispanic origin. Persons of Hispanic origin may be of any race</a:t>
            </a:r>
            <a:r>
              <a:rPr lang="en-US" sz="1100" dirty="0" smtClean="0"/>
              <a:t>. SOURCE</a:t>
            </a:r>
            <a:r>
              <a:rPr lang="en-US" sz="1100" dirty="0"/>
              <a:t>: United States Renal Data System (USRDS), NIH/NIDDK</a:t>
            </a:r>
            <a:r>
              <a:rPr lang="en-US" sz="1100" dirty="0" smtClean="0"/>
              <a:t>. </a:t>
            </a:r>
            <a:endParaRPr lang="en-US" sz="1100" dirty="0"/>
          </a:p>
        </p:txBody>
      </p:sp>
      <p:sp>
        <p:nvSpPr>
          <p:cNvPr id="10" name="TextBox 9"/>
          <p:cNvSpPr txBox="1"/>
          <p:nvPr/>
        </p:nvSpPr>
        <p:spPr>
          <a:xfrm>
            <a:off x="7086600" y="6248400"/>
            <a:ext cx="1676400" cy="461665"/>
          </a:xfrm>
          <a:prstGeom prst="rect">
            <a:avLst/>
          </a:prstGeom>
          <a:noFill/>
          <a:ln w="19050">
            <a:solidFill>
              <a:srgbClr val="C00000"/>
            </a:solidFill>
          </a:ln>
        </p:spPr>
        <p:txBody>
          <a:bodyPr wrap="square" rtlCol="0">
            <a:spAutoFit/>
          </a:bodyPr>
          <a:lstStyle/>
          <a:p>
            <a:pPr algn="ctr"/>
            <a:r>
              <a:rPr lang="en-US" sz="1200" b="1" dirty="0" smtClean="0">
                <a:solidFill>
                  <a:prstClr val="black"/>
                </a:solidFill>
                <a:latin typeface="Tahoma" pitchFamily="34" charset="0"/>
                <a:ea typeface="Tahoma" pitchFamily="34" charset="0"/>
                <a:cs typeface="Tahoma" pitchFamily="34" charset="0"/>
              </a:rPr>
              <a:t>Obj. CKD-4.2</a:t>
            </a:r>
            <a:endParaRPr lang="en-US" sz="1200" b="1" dirty="0">
              <a:solidFill>
                <a:prstClr val="black"/>
              </a:solidFill>
              <a:latin typeface="Tahoma" pitchFamily="34" charset="0"/>
              <a:ea typeface="Tahoma" pitchFamily="34" charset="0"/>
              <a:cs typeface="Tahoma" pitchFamily="34" charset="0"/>
            </a:endParaRPr>
          </a:p>
          <a:p>
            <a:pPr algn="ctr"/>
            <a:r>
              <a:rPr lang="en-US" sz="1200" dirty="0" smtClean="0">
                <a:solidFill>
                  <a:prstClr val="black"/>
                </a:solidFill>
                <a:latin typeface="Tahoma" pitchFamily="34" charset="0"/>
                <a:ea typeface="Tahoma" pitchFamily="34" charset="0"/>
                <a:cs typeface="Tahoma" pitchFamily="34" charset="0"/>
              </a:rPr>
              <a:t>Increase desired</a:t>
            </a:r>
            <a:endParaRPr lang="en-US" sz="1200" dirty="0">
              <a:solidFill>
                <a:prstClr val="black"/>
              </a:solidFill>
              <a:latin typeface="Tahoma" pitchFamily="34" charset="0"/>
              <a:ea typeface="Tahoma" pitchFamily="34" charset="0"/>
              <a:cs typeface="Tahoma" pitchFamily="34" charset="0"/>
            </a:endParaRPr>
          </a:p>
        </p:txBody>
      </p:sp>
      <p:sp>
        <p:nvSpPr>
          <p:cNvPr id="11" name="TextBox 10"/>
          <p:cNvSpPr txBox="1"/>
          <p:nvPr/>
        </p:nvSpPr>
        <p:spPr>
          <a:xfrm>
            <a:off x="516574" y="990600"/>
            <a:ext cx="1295401" cy="338554"/>
          </a:xfrm>
          <a:prstGeom prst="rect">
            <a:avLst/>
          </a:prstGeom>
          <a:noFill/>
        </p:spPr>
        <p:txBody>
          <a:bodyPr wrap="square" rtlCol="0">
            <a:spAutoFit/>
          </a:bodyPr>
          <a:lstStyle/>
          <a:p>
            <a:r>
              <a:rPr lang="en-US" sz="1600" b="1" dirty="0" smtClean="0">
                <a:solidFill>
                  <a:prstClr val="black"/>
                </a:solidFill>
                <a:latin typeface="Tahoma" pitchFamily="34" charset="0"/>
                <a:ea typeface="Tahoma" pitchFamily="34" charset="0"/>
                <a:cs typeface="Tahoma" pitchFamily="34" charset="0"/>
              </a:rPr>
              <a:t>Percent</a:t>
            </a:r>
            <a:endParaRPr lang="en-US" sz="1600" b="1" dirty="0">
              <a:solidFill>
                <a:prstClr val="black"/>
              </a:solidFill>
              <a:latin typeface="Tahoma" pitchFamily="34" charset="0"/>
              <a:ea typeface="Tahoma" pitchFamily="34" charset="0"/>
              <a:cs typeface="Tahoma" pitchFamily="34" charset="0"/>
            </a:endParaRPr>
          </a:p>
        </p:txBody>
      </p:sp>
      <p:sp>
        <p:nvSpPr>
          <p:cNvPr id="12" name="Rectangle 17"/>
          <p:cNvSpPr>
            <a:spLocks noChangeArrowheads="1"/>
          </p:cNvSpPr>
          <p:nvPr/>
        </p:nvSpPr>
        <p:spPr bwMode="auto">
          <a:xfrm>
            <a:off x="3657600" y="1619512"/>
            <a:ext cx="990600" cy="209288"/>
          </a:xfrm>
          <a:prstGeom prst="rect">
            <a:avLst/>
          </a:prstGeom>
          <a:noFill/>
          <a:ln w="9525">
            <a:noFill/>
            <a:miter lim="800000"/>
            <a:headEnd/>
            <a:tailEnd/>
          </a:ln>
        </p:spPr>
        <p:txBody>
          <a:bodyPr lIns="0" tIns="0" rIns="0" bIns="0">
            <a:spAutoFit/>
          </a:bodyPr>
          <a:lstStyle/>
          <a:p>
            <a:pPr>
              <a:lnSpc>
                <a:spcPct val="85000"/>
              </a:lnSpc>
            </a:pPr>
            <a:r>
              <a:rPr lang="en-US" altLang="en-US" sz="1600" dirty="0" smtClean="0">
                <a:solidFill>
                  <a:prstClr val="black"/>
                </a:solidFill>
                <a:latin typeface="Tahoma" charset="0"/>
              </a:rPr>
              <a:t>2001</a:t>
            </a:r>
            <a:endParaRPr lang="en-US" altLang="en-US" sz="1600" dirty="0">
              <a:solidFill>
                <a:prstClr val="black"/>
              </a:solidFill>
              <a:latin typeface="Tahoma" charset="0"/>
            </a:endParaRPr>
          </a:p>
        </p:txBody>
      </p:sp>
      <p:sp>
        <p:nvSpPr>
          <p:cNvPr id="13" name="Rectangle 18"/>
          <p:cNvSpPr>
            <a:spLocks noChangeArrowheads="1"/>
          </p:cNvSpPr>
          <p:nvPr/>
        </p:nvSpPr>
        <p:spPr bwMode="auto">
          <a:xfrm>
            <a:off x="3309938" y="1619512"/>
            <a:ext cx="195262" cy="185738"/>
          </a:xfrm>
          <a:prstGeom prst="rect">
            <a:avLst/>
          </a:prstGeom>
          <a:solidFill>
            <a:schemeClr val="accent4">
              <a:lumMod val="40000"/>
              <a:lumOff val="60000"/>
            </a:schemeClr>
          </a:solidFill>
          <a:ln w="9525">
            <a:solidFill>
              <a:schemeClr val="tx1"/>
            </a:solidFill>
            <a:miter lim="800000"/>
            <a:headEnd/>
            <a:tailEnd/>
          </a:ln>
          <a:effectLst/>
        </p:spPr>
        <p:txBody>
          <a:bodyPr wrap="none" anchor="ctr"/>
          <a:lstStyle/>
          <a:p>
            <a:endParaRPr lang="en-US" dirty="0">
              <a:solidFill>
                <a:prstClr val="black"/>
              </a:solidFill>
            </a:endParaRPr>
          </a:p>
        </p:txBody>
      </p:sp>
      <p:sp>
        <p:nvSpPr>
          <p:cNvPr id="14" name="Rectangle 19"/>
          <p:cNvSpPr>
            <a:spLocks noChangeArrowheads="1"/>
          </p:cNvSpPr>
          <p:nvPr/>
        </p:nvSpPr>
        <p:spPr bwMode="auto">
          <a:xfrm>
            <a:off x="4757738" y="1619512"/>
            <a:ext cx="195262" cy="185738"/>
          </a:xfrm>
          <a:prstGeom prst="rect">
            <a:avLst/>
          </a:prstGeom>
          <a:solidFill>
            <a:schemeClr val="accent4">
              <a:lumMod val="75000"/>
            </a:schemeClr>
          </a:solidFill>
          <a:ln w="9525">
            <a:solidFill>
              <a:schemeClr val="tx1"/>
            </a:solidFill>
            <a:miter lim="800000"/>
            <a:headEnd/>
            <a:tailEnd/>
          </a:ln>
          <a:effectLst/>
        </p:spPr>
        <p:txBody>
          <a:bodyPr wrap="none" anchor="ctr"/>
          <a:lstStyle/>
          <a:p>
            <a:endParaRPr lang="en-US" dirty="0">
              <a:solidFill>
                <a:prstClr val="black"/>
              </a:solidFill>
            </a:endParaRPr>
          </a:p>
        </p:txBody>
      </p:sp>
      <p:sp>
        <p:nvSpPr>
          <p:cNvPr id="15" name="Rectangle 20"/>
          <p:cNvSpPr>
            <a:spLocks noChangeArrowheads="1"/>
          </p:cNvSpPr>
          <p:nvPr/>
        </p:nvSpPr>
        <p:spPr bwMode="auto">
          <a:xfrm>
            <a:off x="5105400" y="1619512"/>
            <a:ext cx="990600" cy="209288"/>
          </a:xfrm>
          <a:prstGeom prst="rect">
            <a:avLst/>
          </a:prstGeom>
          <a:noFill/>
          <a:ln w="9525">
            <a:noFill/>
            <a:miter lim="800000"/>
            <a:headEnd/>
            <a:tailEnd/>
          </a:ln>
        </p:spPr>
        <p:txBody>
          <a:bodyPr lIns="0" tIns="0" rIns="0" bIns="0">
            <a:spAutoFit/>
          </a:bodyPr>
          <a:lstStyle/>
          <a:p>
            <a:pPr>
              <a:lnSpc>
                <a:spcPct val="85000"/>
              </a:lnSpc>
            </a:pPr>
            <a:r>
              <a:rPr lang="en-US" altLang="en-US" sz="1600" dirty="0" smtClean="0">
                <a:solidFill>
                  <a:prstClr val="black"/>
                </a:solidFill>
                <a:latin typeface="Tahoma" charset="0"/>
              </a:rPr>
              <a:t>2011</a:t>
            </a:r>
            <a:endParaRPr lang="en-US" altLang="en-US" sz="1600" dirty="0">
              <a:solidFill>
                <a:prstClr val="black"/>
              </a:solidFill>
              <a:latin typeface="Tahoma" charset="0"/>
            </a:endParaRPr>
          </a:p>
        </p:txBody>
      </p:sp>
      <p:sp>
        <p:nvSpPr>
          <p:cNvPr id="20" name="TextBox 19"/>
          <p:cNvSpPr txBox="1"/>
          <p:nvPr/>
        </p:nvSpPr>
        <p:spPr>
          <a:xfrm>
            <a:off x="2845416" y="2492187"/>
            <a:ext cx="2259984" cy="307777"/>
          </a:xfrm>
          <a:prstGeom prst="rect">
            <a:avLst/>
          </a:prstGeom>
          <a:noFill/>
        </p:spPr>
        <p:txBody>
          <a:bodyPr wrap="square" rtlCol="0">
            <a:spAutoFit/>
          </a:bodyPr>
          <a:lstStyle/>
          <a:p>
            <a:r>
              <a:rPr lang="en-US" sz="1400" b="1" dirty="0" smtClean="0">
                <a:solidFill>
                  <a:prstClr val="black"/>
                </a:solidFill>
                <a:latin typeface="Tahoma" pitchFamily="34" charset="0"/>
                <a:ea typeface="Tahoma" pitchFamily="34" charset="0"/>
                <a:cs typeface="Tahoma" pitchFamily="34" charset="0"/>
              </a:rPr>
              <a:t>HP2020 Target: 25.3%</a:t>
            </a:r>
          </a:p>
        </p:txBody>
      </p:sp>
      <p:sp>
        <p:nvSpPr>
          <p:cNvPr id="16" name="TextBox 15"/>
          <p:cNvSpPr txBox="1"/>
          <p:nvPr/>
        </p:nvSpPr>
        <p:spPr>
          <a:xfrm>
            <a:off x="6858000" y="5895201"/>
            <a:ext cx="1447800" cy="276999"/>
          </a:xfrm>
          <a:prstGeom prst="rect">
            <a:avLst/>
          </a:prstGeom>
          <a:noFill/>
        </p:spPr>
        <p:txBody>
          <a:bodyPr wrap="square" rtlCol="0">
            <a:spAutoFit/>
          </a:bodyPr>
          <a:lstStyle/>
          <a:p>
            <a:pPr algn="ctr"/>
            <a:r>
              <a:rPr lang="en-US" sz="1200" b="1" dirty="0" smtClean="0">
                <a:solidFill>
                  <a:prstClr val="black"/>
                </a:solidFill>
                <a:latin typeface="Tahoma" pitchFamily="34" charset="0"/>
                <a:ea typeface="Tahoma" pitchFamily="34" charset="0"/>
                <a:cs typeface="Tahoma" pitchFamily="34" charset="0"/>
              </a:rPr>
              <a:t>Age (years)</a:t>
            </a:r>
            <a:endParaRPr lang="en-US" sz="1200" b="1" dirty="0">
              <a:solidFill>
                <a:prstClr val="black"/>
              </a:solidFill>
              <a:latin typeface="Tahoma" pitchFamily="34" charset="0"/>
              <a:ea typeface="Tahoma" pitchFamily="34" charset="0"/>
              <a:cs typeface="Tahoma" pitchFamily="34" charset="0"/>
            </a:endParaRPr>
          </a:p>
        </p:txBody>
      </p:sp>
      <p:cxnSp>
        <p:nvCxnSpPr>
          <p:cNvPr id="18" name="Straight Connector 17"/>
          <p:cNvCxnSpPr/>
          <p:nvPr/>
        </p:nvCxnSpPr>
        <p:spPr>
          <a:xfrm>
            <a:off x="6705600" y="5895201"/>
            <a:ext cx="1676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8660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4"/>
          </p:nvPr>
        </p:nvSpPr>
        <p:spPr>
          <a:xfrm>
            <a:off x="8686800" y="6477000"/>
            <a:ext cx="457200" cy="365125"/>
          </a:xfrm>
        </p:spPr>
        <p:txBody>
          <a:bodyPr/>
          <a:lstStyle/>
          <a:p>
            <a:fld id="{F8ECAD15-DF40-4D57-8D99-2197AD37FB1A}" type="slidenum">
              <a:rPr lang="en-US" smtClean="0">
                <a:solidFill>
                  <a:prstClr val="black"/>
                </a:solidFill>
                <a:latin typeface="Tahoma" panose="020B0604030504040204" pitchFamily="34" charset="0"/>
                <a:ea typeface="Tahoma" panose="020B0604030504040204" pitchFamily="34" charset="0"/>
                <a:cs typeface="Tahoma" panose="020B0604030504040204" pitchFamily="34" charset="0"/>
              </a:rPr>
              <a:pPr/>
              <a:t>31</a:t>
            </a:fld>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 name="Title 2"/>
          <p:cNvSpPr>
            <a:spLocks noGrp="1"/>
          </p:cNvSpPr>
          <p:nvPr>
            <p:ph type="title"/>
          </p:nvPr>
        </p:nvSpPr>
        <p:spPr>
          <a:xfrm>
            <a:off x="0" y="76200"/>
            <a:ext cx="9144000" cy="990600"/>
          </a:xfrm>
          <a:prstGeom prst="rect">
            <a:avLst/>
          </a:prstGeom>
        </p:spPr>
        <p:txBody>
          <a:bodyPr>
            <a:noAutofit/>
          </a:bodyPr>
          <a:lstStyle/>
          <a:p>
            <a:r>
              <a:rPr lang="en-US" dirty="0"/>
              <a:t>New </a:t>
            </a:r>
            <a:r>
              <a:rPr lang="en-US" dirty="0" smtClean="0"/>
              <a:t>Cases of End-Stage Renal Disease, </a:t>
            </a:r>
            <a:br>
              <a:rPr lang="en-US" dirty="0" smtClean="0"/>
            </a:br>
            <a:r>
              <a:rPr lang="en-US" dirty="0" smtClean="0"/>
              <a:t>1980</a:t>
            </a:r>
            <a:r>
              <a:rPr lang="en-US" dirty="0" smtClean="0">
                <a:latin typeface="Verdana"/>
                <a:ea typeface="Verdana"/>
                <a:cs typeface="Verdana"/>
              </a:rPr>
              <a:t>–</a:t>
            </a:r>
            <a:r>
              <a:rPr lang="en-US" dirty="0" smtClean="0"/>
              <a:t>2011</a:t>
            </a:r>
            <a:endParaRPr lang="en-US" dirty="0"/>
          </a:p>
        </p:txBody>
      </p:sp>
      <p:sp>
        <p:nvSpPr>
          <p:cNvPr id="9" name="Text Placeholder 7"/>
          <p:cNvSpPr>
            <a:spLocks noGrp="1"/>
          </p:cNvSpPr>
          <p:nvPr>
            <p:ph type="body" sz="quarter" idx="13"/>
          </p:nvPr>
        </p:nvSpPr>
        <p:spPr>
          <a:xfrm>
            <a:off x="0" y="6360714"/>
            <a:ext cx="7162800" cy="421086"/>
          </a:xfrm>
        </p:spPr>
        <p:txBody>
          <a:bodyPr>
            <a:noAutofit/>
          </a:bodyPr>
          <a:lstStyle/>
          <a:p>
            <a:pPr>
              <a:lnSpc>
                <a:spcPct val="100000"/>
              </a:lnSpc>
              <a:spcAft>
                <a:spcPts val="200"/>
              </a:spcAft>
            </a:pPr>
            <a:r>
              <a:rPr lang="en-US" sz="1100" dirty="0" smtClean="0"/>
              <a:t>NOTES:  The data are </a:t>
            </a:r>
            <a:r>
              <a:rPr lang="en-US" sz="1100" dirty="0"/>
              <a:t>a</a:t>
            </a:r>
            <a:r>
              <a:rPr lang="en-US" altLang="en-US" sz="1100" dirty="0" smtClean="0"/>
              <a:t>djusted </a:t>
            </a:r>
            <a:r>
              <a:rPr lang="en-US" altLang="en-US" sz="1100" dirty="0"/>
              <a:t>for age, sex, race and </a:t>
            </a:r>
            <a:r>
              <a:rPr lang="en-US" altLang="en-US" sz="1100" dirty="0" smtClean="0"/>
              <a:t>ethnicity. </a:t>
            </a:r>
            <a:endParaRPr lang="en-US" sz="1100" dirty="0"/>
          </a:p>
          <a:p>
            <a:r>
              <a:rPr lang="en-US" sz="1100" dirty="0" smtClean="0"/>
              <a:t>SOURCE</a:t>
            </a:r>
            <a:r>
              <a:rPr lang="en-US" sz="1100" dirty="0"/>
              <a:t>: United States Renal Data System (USRDS), NIH/NIDDK</a:t>
            </a:r>
            <a:r>
              <a:rPr lang="en-US" sz="1100" dirty="0" smtClean="0"/>
              <a:t>. </a:t>
            </a:r>
            <a:endParaRPr lang="en-US" sz="1100" dirty="0"/>
          </a:p>
        </p:txBody>
      </p:sp>
      <p:sp>
        <p:nvSpPr>
          <p:cNvPr id="11" name="TextBox 10"/>
          <p:cNvSpPr txBox="1"/>
          <p:nvPr/>
        </p:nvSpPr>
        <p:spPr>
          <a:xfrm>
            <a:off x="364174" y="1216223"/>
            <a:ext cx="2286001" cy="338554"/>
          </a:xfrm>
          <a:prstGeom prst="rect">
            <a:avLst/>
          </a:prstGeom>
          <a:noFill/>
        </p:spPr>
        <p:txBody>
          <a:bodyPr wrap="square" rtlCol="0">
            <a:spAutoFit/>
          </a:bodyPr>
          <a:lstStyle/>
          <a:p>
            <a:r>
              <a:rPr lang="en-US" sz="1600" b="1" dirty="0">
                <a:solidFill>
                  <a:prstClr val="black"/>
                </a:solidFill>
                <a:latin typeface="Tahoma" pitchFamily="34" charset="0"/>
                <a:ea typeface="Tahoma" pitchFamily="34" charset="0"/>
                <a:cs typeface="Tahoma" pitchFamily="34" charset="0"/>
              </a:rPr>
              <a:t>P</a:t>
            </a:r>
            <a:r>
              <a:rPr lang="en-US" sz="1600" b="1" dirty="0" smtClean="0">
                <a:solidFill>
                  <a:prstClr val="black"/>
                </a:solidFill>
                <a:latin typeface="Tahoma" pitchFamily="34" charset="0"/>
                <a:ea typeface="Tahoma" pitchFamily="34" charset="0"/>
                <a:cs typeface="Tahoma" pitchFamily="34" charset="0"/>
              </a:rPr>
              <a:t>er 1,000,000</a:t>
            </a:r>
            <a:endParaRPr lang="en-US" sz="1600" b="1" dirty="0">
              <a:solidFill>
                <a:prstClr val="black"/>
              </a:solidFill>
              <a:latin typeface="Tahoma" pitchFamily="34" charset="0"/>
              <a:ea typeface="Tahoma" pitchFamily="34" charset="0"/>
              <a:cs typeface="Tahoma" pitchFamily="34" charset="0"/>
            </a:endParaRPr>
          </a:p>
        </p:txBody>
      </p:sp>
      <p:graphicFrame>
        <p:nvGraphicFramePr>
          <p:cNvPr id="2" name="Chart 1"/>
          <p:cNvGraphicFramePr/>
          <p:nvPr>
            <p:extLst>
              <p:ext uri="{D42A27DB-BD31-4B8C-83A1-F6EECF244321}">
                <p14:modId xmlns:p14="http://schemas.microsoft.com/office/powerpoint/2010/main" val="2173822090"/>
              </p:ext>
            </p:extLst>
          </p:nvPr>
        </p:nvGraphicFramePr>
        <p:xfrm>
          <a:off x="381000" y="1524000"/>
          <a:ext cx="80772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6350616" y="2667000"/>
            <a:ext cx="2259984" cy="307777"/>
          </a:xfrm>
          <a:prstGeom prst="rect">
            <a:avLst/>
          </a:prstGeom>
          <a:noFill/>
        </p:spPr>
        <p:txBody>
          <a:bodyPr wrap="square" rtlCol="0">
            <a:spAutoFit/>
          </a:bodyPr>
          <a:lstStyle/>
          <a:p>
            <a:r>
              <a:rPr lang="en-US" sz="1400" b="1" dirty="0" smtClean="0">
                <a:solidFill>
                  <a:prstClr val="black"/>
                </a:solidFill>
                <a:latin typeface="Tahoma" pitchFamily="34" charset="0"/>
                <a:ea typeface="Tahoma" pitchFamily="34" charset="0"/>
                <a:cs typeface="Tahoma" pitchFamily="34" charset="0"/>
              </a:rPr>
              <a:t>HP2020 Target: 344.3</a:t>
            </a:r>
          </a:p>
        </p:txBody>
      </p:sp>
      <p:sp>
        <p:nvSpPr>
          <p:cNvPr id="12" name="TextBox 11"/>
          <p:cNvSpPr txBox="1"/>
          <p:nvPr/>
        </p:nvSpPr>
        <p:spPr>
          <a:xfrm>
            <a:off x="7086600" y="6320135"/>
            <a:ext cx="1676400" cy="461665"/>
          </a:xfrm>
          <a:prstGeom prst="rect">
            <a:avLst/>
          </a:prstGeom>
          <a:noFill/>
          <a:ln w="19050">
            <a:solidFill>
              <a:srgbClr val="C00000"/>
            </a:solidFill>
          </a:ln>
        </p:spPr>
        <p:txBody>
          <a:bodyPr wrap="square" rtlCol="0">
            <a:spAutoFit/>
          </a:bodyPr>
          <a:lstStyle/>
          <a:p>
            <a:pPr algn="ctr"/>
            <a:r>
              <a:rPr lang="en-US" sz="1200" b="1" dirty="0" smtClean="0">
                <a:solidFill>
                  <a:prstClr val="black"/>
                </a:solidFill>
                <a:latin typeface="Tahoma" pitchFamily="34" charset="0"/>
                <a:ea typeface="Tahoma" pitchFamily="34" charset="0"/>
                <a:cs typeface="Tahoma" pitchFamily="34" charset="0"/>
              </a:rPr>
              <a:t>Obj. CKD-8</a:t>
            </a:r>
            <a:endParaRPr lang="en-US" sz="1200" b="1" dirty="0">
              <a:solidFill>
                <a:prstClr val="black"/>
              </a:solidFill>
              <a:latin typeface="Tahoma" pitchFamily="34" charset="0"/>
              <a:ea typeface="Tahoma" pitchFamily="34" charset="0"/>
              <a:cs typeface="Tahoma" pitchFamily="34" charset="0"/>
            </a:endParaRPr>
          </a:p>
          <a:p>
            <a:pPr algn="ctr"/>
            <a:r>
              <a:rPr lang="en-US" sz="1200" dirty="0" smtClean="0">
                <a:solidFill>
                  <a:prstClr val="black"/>
                </a:solidFill>
                <a:latin typeface="Tahoma" pitchFamily="34" charset="0"/>
                <a:ea typeface="Tahoma" pitchFamily="34" charset="0"/>
                <a:cs typeface="Tahoma" pitchFamily="34" charset="0"/>
              </a:rPr>
              <a:t>Decrease desired</a:t>
            </a:r>
            <a:endParaRPr lang="en-US" sz="1200" dirty="0">
              <a:solidFill>
                <a:prstClr val="black"/>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5672287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246911846"/>
              </p:ext>
            </p:extLst>
          </p:nvPr>
        </p:nvGraphicFramePr>
        <p:xfrm>
          <a:off x="152400" y="1295400"/>
          <a:ext cx="87630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4"/>
          </p:nvPr>
        </p:nvSpPr>
        <p:spPr>
          <a:xfrm>
            <a:off x="8686800" y="6477000"/>
            <a:ext cx="457200" cy="365125"/>
          </a:xfrm>
        </p:spPr>
        <p:txBody>
          <a:bodyPr/>
          <a:lstStyle/>
          <a:p>
            <a:fld id="{F8ECAD15-DF40-4D57-8D99-2197AD37FB1A}" type="slidenum">
              <a:rPr lang="en-US" smtClean="0">
                <a:solidFill>
                  <a:prstClr val="black"/>
                </a:solidFill>
                <a:latin typeface="Tahoma" panose="020B0604030504040204" pitchFamily="34" charset="0"/>
                <a:ea typeface="Tahoma" panose="020B0604030504040204" pitchFamily="34" charset="0"/>
                <a:cs typeface="Tahoma" panose="020B0604030504040204" pitchFamily="34" charset="0"/>
              </a:rPr>
              <a:pPr/>
              <a:t>32</a:t>
            </a:fld>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 name="Title 2"/>
          <p:cNvSpPr>
            <a:spLocks noGrp="1"/>
          </p:cNvSpPr>
          <p:nvPr>
            <p:ph type="title"/>
          </p:nvPr>
        </p:nvSpPr>
        <p:spPr>
          <a:xfrm>
            <a:off x="0" y="0"/>
            <a:ext cx="9144000" cy="990600"/>
          </a:xfrm>
          <a:prstGeom prst="rect">
            <a:avLst/>
          </a:prstGeom>
        </p:spPr>
        <p:txBody>
          <a:bodyPr/>
          <a:lstStyle/>
          <a:p>
            <a:r>
              <a:rPr lang="en-US" dirty="0"/>
              <a:t>New </a:t>
            </a:r>
            <a:r>
              <a:rPr lang="en-US" dirty="0" smtClean="0"/>
              <a:t>Cases of End-Stage Renal Disease</a:t>
            </a:r>
            <a:endParaRPr lang="en-US" dirty="0"/>
          </a:p>
        </p:txBody>
      </p:sp>
      <p:sp>
        <p:nvSpPr>
          <p:cNvPr id="9" name="Text Placeholder 7"/>
          <p:cNvSpPr>
            <a:spLocks noGrp="1"/>
          </p:cNvSpPr>
          <p:nvPr>
            <p:ph type="body" sz="quarter" idx="13"/>
          </p:nvPr>
        </p:nvSpPr>
        <p:spPr>
          <a:xfrm>
            <a:off x="0" y="6096000"/>
            <a:ext cx="7162800" cy="649686"/>
          </a:xfrm>
        </p:spPr>
        <p:txBody>
          <a:bodyPr>
            <a:noAutofit/>
          </a:bodyPr>
          <a:lstStyle/>
          <a:p>
            <a:r>
              <a:rPr lang="en-US" sz="1100" dirty="0" smtClean="0"/>
              <a:t>NOTES: </a:t>
            </a:r>
            <a:r>
              <a:rPr lang="en-US" sz="1100" dirty="0"/>
              <a:t>I = 95% confidence interval. AIAN – American Indian/Alaska </a:t>
            </a:r>
            <a:r>
              <a:rPr lang="en-US" sz="1100" dirty="0" smtClean="0"/>
              <a:t>Native. </a:t>
            </a:r>
            <a:r>
              <a:rPr lang="en-US" sz="1100" dirty="0"/>
              <a:t>The data are a</a:t>
            </a:r>
            <a:r>
              <a:rPr lang="en-US" altLang="en-US" sz="1100" dirty="0"/>
              <a:t>djusted for age, sex, </a:t>
            </a:r>
            <a:r>
              <a:rPr lang="en-US" altLang="en-US" sz="1100" dirty="0" smtClean="0"/>
              <a:t>and race/ethnicity. </a:t>
            </a:r>
            <a:r>
              <a:rPr lang="en-US" sz="1100" dirty="0" smtClean="0"/>
              <a:t>Respondents </a:t>
            </a:r>
            <a:r>
              <a:rPr lang="en-US" sz="1100" dirty="0"/>
              <a:t>were asked to select one or more races. The categories black and white include persons who reported </a:t>
            </a:r>
            <a:r>
              <a:rPr lang="en-US" sz="1100" dirty="0" smtClean="0"/>
              <a:t>only </a:t>
            </a:r>
            <a:r>
              <a:rPr lang="en-US" sz="1100" dirty="0"/>
              <a:t>one racial group and exclude persons of Hispanic origin. Persons of Hispanic origin may be of any race</a:t>
            </a:r>
            <a:r>
              <a:rPr lang="en-US" sz="1100" dirty="0" smtClean="0"/>
              <a:t>.</a:t>
            </a:r>
          </a:p>
          <a:p>
            <a:r>
              <a:rPr lang="en-US" sz="1100" dirty="0"/>
              <a:t>SOURCE: United States Renal Data System (USRDS), NIH/NIDDK</a:t>
            </a:r>
            <a:r>
              <a:rPr lang="en-US" sz="1100" dirty="0" smtClean="0"/>
              <a:t>. </a:t>
            </a:r>
            <a:endParaRPr lang="en-US" sz="1100" dirty="0"/>
          </a:p>
        </p:txBody>
      </p:sp>
      <p:sp>
        <p:nvSpPr>
          <p:cNvPr id="10" name="TextBox 9"/>
          <p:cNvSpPr txBox="1"/>
          <p:nvPr/>
        </p:nvSpPr>
        <p:spPr>
          <a:xfrm>
            <a:off x="7162800" y="6219871"/>
            <a:ext cx="1676400" cy="461665"/>
          </a:xfrm>
          <a:prstGeom prst="rect">
            <a:avLst/>
          </a:prstGeom>
          <a:noFill/>
          <a:ln w="19050">
            <a:solidFill>
              <a:srgbClr val="C00000"/>
            </a:solidFill>
          </a:ln>
        </p:spPr>
        <p:txBody>
          <a:bodyPr wrap="square" rtlCol="0">
            <a:spAutoFit/>
          </a:bodyPr>
          <a:lstStyle/>
          <a:p>
            <a:pPr algn="ctr"/>
            <a:r>
              <a:rPr lang="en-US" sz="1200" b="1" dirty="0" smtClean="0">
                <a:solidFill>
                  <a:prstClr val="black"/>
                </a:solidFill>
                <a:latin typeface="Tahoma" pitchFamily="34" charset="0"/>
                <a:ea typeface="Tahoma" pitchFamily="34" charset="0"/>
                <a:cs typeface="Tahoma" pitchFamily="34" charset="0"/>
              </a:rPr>
              <a:t>Obj. CKD-8</a:t>
            </a:r>
            <a:endParaRPr lang="en-US" sz="1200" b="1" dirty="0">
              <a:solidFill>
                <a:prstClr val="black"/>
              </a:solidFill>
              <a:latin typeface="Tahoma" pitchFamily="34" charset="0"/>
              <a:ea typeface="Tahoma" pitchFamily="34" charset="0"/>
              <a:cs typeface="Tahoma" pitchFamily="34" charset="0"/>
            </a:endParaRPr>
          </a:p>
          <a:p>
            <a:pPr algn="ctr"/>
            <a:r>
              <a:rPr lang="en-US" sz="1200" dirty="0" smtClean="0">
                <a:solidFill>
                  <a:prstClr val="black"/>
                </a:solidFill>
                <a:latin typeface="Tahoma" pitchFamily="34" charset="0"/>
                <a:ea typeface="Tahoma" pitchFamily="34" charset="0"/>
                <a:cs typeface="Tahoma" pitchFamily="34" charset="0"/>
              </a:rPr>
              <a:t>Decrease desired</a:t>
            </a:r>
            <a:endParaRPr lang="en-US" sz="1200" dirty="0">
              <a:solidFill>
                <a:prstClr val="black"/>
              </a:solidFill>
              <a:latin typeface="Tahoma" pitchFamily="34" charset="0"/>
              <a:ea typeface="Tahoma" pitchFamily="34" charset="0"/>
              <a:cs typeface="Tahoma" pitchFamily="34" charset="0"/>
            </a:endParaRPr>
          </a:p>
        </p:txBody>
      </p:sp>
      <p:sp>
        <p:nvSpPr>
          <p:cNvPr id="11" name="TextBox 10"/>
          <p:cNvSpPr txBox="1"/>
          <p:nvPr/>
        </p:nvSpPr>
        <p:spPr>
          <a:xfrm>
            <a:off x="311724" y="990600"/>
            <a:ext cx="2286001" cy="338554"/>
          </a:xfrm>
          <a:prstGeom prst="rect">
            <a:avLst/>
          </a:prstGeom>
          <a:noFill/>
        </p:spPr>
        <p:txBody>
          <a:bodyPr wrap="square" rtlCol="0">
            <a:spAutoFit/>
          </a:bodyPr>
          <a:lstStyle/>
          <a:p>
            <a:r>
              <a:rPr lang="en-US" sz="1600" b="1" dirty="0">
                <a:solidFill>
                  <a:prstClr val="black"/>
                </a:solidFill>
                <a:latin typeface="Tahoma" pitchFamily="34" charset="0"/>
                <a:ea typeface="Tahoma" pitchFamily="34" charset="0"/>
                <a:cs typeface="Tahoma" pitchFamily="34" charset="0"/>
              </a:rPr>
              <a:t>P</a:t>
            </a:r>
            <a:r>
              <a:rPr lang="en-US" sz="1600" b="1" dirty="0" smtClean="0">
                <a:solidFill>
                  <a:prstClr val="black"/>
                </a:solidFill>
                <a:latin typeface="Tahoma" pitchFamily="34" charset="0"/>
                <a:ea typeface="Tahoma" pitchFamily="34" charset="0"/>
                <a:cs typeface="Tahoma" pitchFamily="34" charset="0"/>
              </a:rPr>
              <a:t>er 1,000,000</a:t>
            </a:r>
            <a:endParaRPr lang="en-US" sz="1600" b="1" dirty="0">
              <a:solidFill>
                <a:prstClr val="black"/>
              </a:solidFill>
              <a:latin typeface="Tahoma" pitchFamily="34" charset="0"/>
              <a:ea typeface="Tahoma" pitchFamily="34" charset="0"/>
              <a:cs typeface="Tahoma" pitchFamily="34" charset="0"/>
            </a:endParaRPr>
          </a:p>
        </p:txBody>
      </p:sp>
      <p:sp>
        <p:nvSpPr>
          <p:cNvPr id="12" name="Rectangle 17"/>
          <p:cNvSpPr>
            <a:spLocks noChangeArrowheads="1"/>
          </p:cNvSpPr>
          <p:nvPr/>
        </p:nvSpPr>
        <p:spPr bwMode="auto">
          <a:xfrm>
            <a:off x="3657600" y="1619512"/>
            <a:ext cx="990600" cy="209288"/>
          </a:xfrm>
          <a:prstGeom prst="rect">
            <a:avLst/>
          </a:prstGeom>
          <a:noFill/>
          <a:ln w="9525">
            <a:noFill/>
            <a:miter lim="800000"/>
            <a:headEnd/>
            <a:tailEnd/>
          </a:ln>
        </p:spPr>
        <p:txBody>
          <a:bodyPr lIns="0" tIns="0" rIns="0" bIns="0">
            <a:spAutoFit/>
          </a:bodyPr>
          <a:lstStyle/>
          <a:p>
            <a:pPr>
              <a:lnSpc>
                <a:spcPct val="85000"/>
              </a:lnSpc>
            </a:pPr>
            <a:r>
              <a:rPr lang="en-US" altLang="en-US" sz="1600" dirty="0" smtClean="0">
                <a:solidFill>
                  <a:prstClr val="black"/>
                </a:solidFill>
                <a:latin typeface="Tahoma" charset="0"/>
              </a:rPr>
              <a:t>2001</a:t>
            </a:r>
            <a:endParaRPr lang="en-US" altLang="en-US" sz="1600" dirty="0">
              <a:solidFill>
                <a:prstClr val="black"/>
              </a:solidFill>
              <a:latin typeface="Tahoma" charset="0"/>
            </a:endParaRPr>
          </a:p>
        </p:txBody>
      </p:sp>
      <p:sp>
        <p:nvSpPr>
          <p:cNvPr id="13" name="Rectangle 18"/>
          <p:cNvSpPr>
            <a:spLocks noChangeArrowheads="1"/>
          </p:cNvSpPr>
          <p:nvPr/>
        </p:nvSpPr>
        <p:spPr bwMode="auto">
          <a:xfrm>
            <a:off x="3309938" y="1619512"/>
            <a:ext cx="195262" cy="185738"/>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p>
            <a:endParaRPr lang="en-US" dirty="0">
              <a:solidFill>
                <a:prstClr val="black"/>
              </a:solidFill>
            </a:endParaRPr>
          </a:p>
        </p:txBody>
      </p:sp>
      <p:sp>
        <p:nvSpPr>
          <p:cNvPr id="14" name="Rectangle 19"/>
          <p:cNvSpPr>
            <a:spLocks noChangeArrowheads="1"/>
          </p:cNvSpPr>
          <p:nvPr/>
        </p:nvSpPr>
        <p:spPr bwMode="auto">
          <a:xfrm>
            <a:off x="4757738" y="1619512"/>
            <a:ext cx="195262" cy="185738"/>
          </a:xfrm>
          <a:prstGeom prst="rect">
            <a:avLst/>
          </a:prstGeom>
          <a:solidFill>
            <a:schemeClr val="accent1">
              <a:lumMod val="50000"/>
            </a:schemeClr>
          </a:solidFill>
          <a:ln w="9525">
            <a:solidFill>
              <a:schemeClr val="tx1"/>
            </a:solidFill>
            <a:miter lim="800000"/>
            <a:headEnd/>
            <a:tailEnd/>
          </a:ln>
          <a:effectLst/>
        </p:spPr>
        <p:txBody>
          <a:bodyPr wrap="none" anchor="ctr"/>
          <a:lstStyle/>
          <a:p>
            <a:endParaRPr lang="en-US" dirty="0">
              <a:solidFill>
                <a:prstClr val="black"/>
              </a:solidFill>
            </a:endParaRPr>
          </a:p>
        </p:txBody>
      </p:sp>
      <p:sp>
        <p:nvSpPr>
          <p:cNvPr id="15" name="Rectangle 20"/>
          <p:cNvSpPr>
            <a:spLocks noChangeArrowheads="1"/>
          </p:cNvSpPr>
          <p:nvPr/>
        </p:nvSpPr>
        <p:spPr bwMode="auto">
          <a:xfrm>
            <a:off x="5105400" y="1619512"/>
            <a:ext cx="990600" cy="209288"/>
          </a:xfrm>
          <a:prstGeom prst="rect">
            <a:avLst/>
          </a:prstGeom>
          <a:noFill/>
          <a:ln w="9525">
            <a:noFill/>
            <a:miter lim="800000"/>
            <a:headEnd/>
            <a:tailEnd/>
          </a:ln>
        </p:spPr>
        <p:txBody>
          <a:bodyPr lIns="0" tIns="0" rIns="0" bIns="0">
            <a:spAutoFit/>
          </a:bodyPr>
          <a:lstStyle/>
          <a:p>
            <a:pPr>
              <a:lnSpc>
                <a:spcPct val="85000"/>
              </a:lnSpc>
            </a:pPr>
            <a:r>
              <a:rPr lang="en-US" altLang="en-US" sz="1600" dirty="0" smtClean="0">
                <a:solidFill>
                  <a:prstClr val="black"/>
                </a:solidFill>
                <a:latin typeface="Tahoma" charset="0"/>
              </a:rPr>
              <a:t>2011</a:t>
            </a:r>
            <a:endParaRPr lang="en-US" altLang="en-US" sz="1600" dirty="0">
              <a:solidFill>
                <a:prstClr val="black"/>
              </a:solidFill>
              <a:latin typeface="Tahoma" charset="0"/>
            </a:endParaRPr>
          </a:p>
        </p:txBody>
      </p:sp>
      <p:sp>
        <p:nvSpPr>
          <p:cNvPr id="20" name="TextBox 19"/>
          <p:cNvSpPr txBox="1"/>
          <p:nvPr/>
        </p:nvSpPr>
        <p:spPr>
          <a:xfrm>
            <a:off x="2464416" y="4114800"/>
            <a:ext cx="2259984" cy="307777"/>
          </a:xfrm>
          <a:prstGeom prst="rect">
            <a:avLst/>
          </a:prstGeom>
          <a:noFill/>
        </p:spPr>
        <p:txBody>
          <a:bodyPr wrap="square" rtlCol="0">
            <a:spAutoFit/>
          </a:bodyPr>
          <a:lstStyle/>
          <a:p>
            <a:r>
              <a:rPr lang="en-US" sz="1400" b="1" dirty="0" smtClean="0">
                <a:solidFill>
                  <a:prstClr val="black"/>
                </a:solidFill>
                <a:latin typeface="Tahoma" pitchFamily="34" charset="0"/>
                <a:ea typeface="Tahoma" pitchFamily="34" charset="0"/>
                <a:cs typeface="Tahoma" pitchFamily="34" charset="0"/>
              </a:rPr>
              <a:t>HP2020 Target: 344.3</a:t>
            </a:r>
          </a:p>
        </p:txBody>
      </p:sp>
      <p:sp>
        <p:nvSpPr>
          <p:cNvPr id="16" name="TextBox 15"/>
          <p:cNvSpPr txBox="1"/>
          <p:nvPr/>
        </p:nvSpPr>
        <p:spPr>
          <a:xfrm>
            <a:off x="7162800" y="5867400"/>
            <a:ext cx="1447800" cy="276999"/>
          </a:xfrm>
          <a:prstGeom prst="rect">
            <a:avLst/>
          </a:prstGeom>
          <a:noFill/>
        </p:spPr>
        <p:txBody>
          <a:bodyPr wrap="square" rtlCol="0">
            <a:spAutoFit/>
          </a:bodyPr>
          <a:lstStyle/>
          <a:p>
            <a:pPr algn="ctr"/>
            <a:r>
              <a:rPr lang="en-US" sz="1200" b="1" dirty="0" smtClean="0">
                <a:solidFill>
                  <a:prstClr val="black"/>
                </a:solidFill>
                <a:latin typeface="Tahoma" pitchFamily="34" charset="0"/>
                <a:ea typeface="Tahoma" pitchFamily="34" charset="0"/>
                <a:cs typeface="Tahoma" pitchFamily="34" charset="0"/>
              </a:rPr>
              <a:t>Age (years)</a:t>
            </a:r>
            <a:endParaRPr lang="en-US" sz="1200" b="1" dirty="0">
              <a:solidFill>
                <a:prstClr val="black"/>
              </a:solidFill>
              <a:latin typeface="Tahoma" pitchFamily="34" charset="0"/>
              <a:ea typeface="Tahoma" pitchFamily="34" charset="0"/>
              <a:cs typeface="Tahoma" pitchFamily="34" charset="0"/>
            </a:endParaRPr>
          </a:p>
        </p:txBody>
      </p:sp>
      <p:cxnSp>
        <p:nvCxnSpPr>
          <p:cNvPr id="19" name="Straight Connector 18"/>
          <p:cNvCxnSpPr/>
          <p:nvPr/>
        </p:nvCxnSpPr>
        <p:spPr>
          <a:xfrm>
            <a:off x="7010400" y="5867400"/>
            <a:ext cx="1676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61061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1730824593"/>
              </p:ext>
            </p:extLst>
          </p:nvPr>
        </p:nvGraphicFramePr>
        <p:xfrm>
          <a:off x="152400" y="1295400"/>
          <a:ext cx="87630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4"/>
          </p:nvPr>
        </p:nvSpPr>
        <p:spPr>
          <a:xfrm>
            <a:off x="8686800" y="6492875"/>
            <a:ext cx="457200" cy="365125"/>
          </a:xfrm>
        </p:spPr>
        <p:txBody>
          <a:bodyPr/>
          <a:lstStyle/>
          <a:p>
            <a:fld id="{F8ECAD15-DF40-4D57-8D99-2197AD37FB1A}" type="slidenum">
              <a:rPr lang="en-US" smtClean="0">
                <a:solidFill>
                  <a:prstClr val="black"/>
                </a:solidFill>
                <a:latin typeface="Tahoma" panose="020B0604030504040204" pitchFamily="34" charset="0"/>
                <a:ea typeface="Tahoma" panose="020B0604030504040204" pitchFamily="34" charset="0"/>
                <a:cs typeface="Tahoma" panose="020B0604030504040204" pitchFamily="34" charset="0"/>
              </a:rPr>
              <a:pPr/>
              <a:t>33</a:t>
            </a:fld>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 name="Title 2"/>
          <p:cNvSpPr>
            <a:spLocks noGrp="1"/>
          </p:cNvSpPr>
          <p:nvPr>
            <p:ph type="title"/>
          </p:nvPr>
        </p:nvSpPr>
        <p:spPr>
          <a:xfrm>
            <a:off x="0" y="0"/>
            <a:ext cx="9144000" cy="990600"/>
          </a:xfrm>
          <a:prstGeom prst="rect">
            <a:avLst/>
          </a:prstGeom>
        </p:spPr>
        <p:txBody>
          <a:bodyPr>
            <a:noAutofit/>
          </a:bodyPr>
          <a:lstStyle/>
          <a:p>
            <a:r>
              <a:rPr lang="en-US" dirty="0"/>
              <a:t>New Cases of </a:t>
            </a:r>
            <a:r>
              <a:rPr lang="en-US" dirty="0" smtClean="0"/>
              <a:t>ESRD due </a:t>
            </a:r>
            <a:r>
              <a:rPr lang="en-US" dirty="0"/>
              <a:t>to Diabetes, </a:t>
            </a:r>
            <a:r>
              <a:rPr lang="en-US" dirty="0" smtClean="0"/>
              <a:t/>
            </a:r>
            <a:br>
              <a:rPr lang="en-US" dirty="0" smtClean="0"/>
            </a:br>
            <a:r>
              <a:rPr lang="en-US" dirty="0" smtClean="0"/>
              <a:t>Patients </a:t>
            </a:r>
            <a:r>
              <a:rPr lang="en-US" dirty="0"/>
              <a:t>with </a:t>
            </a:r>
            <a:r>
              <a:rPr lang="en-US" dirty="0" smtClean="0"/>
              <a:t>Diabetes</a:t>
            </a:r>
            <a:endParaRPr lang="en-US" dirty="0"/>
          </a:p>
        </p:txBody>
      </p:sp>
      <p:sp>
        <p:nvSpPr>
          <p:cNvPr id="9" name="Text Placeholder 7"/>
          <p:cNvSpPr>
            <a:spLocks noGrp="1"/>
          </p:cNvSpPr>
          <p:nvPr>
            <p:ph type="body" sz="quarter" idx="13"/>
          </p:nvPr>
        </p:nvSpPr>
        <p:spPr>
          <a:xfrm>
            <a:off x="0" y="5943600"/>
            <a:ext cx="7010400" cy="890954"/>
          </a:xfrm>
        </p:spPr>
        <p:txBody>
          <a:bodyPr>
            <a:noAutofit/>
          </a:bodyPr>
          <a:lstStyle/>
          <a:p>
            <a:pPr>
              <a:spcAft>
                <a:spcPts val="400"/>
              </a:spcAft>
            </a:pPr>
            <a:r>
              <a:rPr lang="en-US" sz="1100" dirty="0"/>
              <a:t>NOTES: I = 95% confidence interval. AIAN – American Indian/Alaska </a:t>
            </a:r>
            <a:r>
              <a:rPr lang="en-US" sz="1100" dirty="0" smtClean="0"/>
              <a:t>Native. Data </a:t>
            </a:r>
            <a:r>
              <a:rPr lang="en-US" sz="1100" dirty="0"/>
              <a:t>are for </a:t>
            </a:r>
            <a:r>
              <a:rPr lang="en-US" sz="1100" dirty="0" smtClean="0"/>
              <a:t>patients with ESRD and diabetes whose </a:t>
            </a:r>
            <a:r>
              <a:rPr lang="en-US" sz="1100" dirty="0"/>
              <a:t>cause of renal failure was due to diabetes. The </a:t>
            </a:r>
            <a:r>
              <a:rPr lang="en-US" sz="1100" dirty="0" smtClean="0"/>
              <a:t>data </a:t>
            </a:r>
            <a:r>
              <a:rPr lang="en-US" sz="1100" dirty="0"/>
              <a:t>are adjusted for age, sex, and race/ethnicity. </a:t>
            </a:r>
            <a:r>
              <a:rPr lang="en-US" sz="1100" dirty="0" smtClean="0"/>
              <a:t>Respondents </a:t>
            </a:r>
            <a:r>
              <a:rPr lang="en-US" sz="1100" dirty="0"/>
              <a:t>were asked to select one or more races. The categories black and white include persons who reported only one racial group and exclude persons of Hispanic origin. Persons of Hispanic origin may be of any race. </a:t>
            </a:r>
            <a:endParaRPr lang="en-US" sz="1100" dirty="0" smtClean="0"/>
          </a:p>
          <a:p>
            <a:pPr>
              <a:spcAft>
                <a:spcPts val="400"/>
              </a:spcAft>
            </a:pPr>
            <a:r>
              <a:rPr lang="en-US" sz="1100" dirty="0" smtClean="0"/>
              <a:t>SOURCE</a:t>
            </a:r>
            <a:r>
              <a:rPr lang="en-US" sz="1100" dirty="0"/>
              <a:t>: United States Renal Data System (USRDS), NIH/NIDDK</a:t>
            </a:r>
            <a:r>
              <a:rPr lang="en-US" sz="1100" dirty="0" smtClean="0"/>
              <a:t>. </a:t>
            </a:r>
            <a:endParaRPr lang="en-US" sz="1100" dirty="0"/>
          </a:p>
        </p:txBody>
      </p:sp>
      <p:sp>
        <p:nvSpPr>
          <p:cNvPr id="10" name="TextBox 9"/>
          <p:cNvSpPr txBox="1"/>
          <p:nvPr/>
        </p:nvSpPr>
        <p:spPr>
          <a:xfrm>
            <a:off x="7086600" y="6243935"/>
            <a:ext cx="1676400" cy="461665"/>
          </a:xfrm>
          <a:prstGeom prst="rect">
            <a:avLst/>
          </a:prstGeom>
          <a:noFill/>
          <a:ln w="19050">
            <a:solidFill>
              <a:srgbClr val="C00000"/>
            </a:solidFill>
          </a:ln>
        </p:spPr>
        <p:txBody>
          <a:bodyPr wrap="square" rtlCol="0">
            <a:spAutoFit/>
          </a:bodyPr>
          <a:lstStyle/>
          <a:p>
            <a:pPr algn="ctr"/>
            <a:r>
              <a:rPr lang="en-US" sz="1200" b="1" dirty="0" smtClean="0">
                <a:solidFill>
                  <a:prstClr val="black"/>
                </a:solidFill>
                <a:latin typeface="Tahoma" pitchFamily="34" charset="0"/>
                <a:ea typeface="Tahoma" pitchFamily="34" charset="0"/>
                <a:cs typeface="Tahoma" pitchFamily="34" charset="0"/>
              </a:rPr>
              <a:t>Obj. CKD-9.2</a:t>
            </a:r>
            <a:endParaRPr lang="en-US" sz="1200" b="1" dirty="0">
              <a:solidFill>
                <a:prstClr val="black"/>
              </a:solidFill>
              <a:latin typeface="Tahoma" pitchFamily="34" charset="0"/>
              <a:ea typeface="Tahoma" pitchFamily="34" charset="0"/>
              <a:cs typeface="Tahoma" pitchFamily="34" charset="0"/>
            </a:endParaRPr>
          </a:p>
          <a:p>
            <a:pPr algn="ctr"/>
            <a:r>
              <a:rPr lang="en-US" sz="1200" dirty="0" smtClean="0">
                <a:solidFill>
                  <a:prstClr val="black"/>
                </a:solidFill>
                <a:latin typeface="Tahoma" pitchFamily="34" charset="0"/>
                <a:ea typeface="Tahoma" pitchFamily="34" charset="0"/>
                <a:cs typeface="Tahoma" pitchFamily="34" charset="0"/>
              </a:rPr>
              <a:t>Decrease desired</a:t>
            </a:r>
            <a:endParaRPr lang="en-US" sz="1200" dirty="0">
              <a:solidFill>
                <a:prstClr val="black"/>
              </a:solidFill>
              <a:latin typeface="Tahoma" pitchFamily="34" charset="0"/>
              <a:ea typeface="Tahoma" pitchFamily="34" charset="0"/>
              <a:cs typeface="Tahoma" pitchFamily="34" charset="0"/>
            </a:endParaRPr>
          </a:p>
        </p:txBody>
      </p:sp>
      <p:sp>
        <p:nvSpPr>
          <p:cNvPr id="11" name="TextBox 10"/>
          <p:cNvSpPr txBox="1"/>
          <p:nvPr/>
        </p:nvSpPr>
        <p:spPr>
          <a:xfrm>
            <a:off x="264224" y="990600"/>
            <a:ext cx="2286001" cy="338554"/>
          </a:xfrm>
          <a:prstGeom prst="rect">
            <a:avLst/>
          </a:prstGeom>
          <a:noFill/>
        </p:spPr>
        <p:txBody>
          <a:bodyPr wrap="square" rtlCol="0">
            <a:spAutoFit/>
          </a:bodyPr>
          <a:lstStyle/>
          <a:p>
            <a:r>
              <a:rPr lang="en-US" sz="1600" b="1" dirty="0">
                <a:solidFill>
                  <a:prstClr val="black"/>
                </a:solidFill>
                <a:latin typeface="Tahoma" pitchFamily="34" charset="0"/>
                <a:ea typeface="Tahoma" pitchFamily="34" charset="0"/>
                <a:cs typeface="Tahoma" pitchFamily="34" charset="0"/>
              </a:rPr>
              <a:t>P</a:t>
            </a:r>
            <a:r>
              <a:rPr lang="en-US" sz="1600" b="1" dirty="0" smtClean="0">
                <a:solidFill>
                  <a:prstClr val="black"/>
                </a:solidFill>
                <a:latin typeface="Tahoma" pitchFamily="34" charset="0"/>
                <a:ea typeface="Tahoma" pitchFamily="34" charset="0"/>
                <a:cs typeface="Tahoma" pitchFamily="34" charset="0"/>
              </a:rPr>
              <a:t>er 1,000,000</a:t>
            </a:r>
            <a:endParaRPr lang="en-US" sz="1600" b="1" dirty="0">
              <a:solidFill>
                <a:prstClr val="black"/>
              </a:solidFill>
              <a:latin typeface="Tahoma" pitchFamily="34" charset="0"/>
              <a:ea typeface="Tahoma" pitchFamily="34" charset="0"/>
              <a:cs typeface="Tahoma" pitchFamily="34" charset="0"/>
            </a:endParaRPr>
          </a:p>
        </p:txBody>
      </p:sp>
      <p:sp>
        <p:nvSpPr>
          <p:cNvPr id="12" name="Rectangle 17"/>
          <p:cNvSpPr>
            <a:spLocks noChangeArrowheads="1"/>
          </p:cNvSpPr>
          <p:nvPr/>
        </p:nvSpPr>
        <p:spPr bwMode="auto">
          <a:xfrm>
            <a:off x="3657600" y="1619512"/>
            <a:ext cx="990600" cy="209288"/>
          </a:xfrm>
          <a:prstGeom prst="rect">
            <a:avLst/>
          </a:prstGeom>
          <a:noFill/>
          <a:ln w="9525">
            <a:noFill/>
            <a:miter lim="800000"/>
            <a:headEnd/>
            <a:tailEnd/>
          </a:ln>
        </p:spPr>
        <p:txBody>
          <a:bodyPr lIns="0" tIns="0" rIns="0" bIns="0">
            <a:spAutoFit/>
          </a:bodyPr>
          <a:lstStyle/>
          <a:p>
            <a:pPr>
              <a:lnSpc>
                <a:spcPct val="85000"/>
              </a:lnSpc>
            </a:pPr>
            <a:r>
              <a:rPr lang="en-US" altLang="en-US" sz="1600" dirty="0" smtClean="0">
                <a:solidFill>
                  <a:prstClr val="black"/>
                </a:solidFill>
                <a:latin typeface="Tahoma" charset="0"/>
              </a:rPr>
              <a:t>2007</a:t>
            </a:r>
            <a:endParaRPr lang="en-US" altLang="en-US" sz="1600" dirty="0">
              <a:solidFill>
                <a:prstClr val="black"/>
              </a:solidFill>
              <a:latin typeface="Tahoma" charset="0"/>
            </a:endParaRPr>
          </a:p>
        </p:txBody>
      </p:sp>
      <p:sp>
        <p:nvSpPr>
          <p:cNvPr id="13" name="Rectangle 18"/>
          <p:cNvSpPr>
            <a:spLocks noChangeArrowheads="1"/>
          </p:cNvSpPr>
          <p:nvPr/>
        </p:nvSpPr>
        <p:spPr bwMode="auto">
          <a:xfrm>
            <a:off x="3309938" y="1619512"/>
            <a:ext cx="195262" cy="185738"/>
          </a:xfrm>
          <a:prstGeom prst="rect">
            <a:avLst/>
          </a:prstGeom>
          <a:solidFill>
            <a:schemeClr val="accent2">
              <a:lumMod val="20000"/>
              <a:lumOff val="80000"/>
            </a:schemeClr>
          </a:solidFill>
          <a:ln w="9525">
            <a:solidFill>
              <a:schemeClr val="tx1"/>
            </a:solidFill>
            <a:miter lim="800000"/>
            <a:headEnd/>
            <a:tailEnd/>
          </a:ln>
          <a:effectLst/>
        </p:spPr>
        <p:txBody>
          <a:bodyPr wrap="none" anchor="ctr"/>
          <a:lstStyle/>
          <a:p>
            <a:endParaRPr lang="en-US" dirty="0">
              <a:solidFill>
                <a:prstClr val="black"/>
              </a:solidFill>
            </a:endParaRPr>
          </a:p>
        </p:txBody>
      </p:sp>
      <p:sp>
        <p:nvSpPr>
          <p:cNvPr id="14" name="Rectangle 19"/>
          <p:cNvSpPr>
            <a:spLocks noChangeArrowheads="1"/>
          </p:cNvSpPr>
          <p:nvPr/>
        </p:nvSpPr>
        <p:spPr bwMode="auto">
          <a:xfrm>
            <a:off x="4757738" y="1619512"/>
            <a:ext cx="195262" cy="185738"/>
          </a:xfrm>
          <a:prstGeom prst="rect">
            <a:avLst/>
          </a:prstGeom>
          <a:solidFill>
            <a:schemeClr val="accent2">
              <a:lumMod val="75000"/>
            </a:schemeClr>
          </a:solidFill>
          <a:ln w="9525">
            <a:solidFill>
              <a:schemeClr val="tx1"/>
            </a:solidFill>
            <a:miter lim="800000"/>
            <a:headEnd/>
            <a:tailEnd/>
          </a:ln>
          <a:effectLst/>
        </p:spPr>
        <p:txBody>
          <a:bodyPr wrap="none" anchor="ctr"/>
          <a:lstStyle/>
          <a:p>
            <a:endParaRPr lang="en-US" dirty="0">
              <a:solidFill>
                <a:prstClr val="black"/>
              </a:solidFill>
            </a:endParaRPr>
          </a:p>
        </p:txBody>
      </p:sp>
      <p:sp>
        <p:nvSpPr>
          <p:cNvPr id="15" name="Rectangle 20"/>
          <p:cNvSpPr>
            <a:spLocks noChangeArrowheads="1"/>
          </p:cNvSpPr>
          <p:nvPr/>
        </p:nvSpPr>
        <p:spPr bwMode="auto">
          <a:xfrm>
            <a:off x="5105400" y="1619512"/>
            <a:ext cx="990600" cy="209288"/>
          </a:xfrm>
          <a:prstGeom prst="rect">
            <a:avLst/>
          </a:prstGeom>
          <a:noFill/>
          <a:ln w="9525">
            <a:noFill/>
            <a:miter lim="800000"/>
            <a:headEnd/>
            <a:tailEnd/>
          </a:ln>
        </p:spPr>
        <p:txBody>
          <a:bodyPr lIns="0" tIns="0" rIns="0" bIns="0">
            <a:spAutoFit/>
          </a:bodyPr>
          <a:lstStyle/>
          <a:p>
            <a:pPr>
              <a:lnSpc>
                <a:spcPct val="85000"/>
              </a:lnSpc>
            </a:pPr>
            <a:r>
              <a:rPr lang="en-US" altLang="en-US" sz="1600" dirty="0" smtClean="0">
                <a:solidFill>
                  <a:prstClr val="black"/>
                </a:solidFill>
                <a:latin typeface="Tahoma" charset="0"/>
              </a:rPr>
              <a:t>2011</a:t>
            </a:r>
            <a:endParaRPr lang="en-US" altLang="en-US" sz="1600" dirty="0">
              <a:solidFill>
                <a:prstClr val="black"/>
              </a:solidFill>
              <a:latin typeface="Tahoma" charset="0"/>
            </a:endParaRPr>
          </a:p>
        </p:txBody>
      </p:sp>
      <p:sp>
        <p:nvSpPr>
          <p:cNvPr id="20" name="TextBox 19"/>
          <p:cNvSpPr txBox="1"/>
          <p:nvPr/>
        </p:nvSpPr>
        <p:spPr>
          <a:xfrm>
            <a:off x="2362200" y="2971800"/>
            <a:ext cx="2895600" cy="307777"/>
          </a:xfrm>
          <a:prstGeom prst="rect">
            <a:avLst/>
          </a:prstGeom>
          <a:noFill/>
        </p:spPr>
        <p:txBody>
          <a:bodyPr wrap="square" rtlCol="0">
            <a:spAutoFit/>
          </a:bodyPr>
          <a:lstStyle/>
          <a:p>
            <a:r>
              <a:rPr lang="en-US" sz="1400" b="1" dirty="0" smtClean="0">
                <a:solidFill>
                  <a:prstClr val="black"/>
                </a:solidFill>
                <a:latin typeface="Tahoma" pitchFamily="34" charset="0"/>
                <a:ea typeface="Tahoma" pitchFamily="34" charset="0"/>
                <a:cs typeface="Tahoma" pitchFamily="34" charset="0"/>
              </a:rPr>
              <a:t>HP2020 Target: 2380.5</a:t>
            </a:r>
          </a:p>
        </p:txBody>
      </p:sp>
      <p:sp>
        <p:nvSpPr>
          <p:cNvPr id="16" name="TextBox 15"/>
          <p:cNvSpPr txBox="1"/>
          <p:nvPr/>
        </p:nvSpPr>
        <p:spPr>
          <a:xfrm>
            <a:off x="7162800" y="5895201"/>
            <a:ext cx="1447800" cy="276999"/>
          </a:xfrm>
          <a:prstGeom prst="rect">
            <a:avLst/>
          </a:prstGeom>
          <a:noFill/>
        </p:spPr>
        <p:txBody>
          <a:bodyPr wrap="square" rtlCol="0">
            <a:spAutoFit/>
          </a:bodyPr>
          <a:lstStyle/>
          <a:p>
            <a:pPr algn="ctr"/>
            <a:r>
              <a:rPr lang="en-US" sz="1200" b="1" dirty="0" smtClean="0">
                <a:solidFill>
                  <a:prstClr val="black"/>
                </a:solidFill>
                <a:latin typeface="Tahoma" pitchFamily="34" charset="0"/>
                <a:ea typeface="Tahoma" pitchFamily="34" charset="0"/>
                <a:cs typeface="Tahoma" pitchFamily="34" charset="0"/>
              </a:rPr>
              <a:t>Age (years)</a:t>
            </a:r>
            <a:endParaRPr lang="en-US" sz="1200" b="1" dirty="0">
              <a:solidFill>
                <a:prstClr val="black"/>
              </a:solidFill>
              <a:latin typeface="Tahoma" pitchFamily="34" charset="0"/>
              <a:ea typeface="Tahoma" pitchFamily="34" charset="0"/>
              <a:cs typeface="Tahoma" pitchFamily="34" charset="0"/>
            </a:endParaRPr>
          </a:p>
        </p:txBody>
      </p:sp>
      <p:cxnSp>
        <p:nvCxnSpPr>
          <p:cNvPr id="18" name="Straight Connector 17"/>
          <p:cNvCxnSpPr/>
          <p:nvPr/>
        </p:nvCxnSpPr>
        <p:spPr>
          <a:xfrm>
            <a:off x="7010400" y="5895201"/>
            <a:ext cx="1676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01660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1730626830"/>
              </p:ext>
            </p:extLst>
          </p:nvPr>
        </p:nvGraphicFramePr>
        <p:xfrm>
          <a:off x="152400" y="1295400"/>
          <a:ext cx="87630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4"/>
          </p:nvPr>
        </p:nvSpPr>
        <p:spPr>
          <a:xfrm>
            <a:off x="8686800" y="6477000"/>
            <a:ext cx="457200" cy="365125"/>
          </a:xfrm>
        </p:spPr>
        <p:txBody>
          <a:bodyPr/>
          <a:lstStyle/>
          <a:p>
            <a:fld id="{F8ECAD15-DF40-4D57-8D99-2197AD37FB1A}" type="slidenum">
              <a:rPr lang="en-US" smtClean="0">
                <a:solidFill>
                  <a:prstClr val="black"/>
                </a:solidFill>
                <a:latin typeface="Tahoma" panose="020B0604030504040204" pitchFamily="34" charset="0"/>
                <a:ea typeface="Tahoma" panose="020B0604030504040204" pitchFamily="34" charset="0"/>
                <a:cs typeface="Tahoma" panose="020B0604030504040204" pitchFamily="34" charset="0"/>
              </a:rPr>
              <a:pPr/>
              <a:t>34</a:t>
            </a:fld>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 name="Title 2"/>
          <p:cNvSpPr>
            <a:spLocks noGrp="1"/>
          </p:cNvSpPr>
          <p:nvPr>
            <p:ph type="title"/>
          </p:nvPr>
        </p:nvSpPr>
        <p:spPr>
          <a:xfrm>
            <a:off x="0" y="0"/>
            <a:ext cx="9144000" cy="990600"/>
          </a:xfrm>
          <a:prstGeom prst="rect">
            <a:avLst/>
          </a:prstGeom>
        </p:spPr>
        <p:txBody>
          <a:bodyPr>
            <a:normAutofit/>
          </a:bodyPr>
          <a:lstStyle/>
          <a:p>
            <a:r>
              <a:rPr lang="en-US" dirty="0" smtClean="0"/>
              <a:t>Deaths in Patients </a:t>
            </a:r>
            <a:r>
              <a:rPr lang="en-US" dirty="0"/>
              <a:t>with ESRD on </a:t>
            </a:r>
            <a:r>
              <a:rPr lang="en-US" dirty="0" smtClean="0"/>
              <a:t>Dialysis</a:t>
            </a:r>
            <a:endParaRPr lang="en-US" dirty="0"/>
          </a:p>
        </p:txBody>
      </p:sp>
      <p:sp>
        <p:nvSpPr>
          <p:cNvPr id="9" name="Text Placeholder 7"/>
          <p:cNvSpPr>
            <a:spLocks noGrp="1"/>
          </p:cNvSpPr>
          <p:nvPr>
            <p:ph type="body" sz="quarter" idx="13"/>
          </p:nvPr>
        </p:nvSpPr>
        <p:spPr>
          <a:xfrm>
            <a:off x="0" y="6208314"/>
            <a:ext cx="7162800" cy="649686"/>
          </a:xfrm>
        </p:spPr>
        <p:txBody>
          <a:bodyPr>
            <a:noAutofit/>
          </a:bodyPr>
          <a:lstStyle/>
          <a:p>
            <a:pPr>
              <a:spcAft>
                <a:spcPts val="300"/>
              </a:spcAft>
            </a:pPr>
            <a:r>
              <a:rPr lang="en-US" sz="1100" dirty="0" smtClean="0"/>
              <a:t>NOTES: </a:t>
            </a:r>
            <a:r>
              <a:rPr lang="en-US" sz="1100" dirty="0"/>
              <a:t>I = 95% confidence interval. </a:t>
            </a:r>
            <a:r>
              <a:rPr lang="en-US" sz="1100" dirty="0" smtClean="0"/>
              <a:t>AIAN – American Indian/Alaska Native. Respondents </a:t>
            </a:r>
            <a:r>
              <a:rPr lang="en-US" sz="1100" dirty="0"/>
              <a:t>were asked to select one or more races. The categories black and white include persons who reported </a:t>
            </a:r>
            <a:r>
              <a:rPr lang="en-US" sz="1100" dirty="0" smtClean="0"/>
              <a:t>only </a:t>
            </a:r>
            <a:r>
              <a:rPr lang="en-US" sz="1100" dirty="0"/>
              <a:t>one racial group and exclude persons of Hispanic origin. Persons of Hispanic origin may be </a:t>
            </a:r>
            <a:r>
              <a:rPr lang="en-US" sz="1100" dirty="0" smtClean="0"/>
              <a:t> of </a:t>
            </a:r>
            <a:r>
              <a:rPr lang="en-US" sz="1100" dirty="0"/>
              <a:t>any race</a:t>
            </a:r>
            <a:r>
              <a:rPr lang="en-US" sz="1100" dirty="0" smtClean="0"/>
              <a:t>.</a:t>
            </a:r>
          </a:p>
          <a:p>
            <a:pPr>
              <a:spcAft>
                <a:spcPts val="300"/>
              </a:spcAft>
            </a:pPr>
            <a:r>
              <a:rPr lang="en-US" sz="1100" dirty="0"/>
              <a:t>SOURCE: United States Renal Data System (USRDS), NIH/NIDDK</a:t>
            </a:r>
            <a:r>
              <a:rPr lang="en-US" sz="1100" dirty="0" smtClean="0"/>
              <a:t>. </a:t>
            </a:r>
            <a:endParaRPr lang="en-US" sz="1100" dirty="0"/>
          </a:p>
        </p:txBody>
      </p:sp>
      <p:sp>
        <p:nvSpPr>
          <p:cNvPr id="10" name="TextBox 9"/>
          <p:cNvSpPr txBox="1"/>
          <p:nvPr/>
        </p:nvSpPr>
        <p:spPr>
          <a:xfrm>
            <a:off x="7117975" y="6320135"/>
            <a:ext cx="1676400" cy="461665"/>
          </a:xfrm>
          <a:prstGeom prst="rect">
            <a:avLst/>
          </a:prstGeom>
          <a:noFill/>
          <a:ln w="19050">
            <a:solidFill>
              <a:srgbClr val="C00000"/>
            </a:solidFill>
          </a:ln>
        </p:spPr>
        <p:txBody>
          <a:bodyPr wrap="square" rtlCol="0">
            <a:spAutoFit/>
          </a:bodyPr>
          <a:lstStyle/>
          <a:p>
            <a:pPr algn="ctr"/>
            <a:r>
              <a:rPr lang="en-US" sz="1200" b="1" dirty="0" smtClean="0">
                <a:solidFill>
                  <a:prstClr val="black"/>
                </a:solidFill>
                <a:latin typeface="Tahoma" pitchFamily="34" charset="0"/>
                <a:ea typeface="Tahoma" pitchFamily="34" charset="0"/>
                <a:cs typeface="Tahoma" pitchFamily="34" charset="0"/>
              </a:rPr>
              <a:t>Obj. CKD-14.1</a:t>
            </a:r>
            <a:endParaRPr lang="en-US" sz="1200" b="1" dirty="0">
              <a:solidFill>
                <a:prstClr val="black"/>
              </a:solidFill>
              <a:latin typeface="Tahoma" pitchFamily="34" charset="0"/>
              <a:ea typeface="Tahoma" pitchFamily="34" charset="0"/>
              <a:cs typeface="Tahoma" pitchFamily="34" charset="0"/>
            </a:endParaRPr>
          </a:p>
          <a:p>
            <a:pPr algn="ctr"/>
            <a:r>
              <a:rPr lang="en-US" sz="1200" dirty="0" smtClean="0">
                <a:solidFill>
                  <a:prstClr val="black"/>
                </a:solidFill>
                <a:latin typeface="Tahoma" pitchFamily="34" charset="0"/>
                <a:ea typeface="Tahoma" pitchFamily="34" charset="0"/>
                <a:cs typeface="Tahoma" pitchFamily="34" charset="0"/>
              </a:rPr>
              <a:t>Decrease desired</a:t>
            </a:r>
            <a:endParaRPr lang="en-US" sz="1200" dirty="0">
              <a:solidFill>
                <a:prstClr val="black"/>
              </a:solidFill>
              <a:latin typeface="Tahoma" pitchFamily="34" charset="0"/>
              <a:ea typeface="Tahoma" pitchFamily="34" charset="0"/>
              <a:cs typeface="Tahoma" pitchFamily="34" charset="0"/>
            </a:endParaRPr>
          </a:p>
        </p:txBody>
      </p:sp>
      <p:sp>
        <p:nvSpPr>
          <p:cNvPr id="11" name="TextBox 10"/>
          <p:cNvSpPr txBox="1"/>
          <p:nvPr/>
        </p:nvSpPr>
        <p:spPr>
          <a:xfrm>
            <a:off x="461219" y="990600"/>
            <a:ext cx="3486331" cy="338554"/>
          </a:xfrm>
          <a:prstGeom prst="rect">
            <a:avLst/>
          </a:prstGeom>
          <a:noFill/>
        </p:spPr>
        <p:txBody>
          <a:bodyPr wrap="square" rtlCol="0">
            <a:spAutoFit/>
          </a:bodyPr>
          <a:lstStyle/>
          <a:p>
            <a:r>
              <a:rPr lang="en-US" sz="1600" b="1" dirty="0">
                <a:solidFill>
                  <a:prstClr val="black"/>
                </a:solidFill>
                <a:latin typeface="Tahoma" pitchFamily="34" charset="0"/>
                <a:ea typeface="Tahoma" pitchFamily="34" charset="0"/>
                <a:cs typeface="Tahoma" pitchFamily="34" charset="0"/>
              </a:rPr>
              <a:t>Per 1,000 </a:t>
            </a:r>
            <a:r>
              <a:rPr lang="en-US" sz="1600" b="1" dirty="0" smtClean="0">
                <a:solidFill>
                  <a:prstClr val="black"/>
                </a:solidFill>
                <a:latin typeface="Tahoma" pitchFamily="34" charset="0"/>
                <a:ea typeface="Tahoma" pitchFamily="34" charset="0"/>
                <a:cs typeface="Tahoma" pitchFamily="34" charset="0"/>
              </a:rPr>
              <a:t>patient years</a:t>
            </a:r>
            <a:endParaRPr lang="en-US" sz="1600" b="1" dirty="0">
              <a:solidFill>
                <a:prstClr val="black"/>
              </a:solidFill>
              <a:latin typeface="Tahoma" pitchFamily="34" charset="0"/>
              <a:ea typeface="Tahoma" pitchFamily="34" charset="0"/>
              <a:cs typeface="Tahoma" pitchFamily="34" charset="0"/>
            </a:endParaRPr>
          </a:p>
        </p:txBody>
      </p:sp>
      <p:sp>
        <p:nvSpPr>
          <p:cNvPr id="12" name="Rectangle 17"/>
          <p:cNvSpPr>
            <a:spLocks noChangeArrowheads="1"/>
          </p:cNvSpPr>
          <p:nvPr/>
        </p:nvSpPr>
        <p:spPr bwMode="auto">
          <a:xfrm>
            <a:off x="3657600" y="1619512"/>
            <a:ext cx="990600" cy="209288"/>
          </a:xfrm>
          <a:prstGeom prst="rect">
            <a:avLst/>
          </a:prstGeom>
          <a:noFill/>
          <a:ln w="9525">
            <a:noFill/>
            <a:miter lim="800000"/>
            <a:headEnd/>
            <a:tailEnd/>
          </a:ln>
        </p:spPr>
        <p:txBody>
          <a:bodyPr lIns="0" tIns="0" rIns="0" bIns="0">
            <a:spAutoFit/>
          </a:bodyPr>
          <a:lstStyle/>
          <a:p>
            <a:pPr>
              <a:lnSpc>
                <a:spcPct val="85000"/>
              </a:lnSpc>
            </a:pPr>
            <a:r>
              <a:rPr lang="en-US" altLang="en-US" sz="1600" dirty="0" smtClean="0">
                <a:solidFill>
                  <a:prstClr val="black"/>
                </a:solidFill>
                <a:latin typeface="Tahoma" charset="0"/>
              </a:rPr>
              <a:t>2001</a:t>
            </a:r>
            <a:endParaRPr lang="en-US" altLang="en-US" sz="1600" dirty="0">
              <a:solidFill>
                <a:prstClr val="black"/>
              </a:solidFill>
              <a:latin typeface="Tahoma" charset="0"/>
            </a:endParaRPr>
          </a:p>
        </p:txBody>
      </p:sp>
      <p:sp>
        <p:nvSpPr>
          <p:cNvPr id="13" name="Rectangle 18"/>
          <p:cNvSpPr>
            <a:spLocks noChangeArrowheads="1"/>
          </p:cNvSpPr>
          <p:nvPr/>
        </p:nvSpPr>
        <p:spPr bwMode="auto">
          <a:xfrm>
            <a:off x="3309938" y="1619512"/>
            <a:ext cx="195262" cy="185738"/>
          </a:xfrm>
          <a:prstGeom prst="rect">
            <a:avLst/>
          </a:prstGeom>
          <a:solidFill>
            <a:schemeClr val="accent3">
              <a:lumMod val="60000"/>
              <a:lumOff val="40000"/>
            </a:schemeClr>
          </a:solidFill>
          <a:ln w="9525">
            <a:solidFill>
              <a:schemeClr val="tx1"/>
            </a:solidFill>
            <a:miter lim="800000"/>
            <a:headEnd/>
            <a:tailEnd/>
          </a:ln>
          <a:effectLst/>
        </p:spPr>
        <p:txBody>
          <a:bodyPr wrap="none" anchor="ctr"/>
          <a:lstStyle/>
          <a:p>
            <a:endParaRPr lang="en-US" dirty="0">
              <a:solidFill>
                <a:prstClr val="black"/>
              </a:solidFill>
            </a:endParaRPr>
          </a:p>
        </p:txBody>
      </p:sp>
      <p:sp>
        <p:nvSpPr>
          <p:cNvPr id="14" name="Rectangle 19"/>
          <p:cNvSpPr>
            <a:spLocks noChangeArrowheads="1"/>
          </p:cNvSpPr>
          <p:nvPr/>
        </p:nvSpPr>
        <p:spPr bwMode="auto">
          <a:xfrm>
            <a:off x="4757738" y="1619512"/>
            <a:ext cx="195262" cy="185738"/>
          </a:xfrm>
          <a:prstGeom prst="rect">
            <a:avLst/>
          </a:prstGeom>
          <a:solidFill>
            <a:schemeClr val="accent3">
              <a:lumMod val="50000"/>
            </a:schemeClr>
          </a:solidFill>
          <a:ln w="9525">
            <a:solidFill>
              <a:schemeClr val="tx1"/>
            </a:solidFill>
            <a:miter lim="800000"/>
            <a:headEnd/>
            <a:tailEnd/>
          </a:ln>
          <a:effectLst/>
        </p:spPr>
        <p:txBody>
          <a:bodyPr wrap="none" anchor="ctr"/>
          <a:lstStyle/>
          <a:p>
            <a:endParaRPr lang="en-US" dirty="0">
              <a:solidFill>
                <a:prstClr val="black"/>
              </a:solidFill>
            </a:endParaRPr>
          </a:p>
        </p:txBody>
      </p:sp>
      <p:sp>
        <p:nvSpPr>
          <p:cNvPr id="15" name="Rectangle 20"/>
          <p:cNvSpPr>
            <a:spLocks noChangeArrowheads="1"/>
          </p:cNvSpPr>
          <p:nvPr/>
        </p:nvSpPr>
        <p:spPr bwMode="auto">
          <a:xfrm>
            <a:off x="5105400" y="1619512"/>
            <a:ext cx="990600" cy="209288"/>
          </a:xfrm>
          <a:prstGeom prst="rect">
            <a:avLst/>
          </a:prstGeom>
          <a:noFill/>
          <a:ln w="9525">
            <a:noFill/>
            <a:miter lim="800000"/>
            <a:headEnd/>
            <a:tailEnd/>
          </a:ln>
        </p:spPr>
        <p:txBody>
          <a:bodyPr lIns="0" tIns="0" rIns="0" bIns="0">
            <a:spAutoFit/>
          </a:bodyPr>
          <a:lstStyle/>
          <a:p>
            <a:pPr>
              <a:lnSpc>
                <a:spcPct val="85000"/>
              </a:lnSpc>
            </a:pPr>
            <a:r>
              <a:rPr lang="en-US" altLang="en-US" sz="1600" dirty="0" smtClean="0">
                <a:solidFill>
                  <a:prstClr val="black"/>
                </a:solidFill>
                <a:latin typeface="Tahoma" charset="0"/>
              </a:rPr>
              <a:t>2011</a:t>
            </a:r>
            <a:endParaRPr lang="en-US" altLang="en-US" sz="1600" dirty="0">
              <a:solidFill>
                <a:prstClr val="black"/>
              </a:solidFill>
              <a:latin typeface="Tahoma" charset="0"/>
            </a:endParaRPr>
          </a:p>
        </p:txBody>
      </p:sp>
      <p:sp>
        <p:nvSpPr>
          <p:cNvPr id="20" name="TextBox 19"/>
          <p:cNvSpPr txBox="1"/>
          <p:nvPr/>
        </p:nvSpPr>
        <p:spPr>
          <a:xfrm>
            <a:off x="2997816" y="2971800"/>
            <a:ext cx="2259984" cy="372411"/>
          </a:xfrm>
          <a:prstGeom prst="rect">
            <a:avLst/>
          </a:prstGeom>
          <a:noFill/>
        </p:spPr>
        <p:txBody>
          <a:bodyPr wrap="square" rtlCol="0">
            <a:spAutoFit/>
          </a:bodyPr>
          <a:lstStyle/>
          <a:p>
            <a:r>
              <a:rPr lang="en-US" sz="1400" b="1" dirty="0" smtClean="0">
                <a:solidFill>
                  <a:prstClr val="black"/>
                </a:solidFill>
                <a:latin typeface="Tahoma" pitchFamily="34" charset="0"/>
                <a:ea typeface="Tahoma" pitchFamily="34" charset="0"/>
                <a:cs typeface="Tahoma" pitchFamily="34" charset="0"/>
              </a:rPr>
              <a:t>HP2020 Target: 190.0</a:t>
            </a:r>
          </a:p>
        </p:txBody>
      </p:sp>
      <p:sp>
        <p:nvSpPr>
          <p:cNvPr id="16" name="TextBox 15"/>
          <p:cNvSpPr txBox="1"/>
          <p:nvPr/>
        </p:nvSpPr>
        <p:spPr>
          <a:xfrm>
            <a:off x="7162800" y="5971401"/>
            <a:ext cx="1447800" cy="276999"/>
          </a:xfrm>
          <a:prstGeom prst="rect">
            <a:avLst/>
          </a:prstGeom>
          <a:noFill/>
        </p:spPr>
        <p:txBody>
          <a:bodyPr wrap="square" rtlCol="0">
            <a:spAutoFit/>
          </a:bodyPr>
          <a:lstStyle/>
          <a:p>
            <a:pPr algn="ctr"/>
            <a:r>
              <a:rPr lang="en-US" sz="1200" b="1" dirty="0" smtClean="0">
                <a:solidFill>
                  <a:prstClr val="black"/>
                </a:solidFill>
                <a:latin typeface="Tahoma" pitchFamily="34" charset="0"/>
                <a:ea typeface="Tahoma" pitchFamily="34" charset="0"/>
                <a:cs typeface="Tahoma" pitchFamily="34" charset="0"/>
              </a:rPr>
              <a:t>Age (years)</a:t>
            </a:r>
            <a:endParaRPr lang="en-US" sz="1200" b="1" dirty="0">
              <a:solidFill>
                <a:prstClr val="black"/>
              </a:solidFill>
              <a:latin typeface="Tahoma" pitchFamily="34" charset="0"/>
              <a:ea typeface="Tahoma" pitchFamily="34" charset="0"/>
              <a:cs typeface="Tahoma" pitchFamily="34" charset="0"/>
            </a:endParaRPr>
          </a:p>
        </p:txBody>
      </p:sp>
      <p:cxnSp>
        <p:nvCxnSpPr>
          <p:cNvPr id="18" name="Straight Connector 17"/>
          <p:cNvCxnSpPr/>
          <p:nvPr/>
        </p:nvCxnSpPr>
        <p:spPr>
          <a:xfrm>
            <a:off x="7010400" y="5971401"/>
            <a:ext cx="1676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43634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576562066"/>
              </p:ext>
            </p:extLst>
          </p:nvPr>
        </p:nvGraphicFramePr>
        <p:xfrm>
          <a:off x="152400" y="1295400"/>
          <a:ext cx="87630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4"/>
          </p:nvPr>
        </p:nvSpPr>
        <p:spPr>
          <a:xfrm>
            <a:off x="8686800" y="6477000"/>
            <a:ext cx="457200" cy="365125"/>
          </a:xfrm>
        </p:spPr>
        <p:txBody>
          <a:bodyPr/>
          <a:lstStyle/>
          <a:p>
            <a:fld id="{F8ECAD15-DF40-4D57-8D99-2197AD37FB1A}" type="slidenum">
              <a:rPr lang="en-US" smtClean="0">
                <a:solidFill>
                  <a:prstClr val="black"/>
                </a:solidFill>
                <a:latin typeface="Tahoma" panose="020B0604030504040204" pitchFamily="34" charset="0"/>
                <a:ea typeface="Tahoma" panose="020B0604030504040204" pitchFamily="34" charset="0"/>
                <a:cs typeface="Tahoma" panose="020B0604030504040204" pitchFamily="34" charset="0"/>
              </a:rPr>
              <a:pPr/>
              <a:t>35</a:t>
            </a:fld>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 name="Title 2"/>
          <p:cNvSpPr>
            <a:spLocks noGrp="1"/>
          </p:cNvSpPr>
          <p:nvPr>
            <p:ph type="title"/>
          </p:nvPr>
        </p:nvSpPr>
        <p:spPr>
          <a:xfrm>
            <a:off x="0" y="0"/>
            <a:ext cx="9144000" cy="990600"/>
          </a:xfrm>
          <a:prstGeom prst="rect">
            <a:avLst/>
          </a:prstGeom>
        </p:spPr>
        <p:txBody>
          <a:bodyPr>
            <a:noAutofit/>
          </a:bodyPr>
          <a:lstStyle/>
          <a:p>
            <a:r>
              <a:rPr lang="en-US" dirty="0" smtClean="0"/>
              <a:t>Deaths in </a:t>
            </a:r>
            <a:r>
              <a:rPr lang="en-US" dirty="0"/>
              <a:t>ESRD Patients with a Functioning Kidney Transplant</a:t>
            </a:r>
          </a:p>
        </p:txBody>
      </p:sp>
      <p:sp>
        <p:nvSpPr>
          <p:cNvPr id="9" name="Text Placeholder 7"/>
          <p:cNvSpPr>
            <a:spLocks noGrp="1"/>
          </p:cNvSpPr>
          <p:nvPr>
            <p:ph type="body" sz="quarter" idx="13"/>
          </p:nvPr>
        </p:nvSpPr>
        <p:spPr>
          <a:xfrm>
            <a:off x="0" y="6208314"/>
            <a:ext cx="7010400" cy="649686"/>
          </a:xfrm>
        </p:spPr>
        <p:txBody>
          <a:bodyPr>
            <a:noAutofit/>
          </a:bodyPr>
          <a:lstStyle/>
          <a:p>
            <a:pPr>
              <a:spcAft>
                <a:spcPts val="300"/>
              </a:spcAft>
            </a:pPr>
            <a:r>
              <a:rPr lang="en-US" sz="1100" dirty="0" smtClean="0"/>
              <a:t>NOTES: </a:t>
            </a:r>
            <a:r>
              <a:rPr lang="en-US" sz="1100" dirty="0"/>
              <a:t>I = 95% confidence interval. AIAN – American Indian/Alaska Native. Respondents were asked to select one or more races. The categories black and white include persons who reported </a:t>
            </a:r>
            <a:r>
              <a:rPr lang="en-US" sz="1100" dirty="0" smtClean="0"/>
              <a:t>only </a:t>
            </a:r>
            <a:r>
              <a:rPr lang="en-US" sz="1100" dirty="0"/>
              <a:t>one racial group and exclude persons of Hispanic origin. Persons of Hispanic origin may be of any race</a:t>
            </a:r>
            <a:r>
              <a:rPr lang="en-US" sz="1100" dirty="0" smtClean="0"/>
              <a:t>.</a:t>
            </a:r>
          </a:p>
          <a:p>
            <a:pPr>
              <a:spcAft>
                <a:spcPts val="300"/>
              </a:spcAft>
            </a:pPr>
            <a:r>
              <a:rPr lang="en-US" sz="1100" dirty="0"/>
              <a:t>SOURCE: United States Renal Data System (USRDS), NIH/NIDDK</a:t>
            </a:r>
            <a:r>
              <a:rPr lang="en-US" sz="1100" dirty="0" smtClean="0"/>
              <a:t>. </a:t>
            </a:r>
            <a:endParaRPr lang="en-US" sz="1100" dirty="0"/>
          </a:p>
        </p:txBody>
      </p:sp>
      <p:sp>
        <p:nvSpPr>
          <p:cNvPr id="10" name="TextBox 9"/>
          <p:cNvSpPr txBox="1"/>
          <p:nvPr/>
        </p:nvSpPr>
        <p:spPr>
          <a:xfrm>
            <a:off x="7073150" y="6288760"/>
            <a:ext cx="1676400" cy="461665"/>
          </a:xfrm>
          <a:prstGeom prst="rect">
            <a:avLst/>
          </a:prstGeom>
          <a:noFill/>
          <a:ln w="19050">
            <a:solidFill>
              <a:srgbClr val="C00000"/>
            </a:solidFill>
          </a:ln>
        </p:spPr>
        <p:txBody>
          <a:bodyPr wrap="square" rtlCol="0">
            <a:spAutoFit/>
          </a:bodyPr>
          <a:lstStyle/>
          <a:p>
            <a:pPr algn="ctr"/>
            <a:r>
              <a:rPr lang="en-US" sz="1200" b="1" dirty="0" smtClean="0">
                <a:solidFill>
                  <a:prstClr val="black"/>
                </a:solidFill>
                <a:latin typeface="Tahoma" pitchFamily="34" charset="0"/>
                <a:ea typeface="Tahoma" pitchFamily="34" charset="0"/>
                <a:cs typeface="Tahoma" pitchFamily="34" charset="0"/>
              </a:rPr>
              <a:t>Obj. CKD-14.4</a:t>
            </a:r>
            <a:endParaRPr lang="en-US" sz="1200" b="1" dirty="0">
              <a:solidFill>
                <a:prstClr val="black"/>
              </a:solidFill>
              <a:latin typeface="Tahoma" pitchFamily="34" charset="0"/>
              <a:ea typeface="Tahoma" pitchFamily="34" charset="0"/>
              <a:cs typeface="Tahoma" pitchFamily="34" charset="0"/>
            </a:endParaRPr>
          </a:p>
          <a:p>
            <a:pPr algn="ctr"/>
            <a:r>
              <a:rPr lang="en-US" sz="1200" dirty="0" smtClean="0">
                <a:solidFill>
                  <a:prstClr val="black"/>
                </a:solidFill>
                <a:latin typeface="Tahoma" pitchFamily="34" charset="0"/>
                <a:ea typeface="Tahoma" pitchFamily="34" charset="0"/>
                <a:cs typeface="Tahoma" pitchFamily="34" charset="0"/>
              </a:rPr>
              <a:t>Decrease desired</a:t>
            </a:r>
            <a:endParaRPr lang="en-US" sz="1200" dirty="0">
              <a:solidFill>
                <a:prstClr val="black"/>
              </a:solidFill>
              <a:latin typeface="Tahoma" pitchFamily="34" charset="0"/>
              <a:ea typeface="Tahoma" pitchFamily="34" charset="0"/>
              <a:cs typeface="Tahoma" pitchFamily="34" charset="0"/>
            </a:endParaRPr>
          </a:p>
        </p:txBody>
      </p:sp>
      <p:sp>
        <p:nvSpPr>
          <p:cNvPr id="11" name="TextBox 10"/>
          <p:cNvSpPr txBox="1"/>
          <p:nvPr/>
        </p:nvSpPr>
        <p:spPr>
          <a:xfrm>
            <a:off x="456200" y="1089215"/>
            <a:ext cx="3486331" cy="338554"/>
          </a:xfrm>
          <a:prstGeom prst="rect">
            <a:avLst/>
          </a:prstGeom>
          <a:noFill/>
        </p:spPr>
        <p:txBody>
          <a:bodyPr wrap="square" rtlCol="0">
            <a:spAutoFit/>
          </a:bodyPr>
          <a:lstStyle/>
          <a:p>
            <a:r>
              <a:rPr lang="en-US" sz="1600" b="1" dirty="0">
                <a:solidFill>
                  <a:prstClr val="black"/>
                </a:solidFill>
                <a:latin typeface="Tahoma" pitchFamily="34" charset="0"/>
                <a:ea typeface="Tahoma" pitchFamily="34" charset="0"/>
                <a:cs typeface="Tahoma" pitchFamily="34" charset="0"/>
              </a:rPr>
              <a:t>Per 1,000 </a:t>
            </a:r>
            <a:r>
              <a:rPr lang="en-US" sz="1600" b="1" dirty="0" smtClean="0">
                <a:solidFill>
                  <a:prstClr val="black"/>
                </a:solidFill>
                <a:latin typeface="Tahoma" pitchFamily="34" charset="0"/>
                <a:ea typeface="Tahoma" pitchFamily="34" charset="0"/>
                <a:cs typeface="Tahoma" pitchFamily="34" charset="0"/>
              </a:rPr>
              <a:t>patient years</a:t>
            </a:r>
            <a:endParaRPr lang="en-US" sz="1600" b="1" dirty="0">
              <a:solidFill>
                <a:prstClr val="black"/>
              </a:solidFill>
              <a:latin typeface="Tahoma" pitchFamily="34" charset="0"/>
              <a:ea typeface="Tahoma" pitchFamily="34" charset="0"/>
              <a:cs typeface="Tahoma" pitchFamily="34" charset="0"/>
            </a:endParaRPr>
          </a:p>
        </p:txBody>
      </p:sp>
      <p:sp>
        <p:nvSpPr>
          <p:cNvPr id="12" name="Rectangle 17"/>
          <p:cNvSpPr>
            <a:spLocks noChangeArrowheads="1"/>
          </p:cNvSpPr>
          <p:nvPr/>
        </p:nvSpPr>
        <p:spPr bwMode="auto">
          <a:xfrm>
            <a:off x="3657600" y="1619512"/>
            <a:ext cx="990600" cy="209288"/>
          </a:xfrm>
          <a:prstGeom prst="rect">
            <a:avLst/>
          </a:prstGeom>
          <a:noFill/>
          <a:ln w="9525">
            <a:noFill/>
            <a:miter lim="800000"/>
            <a:headEnd/>
            <a:tailEnd/>
          </a:ln>
        </p:spPr>
        <p:txBody>
          <a:bodyPr lIns="0" tIns="0" rIns="0" bIns="0">
            <a:spAutoFit/>
          </a:bodyPr>
          <a:lstStyle/>
          <a:p>
            <a:pPr>
              <a:lnSpc>
                <a:spcPct val="85000"/>
              </a:lnSpc>
            </a:pPr>
            <a:r>
              <a:rPr lang="en-US" altLang="en-US" sz="1600" dirty="0" smtClean="0">
                <a:solidFill>
                  <a:prstClr val="black"/>
                </a:solidFill>
                <a:latin typeface="Tahoma" charset="0"/>
              </a:rPr>
              <a:t>2001</a:t>
            </a:r>
            <a:endParaRPr lang="en-US" altLang="en-US" sz="1600" dirty="0">
              <a:solidFill>
                <a:prstClr val="black"/>
              </a:solidFill>
              <a:latin typeface="Tahoma" charset="0"/>
            </a:endParaRPr>
          </a:p>
        </p:txBody>
      </p:sp>
      <p:sp>
        <p:nvSpPr>
          <p:cNvPr id="13" name="Rectangle 18"/>
          <p:cNvSpPr>
            <a:spLocks noChangeArrowheads="1"/>
          </p:cNvSpPr>
          <p:nvPr/>
        </p:nvSpPr>
        <p:spPr bwMode="auto">
          <a:xfrm>
            <a:off x="3309938" y="1619512"/>
            <a:ext cx="195262" cy="185738"/>
          </a:xfrm>
          <a:prstGeom prst="rect">
            <a:avLst/>
          </a:prstGeom>
          <a:solidFill>
            <a:schemeClr val="accent4">
              <a:lumMod val="20000"/>
              <a:lumOff val="80000"/>
            </a:schemeClr>
          </a:solidFill>
          <a:ln w="9525">
            <a:solidFill>
              <a:schemeClr val="tx1"/>
            </a:solidFill>
            <a:miter lim="800000"/>
            <a:headEnd/>
            <a:tailEnd/>
          </a:ln>
          <a:effectLst/>
        </p:spPr>
        <p:txBody>
          <a:bodyPr wrap="none" anchor="ctr"/>
          <a:lstStyle/>
          <a:p>
            <a:endParaRPr lang="en-US" dirty="0">
              <a:solidFill>
                <a:prstClr val="black"/>
              </a:solidFill>
            </a:endParaRPr>
          </a:p>
        </p:txBody>
      </p:sp>
      <p:sp>
        <p:nvSpPr>
          <p:cNvPr id="14" name="Rectangle 19"/>
          <p:cNvSpPr>
            <a:spLocks noChangeArrowheads="1"/>
          </p:cNvSpPr>
          <p:nvPr/>
        </p:nvSpPr>
        <p:spPr bwMode="auto">
          <a:xfrm>
            <a:off x="4757738" y="1619512"/>
            <a:ext cx="195262" cy="185738"/>
          </a:xfrm>
          <a:prstGeom prst="rect">
            <a:avLst/>
          </a:prstGeom>
          <a:solidFill>
            <a:schemeClr val="accent4">
              <a:lumMod val="50000"/>
            </a:schemeClr>
          </a:solidFill>
          <a:ln w="9525">
            <a:solidFill>
              <a:schemeClr val="tx1"/>
            </a:solidFill>
            <a:miter lim="800000"/>
            <a:headEnd/>
            <a:tailEnd/>
          </a:ln>
          <a:effectLst/>
        </p:spPr>
        <p:txBody>
          <a:bodyPr wrap="none" anchor="ctr"/>
          <a:lstStyle/>
          <a:p>
            <a:endParaRPr lang="en-US" dirty="0">
              <a:solidFill>
                <a:prstClr val="black"/>
              </a:solidFill>
            </a:endParaRPr>
          </a:p>
        </p:txBody>
      </p:sp>
      <p:sp>
        <p:nvSpPr>
          <p:cNvPr id="15" name="Rectangle 20"/>
          <p:cNvSpPr>
            <a:spLocks noChangeArrowheads="1"/>
          </p:cNvSpPr>
          <p:nvPr/>
        </p:nvSpPr>
        <p:spPr bwMode="auto">
          <a:xfrm>
            <a:off x="5105400" y="1619512"/>
            <a:ext cx="990600" cy="209288"/>
          </a:xfrm>
          <a:prstGeom prst="rect">
            <a:avLst/>
          </a:prstGeom>
          <a:noFill/>
          <a:ln w="9525">
            <a:noFill/>
            <a:miter lim="800000"/>
            <a:headEnd/>
            <a:tailEnd/>
          </a:ln>
        </p:spPr>
        <p:txBody>
          <a:bodyPr lIns="0" tIns="0" rIns="0" bIns="0">
            <a:spAutoFit/>
          </a:bodyPr>
          <a:lstStyle/>
          <a:p>
            <a:pPr>
              <a:lnSpc>
                <a:spcPct val="85000"/>
              </a:lnSpc>
            </a:pPr>
            <a:r>
              <a:rPr lang="en-US" altLang="en-US" sz="1600" dirty="0" smtClean="0">
                <a:solidFill>
                  <a:prstClr val="black"/>
                </a:solidFill>
                <a:latin typeface="Tahoma" charset="0"/>
              </a:rPr>
              <a:t>2011</a:t>
            </a:r>
            <a:endParaRPr lang="en-US" altLang="en-US" sz="1600" dirty="0">
              <a:solidFill>
                <a:prstClr val="black"/>
              </a:solidFill>
              <a:latin typeface="Tahoma" charset="0"/>
            </a:endParaRPr>
          </a:p>
        </p:txBody>
      </p:sp>
      <p:sp>
        <p:nvSpPr>
          <p:cNvPr id="20" name="TextBox 19"/>
          <p:cNvSpPr txBox="1"/>
          <p:nvPr/>
        </p:nvSpPr>
        <p:spPr>
          <a:xfrm>
            <a:off x="2769216" y="3733800"/>
            <a:ext cx="2259984" cy="307777"/>
          </a:xfrm>
          <a:prstGeom prst="rect">
            <a:avLst/>
          </a:prstGeom>
          <a:noFill/>
        </p:spPr>
        <p:txBody>
          <a:bodyPr wrap="square" rtlCol="0">
            <a:spAutoFit/>
          </a:bodyPr>
          <a:lstStyle/>
          <a:p>
            <a:r>
              <a:rPr lang="en-US" sz="1400" b="1" dirty="0" smtClean="0">
                <a:solidFill>
                  <a:prstClr val="black"/>
                </a:solidFill>
                <a:latin typeface="Tahoma" pitchFamily="34" charset="0"/>
                <a:ea typeface="Tahoma" pitchFamily="34" charset="0"/>
                <a:cs typeface="Tahoma" pitchFamily="34" charset="0"/>
              </a:rPr>
              <a:t>HP2020 Target: 29.3</a:t>
            </a:r>
          </a:p>
        </p:txBody>
      </p:sp>
      <p:sp>
        <p:nvSpPr>
          <p:cNvPr id="16" name="TextBox 15"/>
          <p:cNvSpPr txBox="1"/>
          <p:nvPr/>
        </p:nvSpPr>
        <p:spPr>
          <a:xfrm>
            <a:off x="7162800" y="5867400"/>
            <a:ext cx="1447800" cy="276999"/>
          </a:xfrm>
          <a:prstGeom prst="rect">
            <a:avLst/>
          </a:prstGeom>
          <a:noFill/>
        </p:spPr>
        <p:txBody>
          <a:bodyPr wrap="square" rtlCol="0">
            <a:spAutoFit/>
          </a:bodyPr>
          <a:lstStyle/>
          <a:p>
            <a:pPr algn="ctr"/>
            <a:r>
              <a:rPr lang="en-US" sz="1200" b="1" dirty="0" smtClean="0">
                <a:solidFill>
                  <a:prstClr val="black"/>
                </a:solidFill>
                <a:latin typeface="Tahoma" pitchFamily="34" charset="0"/>
                <a:ea typeface="Tahoma" pitchFamily="34" charset="0"/>
                <a:cs typeface="Tahoma" pitchFamily="34" charset="0"/>
              </a:rPr>
              <a:t>Age (years)</a:t>
            </a:r>
            <a:endParaRPr lang="en-US" sz="1200" b="1" dirty="0">
              <a:solidFill>
                <a:prstClr val="black"/>
              </a:solidFill>
              <a:latin typeface="Tahoma" pitchFamily="34" charset="0"/>
              <a:ea typeface="Tahoma" pitchFamily="34" charset="0"/>
              <a:cs typeface="Tahoma" pitchFamily="34" charset="0"/>
            </a:endParaRPr>
          </a:p>
        </p:txBody>
      </p:sp>
      <p:cxnSp>
        <p:nvCxnSpPr>
          <p:cNvPr id="18" name="Straight Connector 17"/>
          <p:cNvCxnSpPr/>
          <p:nvPr/>
        </p:nvCxnSpPr>
        <p:spPr>
          <a:xfrm>
            <a:off x="7010400" y="5867400"/>
            <a:ext cx="1676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8725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00200" y="152400"/>
            <a:ext cx="6629400" cy="1066800"/>
          </a:xfrm>
        </p:spPr>
        <p:txBody>
          <a:bodyPr>
            <a:no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Key </a:t>
            </a:r>
            <a:r>
              <a:rPr lang="en-US" sz="3600" b="1" dirty="0" smtClean="0">
                <a:latin typeface="Tahoma" panose="020B0604030504040204" pitchFamily="34" charset="0"/>
                <a:ea typeface="Tahoma" panose="020B0604030504040204" pitchFamily="34" charset="0"/>
                <a:cs typeface="Tahoma" panose="020B0604030504040204" pitchFamily="34" charset="0"/>
              </a:rPr>
              <a:t>Takeaways </a:t>
            </a:r>
            <a:r>
              <a:rPr lang="en-US" sz="3600" b="1" dirty="0" smtClean="0">
                <a:latin typeface="Verdana"/>
                <a:ea typeface="Verdana"/>
                <a:cs typeface="Verdana"/>
              </a:rPr>
              <a:t>–</a:t>
            </a:r>
            <a:r>
              <a:rPr lang="en-US" sz="3600" b="1" dirty="0" smtClean="0">
                <a:latin typeface="Tahoma" panose="020B0604030504040204" pitchFamily="34" charset="0"/>
                <a:ea typeface="Tahoma" panose="020B0604030504040204" pitchFamily="34" charset="0"/>
                <a:cs typeface="Tahoma" panose="020B0604030504040204" pitchFamily="34" charset="0"/>
              </a:rPr>
              <a:t> Diabetes</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1295400" y="1477964"/>
            <a:ext cx="7620000" cy="5197102"/>
          </a:xfrm>
        </p:spPr>
        <p:txBody>
          <a:bodyPr>
            <a:noAutofit/>
          </a:bodyPr>
          <a:lstStyle/>
          <a:p>
            <a:pPr lvl="0">
              <a:spcBef>
                <a:spcPts val="600"/>
              </a:spcBef>
              <a:spcAft>
                <a:spcPts val="600"/>
              </a:spcAft>
            </a:pPr>
            <a:r>
              <a:rPr lang="en-US" sz="2200" dirty="0">
                <a:latin typeface="Tahoma" panose="020B0604030504040204" pitchFamily="34" charset="0"/>
                <a:ea typeface="Tahoma" panose="020B0604030504040204" pitchFamily="34" charset="0"/>
                <a:cs typeface="Tahoma" panose="020B0604030504040204" pitchFamily="34" charset="0"/>
              </a:rPr>
              <a:t>P</a:t>
            </a:r>
            <a:r>
              <a:rPr lang="en-US" sz="2200" dirty="0" smtClean="0">
                <a:latin typeface="Tahoma" panose="020B0604030504040204" pitchFamily="34" charset="0"/>
                <a:ea typeface="Tahoma" panose="020B0604030504040204" pitchFamily="34" charset="0"/>
                <a:cs typeface="Tahoma" panose="020B0604030504040204" pitchFamily="34" charset="0"/>
              </a:rPr>
              <a:t>revalence of diagnosed diabetes in adults has increased over the last decade, but has leveled off in recent years.</a:t>
            </a:r>
            <a:endParaRPr lang="en-US" sz="2200" dirty="0">
              <a:latin typeface="Tahoma" panose="020B0604030504040204" pitchFamily="34" charset="0"/>
              <a:ea typeface="Tahoma" panose="020B0604030504040204" pitchFamily="34" charset="0"/>
              <a:cs typeface="Tahoma" panose="020B0604030504040204" pitchFamily="34" charset="0"/>
            </a:endParaRPr>
          </a:p>
          <a:p>
            <a:pPr lvl="0">
              <a:spcBef>
                <a:spcPts val="600"/>
              </a:spcBef>
              <a:spcAft>
                <a:spcPts val="600"/>
              </a:spcAft>
            </a:pPr>
            <a:r>
              <a:rPr lang="en-US" sz="2200" dirty="0" smtClean="0">
                <a:latin typeface="Tahoma" panose="020B0604030504040204" pitchFamily="34" charset="0"/>
                <a:ea typeface="Tahoma" panose="020B0604030504040204" pitchFamily="34" charset="0"/>
                <a:cs typeface="Tahoma" panose="020B0604030504040204" pitchFamily="34" charset="0"/>
              </a:rPr>
              <a:t>New cases of diagnosed diabetes have also increased over the past decade, but have decreased since the HP2020 baseline and have met the HP2020 target.</a:t>
            </a:r>
          </a:p>
          <a:p>
            <a:pPr lvl="0">
              <a:spcBef>
                <a:spcPts val="600"/>
              </a:spcBef>
              <a:spcAft>
                <a:spcPts val="600"/>
              </a:spcAft>
            </a:pPr>
            <a:r>
              <a:rPr lang="en-US" sz="2200" dirty="0" smtClean="0">
                <a:latin typeface="Tahoma" panose="020B0604030504040204" pitchFamily="34" charset="0"/>
                <a:ea typeface="Tahoma" panose="020B0604030504040204" pitchFamily="34" charset="0"/>
                <a:cs typeface="Tahoma" panose="020B0604030504040204" pitchFamily="34" charset="0"/>
              </a:rPr>
              <a:t>About two-thirds of </a:t>
            </a:r>
            <a:r>
              <a:rPr lang="en-US" sz="2200" b="1" dirty="0" smtClean="0">
                <a:latin typeface="Tahoma" panose="020B0604030504040204" pitchFamily="34" charset="0"/>
                <a:ea typeface="Tahoma" panose="020B0604030504040204" pitchFamily="34" charset="0"/>
                <a:cs typeface="Tahoma" panose="020B0604030504040204" pitchFamily="34" charset="0"/>
              </a:rPr>
              <a:t>adults</a:t>
            </a:r>
            <a:r>
              <a:rPr lang="en-US" sz="2200" dirty="0" smtClean="0">
                <a:latin typeface="Tahoma" panose="020B0604030504040204" pitchFamily="34" charset="0"/>
                <a:ea typeface="Tahoma" panose="020B0604030504040204" pitchFamily="34" charset="0"/>
                <a:cs typeface="Tahoma" panose="020B0604030504040204" pitchFamily="34" charset="0"/>
              </a:rPr>
              <a:t> with diabetes had their condition diagnosed.</a:t>
            </a:r>
          </a:p>
          <a:p>
            <a:pPr lvl="0">
              <a:spcBef>
                <a:spcPts val="600"/>
              </a:spcBef>
              <a:spcAft>
                <a:spcPts val="600"/>
              </a:spcAft>
            </a:pPr>
            <a:r>
              <a:rPr lang="en-US" sz="2200" dirty="0" smtClean="0">
                <a:latin typeface="Tahoma" panose="020B0604030504040204" pitchFamily="34" charset="0"/>
                <a:ea typeface="Tahoma" panose="020B0604030504040204" pitchFamily="34" charset="0"/>
                <a:cs typeface="Tahoma" panose="020B0604030504040204" pitchFamily="34" charset="0"/>
              </a:rPr>
              <a:t>About 20% </a:t>
            </a:r>
            <a:r>
              <a:rPr lang="en-US" sz="2200" dirty="0">
                <a:latin typeface="Tahoma" panose="020B0604030504040204" pitchFamily="34" charset="0"/>
                <a:ea typeface="Tahoma" panose="020B0604030504040204" pitchFamily="34" charset="0"/>
                <a:cs typeface="Tahoma" panose="020B0604030504040204" pitchFamily="34" charset="0"/>
              </a:rPr>
              <a:t>of adults with diagnosed diabetes have a hemoglobin A1c &gt; 9.0</a:t>
            </a:r>
            <a:r>
              <a:rPr lang="en-US" sz="2200" dirty="0" smtClean="0">
                <a:latin typeface="Tahoma" panose="020B0604030504040204" pitchFamily="34" charset="0"/>
                <a:ea typeface="Tahoma" panose="020B0604030504040204" pitchFamily="34" charset="0"/>
                <a:cs typeface="Tahoma" panose="020B0604030504040204" pitchFamily="34" charset="0"/>
              </a:rPr>
              <a:t>%.</a:t>
            </a:r>
          </a:p>
          <a:p>
            <a:pPr lvl="0">
              <a:spcBef>
                <a:spcPts val="600"/>
              </a:spcBef>
              <a:spcAft>
                <a:spcPts val="600"/>
              </a:spcAft>
            </a:pPr>
            <a:r>
              <a:rPr lang="en-US" sz="2200" dirty="0" smtClean="0">
                <a:latin typeface="Tahoma" panose="020B0604030504040204" pitchFamily="34" charset="0"/>
                <a:ea typeface="Tahoma" panose="020B0604030504040204" pitchFamily="34" charset="0"/>
                <a:cs typeface="Tahoma" panose="020B0604030504040204" pitchFamily="34" charset="0"/>
              </a:rPr>
              <a:t>Over half of diabetes objectives have seen little or no change thus far in the decade.</a:t>
            </a:r>
            <a:endParaRPr lang="en-US" sz="2200" dirty="0">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2"/>
          <p:cNvSpPr txBox="1">
            <a:spLocks/>
          </p:cNvSpPr>
          <p:nvPr/>
        </p:nvSpPr>
        <p:spPr>
          <a:xfrm>
            <a:off x="8534400" y="6492503"/>
            <a:ext cx="6096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8ECAD15-DF40-4D57-8D99-2197AD37FB1A}" type="slidenum">
              <a:rPr lang="en-US" sz="1200" smtClean="0">
                <a:solidFill>
                  <a:srgbClr val="000000"/>
                </a:solidFill>
                <a:latin typeface="Tahoma" panose="020B0604030504040204" pitchFamily="34" charset="0"/>
                <a:ea typeface="Tahoma" panose="020B0604030504040204" pitchFamily="34" charset="0"/>
                <a:cs typeface="Tahoma" panose="020B0604030504040204" pitchFamily="34" charset="0"/>
              </a:rPr>
              <a:pPr algn="r"/>
              <a:t>36</a:t>
            </a:fld>
            <a:endParaRPr lang="en-US" sz="12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54825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09800" y="152400"/>
            <a:ext cx="6019800" cy="1066800"/>
          </a:xfrm>
        </p:spPr>
        <p:txBody>
          <a:bodyPr>
            <a:noAutofit/>
          </a:bodyPr>
          <a:lstStyle/>
          <a:p>
            <a:pPr algn="ctr"/>
            <a:r>
              <a:rPr lang="en-US" sz="3600" b="1" dirty="0" smtClean="0">
                <a:latin typeface="Tahoma" panose="020B0604030504040204" pitchFamily="34" charset="0"/>
                <a:ea typeface="Tahoma" panose="020B0604030504040204" pitchFamily="34" charset="0"/>
                <a:cs typeface="Tahoma" panose="020B0604030504040204" pitchFamily="34" charset="0"/>
              </a:rPr>
              <a:t>Key Takeaways </a:t>
            </a:r>
            <a:r>
              <a:rPr lang="en-US" sz="3600" b="1" dirty="0" smtClean="0">
                <a:latin typeface="Verdana"/>
                <a:ea typeface="Verdana"/>
                <a:cs typeface="Verdana"/>
              </a:rPr>
              <a:t>–</a:t>
            </a:r>
            <a:r>
              <a:rPr lang="en-US" sz="3600" b="1" dirty="0" smtClean="0">
                <a:latin typeface="Tahoma" panose="020B0604030504040204" pitchFamily="34" charset="0"/>
                <a:ea typeface="Tahoma" panose="020B0604030504040204" pitchFamily="34" charset="0"/>
                <a:cs typeface="Tahoma" panose="020B0604030504040204" pitchFamily="34" charset="0"/>
              </a:rPr>
              <a:t> CKD</a:t>
            </a:r>
            <a:endPar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2"/>
          <p:cNvSpPr txBox="1">
            <a:spLocks/>
          </p:cNvSpPr>
          <p:nvPr/>
        </p:nvSpPr>
        <p:spPr>
          <a:xfrm>
            <a:off x="8534400" y="6492503"/>
            <a:ext cx="6096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8ECAD15-DF40-4D57-8D99-2197AD37FB1A}" type="slidenum">
              <a:rPr lang="en-US" sz="1200" smtClean="0">
                <a:solidFill>
                  <a:srgbClr val="000000"/>
                </a:solidFill>
                <a:latin typeface="Tahoma" panose="020B0604030504040204" pitchFamily="34" charset="0"/>
                <a:ea typeface="Tahoma" panose="020B0604030504040204" pitchFamily="34" charset="0"/>
                <a:cs typeface="Tahoma" panose="020B0604030504040204" pitchFamily="34" charset="0"/>
              </a:rPr>
              <a:pPr algn="r"/>
              <a:t>37</a:t>
            </a:fld>
            <a:endParaRPr lang="en-US" sz="12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1"/>
          <p:cNvSpPr>
            <a:spLocks noGrp="1"/>
          </p:cNvSpPr>
          <p:nvPr>
            <p:ph idx="1"/>
          </p:nvPr>
        </p:nvSpPr>
        <p:spPr>
          <a:xfrm>
            <a:off x="1371600" y="1447800"/>
            <a:ext cx="7772400" cy="5014168"/>
          </a:xfrm>
        </p:spPr>
        <p:txBody>
          <a:bodyPr>
            <a:noAutofit/>
          </a:bodyPr>
          <a:lstStyle/>
          <a:p>
            <a:pPr>
              <a:spcBef>
                <a:spcPts val="600"/>
              </a:spcBef>
              <a:spcAft>
                <a:spcPts val="600"/>
              </a:spcAft>
            </a:pPr>
            <a:r>
              <a:rPr lang="en-US" altLang="ko-KR" sz="2200" dirty="0" smtClean="0">
                <a:latin typeface="Tahoma" panose="020B0604030504040204" pitchFamily="34" charset="0"/>
                <a:ea typeface="Tahoma" panose="020B0604030504040204" pitchFamily="34" charset="0"/>
                <a:cs typeface="Tahoma" panose="020B0604030504040204" pitchFamily="34" charset="0"/>
              </a:rPr>
              <a:t>CKD estimates have shown </a:t>
            </a:r>
            <a:r>
              <a:rPr lang="en-US" altLang="ko-KR" sz="2200" dirty="0">
                <a:latin typeface="Tahoma" panose="020B0604030504040204" pitchFamily="34" charset="0"/>
                <a:ea typeface="Tahoma" panose="020B0604030504040204" pitchFamily="34" charset="0"/>
                <a:cs typeface="Tahoma" panose="020B0604030504040204" pitchFamily="34" charset="0"/>
              </a:rPr>
              <a:t>little or no </a:t>
            </a:r>
            <a:r>
              <a:rPr lang="en-US" altLang="ko-KR" sz="2200" dirty="0" smtClean="0">
                <a:latin typeface="Tahoma" panose="020B0604030504040204" pitchFamily="34" charset="0"/>
                <a:ea typeface="Tahoma" panose="020B0604030504040204" pitchFamily="34" charset="0"/>
                <a:cs typeface="Tahoma" panose="020B0604030504040204" pitchFamily="34" charset="0"/>
              </a:rPr>
              <a:t>change over the last decade. </a:t>
            </a:r>
          </a:p>
          <a:p>
            <a:pPr>
              <a:spcBef>
                <a:spcPts val="600"/>
              </a:spcBef>
              <a:spcAft>
                <a:spcPts val="600"/>
              </a:spcAft>
            </a:pPr>
            <a:r>
              <a:rPr lang="en-US" altLang="ko-KR" sz="2200" dirty="0" smtClean="0">
                <a:latin typeface="Tahoma" panose="020B0604030504040204" pitchFamily="34" charset="0"/>
                <a:ea typeface="Tahoma" panose="020B0604030504040204" pitchFamily="34" charset="0"/>
                <a:cs typeface="Tahoma" panose="020B0604030504040204" pitchFamily="34" charset="0"/>
              </a:rPr>
              <a:t>Since 2001 there </a:t>
            </a:r>
            <a:r>
              <a:rPr lang="en-US" altLang="ko-KR" sz="2200" dirty="0">
                <a:latin typeface="Tahoma" panose="020B0604030504040204" pitchFamily="34" charset="0"/>
                <a:ea typeface="Tahoma" panose="020B0604030504040204" pitchFamily="34" charset="0"/>
                <a:cs typeface="Tahoma" panose="020B0604030504040204" pitchFamily="34" charset="0"/>
              </a:rPr>
              <a:t>has been a significant reduction in new cases of ESRD and ESRD </a:t>
            </a:r>
            <a:r>
              <a:rPr lang="en-US" altLang="ko-KR" sz="2200" dirty="0" smtClean="0">
                <a:latin typeface="Tahoma" panose="020B0604030504040204" pitchFamily="34" charset="0"/>
                <a:ea typeface="Tahoma" panose="020B0604030504040204" pitchFamily="34" charset="0"/>
                <a:cs typeface="Tahoma" panose="020B0604030504040204" pitchFamily="34" charset="0"/>
              </a:rPr>
              <a:t>deaths</a:t>
            </a:r>
            <a:r>
              <a:rPr lang="en-US" sz="2200" dirty="0" smtClean="0">
                <a:latin typeface="Tahoma" panose="020B0604030504040204" pitchFamily="34" charset="0"/>
                <a:ea typeface="Tahoma" panose="020B0604030504040204" pitchFamily="34" charset="0"/>
                <a:cs typeface="Tahoma" panose="020B0604030504040204" pitchFamily="34" charset="0"/>
              </a:rPr>
              <a:t>. </a:t>
            </a:r>
            <a:endParaRPr lang="en-US" sz="2200" dirty="0">
              <a:latin typeface="Tahoma" panose="020B0604030504040204" pitchFamily="34" charset="0"/>
              <a:ea typeface="Tahoma" panose="020B0604030504040204" pitchFamily="34" charset="0"/>
              <a:cs typeface="Tahoma" panose="020B0604030504040204" pitchFamily="34" charset="0"/>
            </a:endParaRPr>
          </a:p>
          <a:p>
            <a:pPr>
              <a:spcBef>
                <a:spcPts val="600"/>
              </a:spcBef>
              <a:spcAft>
                <a:spcPts val="600"/>
              </a:spcAft>
            </a:pPr>
            <a:r>
              <a:rPr lang="en-US" altLang="ko-KR" sz="2200" dirty="0">
                <a:latin typeface="Tahoma" panose="020B0604030504040204" pitchFamily="34" charset="0"/>
                <a:ea typeface="Tahoma" panose="020B0604030504040204" pitchFamily="34" charset="0"/>
                <a:cs typeface="Tahoma" panose="020B0604030504040204" pitchFamily="34" charset="0"/>
              </a:rPr>
              <a:t>About 50% of </a:t>
            </a:r>
            <a:r>
              <a:rPr lang="en-US" altLang="ko-KR" sz="2200" dirty="0" smtClean="0">
                <a:latin typeface="Tahoma" panose="020B0604030504040204" pitchFamily="34" charset="0"/>
                <a:ea typeface="Tahoma" panose="020B0604030504040204" pitchFamily="34" charset="0"/>
                <a:cs typeface="Tahoma" panose="020B0604030504040204" pitchFamily="34" charset="0"/>
              </a:rPr>
              <a:t>patients with CKD had </a:t>
            </a:r>
            <a:r>
              <a:rPr lang="en-US" altLang="ko-KR" sz="2200" dirty="0">
                <a:latin typeface="Tahoma" panose="020B0604030504040204" pitchFamily="34" charset="0"/>
                <a:ea typeface="Tahoma" panose="020B0604030504040204" pitchFamily="34" charset="0"/>
                <a:cs typeface="Tahoma" panose="020B0604030504040204" pitchFamily="34" charset="0"/>
              </a:rPr>
              <a:t>hypertension </a:t>
            </a:r>
            <a:r>
              <a:rPr lang="en-US" altLang="ko-KR" sz="2200" dirty="0" smtClean="0">
                <a:latin typeface="Tahoma" panose="020B0604030504040204" pitchFamily="34" charset="0"/>
                <a:ea typeface="Tahoma" panose="020B0604030504040204" pitchFamily="34" charset="0"/>
                <a:cs typeface="Tahoma" panose="020B0604030504040204" pitchFamily="34" charset="0"/>
              </a:rPr>
              <a:t>in 2005–2010</a:t>
            </a:r>
            <a:r>
              <a:rPr lang="en-US" altLang="ko-KR" sz="2200" dirty="0">
                <a:latin typeface="Tahoma" panose="020B0604030504040204" pitchFamily="34" charset="0"/>
                <a:ea typeface="Tahoma" panose="020B0604030504040204" pitchFamily="34" charset="0"/>
                <a:cs typeface="Tahoma" panose="020B0604030504040204" pitchFamily="34" charset="0"/>
              </a:rPr>
              <a:t>.   </a:t>
            </a:r>
          </a:p>
          <a:p>
            <a:pPr>
              <a:spcBef>
                <a:spcPts val="600"/>
              </a:spcBef>
              <a:spcAft>
                <a:spcPts val="600"/>
              </a:spcAft>
            </a:pPr>
            <a:r>
              <a:rPr lang="en-US" sz="2200" dirty="0">
                <a:latin typeface="Tahoma" panose="020B0604030504040204" pitchFamily="34" charset="0"/>
                <a:ea typeface="Tahoma" panose="020B0604030504040204" pitchFamily="34" charset="0"/>
                <a:cs typeface="Tahoma" panose="020B0604030504040204" pitchFamily="34" charset="0"/>
              </a:rPr>
              <a:t>M</a:t>
            </a:r>
            <a:r>
              <a:rPr lang="en-US" sz="2200" dirty="0" smtClean="0">
                <a:latin typeface="Tahoma" panose="020B0604030504040204" pitchFamily="34" charset="0"/>
                <a:ea typeface="Tahoma" panose="020B0604030504040204" pitchFamily="34" charset="0"/>
                <a:cs typeface="Tahoma" panose="020B0604030504040204" pitchFamily="34" charset="0"/>
              </a:rPr>
              <a:t>edical evaluation has improved for Medicare CKD patients and for patients with diabetes and CKD.</a:t>
            </a:r>
            <a:endParaRPr lang="en-US" sz="2200" dirty="0">
              <a:latin typeface="Tahoma" panose="020B0604030504040204" pitchFamily="34" charset="0"/>
              <a:ea typeface="Tahoma" panose="020B0604030504040204" pitchFamily="34" charset="0"/>
              <a:cs typeface="Tahoma" panose="020B0604030504040204" pitchFamily="34" charset="0"/>
            </a:endParaRPr>
          </a:p>
          <a:p>
            <a:pPr>
              <a:spcBef>
                <a:spcPts val="600"/>
              </a:spcBef>
              <a:spcAft>
                <a:spcPts val="600"/>
              </a:spcAft>
            </a:pPr>
            <a:r>
              <a:rPr lang="en-US" altLang="ko-KR" sz="2200" dirty="0">
                <a:latin typeface="Tahoma" pitchFamily="34" charset="0"/>
                <a:ea typeface="Tahoma" panose="020B0604030504040204" pitchFamily="34" charset="0"/>
                <a:cs typeface="Tahoma" panose="020B0604030504040204" pitchFamily="34" charset="0"/>
              </a:rPr>
              <a:t>Although there have been </a:t>
            </a:r>
            <a:r>
              <a:rPr lang="en-US" altLang="ko-KR" sz="2200" dirty="0" smtClean="0">
                <a:latin typeface="Tahoma" pitchFamily="34" charset="0"/>
                <a:ea typeface="Tahoma" panose="020B0604030504040204" pitchFamily="34" charset="0"/>
                <a:cs typeface="Tahoma" panose="020B0604030504040204" pitchFamily="34" charset="0"/>
              </a:rPr>
              <a:t>improvements, </a:t>
            </a:r>
            <a:r>
              <a:rPr lang="en-US" altLang="ko-KR" sz="2200" dirty="0">
                <a:latin typeface="Tahoma" pitchFamily="34" charset="0"/>
                <a:ea typeface="Tahoma" panose="020B0604030504040204" pitchFamily="34" charset="0"/>
                <a:cs typeface="Tahoma" panose="020B0604030504040204" pitchFamily="34" charset="0"/>
              </a:rPr>
              <a:t>disparities still </a:t>
            </a:r>
            <a:r>
              <a:rPr lang="en-US" altLang="ko-KR" sz="2200" dirty="0" smtClean="0">
                <a:latin typeface="Tahoma" panose="020B0604030504040204" pitchFamily="34" charset="0"/>
                <a:ea typeface="Tahoma" panose="020B0604030504040204" pitchFamily="34" charset="0"/>
                <a:cs typeface="Tahoma" panose="020B0604030504040204" pitchFamily="34" charset="0"/>
              </a:rPr>
              <a:t>persist.</a:t>
            </a:r>
          </a:p>
          <a:p>
            <a:pPr>
              <a:spcBef>
                <a:spcPts val="600"/>
              </a:spcBef>
              <a:spcAft>
                <a:spcPts val="600"/>
              </a:spcAft>
            </a:pPr>
            <a:r>
              <a:rPr lang="en-US" altLang="ko-KR" sz="2200" dirty="0" smtClean="0">
                <a:latin typeface="Tahoma" panose="020B0604030504040204" pitchFamily="34" charset="0"/>
                <a:ea typeface="Tahoma" panose="020B0604030504040204" pitchFamily="34" charset="0"/>
                <a:cs typeface="Tahoma" panose="020B0604030504040204" pitchFamily="34" charset="0"/>
              </a:rPr>
              <a:t>Over half of HP2020 CKD objectives, 14 out of 24, have met or moved towards their HP2020 targets thus far in the decade.  </a:t>
            </a:r>
            <a:endParaRPr lang="en-US" altLang="ko-KR" sz="2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82064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152400" y="381000"/>
            <a:ext cx="8763000" cy="1828800"/>
          </a:xfrm>
        </p:spPr>
        <p:txBody>
          <a:bodyPr>
            <a:noAutofit/>
          </a:bodyPr>
          <a:lstStyle/>
          <a:p>
            <a:r>
              <a:rPr lang="en-US" dirty="0" smtClean="0">
                <a:latin typeface="Arial"/>
                <a:cs typeface="Arial"/>
              </a:rPr>
              <a:t>NIH Research to Improve Outcomes in People with Diabetes and Kidney </a:t>
            </a:r>
            <a:r>
              <a:rPr lang="en-US" dirty="0">
                <a:latin typeface="Arial"/>
                <a:cs typeface="Arial"/>
              </a:rPr>
              <a:t>Disease</a:t>
            </a:r>
            <a:br>
              <a:rPr lang="en-US" dirty="0">
                <a:latin typeface="Arial"/>
                <a:cs typeface="Arial"/>
              </a:rPr>
            </a:br>
            <a:r>
              <a:rPr lang="en-US" sz="2400" dirty="0">
                <a:latin typeface="Arial"/>
                <a:cs typeface="Arial"/>
              </a:rPr>
              <a:t>Andrew Narva, MD </a:t>
            </a:r>
            <a:br>
              <a:rPr lang="en-US" sz="2400" dirty="0">
                <a:latin typeface="Arial"/>
                <a:cs typeface="Arial"/>
              </a:rPr>
            </a:br>
            <a:r>
              <a:rPr lang="en-US" sz="2400" dirty="0" smtClean="0">
                <a:latin typeface="Arial"/>
                <a:cs typeface="Arial"/>
              </a:rPr>
              <a:t>National </a:t>
            </a:r>
            <a:r>
              <a:rPr lang="en-US" sz="2400" dirty="0">
                <a:latin typeface="Arial"/>
                <a:cs typeface="Arial"/>
              </a:rPr>
              <a:t>Kidney Disease Education Program</a:t>
            </a:r>
            <a:br>
              <a:rPr lang="en-US" sz="2400" dirty="0">
                <a:latin typeface="Arial"/>
                <a:cs typeface="Arial"/>
              </a:rPr>
            </a:br>
            <a:r>
              <a:rPr lang="en-US" sz="2400" dirty="0">
                <a:latin typeface="Arial"/>
                <a:cs typeface="Arial"/>
              </a:rPr>
              <a:t>National Institutes of Health</a:t>
            </a:r>
          </a:p>
        </p:txBody>
      </p:sp>
    </p:spTree>
    <p:extLst>
      <p:ext uri="{BB962C8B-B14F-4D97-AF65-F5344CB8AC3E}">
        <p14:creationId xmlns:p14="http://schemas.microsoft.com/office/powerpoint/2010/main" val="1695274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34" descr="CKD" title="Chronic Kidney Disease"/>
          <p:cNvGrpSpPr/>
          <p:nvPr/>
        </p:nvGrpSpPr>
        <p:grpSpPr>
          <a:xfrm>
            <a:off x="7010400" y="2733674"/>
            <a:ext cx="1295400" cy="1300163"/>
            <a:chOff x="6118225" y="2281237"/>
            <a:chExt cx="1295400" cy="1300163"/>
          </a:xfrm>
          <a:effectLst>
            <a:outerShdw blurRad="63500" sx="102000" sy="102000" algn="ctr" rotWithShape="0">
              <a:prstClr val="black">
                <a:alpha val="40000"/>
              </a:prstClr>
            </a:outerShdw>
          </a:effectLst>
        </p:grpSpPr>
        <p:sp>
          <p:nvSpPr>
            <p:cNvPr id="14" name="Rounded Rectangle 13"/>
            <p:cNvSpPr/>
            <p:nvPr/>
          </p:nvSpPr>
          <p:spPr bwMode="auto">
            <a:xfrm>
              <a:off x="6124000" y="2281237"/>
              <a:ext cx="1289625" cy="1300163"/>
            </a:xfrm>
            <a:prstGeom prst="roundRect">
              <a:avLst>
                <a:gd name="adj" fmla="val 10000"/>
              </a:avLst>
            </a:prstGeom>
            <a:solidFill>
              <a:srgbClr val="7030A0"/>
            </a:solidFill>
            <a:ln>
              <a:noFill/>
            </a:ln>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ounded Rectangle 6" descr="Chronic kidney disease" title="Chronic Kidney Disease"/>
            <p:cNvSpPr/>
            <p:nvPr/>
          </p:nvSpPr>
          <p:spPr bwMode="auto">
            <a:xfrm>
              <a:off x="6118225" y="2286000"/>
              <a:ext cx="1289625" cy="1142977"/>
            </a:xfrm>
            <a:prstGeom prst="rect">
              <a:avLst/>
            </a:prstGeom>
            <a:scene3d>
              <a:camera prst="orthographicFront"/>
              <a:lightRig rig="threePt" dir="t"/>
            </a:scene3d>
            <a:sp3d/>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spcBef>
                  <a:spcPct val="0"/>
                </a:spcBef>
                <a:defRPr/>
              </a:pPr>
              <a:r>
                <a:rPr lang="en-US" sz="2000" b="1" dirty="0">
                  <a:solidFill>
                    <a:srgbClr val="FFFFFF"/>
                  </a:solidFill>
                  <a:effectLst>
                    <a:outerShdw blurRad="38100" dist="38100" dir="2700000" algn="tl">
                      <a:srgbClr val="000000">
                        <a:alpha val="43137"/>
                      </a:srgbClr>
                    </a:outerShdw>
                  </a:effectLst>
                  <a:latin typeface="Calibri"/>
                </a:rPr>
                <a:t>Chronic Kidney Disease</a:t>
              </a:r>
            </a:p>
          </p:txBody>
        </p:sp>
      </p:grpSp>
      <p:grpSp>
        <p:nvGrpSpPr>
          <p:cNvPr id="16" name="Group 13" descr="arrow" title="arrow"/>
          <p:cNvGrpSpPr/>
          <p:nvPr/>
        </p:nvGrpSpPr>
        <p:grpSpPr>
          <a:xfrm>
            <a:off x="6172200" y="3271837"/>
            <a:ext cx="498206" cy="321079"/>
            <a:chOff x="1526058" y="791900"/>
            <a:chExt cx="498206" cy="321079"/>
          </a:xfrm>
          <a:solidFill>
            <a:srgbClr val="008000"/>
          </a:solidFill>
          <a:scene3d>
            <a:camera prst="orthographicFront"/>
            <a:lightRig rig="threePt" dir="t"/>
          </a:scene3d>
        </p:grpSpPr>
        <p:sp>
          <p:nvSpPr>
            <p:cNvPr id="17" name="Right Arrow 16"/>
            <p:cNvSpPr/>
            <p:nvPr/>
          </p:nvSpPr>
          <p:spPr>
            <a:xfrm>
              <a:off x="1526058" y="791900"/>
              <a:ext cx="498206" cy="321079"/>
            </a:xfrm>
            <a:prstGeom prst="rightArrow">
              <a:avLst>
                <a:gd name="adj1" fmla="val 60000"/>
                <a:gd name="adj2" fmla="val 50000"/>
              </a:avLst>
            </a:prstGeom>
            <a:grpFill/>
            <a:sp3d>
              <a:bevelT/>
            </a:sp3d>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8" name="Right Arrow 4"/>
            <p:cNvSpPr/>
            <p:nvPr/>
          </p:nvSpPr>
          <p:spPr>
            <a:xfrm>
              <a:off x="1526058" y="856116"/>
              <a:ext cx="401882" cy="192647"/>
            </a:xfrm>
            <a:prstGeom prst="rect">
              <a:avLst/>
            </a:prstGeom>
            <a:grpFill/>
            <a:sp3d>
              <a:bevelT/>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444500">
                <a:lnSpc>
                  <a:spcPct val="90000"/>
                </a:lnSpc>
                <a:spcBef>
                  <a:spcPct val="0"/>
                </a:spcBef>
                <a:spcAft>
                  <a:spcPct val="35000"/>
                </a:spcAft>
                <a:defRPr/>
              </a:pPr>
              <a:endParaRPr lang="en-US" sz="1000">
                <a:solidFill>
                  <a:srgbClr val="FFFFFF"/>
                </a:solidFill>
                <a:latin typeface="Calibri"/>
              </a:endParaRPr>
            </a:p>
          </p:txBody>
        </p:sp>
      </p:grpSp>
      <p:grpSp>
        <p:nvGrpSpPr>
          <p:cNvPr id="7" name="Group 30" descr="Obesity" title="Obesity"/>
          <p:cNvGrpSpPr>
            <a:grpSpLocks/>
          </p:cNvGrpSpPr>
          <p:nvPr/>
        </p:nvGrpSpPr>
        <p:grpSpPr bwMode="auto">
          <a:xfrm>
            <a:off x="4473575" y="2738437"/>
            <a:ext cx="1295400" cy="1300163"/>
            <a:chOff x="3657600" y="2133600"/>
            <a:chExt cx="1295400" cy="1299965"/>
          </a:xfrm>
          <a:effectLst>
            <a:outerShdw blurRad="63500" sx="102000" sy="102000" algn="ctr" rotWithShape="0">
              <a:prstClr val="black">
                <a:alpha val="40000"/>
              </a:prstClr>
            </a:outerShdw>
          </a:effectLst>
        </p:grpSpPr>
        <p:sp>
          <p:nvSpPr>
            <p:cNvPr id="8" name="Rounded Rectangle 7"/>
            <p:cNvSpPr/>
            <p:nvPr/>
          </p:nvSpPr>
          <p:spPr>
            <a:xfrm>
              <a:off x="3663375" y="2133600"/>
              <a:ext cx="1289625" cy="1299965"/>
            </a:xfrm>
            <a:prstGeom prst="roundRect">
              <a:avLst>
                <a:gd name="adj" fmla="val 10000"/>
              </a:avLst>
            </a:prstGeom>
            <a:solidFill>
              <a:srgbClr val="008000"/>
            </a:solidFill>
            <a:ln>
              <a:noFill/>
            </a:ln>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6" descr="Box showing the progression from Type 2 diabetes to chronic kidney disease" title="Type 2 Diabetes"/>
            <p:cNvSpPr/>
            <p:nvPr/>
          </p:nvSpPr>
          <p:spPr>
            <a:xfrm>
              <a:off x="3657600" y="2286000"/>
              <a:ext cx="1289625" cy="838200"/>
            </a:xfrm>
            <a:prstGeom prst="rect">
              <a:avLst/>
            </a:prstGeom>
            <a:noFill/>
            <a:scene3d>
              <a:camera prst="orthographicFront"/>
              <a:lightRig rig="threePt" dir="t"/>
            </a:scene3d>
            <a:sp3d/>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spcBef>
                  <a:spcPct val="0"/>
                </a:spcBef>
                <a:defRPr/>
              </a:pPr>
              <a:r>
                <a:rPr lang="en-US" sz="2000" b="1" dirty="0">
                  <a:solidFill>
                    <a:srgbClr val="FFFFFF"/>
                  </a:solidFill>
                  <a:effectLst>
                    <a:outerShdw blurRad="38100" dist="38100" dir="2700000" algn="tl">
                      <a:srgbClr val="000000">
                        <a:alpha val="43137"/>
                      </a:srgbClr>
                    </a:outerShdw>
                  </a:effectLst>
                  <a:latin typeface="Calibri"/>
                </a:rPr>
                <a:t>Type 2 Diabetes</a:t>
              </a:r>
            </a:p>
          </p:txBody>
        </p:sp>
      </p:grpSp>
      <p:grpSp>
        <p:nvGrpSpPr>
          <p:cNvPr id="10" name="Group 13" descr="arrow" title="arrow"/>
          <p:cNvGrpSpPr/>
          <p:nvPr/>
        </p:nvGrpSpPr>
        <p:grpSpPr>
          <a:xfrm>
            <a:off x="3635375" y="3271837"/>
            <a:ext cx="498206" cy="321079"/>
            <a:chOff x="1526058" y="791900"/>
            <a:chExt cx="498206" cy="321079"/>
          </a:xfrm>
          <a:scene3d>
            <a:camera prst="orthographicFront"/>
            <a:lightRig rig="threePt" dir="t"/>
          </a:scene3d>
        </p:grpSpPr>
        <p:sp>
          <p:nvSpPr>
            <p:cNvPr id="11" name="Right Arrow 10"/>
            <p:cNvSpPr/>
            <p:nvPr/>
          </p:nvSpPr>
          <p:spPr>
            <a:xfrm>
              <a:off x="1526058" y="791900"/>
              <a:ext cx="498206" cy="321079"/>
            </a:xfrm>
            <a:prstGeom prst="rightArrow">
              <a:avLst>
                <a:gd name="adj1" fmla="val 60000"/>
                <a:gd name="adj2" fmla="val 50000"/>
              </a:avLst>
            </a:prstGeom>
            <a:solidFill>
              <a:srgbClr val="C00000">
                <a:alpha val="74902"/>
              </a:srgbClr>
            </a:solidFill>
            <a:sp3d>
              <a:bevelT/>
            </a:sp3d>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2" name="Right Arrow 4"/>
            <p:cNvSpPr/>
            <p:nvPr/>
          </p:nvSpPr>
          <p:spPr>
            <a:xfrm>
              <a:off x="1526058" y="856116"/>
              <a:ext cx="401882" cy="192647"/>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444500">
                <a:lnSpc>
                  <a:spcPct val="90000"/>
                </a:lnSpc>
                <a:spcBef>
                  <a:spcPct val="0"/>
                </a:spcBef>
                <a:spcAft>
                  <a:spcPct val="35000"/>
                </a:spcAft>
                <a:defRPr/>
              </a:pPr>
              <a:endParaRPr lang="en-US" sz="1000">
                <a:solidFill>
                  <a:srgbClr val="FFFFFF"/>
                </a:solidFill>
                <a:latin typeface="Calibri"/>
              </a:endParaRPr>
            </a:p>
          </p:txBody>
        </p:sp>
      </p:grpSp>
      <p:grpSp>
        <p:nvGrpSpPr>
          <p:cNvPr id="4" name="Group 29" descr="Obesity" title="Obesity"/>
          <p:cNvGrpSpPr>
            <a:grpSpLocks/>
          </p:cNvGrpSpPr>
          <p:nvPr/>
        </p:nvGrpSpPr>
        <p:grpSpPr bwMode="auto">
          <a:xfrm>
            <a:off x="1958975" y="2738437"/>
            <a:ext cx="1295400" cy="1295400"/>
            <a:chOff x="1143000" y="2133600"/>
            <a:chExt cx="1295400" cy="1295400"/>
          </a:xfrm>
          <a:solidFill>
            <a:srgbClr val="C00000"/>
          </a:solidFill>
          <a:effectLst>
            <a:outerShdw blurRad="63500" sx="102000" sy="102000" algn="ctr" rotWithShape="0">
              <a:prstClr val="black">
                <a:alpha val="40000"/>
              </a:prstClr>
            </a:outerShdw>
          </a:effectLst>
        </p:grpSpPr>
        <p:sp>
          <p:nvSpPr>
            <p:cNvPr id="5" name="Rounded Rectangle 4"/>
            <p:cNvSpPr/>
            <p:nvPr/>
          </p:nvSpPr>
          <p:spPr>
            <a:xfrm>
              <a:off x="1143000" y="2133600"/>
              <a:ext cx="1289625" cy="1295400"/>
            </a:xfrm>
            <a:prstGeom prst="roundRect">
              <a:avLst>
                <a:gd name="adj" fmla="val 10000"/>
              </a:avLst>
            </a:prstGeom>
            <a:grpFill/>
            <a:ln>
              <a:noFill/>
            </a:ln>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descr="Box showing the progression from obesity to Type 2 Diabetes" title="Obesity"/>
            <p:cNvSpPr/>
            <p:nvPr/>
          </p:nvSpPr>
          <p:spPr>
            <a:xfrm>
              <a:off x="1148775" y="2514600"/>
              <a:ext cx="1289625" cy="409443"/>
            </a:xfrm>
            <a:prstGeom prst="rect">
              <a:avLst/>
            </a:prstGeom>
            <a:noFill/>
            <a:scene3d>
              <a:camera prst="orthographicFront"/>
              <a:lightRig rig="threePt" dir="t"/>
            </a:scene3d>
            <a:sp3d/>
          </p:spPr>
          <p:style>
            <a:lnRef idx="0">
              <a:scrgbClr r="0" g="0" b="0"/>
            </a:lnRef>
            <a:fillRef idx="0">
              <a:scrgbClr r="0" g="0" b="0"/>
            </a:fillRef>
            <a:effectRef idx="0">
              <a:scrgbClr r="0" g="0" b="0"/>
            </a:effectRef>
            <a:fontRef idx="minor">
              <a:schemeClr val="lt1"/>
            </a:fontRef>
          </p:style>
          <p:txBody>
            <a:bodyPr lIns="71120" tIns="71120" rIns="71120" bIns="38100" spcCol="1270">
              <a:sp3d/>
            </a:bodyPr>
            <a:lstStyle/>
            <a:p>
              <a:pPr algn="ctr" defTabSz="444500">
                <a:spcBef>
                  <a:spcPct val="0"/>
                </a:spcBef>
                <a:defRPr/>
              </a:pPr>
              <a:r>
                <a:rPr lang="en-US" sz="2000" b="1" dirty="0">
                  <a:solidFill>
                    <a:srgbClr val="FFFFFF"/>
                  </a:solidFill>
                  <a:effectLst>
                    <a:outerShdw blurRad="38100" dist="38100" dir="2700000" algn="tl">
                      <a:srgbClr val="000000">
                        <a:alpha val="43137"/>
                      </a:srgbClr>
                    </a:outerShdw>
                  </a:effectLst>
                  <a:latin typeface="Calibri"/>
                </a:rPr>
                <a:t>Obesity</a:t>
              </a:r>
            </a:p>
          </p:txBody>
        </p:sp>
      </p:grpSp>
      <p:sp>
        <p:nvSpPr>
          <p:cNvPr id="11266" name="Title 3"/>
          <p:cNvSpPr>
            <a:spLocks noGrp="1"/>
          </p:cNvSpPr>
          <p:nvPr>
            <p:ph type="title"/>
          </p:nvPr>
        </p:nvSpPr>
        <p:spPr/>
        <p:txBody>
          <a:bodyPr/>
          <a:lstStyle/>
          <a:p>
            <a:r>
              <a:rPr lang="en-US" dirty="0">
                <a:ea typeface="ＭＳ Ｐゴシック" pitchFamily="34" charset="-128"/>
              </a:rPr>
              <a:t>NIDDK’s Integrated Research Programs</a:t>
            </a:r>
          </a:p>
        </p:txBody>
      </p:sp>
    </p:spTree>
    <p:extLst>
      <p:ext uri="{BB962C8B-B14F-4D97-AF65-F5344CB8AC3E}">
        <p14:creationId xmlns:p14="http://schemas.microsoft.com/office/powerpoint/2010/main" val="3863820827"/>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600200" y="152400"/>
            <a:ext cx="7470775" cy="1066800"/>
          </a:xfrm>
        </p:spPr>
        <p:txBody>
          <a:bodyPr/>
          <a:lstStyle/>
          <a:p>
            <a:r>
              <a:rPr lang="en-US" dirty="0" smtClean="0">
                <a:ea typeface="ＭＳ Ｐゴシック" pitchFamily="34" charset="-128"/>
              </a:rPr>
              <a:t>Overview and Presenters </a:t>
            </a:r>
          </a:p>
        </p:txBody>
      </p:sp>
      <p:sp>
        <p:nvSpPr>
          <p:cNvPr id="2" name="Content Placeholder 1"/>
          <p:cNvSpPr>
            <a:spLocks noGrp="1"/>
          </p:cNvSpPr>
          <p:nvPr>
            <p:ph idx="1"/>
          </p:nvPr>
        </p:nvSpPr>
        <p:spPr>
          <a:xfrm>
            <a:off x="1447800" y="1524000"/>
            <a:ext cx="7543800" cy="5029200"/>
          </a:xfrm>
        </p:spPr>
        <p:txBody>
          <a:bodyPr>
            <a:noAutofit/>
          </a:bodyPr>
          <a:lstStyle/>
          <a:p>
            <a:pPr>
              <a:spcBef>
                <a:spcPts val="0"/>
              </a:spcBef>
              <a:buFont typeface="Arial" pitchFamily="34" charset="0"/>
              <a:buNone/>
              <a:defRPr/>
            </a:pPr>
            <a:r>
              <a:rPr lang="en-US" sz="1800" b="1" dirty="0" smtClean="0"/>
              <a:t>Chair  </a:t>
            </a:r>
          </a:p>
          <a:p>
            <a:pPr>
              <a:spcBef>
                <a:spcPts val="0"/>
              </a:spcBef>
              <a:defRPr/>
            </a:pPr>
            <a:r>
              <a:rPr lang="en-US" sz="1800" dirty="0" smtClean="0"/>
              <a:t>Wanda Jones, </a:t>
            </a:r>
            <a:r>
              <a:rPr lang="en-US" sz="1800" dirty="0" err="1" smtClean="0"/>
              <a:t>DrPh</a:t>
            </a:r>
            <a:r>
              <a:rPr lang="en-US" sz="1800" dirty="0" smtClean="0"/>
              <a:t>, Acting  Assistant Secretary for Health</a:t>
            </a:r>
          </a:p>
          <a:p>
            <a:pPr marL="0" indent="0">
              <a:spcBef>
                <a:spcPts val="0"/>
              </a:spcBef>
              <a:buNone/>
              <a:defRPr/>
            </a:pPr>
            <a:r>
              <a:rPr lang="en-US" sz="1800" dirty="0"/>
              <a:t> </a:t>
            </a:r>
            <a:r>
              <a:rPr lang="en-US" sz="1800" dirty="0" smtClean="0"/>
              <a:t>       U.S. Department of Health and Human Services</a:t>
            </a:r>
            <a:endParaRPr lang="en-US" sz="1800" dirty="0"/>
          </a:p>
          <a:p>
            <a:pPr>
              <a:spcBef>
                <a:spcPts val="0"/>
              </a:spcBef>
              <a:buFont typeface="Arial" pitchFamily="34" charset="0"/>
              <a:buNone/>
              <a:defRPr/>
            </a:pPr>
            <a:endParaRPr lang="en-US" sz="1800" b="1" dirty="0" smtClean="0"/>
          </a:p>
          <a:p>
            <a:pPr>
              <a:spcBef>
                <a:spcPts val="0"/>
              </a:spcBef>
              <a:buFont typeface="Arial" pitchFamily="34" charset="0"/>
              <a:buNone/>
              <a:defRPr/>
            </a:pPr>
            <a:r>
              <a:rPr lang="en-US" sz="1800" b="1" dirty="0" smtClean="0"/>
              <a:t>Presentations </a:t>
            </a:r>
            <a:endParaRPr lang="en-US" sz="1800" b="1" dirty="0"/>
          </a:p>
          <a:p>
            <a:r>
              <a:rPr lang="en-US" sz="1800" dirty="0" smtClean="0"/>
              <a:t>Rebecca Hines, MHS, Chief</a:t>
            </a:r>
            <a:r>
              <a:rPr lang="en-US" sz="1800" dirty="0"/>
              <a:t>, Health Promotion Statistics </a:t>
            </a:r>
            <a:r>
              <a:rPr lang="en-US" sz="1800" dirty="0" smtClean="0"/>
              <a:t>Branch                                                         National </a:t>
            </a:r>
            <a:r>
              <a:rPr lang="en-US" sz="1800" dirty="0"/>
              <a:t>Center for Health </a:t>
            </a:r>
            <a:r>
              <a:rPr lang="en-US" sz="1800" dirty="0" smtClean="0"/>
              <a:t>Statistics, CDC</a:t>
            </a:r>
          </a:p>
          <a:p>
            <a:r>
              <a:rPr lang="en-US" sz="1800" dirty="0" smtClean="0"/>
              <a:t>Andrew Narva, MD, Director</a:t>
            </a:r>
            <a:r>
              <a:rPr lang="en-US" sz="1800" dirty="0"/>
              <a:t>, National Kidney Disease Education </a:t>
            </a:r>
            <a:r>
              <a:rPr lang="en-US" sz="1800" dirty="0" smtClean="0"/>
              <a:t>Program National </a:t>
            </a:r>
            <a:r>
              <a:rPr lang="en-US" sz="1800" dirty="0"/>
              <a:t>Institute of Diabetes &amp; Digestive &amp; Kidney </a:t>
            </a:r>
            <a:r>
              <a:rPr lang="en-US" sz="1800" dirty="0" smtClean="0"/>
              <a:t>Disease, NIH</a:t>
            </a:r>
            <a:r>
              <a:rPr lang="en-US" sz="1800" dirty="0"/>
              <a:t> </a:t>
            </a:r>
            <a:endParaRPr lang="en-US" sz="1800" dirty="0" smtClean="0"/>
          </a:p>
          <a:p>
            <a:r>
              <a:rPr lang="en-US" sz="1800" dirty="0"/>
              <a:t>Ann Albright, PhD, </a:t>
            </a:r>
            <a:r>
              <a:rPr lang="en-US" sz="1800" dirty="0" smtClean="0"/>
              <a:t>RD, Director, Division </a:t>
            </a:r>
            <a:r>
              <a:rPr lang="en-US" sz="1800" dirty="0"/>
              <a:t>of Diabetes </a:t>
            </a:r>
            <a:r>
              <a:rPr lang="en-US" sz="1800" dirty="0" smtClean="0"/>
              <a:t>Translation, National </a:t>
            </a:r>
            <a:r>
              <a:rPr lang="en-US" sz="1800" dirty="0"/>
              <a:t>Center for Chronic Disease Prevention and Health </a:t>
            </a:r>
            <a:r>
              <a:rPr lang="en-US" sz="1800" dirty="0" smtClean="0"/>
              <a:t>Promotion, CDC</a:t>
            </a:r>
            <a:endParaRPr lang="en-US" sz="1800" dirty="0"/>
          </a:p>
          <a:p>
            <a:pPr marL="0" indent="0">
              <a:buNone/>
            </a:pPr>
            <a:r>
              <a:rPr lang="en-US" sz="1800" b="1" dirty="0" smtClean="0"/>
              <a:t>Community </a:t>
            </a:r>
            <a:r>
              <a:rPr lang="en-US" sz="1800" b="1" dirty="0"/>
              <a:t>Highlight </a:t>
            </a:r>
          </a:p>
          <a:p>
            <a:r>
              <a:rPr lang="en-US" sz="1800" dirty="0"/>
              <a:t>Karen </a:t>
            </a:r>
            <a:r>
              <a:rPr lang="en-US" sz="1800" dirty="0" err="1"/>
              <a:t>Wauchope</a:t>
            </a:r>
            <a:r>
              <a:rPr lang="en-US" sz="1800" dirty="0"/>
              <a:t>, RN, BSN, </a:t>
            </a:r>
            <a:r>
              <a:rPr lang="en-US" sz="1800" dirty="0" smtClean="0"/>
              <a:t>CDE, Manager</a:t>
            </a:r>
            <a:r>
              <a:rPr lang="en-US" sz="1800" dirty="0"/>
              <a:t>, Clinical Community </a:t>
            </a:r>
            <a:r>
              <a:rPr lang="en-US" sz="1800" dirty="0" smtClean="0"/>
              <a:t>Programs, </a:t>
            </a:r>
            <a:r>
              <a:rPr lang="en-US" sz="1800" dirty="0" err="1" smtClean="0"/>
              <a:t>EmblemHealth</a:t>
            </a:r>
            <a:endParaRPr lang="en-US" sz="1800" dirty="0" smtClean="0"/>
          </a:p>
          <a:p>
            <a:pPr>
              <a:spcBef>
                <a:spcPts val="0"/>
              </a:spcBef>
              <a:buFont typeface="Arial" pitchFamily="34" charset="0"/>
              <a:buNone/>
              <a:defRPr/>
            </a:pPr>
            <a:endParaRPr lang="en-US" sz="1700" b="1" dirty="0" smtClean="0"/>
          </a:p>
          <a:p>
            <a:pPr>
              <a:spcBef>
                <a:spcPts val="0"/>
              </a:spcBef>
              <a:defRPr/>
            </a:pPr>
            <a:endParaRPr lang="en-US" sz="1700" b="1" dirty="0" smtClean="0"/>
          </a:p>
        </p:txBody>
      </p:sp>
    </p:spTree>
    <p:extLst>
      <p:ext uri="{BB962C8B-B14F-4D97-AF65-F5344CB8AC3E}">
        <p14:creationId xmlns:p14="http://schemas.microsoft.com/office/powerpoint/2010/main" val="4292648115"/>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371600" y="6516328"/>
            <a:ext cx="4764894" cy="276999"/>
          </a:xfrm>
          <a:prstGeom prst="rect">
            <a:avLst/>
          </a:prstGeom>
          <a:noFill/>
        </p:spPr>
        <p:txBody>
          <a:bodyPr wrap="none" rtlCol="0">
            <a:spAutoFit/>
          </a:bodyPr>
          <a:lstStyle/>
          <a:p>
            <a:r>
              <a:rPr lang="en-US" sz="1200" dirty="0" smtClean="0">
                <a:solidFill>
                  <a:prstClr val="black"/>
                </a:solidFill>
                <a:latin typeface="Calibri"/>
              </a:rPr>
              <a:t>† Age 20 and older with IGT </a:t>
            </a:r>
            <a:r>
              <a:rPr lang="en-US" sz="1200" b="1" dirty="0" smtClean="0">
                <a:solidFill>
                  <a:prstClr val="black"/>
                </a:solidFill>
                <a:latin typeface="Calibri"/>
              </a:rPr>
              <a:t>+/or</a:t>
            </a:r>
            <a:r>
              <a:rPr lang="en-US" sz="1200" dirty="0" smtClean="0">
                <a:solidFill>
                  <a:prstClr val="black"/>
                </a:solidFill>
                <a:latin typeface="Calibri"/>
              </a:rPr>
              <a:t> IFG </a:t>
            </a:r>
            <a:r>
              <a:rPr lang="en-US" sz="1200" b="1" dirty="0" smtClean="0">
                <a:solidFill>
                  <a:prstClr val="black"/>
                </a:solidFill>
                <a:latin typeface="Calibri"/>
              </a:rPr>
              <a:t>+/or </a:t>
            </a:r>
            <a:r>
              <a:rPr lang="en-US" sz="1200" dirty="0" smtClean="0">
                <a:solidFill>
                  <a:prstClr val="black"/>
                </a:solidFill>
                <a:latin typeface="Calibri"/>
              </a:rPr>
              <a:t>A1c between 5.7 and 6.4 (2012)</a:t>
            </a:r>
            <a:endParaRPr lang="en-US" sz="1200" dirty="0">
              <a:solidFill>
                <a:prstClr val="black"/>
              </a:solidFill>
              <a:latin typeface="Calibri"/>
            </a:endParaRPr>
          </a:p>
        </p:txBody>
      </p:sp>
      <p:sp>
        <p:nvSpPr>
          <p:cNvPr id="23" name="TextBox 22"/>
          <p:cNvSpPr txBox="1"/>
          <p:nvPr/>
        </p:nvSpPr>
        <p:spPr>
          <a:xfrm>
            <a:off x="1400404" y="6324600"/>
            <a:ext cx="1127553" cy="276999"/>
          </a:xfrm>
          <a:prstGeom prst="rect">
            <a:avLst/>
          </a:prstGeom>
          <a:noFill/>
        </p:spPr>
        <p:txBody>
          <a:bodyPr wrap="none" rtlCol="0">
            <a:spAutoFit/>
          </a:bodyPr>
          <a:lstStyle/>
          <a:p>
            <a:r>
              <a:rPr lang="en-US" sz="1200" dirty="0" smtClean="0">
                <a:solidFill>
                  <a:prstClr val="black"/>
                </a:solidFill>
                <a:latin typeface="Calibri"/>
              </a:rPr>
              <a:t>*All ages, 2012</a:t>
            </a:r>
          </a:p>
        </p:txBody>
      </p:sp>
      <p:sp>
        <p:nvSpPr>
          <p:cNvPr id="21" name="Text Box 4"/>
          <p:cNvSpPr txBox="1">
            <a:spLocks noChangeArrowheads="1"/>
          </p:cNvSpPr>
          <p:nvPr/>
        </p:nvSpPr>
        <p:spPr bwMode="auto">
          <a:xfrm>
            <a:off x="6400800" y="3139460"/>
            <a:ext cx="2895600" cy="899140"/>
          </a:xfrm>
          <a:prstGeom prst="rect">
            <a:avLst/>
          </a:prstGeom>
          <a:noFill/>
          <a:ln w="9525">
            <a:noFill/>
            <a:miter lim="800000"/>
            <a:headEnd/>
            <a:tailEnd/>
          </a:ln>
        </p:spPr>
        <p:txBody>
          <a:bodyPr wrap="square" lIns="97965" tIns="48982" rIns="97965" bIns="48982">
            <a:spAutoFit/>
          </a:bodyPr>
          <a:lstStyle/>
          <a:p>
            <a:pPr defTabSz="979488"/>
            <a:r>
              <a:rPr lang="en-US" sz="2800" b="1" i="1" dirty="0" smtClean="0">
                <a:solidFill>
                  <a:prstClr val="black"/>
                </a:solidFill>
                <a:latin typeface="Calibri" pitchFamily="34" charset="0"/>
              </a:rPr>
              <a:t>U.S. Prediabetes</a:t>
            </a:r>
          </a:p>
          <a:p>
            <a:pPr defTabSz="979488"/>
            <a:r>
              <a:rPr lang="en-US" sz="2400" dirty="0" smtClean="0">
                <a:solidFill>
                  <a:prstClr val="black"/>
                </a:solidFill>
                <a:latin typeface="Calibri" pitchFamily="34" charset="0"/>
              </a:rPr>
              <a:t>86 million</a:t>
            </a:r>
            <a:r>
              <a:rPr lang="en-US" sz="2400" baseline="30000" dirty="0" smtClean="0">
                <a:solidFill>
                  <a:prstClr val="black"/>
                </a:solidFill>
                <a:latin typeface="Calibri" pitchFamily="34" charset="0"/>
              </a:rPr>
              <a:t>†</a:t>
            </a:r>
            <a:endParaRPr lang="en-US" sz="2400" baseline="30000" dirty="0">
              <a:solidFill>
                <a:prstClr val="black"/>
              </a:solidFill>
              <a:latin typeface="Calibri" pitchFamily="34" charset="0"/>
            </a:endParaRPr>
          </a:p>
        </p:txBody>
      </p:sp>
      <p:sp>
        <p:nvSpPr>
          <p:cNvPr id="20" name="Text Box 3"/>
          <p:cNvSpPr txBox="1">
            <a:spLocks noChangeArrowheads="1"/>
          </p:cNvSpPr>
          <p:nvPr/>
        </p:nvSpPr>
        <p:spPr bwMode="auto">
          <a:xfrm>
            <a:off x="6400800" y="1527594"/>
            <a:ext cx="2286000" cy="1330027"/>
          </a:xfrm>
          <a:prstGeom prst="rect">
            <a:avLst/>
          </a:prstGeom>
          <a:noFill/>
          <a:ln w="9525">
            <a:noFill/>
            <a:miter lim="800000"/>
            <a:headEnd/>
            <a:tailEnd/>
          </a:ln>
        </p:spPr>
        <p:txBody>
          <a:bodyPr wrap="square" lIns="97965" tIns="48982" rIns="97965" bIns="48982">
            <a:spAutoFit/>
          </a:bodyPr>
          <a:lstStyle/>
          <a:p>
            <a:pPr defTabSz="979488"/>
            <a:r>
              <a:rPr lang="en-US" sz="2800" b="1" i="1" dirty="0" smtClean="0">
                <a:solidFill>
                  <a:prstClr val="black"/>
                </a:solidFill>
                <a:latin typeface="Calibri" pitchFamily="34" charset="0"/>
              </a:rPr>
              <a:t>U.S. Diabetes</a:t>
            </a:r>
          </a:p>
          <a:p>
            <a:pPr defTabSz="979488"/>
            <a:r>
              <a:rPr lang="en-US" sz="2400" dirty="0" smtClean="0">
                <a:solidFill>
                  <a:prstClr val="black"/>
                </a:solidFill>
                <a:latin typeface="Calibri" pitchFamily="34" charset="0"/>
              </a:rPr>
              <a:t>29.1 million*</a:t>
            </a:r>
          </a:p>
          <a:p>
            <a:pPr defTabSz="979488"/>
            <a:r>
              <a:rPr lang="en-US" sz="1400" dirty="0" smtClean="0">
                <a:solidFill>
                  <a:prstClr val="black"/>
                </a:solidFill>
                <a:latin typeface="Calibri" pitchFamily="34" charset="0"/>
              </a:rPr>
              <a:t>21 million diagnosed; 8.1 million undiagnosed</a:t>
            </a:r>
            <a:endParaRPr lang="en-US" sz="1400" dirty="0">
              <a:solidFill>
                <a:prstClr val="black"/>
              </a:solidFill>
              <a:latin typeface="Calibri" pitchFamily="34" charset="0"/>
            </a:endParaRPr>
          </a:p>
        </p:txBody>
      </p:sp>
      <p:pic>
        <p:nvPicPr>
          <p:cNvPr id="22" name="Picture 2" descr="iceberg" title="iceberg"/>
          <p:cNvPicPr>
            <a:picLocks noChangeAspect="1" noChangeArrowheads="1"/>
          </p:cNvPicPr>
          <p:nvPr/>
        </p:nvPicPr>
        <p:blipFill>
          <a:blip r:embed="rId3" cstate="screen"/>
          <a:srcRect/>
          <a:stretch>
            <a:fillRect/>
          </a:stretch>
        </p:blipFill>
        <p:spPr bwMode="auto">
          <a:xfrm>
            <a:off x="1447800" y="2438400"/>
            <a:ext cx="4803934" cy="38100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9" name="Picture 2" descr="iceberg"/>
          <p:cNvPicPr>
            <a:picLocks noChangeAspect="1" noChangeArrowheads="1"/>
          </p:cNvPicPr>
          <p:nvPr/>
        </p:nvPicPr>
        <p:blipFill>
          <a:blip r:embed="rId4" cstate="screen"/>
          <a:srcRect/>
          <a:stretch>
            <a:fillRect/>
          </a:stretch>
        </p:blipFill>
        <p:spPr bwMode="auto">
          <a:xfrm>
            <a:off x="1447800" y="1447800"/>
            <a:ext cx="4803934" cy="990600"/>
          </a:xfrm>
          <a:prstGeom prst="rect">
            <a:avLst/>
          </a:prstGeom>
          <a:noFill/>
          <a:ln w="9525">
            <a:noFill/>
            <a:miter lim="800000"/>
            <a:headEnd/>
            <a:tailEnd/>
          </a:ln>
          <a:effectLst>
            <a:outerShdw blurRad="50800" dist="38100" dir="2700000" algn="tl" rotWithShape="0">
              <a:prstClr val="black">
                <a:alpha val="40000"/>
              </a:prstClr>
            </a:outerShdw>
            <a:reflection blurRad="6350" stA="50000" endA="300" endPos="90000" dir="5400000" sy="-100000" algn="bl" rotWithShape="0"/>
          </a:effectLst>
        </p:spPr>
      </p:pic>
      <p:sp>
        <p:nvSpPr>
          <p:cNvPr id="11266" name="Title 3"/>
          <p:cNvSpPr>
            <a:spLocks noGrp="1"/>
          </p:cNvSpPr>
          <p:nvPr>
            <p:ph type="title"/>
          </p:nvPr>
        </p:nvSpPr>
        <p:spPr/>
        <p:txBody>
          <a:bodyPr/>
          <a:lstStyle/>
          <a:p>
            <a:r>
              <a:rPr lang="en-US" dirty="0">
                <a:ea typeface="ＭＳ Ｐゴシック" pitchFamily="34" charset="-128"/>
              </a:rPr>
              <a:t>Diabetes: The Tip of the Iceberg </a:t>
            </a:r>
          </a:p>
        </p:txBody>
      </p:sp>
    </p:spTree>
    <p:extLst>
      <p:ext uri="{BB962C8B-B14F-4D97-AF65-F5344CB8AC3E}">
        <p14:creationId xmlns:p14="http://schemas.microsoft.com/office/powerpoint/2010/main" val="1668677860"/>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Key showing intervention used: green is placebo, red is metformin, and blue is lifestyle" title="K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038600"/>
            <a:ext cx="6591300" cy="63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Content Placeholder 1"/>
          <p:cNvSpPr>
            <a:spLocks noGrp="1"/>
          </p:cNvSpPr>
          <p:nvPr>
            <p:ph idx="1"/>
          </p:nvPr>
        </p:nvSpPr>
        <p:spPr>
          <a:xfrm>
            <a:off x="1447800" y="1524000"/>
            <a:ext cx="7543800" cy="5029200"/>
          </a:xfrm>
        </p:spPr>
        <p:txBody>
          <a:bodyPr>
            <a:noAutofit/>
          </a:bodyPr>
          <a:lstStyle/>
          <a:p>
            <a:pPr>
              <a:spcBef>
                <a:spcPts val="0"/>
              </a:spcBef>
              <a:defRPr/>
            </a:pPr>
            <a:r>
              <a:rPr lang="en-US" sz="3000" dirty="0"/>
              <a:t>3234 participants (45% minority) with IGT who were overweight or </a:t>
            </a:r>
            <a:r>
              <a:rPr lang="en-US" sz="3000" dirty="0" smtClean="0"/>
              <a:t>obese</a:t>
            </a:r>
          </a:p>
          <a:p>
            <a:pPr marL="0" indent="0">
              <a:spcBef>
                <a:spcPts val="0"/>
              </a:spcBef>
              <a:buNone/>
              <a:defRPr/>
            </a:pPr>
            <a:endParaRPr lang="en-US" sz="3000" dirty="0"/>
          </a:p>
          <a:p>
            <a:pPr>
              <a:spcBef>
                <a:spcPts val="0"/>
              </a:spcBef>
              <a:defRPr/>
            </a:pPr>
            <a:r>
              <a:rPr lang="en-US" sz="3000" dirty="0"/>
              <a:t>Compared 3 approaches to diabetes prevention for 3 years: </a:t>
            </a:r>
          </a:p>
        </p:txBody>
      </p:sp>
      <p:sp>
        <p:nvSpPr>
          <p:cNvPr id="11266" name="Title 3"/>
          <p:cNvSpPr>
            <a:spLocks noGrp="1"/>
          </p:cNvSpPr>
          <p:nvPr>
            <p:ph type="title"/>
          </p:nvPr>
        </p:nvSpPr>
        <p:spPr/>
        <p:txBody>
          <a:bodyPr/>
          <a:lstStyle/>
          <a:p>
            <a:r>
              <a:rPr lang="en-US" dirty="0">
                <a:ea typeface="ＭＳ Ｐゴシック" pitchFamily="34" charset="-128"/>
              </a:rPr>
              <a:t>The Diabetes Prevention Program Clinical Trial (DPP)</a:t>
            </a:r>
          </a:p>
        </p:txBody>
      </p:sp>
    </p:spTree>
    <p:extLst>
      <p:ext uri="{BB962C8B-B14F-4D97-AF65-F5344CB8AC3E}">
        <p14:creationId xmlns:p14="http://schemas.microsoft.com/office/powerpoint/2010/main" val="3912691416"/>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2" descr="Key showing intervention: green is placebo, red is metformin, blue is lifestyle" title="K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5638800"/>
            <a:ext cx="6591300" cy="63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1" name="Group 40" descr="Graph showing that lifestyle internvetion was extremely effective in preventing diabetes across all racial and ethnic groups.  Metformin was also effective." title="DPP result graph"/>
          <p:cNvGrpSpPr/>
          <p:nvPr/>
        </p:nvGrpSpPr>
        <p:grpSpPr>
          <a:xfrm>
            <a:off x="1525533" y="1726817"/>
            <a:ext cx="7241094" cy="3655268"/>
            <a:chOff x="228600" y="1853275"/>
            <a:chExt cx="8389253" cy="4234853"/>
          </a:xfrm>
        </p:grpSpPr>
        <p:sp>
          <p:nvSpPr>
            <p:cNvPr id="42" name="Rectangle 571"/>
            <p:cNvSpPr>
              <a:spLocks noChangeArrowheads="1"/>
            </p:cNvSpPr>
            <p:nvPr/>
          </p:nvSpPr>
          <p:spPr bwMode="auto">
            <a:xfrm>
              <a:off x="686332" y="5070667"/>
              <a:ext cx="1170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dirty="0" smtClean="0">
                  <a:solidFill>
                    <a:prstClr val="black"/>
                  </a:solidFill>
                  <a:latin typeface="Calibri"/>
                </a:rPr>
                <a:t>0</a:t>
              </a:r>
            </a:p>
          </p:txBody>
        </p:sp>
        <p:sp>
          <p:nvSpPr>
            <p:cNvPr id="43" name="Rectangle 572"/>
            <p:cNvSpPr>
              <a:spLocks noChangeArrowheads="1"/>
            </p:cNvSpPr>
            <p:nvPr/>
          </p:nvSpPr>
          <p:spPr bwMode="auto">
            <a:xfrm>
              <a:off x="686332" y="4108837"/>
              <a:ext cx="1170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mtClean="0">
                  <a:solidFill>
                    <a:prstClr val="black"/>
                  </a:solidFill>
                  <a:latin typeface="Calibri"/>
                </a:rPr>
                <a:t>4</a:t>
              </a:r>
            </a:p>
          </p:txBody>
        </p:sp>
        <p:sp>
          <p:nvSpPr>
            <p:cNvPr id="44" name="Rectangle 573"/>
            <p:cNvSpPr>
              <a:spLocks noChangeArrowheads="1"/>
            </p:cNvSpPr>
            <p:nvPr/>
          </p:nvSpPr>
          <p:spPr bwMode="auto">
            <a:xfrm>
              <a:off x="686332" y="3176523"/>
              <a:ext cx="1170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dirty="0" smtClean="0">
                  <a:solidFill>
                    <a:prstClr val="black"/>
                  </a:solidFill>
                  <a:latin typeface="Calibri"/>
                </a:rPr>
                <a:t>8</a:t>
              </a:r>
            </a:p>
          </p:txBody>
        </p:sp>
        <p:sp>
          <p:nvSpPr>
            <p:cNvPr id="45" name="Rectangle 574"/>
            <p:cNvSpPr>
              <a:spLocks noChangeArrowheads="1"/>
            </p:cNvSpPr>
            <p:nvPr/>
          </p:nvSpPr>
          <p:spPr bwMode="auto">
            <a:xfrm>
              <a:off x="569314" y="2201994"/>
              <a:ext cx="23403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dirty="0" smtClean="0">
                  <a:solidFill>
                    <a:prstClr val="black"/>
                  </a:solidFill>
                  <a:latin typeface="Calibri"/>
                </a:rPr>
                <a:t>12</a:t>
              </a:r>
            </a:p>
          </p:txBody>
        </p:sp>
        <p:grpSp>
          <p:nvGrpSpPr>
            <p:cNvPr id="46" name="Group 45"/>
            <p:cNvGrpSpPr/>
            <p:nvPr/>
          </p:nvGrpSpPr>
          <p:grpSpPr>
            <a:xfrm>
              <a:off x="228600" y="1853275"/>
              <a:ext cx="8389253" cy="4234853"/>
              <a:chOff x="212271" y="1853275"/>
              <a:chExt cx="8389253" cy="4234853"/>
            </a:xfrm>
          </p:grpSpPr>
          <p:grpSp>
            <p:nvGrpSpPr>
              <p:cNvPr id="47" name="Group 12"/>
              <p:cNvGrpSpPr>
                <a:grpSpLocks noChangeAspect="1"/>
              </p:cNvGrpSpPr>
              <p:nvPr/>
            </p:nvGrpSpPr>
            <p:grpSpPr>
              <a:xfrm>
                <a:off x="866991" y="1853275"/>
                <a:ext cx="7734533" cy="3375590"/>
                <a:chOff x="692820" y="959757"/>
                <a:chExt cx="6927387" cy="3551010"/>
              </a:xfrm>
            </p:grpSpPr>
            <p:sp>
              <p:nvSpPr>
                <p:cNvPr id="54" name="Rectangle 560"/>
                <p:cNvSpPr>
                  <a:spLocks noChangeArrowheads="1"/>
                </p:cNvSpPr>
                <p:nvPr/>
              </p:nvSpPr>
              <p:spPr bwMode="auto">
                <a:xfrm>
                  <a:off x="989444" y="1933444"/>
                  <a:ext cx="303560" cy="2575950"/>
                </a:xfrm>
                <a:prstGeom prst="rect">
                  <a:avLst/>
                </a:prstGeom>
                <a:solidFill>
                  <a:srgbClr val="99BA54"/>
                </a:solidFill>
                <a:ln w="9">
                  <a:noFill/>
                  <a:prstDash val="solid"/>
                  <a:miter lim="800000"/>
                  <a:headEnd/>
                  <a:tailEnd/>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5" name="Rectangle 561"/>
                <p:cNvSpPr>
                  <a:spLocks noChangeArrowheads="1"/>
                </p:cNvSpPr>
                <p:nvPr/>
              </p:nvSpPr>
              <p:spPr bwMode="auto">
                <a:xfrm>
                  <a:off x="2357798" y="1412219"/>
                  <a:ext cx="309787" cy="3097175"/>
                </a:xfrm>
                <a:prstGeom prst="rect">
                  <a:avLst/>
                </a:prstGeom>
                <a:solidFill>
                  <a:srgbClr val="99BA54"/>
                </a:solidFill>
                <a:ln w="9">
                  <a:noFill/>
                  <a:prstDash val="solid"/>
                  <a:miter lim="800000"/>
                  <a:headEnd/>
                  <a:tailEnd/>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6" name="Rectangle 562"/>
                <p:cNvSpPr>
                  <a:spLocks noChangeArrowheads="1"/>
                </p:cNvSpPr>
                <p:nvPr/>
              </p:nvSpPr>
              <p:spPr bwMode="auto">
                <a:xfrm>
                  <a:off x="3732378" y="1596020"/>
                  <a:ext cx="303560" cy="2913375"/>
                </a:xfrm>
                <a:prstGeom prst="rect">
                  <a:avLst/>
                </a:prstGeom>
                <a:solidFill>
                  <a:srgbClr val="99BA54"/>
                </a:solidFill>
                <a:ln w="9">
                  <a:noFill/>
                  <a:prstDash val="solid"/>
                  <a:miter lim="800000"/>
                  <a:headEnd/>
                  <a:tailEnd/>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7" name="Rectangle 563"/>
                <p:cNvSpPr>
                  <a:spLocks noChangeArrowheads="1"/>
                </p:cNvSpPr>
                <p:nvPr/>
              </p:nvSpPr>
              <p:spPr bwMode="auto">
                <a:xfrm>
                  <a:off x="5100732" y="1294258"/>
                  <a:ext cx="309787" cy="3215137"/>
                </a:xfrm>
                <a:prstGeom prst="rect">
                  <a:avLst/>
                </a:prstGeom>
                <a:solidFill>
                  <a:srgbClr val="99BA54"/>
                </a:solidFill>
                <a:ln w="9">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8" name="Rectangle 564"/>
                <p:cNvSpPr>
                  <a:spLocks noChangeArrowheads="1"/>
                </p:cNvSpPr>
                <p:nvPr/>
              </p:nvSpPr>
              <p:spPr bwMode="auto">
                <a:xfrm>
                  <a:off x="6475312" y="1489031"/>
                  <a:ext cx="303560" cy="3020363"/>
                </a:xfrm>
                <a:prstGeom prst="rect">
                  <a:avLst/>
                </a:prstGeom>
                <a:solidFill>
                  <a:srgbClr val="99BA54"/>
                </a:solidFill>
                <a:ln w="9">
                  <a:noFill/>
                  <a:prstDash val="solid"/>
                  <a:miter lim="800000"/>
                  <a:headEnd/>
                  <a:tailEnd/>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9" name="Rectangle 555"/>
                <p:cNvSpPr>
                  <a:spLocks noChangeArrowheads="1"/>
                </p:cNvSpPr>
                <p:nvPr/>
              </p:nvSpPr>
              <p:spPr bwMode="auto">
                <a:xfrm>
                  <a:off x="1292156" y="2567145"/>
                  <a:ext cx="309787" cy="1942250"/>
                </a:xfrm>
                <a:prstGeom prst="rect">
                  <a:avLst/>
                </a:prstGeom>
                <a:solidFill>
                  <a:srgbClr val="C1504D"/>
                </a:solidFill>
                <a:ln w="9">
                  <a:noFill/>
                  <a:prstDash val="solid"/>
                  <a:miter lim="800000"/>
                  <a:headEnd/>
                  <a:tailEnd/>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0" name="Rectangle 556"/>
                <p:cNvSpPr>
                  <a:spLocks noChangeArrowheads="1"/>
                </p:cNvSpPr>
                <p:nvPr/>
              </p:nvSpPr>
              <p:spPr bwMode="auto">
                <a:xfrm>
                  <a:off x="2672963" y="2738600"/>
                  <a:ext cx="297333" cy="1770795"/>
                </a:xfrm>
                <a:prstGeom prst="rect">
                  <a:avLst/>
                </a:prstGeom>
                <a:solidFill>
                  <a:srgbClr val="C1504D"/>
                </a:solidFill>
                <a:ln w="9">
                  <a:noFill/>
                  <a:prstDash val="solid"/>
                  <a:miter lim="800000"/>
                  <a:headEnd/>
                  <a:tailEnd/>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1" name="Rectangle 557"/>
                <p:cNvSpPr>
                  <a:spLocks noChangeArrowheads="1"/>
                </p:cNvSpPr>
                <p:nvPr/>
              </p:nvSpPr>
              <p:spPr bwMode="auto">
                <a:xfrm>
                  <a:off x="4035090" y="2406662"/>
                  <a:ext cx="309787" cy="2102733"/>
                </a:xfrm>
                <a:prstGeom prst="rect">
                  <a:avLst/>
                </a:prstGeom>
                <a:solidFill>
                  <a:srgbClr val="C1504D"/>
                </a:solidFill>
                <a:ln w="9">
                  <a:noFill/>
                  <a:prstDash val="solid"/>
                  <a:miter lim="800000"/>
                  <a:headEnd/>
                  <a:tailEnd/>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2" name="Rectangle 558"/>
                <p:cNvSpPr>
                  <a:spLocks noChangeArrowheads="1"/>
                </p:cNvSpPr>
                <p:nvPr/>
              </p:nvSpPr>
              <p:spPr bwMode="auto">
                <a:xfrm>
                  <a:off x="5408218" y="2093926"/>
                  <a:ext cx="295776" cy="2415468"/>
                </a:xfrm>
                <a:prstGeom prst="rect">
                  <a:avLst/>
                </a:prstGeom>
                <a:solidFill>
                  <a:srgbClr val="C1504D"/>
                </a:solidFill>
                <a:ln w="9">
                  <a:noFill/>
                  <a:prstDash val="solid"/>
                  <a:miter lim="800000"/>
                  <a:headEnd/>
                  <a:tailEnd/>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3" name="Rectangle 559"/>
                <p:cNvSpPr>
                  <a:spLocks noChangeArrowheads="1"/>
                </p:cNvSpPr>
                <p:nvPr/>
              </p:nvSpPr>
              <p:spPr bwMode="auto">
                <a:xfrm>
                  <a:off x="6778024" y="2643957"/>
                  <a:ext cx="309787" cy="1865438"/>
                </a:xfrm>
                <a:prstGeom prst="rect">
                  <a:avLst/>
                </a:prstGeom>
                <a:solidFill>
                  <a:srgbClr val="C1504D"/>
                </a:solidFill>
                <a:ln w="9">
                  <a:noFill/>
                  <a:prstDash val="solid"/>
                  <a:miter lim="800000"/>
                  <a:headEnd/>
                  <a:tailEnd/>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4" name="Rectangle 550"/>
                <p:cNvSpPr>
                  <a:spLocks noChangeArrowheads="1"/>
                </p:cNvSpPr>
                <p:nvPr/>
              </p:nvSpPr>
              <p:spPr bwMode="auto">
                <a:xfrm>
                  <a:off x="1609355" y="3211818"/>
                  <a:ext cx="297333" cy="1297577"/>
                </a:xfrm>
                <a:prstGeom prst="rect">
                  <a:avLst/>
                </a:prstGeom>
                <a:solidFill>
                  <a:srgbClr val="4F81BD"/>
                </a:solidFill>
                <a:ln w="9">
                  <a:noFill/>
                  <a:prstDash val="solid"/>
                  <a:miter lim="800000"/>
                  <a:headEnd/>
                  <a:tailEnd/>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5" name="Rectangle 551"/>
                <p:cNvSpPr>
                  <a:spLocks noChangeArrowheads="1"/>
                </p:cNvSpPr>
                <p:nvPr/>
              </p:nvSpPr>
              <p:spPr bwMode="auto">
                <a:xfrm>
                  <a:off x="2971482" y="3236508"/>
                  <a:ext cx="316014" cy="1272887"/>
                </a:xfrm>
                <a:prstGeom prst="rect">
                  <a:avLst/>
                </a:prstGeom>
                <a:solidFill>
                  <a:srgbClr val="4F81BD"/>
                </a:solidFill>
                <a:ln w="9">
                  <a:noFill/>
                  <a:prstDash val="solid"/>
                  <a:miter lim="800000"/>
                  <a:headEnd/>
                  <a:tailEnd/>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6" name="Rectangle 552"/>
                <p:cNvSpPr>
                  <a:spLocks noChangeArrowheads="1"/>
                </p:cNvSpPr>
                <p:nvPr/>
              </p:nvSpPr>
              <p:spPr bwMode="auto">
                <a:xfrm>
                  <a:off x="4353846" y="3461457"/>
                  <a:ext cx="295776" cy="1047937"/>
                </a:xfrm>
                <a:prstGeom prst="rect">
                  <a:avLst/>
                </a:prstGeom>
                <a:solidFill>
                  <a:srgbClr val="4F81BD"/>
                </a:solidFill>
                <a:ln w="9">
                  <a:noFill/>
                  <a:prstDash val="solid"/>
                  <a:miter lim="800000"/>
                  <a:headEnd/>
                  <a:tailEnd/>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7" name="Rectangle 553"/>
                <p:cNvSpPr>
                  <a:spLocks noChangeArrowheads="1"/>
                </p:cNvSpPr>
                <p:nvPr/>
              </p:nvSpPr>
              <p:spPr bwMode="auto">
                <a:xfrm>
                  <a:off x="5714416" y="3342124"/>
                  <a:ext cx="317570" cy="1167271"/>
                </a:xfrm>
                <a:prstGeom prst="rect">
                  <a:avLst/>
                </a:prstGeom>
                <a:solidFill>
                  <a:srgbClr val="4F81BD"/>
                </a:solidFill>
                <a:ln w="9">
                  <a:noFill/>
                  <a:prstDash val="solid"/>
                  <a:miter lim="800000"/>
                  <a:headEnd/>
                  <a:tailEnd/>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8" name="Rectangle 554"/>
                <p:cNvSpPr>
                  <a:spLocks noChangeArrowheads="1"/>
                </p:cNvSpPr>
                <p:nvPr/>
              </p:nvSpPr>
              <p:spPr bwMode="auto">
                <a:xfrm>
                  <a:off x="7096780" y="3567074"/>
                  <a:ext cx="295776" cy="942321"/>
                </a:xfrm>
                <a:prstGeom prst="rect">
                  <a:avLst/>
                </a:prstGeom>
                <a:solidFill>
                  <a:srgbClr val="4F81BD"/>
                </a:solidFill>
                <a:ln w="9">
                  <a:noFill/>
                  <a:prstDash val="solid"/>
                  <a:miter lim="800000"/>
                  <a:headEnd/>
                  <a:tailEnd/>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9" name="Line 565"/>
                <p:cNvSpPr>
                  <a:spLocks noChangeShapeType="1"/>
                </p:cNvSpPr>
                <p:nvPr/>
              </p:nvSpPr>
              <p:spPr bwMode="auto">
                <a:xfrm>
                  <a:off x="783771" y="959757"/>
                  <a:ext cx="4255" cy="3549638"/>
                </a:xfrm>
                <a:prstGeom prst="line">
                  <a:avLst/>
                </a:prstGeom>
                <a:noFill/>
                <a:ln w="9">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0" name="Line 566"/>
                <p:cNvSpPr>
                  <a:spLocks noChangeShapeType="1"/>
                </p:cNvSpPr>
                <p:nvPr/>
              </p:nvSpPr>
              <p:spPr bwMode="auto">
                <a:xfrm>
                  <a:off x="692820" y="4509395"/>
                  <a:ext cx="80949" cy="1372"/>
                </a:xfrm>
                <a:prstGeom prst="line">
                  <a:avLst/>
                </a:prstGeom>
                <a:noFill/>
                <a:ln w="9">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71" name="Line 567"/>
                <p:cNvSpPr>
                  <a:spLocks noChangeShapeType="1"/>
                </p:cNvSpPr>
                <p:nvPr/>
              </p:nvSpPr>
              <p:spPr bwMode="auto">
                <a:xfrm>
                  <a:off x="692820" y="3514951"/>
                  <a:ext cx="80949" cy="1372"/>
                </a:xfrm>
                <a:prstGeom prst="line">
                  <a:avLst/>
                </a:prstGeom>
                <a:noFill/>
                <a:ln w="9">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2" name="Line 568"/>
                <p:cNvSpPr>
                  <a:spLocks noChangeShapeType="1"/>
                </p:cNvSpPr>
                <p:nvPr/>
              </p:nvSpPr>
              <p:spPr bwMode="auto">
                <a:xfrm>
                  <a:off x="692820" y="2513650"/>
                  <a:ext cx="80949" cy="1372"/>
                </a:xfrm>
                <a:prstGeom prst="line">
                  <a:avLst/>
                </a:prstGeom>
                <a:noFill/>
                <a:ln w="9">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3" name="Line 569"/>
                <p:cNvSpPr>
                  <a:spLocks noChangeShapeType="1"/>
                </p:cNvSpPr>
                <p:nvPr/>
              </p:nvSpPr>
              <p:spPr bwMode="auto">
                <a:xfrm>
                  <a:off x="692820" y="1519207"/>
                  <a:ext cx="80949" cy="1372"/>
                </a:xfrm>
                <a:prstGeom prst="line">
                  <a:avLst/>
                </a:prstGeom>
                <a:noFill/>
                <a:ln w="9">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4" name="Line 570"/>
                <p:cNvSpPr>
                  <a:spLocks noChangeShapeType="1"/>
                </p:cNvSpPr>
                <p:nvPr/>
              </p:nvSpPr>
              <p:spPr bwMode="auto">
                <a:xfrm>
                  <a:off x="773769" y="4509395"/>
                  <a:ext cx="6846438" cy="1372"/>
                </a:xfrm>
                <a:prstGeom prst="line">
                  <a:avLst/>
                </a:prstGeom>
                <a:noFill/>
                <a:ln w="9">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grpSp>
          <p:sp>
            <p:nvSpPr>
              <p:cNvPr id="48" name="Rectangle 575"/>
              <p:cNvSpPr>
                <a:spLocks noChangeArrowheads="1"/>
              </p:cNvSpPr>
              <p:nvPr/>
            </p:nvSpPr>
            <p:spPr bwMode="auto">
              <a:xfrm>
                <a:off x="1171409" y="5380242"/>
                <a:ext cx="1040203" cy="70788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600" dirty="0" smtClean="0">
                    <a:solidFill>
                      <a:prstClr val="black"/>
                    </a:solidFill>
                    <a:latin typeface="Calibri"/>
                  </a:rPr>
                  <a:t>Caucasian</a:t>
                </a:r>
              </a:p>
              <a:p>
                <a:pPr algn="ctr"/>
                <a:r>
                  <a:rPr lang="en-US" sz="1400" dirty="0" smtClean="0">
                    <a:solidFill>
                      <a:prstClr val="black"/>
                    </a:solidFill>
                    <a:latin typeface="Calibri"/>
                  </a:rPr>
                  <a:t>(n=1768) </a:t>
                </a:r>
              </a:p>
              <a:p>
                <a:pPr fontAlgn="base">
                  <a:spcBef>
                    <a:spcPct val="0"/>
                  </a:spcBef>
                  <a:spcAft>
                    <a:spcPct val="0"/>
                  </a:spcAft>
                </a:pPr>
                <a:endParaRPr lang="en-US" sz="1600" dirty="0" smtClean="0">
                  <a:solidFill>
                    <a:prstClr val="black"/>
                  </a:solidFill>
                  <a:latin typeface="Calibri"/>
                </a:endParaRPr>
              </a:p>
            </p:txBody>
          </p:sp>
          <p:sp>
            <p:nvSpPr>
              <p:cNvPr id="49" name="Rectangle 577"/>
              <p:cNvSpPr>
                <a:spLocks noChangeArrowheads="1"/>
              </p:cNvSpPr>
              <p:nvPr/>
            </p:nvSpPr>
            <p:spPr bwMode="auto">
              <a:xfrm>
                <a:off x="2809265" y="5380242"/>
                <a:ext cx="841076" cy="70788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600" dirty="0" smtClean="0">
                    <a:solidFill>
                      <a:prstClr val="black"/>
                    </a:solidFill>
                    <a:latin typeface="Calibri"/>
                  </a:rPr>
                  <a:t>African American </a:t>
                </a:r>
                <a:r>
                  <a:rPr lang="en-US" sz="1400" dirty="0" smtClean="0">
                    <a:solidFill>
                      <a:prstClr val="black"/>
                    </a:solidFill>
                    <a:latin typeface="Calibri"/>
                  </a:rPr>
                  <a:t>(n=645)</a:t>
                </a:r>
              </a:p>
            </p:txBody>
          </p:sp>
          <p:sp>
            <p:nvSpPr>
              <p:cNvPr id="50" name="Rectangle 580"/>
              <p:cNvSpPr>
                <a:spLocks noChangeArrowheads="1"/>
              </p:cNvSpPr>
              <p:nvPr/>
            </p:nvSpPr>
            <p:spPr bwMode="auto">
              <a:xfrm>
                <a:off x="4413955" y="5380242"/>
                <a:ext cx="700513" cy="4616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600" dirty="0" smtClean="0">
                    <a:solidFill>
                      <a:prstClr val="black"/>
                    </a:solidFill>
                    <a:latin typeface="Calibri"/>
                  </a:rPr>
                  <a:t>Hispanic</a:t>
                </a:r>
              </a:p>
              <a:p>
                <a:pPr algn="ctr" fontAlgn="base">
                  <a:spcBef>
                    <a:spcPct val="0"/>
                  </a:spcBef>
                  <a:spcAft>
                    <a:spcPct val="0"/>
                  </a:spcAft>
                </a:pPr>
                <a:r>
                  <a:rPr lang="en-US" sz="1400" dirty="0" smtClean="0">
                    <a:solidFill>
                      <a:prstClr val="black"/>
                    </a:solidFill>
                    <a:latin typeface="Calibri"/>
                  </a:rPr>
                  <a:t>(n=508)</a:t>
                </a:r>
              </a:p>
            </p:txBody>
          </p:sp>
          <p:sp>
            <p:nvSpPr>
              <p:cNvPr id="51" name="Rectangle 582"/>
              <p:cNvSpPr>
                <a:spLocks noChangeArrowheads="1"/>
              </p:cNvSpPr>
              <p:nvPr/>
            </p:nvSpPr>
            <p:spPr bwMode="auto">
              <a:xfrm>
                <a:off x="5851407" y="5380242"/>
                <a:ext cx="906803" cy="70788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600" dirty="0" smtClean="0">
                    <a:solidFill>
                      <a:prstClr val="black"/>
                    </a:solidFill>
                    <a:latin typeface="Calibri"/>
                  </a:rPr>
                  <a:t>American Indian </a:t>
                </a:r>
                <a:r>
                  <a:rPr lang="en-US" sz="1400" dirty="0" smtClean="0">
                    <a:solidFill>
                      <a:prstClr val="black"/>
                    </a:solidFill>
                    <a:latin typeface="Calibri"/>
                  </a:rPr>
                  <a:t>(n=171)</a:t>
                </a:r>
              </a:p>
            </p:txBody>
          </p:sp>
          <p:sp>
            <p:nvSpPr>
              <p:cNvPr id="52" name="Rectangle 585"/>
              <p:cNvSpPr>
                <a:spLocks noChangeArrowheads="1"/>
              </p:cNvSpPr>
              <p:nvPr/>
            </p:nvSpPr>
            <p:spPr bwMode="auto">
              <a:xfrm>
                <a:off x="7542389" y="5380242"/>
                <a:ext cx="567463" cy="46166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600" dirty="0" smtClean="0">
                    <a:solidFill>
                      <a:prstClr val="black"/>
                    </a:solidFill>
                    <a:latin typeface="Calibri"/>
                  </a:rPr>
                  <a:t>Asian</a:t>
                </a:r>
              </a:p>
              <a:p>
                <a:pPr algn="ctr" fontAlgn="base">
                  <a:spcBef>
                    <a:spcPct val="0"/>
                  </a:spcBef>
                  <a:spcAft>
                    <a:spcPct val="0"/>
                  </a:spcAft>
                </a:pPr>
                <a:r>
                  <a:rPr lang="en-US" sz="1400" dirty="0" smtClean="0">
                    <a:solidFill>
                      <a:prstClr val="black"/>
                    </a:solidFill>
                    <a:latin typeface="Calibri"/>
                  </a:rPr>
                  <a:t>(n=142)</a:t>
                </a:r>
              </a:p>
            </p:txBody>
          </p:sp>
          <p:sp>
            <p:nvSpPr>
              <p:cNvPr id="53" name="Rectangle 587"/>
              <p:cNvSpPr>
                <a:spLocks noChangeArrowheads="1"/>
              </p:cNvSpPr>
              <p:nvPr/>
            </p:nvSpPr>
            <p:spPr bwMode="auto">
              <a:xfrm rot="16200000">
                <a:off x="-743696" y="3374391"/>
                <a:ext cx="2188933"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dirty="0" smtClean="0">
                    <a:solidFill>
                      <a:prstClr val="black"/>
                    </a:solidFill>
                    <a:latin typeface="Calibri"/>
                  </a:rPr>
                  <a:t>Cases/100 person-yr     </a:t>
                </a:r>
              </a:p>
            </p:txBody>
          </p:sp>
        </p:grpSp>
      </p:grpSp>
      <p:sp>
        <p:nvSpPr>
          <p:cNvPr id="11266" name="Title 3"/>
          <p:cNvSpPr>
            <a:spLocks noGrp="1"/>
          </p:cNvSpPr>
          <p:nvPr>
            <p:ph type="title"/>
          </p:nvPr>
        </p:nvSpPr>
        <p:spPr/>
        <p:txBody>
          <a:bodyPr/>
          <a:lstStyle/>
          <a:p>
            <a:r>
              <a:rPr lang="en-US" dirty="0">
                <a:ea typeface="ＭＳ Ｐゴシック" pitchFamily="34" charset="-128"/>
              </a:rPr>
              <a:t>DPP Results</a:t>
            </a:r>
          </a:p>
        </p:txBody>
      </p:sp>
    </p:spTree>
    <p:extLst>
      <p:ext uri="{BB962C8B-B14F-4D97-AF65-F5344CB8AC3E}">
        <p14:creationId xmlns:p14="http://schemas.microsoft.com/office/powerpoint/2010/main" val="3616521123"/>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Diabetes Prevention Program logo" title="DP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8851" y="3249612"/>
            <a:ext cx="1271587"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 name="Group 38" descr="Image of a YMCA building" title="YMCA"/>
          <p:cNvGrpSpPr/>
          <p:nvPr/>
        </p:nvGrpSpPr>
        <p:grpSpPr>
          <a:xfrm>
            <a:off x="1785651" y="4024312"/>
            <a:ext cx="2667000" cy="2681288"/>
            <a:chOff x="990600" y="3733800"/>
            <a:chExt cx="2667000" cy="2681288"/>
          </a:xfrm>
        </p:grpSpPr>
        <p:pic>
          <p:nvPicPr>
            <p:cNvPr id="40" name="Picture 39" descr="http://www.sault.ymca.ca/uploads/Image/ymca-outside.JPG" title="YMCA"/>
            <p:cNvPicPr>
              <a:picLocks noChangeAspect="1" noChangeArrowheads="1"/>
            </p:cNvPicPr>
            <p:nvPr/>
          </p:nvPicPr>
          <p:blipFill>
            <a:blip r:embed="rId4" cstate="print"/>
            <a:srcRect/>
            <a:stretch>
              <a:fillRect/>
            </a:stretch>
          </p:blipFill>
          <p:spPr bwMode="auto">
            <a:xfrm>
              <a:off x="990600" y="4343400"/>
              <a:ext cx="1924050" cy="2071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6" name="Straight Arrow Connector 75"/>
            <p:cNvCxnSpPr/>
            <p:nvPr/>
          </p:nvCxnSpPr>
          <p:spPr>
            <a:xfrm flipH="1">
              <a:off x="3048000" y="3733800"/>
              <a:ext cx="609600" cy="533400"/>
            </a:xfrm>
            <a:prstGeom prst="straightConnector1">
              <a:avLst/>
            </a:prstGeom>
            <a:ln w="53975" cap="sq" cmpd="sng">
              <a:solidFill>
                <a:schemeClr val="accent2">
                  <a:lumMod val="75000"/>
                </a:schemeClr>
              </a:solidFill>
              <a:bevel/>
              <a:tailEnd type="arrow"/>
            </a:ln>
          </p:spPr>
          <p:style>
            <a:lnRef idx="1">
              <a:schemeClr val="accent1"/>
            </a:lnRef>
            <a:fillRef idx="0">
              <a:schemeClr val="accent1"/>
            </a:fillRef>
            <a:effectRef idx="0">
              <a:schemeClr val="accent1"/>
            </a:effectRef>
            <a:fontRef idx="minor">
              <a:schemeClr val="tx1"/>
            </a:fontRef>
          </p:style>
        </p:cxnSp>
      </p:grpSp>
      <p:grpSp>
        <p:nvGrpSpPr>
          <p:cNvPr id="77" name="Group 76" descr="National Diabetes Prevention Program logo (CDC)" title="NDPP"/>
          <p:cNvGrpSpPr/>
          <p:nvPr/>
        </p:nvGrpSpPr>
        <p:grpSpPr>
          <a:xfrm>
            <a:off x="3876103" y="5167972"/>
            <a:ext cx="3631450" cy="1156120"/>
            <a:chOff x="3081052" y="4877460"/>
            <a:chExt cx="3631450" cy="1156120"/>
          </a:xfrm>
        </p:grpSpPr>
        <p:grpSp>
          <p:nvGrpSpPr>
            <p:cNvPr id="78" name="Group 77"/>
            <p:cNvGrpSpPr/>
            <p:nvPr/>
          </p:nvGrpSpPr>
          <p:grpSpPr>
            <a:xfrm>
              <a:off x="4343400" y="4877460"/>
              <a:ext cx="2369102" cy="1156120"/>
              <a:chOff x="4375371" y="4572000"/>
              <a:chExt cx="2369102" cy="1156120"/>
            </a:xfrm>
          </p:grpSpPr>
          <p:pic>
            <p:nvPicPr>
              <p:cNvPr id="80" name="Picture 4" descr="logo" title="National Diabetes Prevention Program"/>
              <p:cNvPicPr>
                <a:picLocks noChangeAspect="1" noChangeArrowheads="1"/>
              </p:cNvPicPr>
              <p:nvPr/>
            </p:nvPicPr>
            <p:blipFill rotWithShape="1">
              <a:blip r:embed="rId5">
                <a:extLst>
                  <a:ext uri="{28A0092B-C50C-407E-A947-70E740481C1C}">
                    <a14:useLocalDpi xmlns:a14="http://schemas.microsoft.com/office/drawing/2010/main" val="0"/>
                  </a:ext>
                </a:extLst>
              </a:blip>
              <a:srcRect l="83126" t="30298" b="47352"/>
              <a:stretch/>
            </p:blipFill>
            <p:spPr bwMode="auto">
              <a:xfrm>
                <a:off x="4375371" y="4572000"/>
                <a:ext cx="2369102" cy="99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2" descr="CDC logo" title="CDC"/>
              <p:cNvPicPr>
                <a:picLocks noChangeAspect="1" noChangeArrowheads="1"/>
              </p:cNvPicPr>
              <p:nvPr/>
            </p:nvPicPr>
            <p:blipFill rotWithShape="1">
              <a:blip r:embed="rId6" cstate="print"/>
              <a:srcRect l="2071" t="17621" r="90354" b="74441"/>
              <a:stretch/>
            </p:blipFill>
            <p:spPr bwMode="auto">
              <a:xfrm>
                <a:off x="5665919" y="5397082"/>
                <a:ext cx="471453" cy="331038"/>
              </a:xfrm>
              <a:prstGeom prst="rect">
                <a:avLst/>
              </a:prstGeom>
              <a:noFill/>
              <a:ln w="9525">
                <a:noFill/>
                <a:miter lim="800000"/>
                <a:headEnd/>
                <a:tailEnd/>
              </a:ln>
            </p:spPr>
          </p:pic>
        </p:grpSp>
        <p:cxnSp>
          <p:nvCxnSpPr>
            <p:cNvPr id="79" name="Straight Arrow Connector 78"/>
            <p:cNvCxnSpPr/>
            <p:nvPr/>
          </p:nvCxnSpPr>
          <p:spPr>
            <a:xfrm>
              <a:off x="3081052" y="5334000"/>
              <a:ext cx="1262348" cy="0"/>
            </a:xfrm>
            <a:prstGeom prst="straightConnector1">
              <a:avLst/>
            </a:prstGeom>
            <a:ln w="53975" cap="sq" cmpd="sng">
              <a:solidFill>
                <a:schemeClr val="accent2">
                  <a:lumMod val="75000"/>
                </a:schemeClr>
              </a:solidFill>
              <a:bevel/>
              <a:tailEnd type="arrow"/>
            </a:ln>
          </p:spPr>
          <p:style>
            <a:lnRef idx="1">
              <a:schemeClr val="accent1"/>
            </a:lnRef>
            <a:fillRef idx="0">
              <a:schemeClr val="accent1"/>
            </a:fillRef>
            <a:effectRef idx="0">
              <a:schemeClr val="accent1"/>
            </a:effectRef>
            <a:fontRef idx="minor">
              <a:schemeClr val="tx1"/>
            </a:fontRef>
          </p:style>
        </p:cxnSp>
      </p:grpSp>
      <p:grpSp>
        <p:nvGrpSpPr>
          <p:cNvPr id="82" name="Group 81" descr="help prevent diabetes logo" title="help prevent diabetes"/>
          <p:cNvGrpSpPr/>
          <p:nvPr/>
        </p:nvGrpSpPr>
        <p:grpSpPr>
          <a:xfrm>
            <a:off x="5900451" y="3795712"/>
            <a:ext cx="3146561" cy="1143000"/>
            <a:chOff x="5105400" y="3505200"/>
            <a:chExt cx="3146561" cy="1143000"/>
          </a:xfrm>
        </p:grpSpPr>
        <p:pic>
          <p:nvPicPr>
            <p:cNvPr id="83" name="Picture 82" descr="logo" title="Help prevent diabetes"/>
            <p:cNvPicPr/>
            <p:nvPr/>
          </p:nvPicPr>
          <p:blipFill rotWithShape="1">
            <a:blip r:embed="rId7"/>
            <a:srcRect l="1308" t="14355" r="77617" b="67635"/>
            <a:stretch/>
          </p:blipFill>
          <p:spPr bwMode="auto">
            <a:xfrm>
              <a:off x="6239646" y="3621092"/>
              <a:ext cx="2012315" cy="1027108"/>
            </a:xfrm>
            <a:prstGeom prst="rect">
              <a:avLst/>
            </a:prstGeom>
            <a:ln>
              <a:noFill/>
            </a:ln>
            <a:extLst>
              <a:ext uri="{53640926-AAD7-44D8-BBD7-CCE9431645EC}">
                <a14:shadowObscured xmlns:a14="http://schemas.microsoft.com/office/drawing/2010/main"/>
              </a:ext>
            </a:extLst>
          </p:spPr>
        </p:pic>
        <p:cxnSp>
          <p:nvCxnSpPr>
            <p:cNvPr id="84" name="Straight Arrow Connector 83"/>
            <p:cNvCxnSpPr/>
            <p:nvPr/>
          </p:nvCxnSpPr>
          <p:spPr>
            <a:xfrm>
              <a:off x="5105400" y="3505200"/>
              <a:ext cx="1066800" cy="629446"/>
            </a:xfrm>
            <a:prstGeom prst="straightConnector1">
              <a:avLst/>
            </a:prstGeom>
            <a:ln w="53975" cap="sq" cmpd="sng">
              <a:solidFill>
                <a:schemeClr val="accent2">
                  <a:lumMod val="75000"/>
                </a:schemeClr>
              </a:solidFill>
              <a:bevel/>
              <a:tailEnd type="arrow"/>
            </a:ln>
          </p:spPr>
          <p:style>
            <a:lnRef idx="1">
              <a:schemeClr val="accent1"/>
            </a:lnRef>
            <a:fillRef idx="0">
              <a:schemeClr val="accent1"/>
            </a:fillRef>
            <a:effectRef idx="0">
              <a:schemeClr val="accent1"/>
            </a:effectRef>
            <a:fontRef idx="minor">
              <a:schemeClr val="tx1"/>
            </a:fontRef>
          </p:style>
        </p:cxnSp>
      </p:grpSp>
      <p:grpSp>
        <p:nvGrpSpPr>
          <p:cNvPr id="85" name="Group 84" descr="SDPI logo" title="SDPI logo"/>
          <p:cNvGrpSpPr/>
          <p:nvPr/>
        </p:nvGrpSpPr>
        <p:grpSpPr>
          <a:xfrm>
            <a:off x="5900451" y="1449387"/>
            <a:ext cx="3243549" cy="2152538"/>
            <a:chOff x="5105400" y="1158875"/>
            <a:chExt cx="3243549" cy="2152538"/>
          </a:xfrm>
        </p:grpSpPr>
        <p:cxnSp>
          <p:nvCxnSpPr>
            <p:cNvPr id="86" name="Straight Arrow Connector 85"/>
            <p:cNvCxnSpPr/>
            <p:nvPr/>
          </p:nvCxnSpPr>
          <p:spPr>
            <a:xfrm flipV="1">
              <a:off x="5105400" y="2514600"/>
              <a:ext cx="685800" cy="457200"/>
            </a:xfrm>
            <a:prstGeom prst="straightConnector1">
              <a:avLst/>
            </a:prstGeom>
            <a:ln w="53975" cap="sq" cmpd="sng">
              <a:solidFill>
                <a:schemeClr val="accent2">
                  <a:lumMod val="75000"/>
                </a:schemeClr>
              </a:solidFill>
              <a:bevel/>
              <a:tailEnd type="arrow"/>
            </a:ln>
          </p:spPr>
          <p:style>
            <a:lnRef idx="1">
              <a:schemeClr val="accent1"/>
            </a:lnRef>
            <a:fillRef idx="0">
              <a:schemeClr val="accent1"/>
            </a:fillRef>
            <a:effectRef idx="0">
              <a:schemeClr val="accent1"/>
            </a:effectRef>
            <a:fontRef idx="minor">
              <a:schemeClr val="tx1"/>
            </a:fontRef>
          </p:style>
        </p:cxnSp>
        <p:grpSp>
          <p:nvGrpSpPr>
            <p:cNvPr id="87" name="Group 86"/>
            <p:cNvGrpSpPr/>
            <p:nvPr/>
          </p:nvGrpSpPr>
          <p:grpSpPr>
            <a:xfrm>
              <a:off x="5601397" y="1158875"/>
              <a:ext cx="2747552" cy="2152538"/>
              <a:chOff x="5601397" y="1158875"/>
              <a:chExt cx="2747552" cy="2152538"/>
            </a:xfrm>
          </p:grpSpPr>
          <p:pic>
            <p:nvPicPr>
              <p:cNvPr id="88" name="Picture 5" descr="SDPI Diabetes prevention program logo and indian health service logo" title="SDP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1439" y="1158875"/>
                <a:ext cx="1639887"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88" descr="logo" title="indian health services"/>
              <p:cNvPicPr/>
              <p:nvPr/>
            </p:nvPicPr>
            <p:blipFill rotWithShape="1">
              <a:blip r:embed="rId9"/>
              <a:srcRect l="5394" t="15815" r="51599" b="72260"/>
              <a:stretch/>
            </p:blipFill>
            <p:spPr bwMode="auto">
              <a:xfrm>
                <a:off x="5601397" y="2761297"/>
                <a:ext cx="2544445" cy="421005"/>
              </a:xfrm>
              <a:prstGeom prst="rect">
                <a:avLst/>
              </a:prstGeom>
              <a:ln>
                <a:noFill/>
              </a:ln>
              <a:extLst>
                <a:ext uri="{53640926-AAD7-44D8-BBD7-CCE9431645EC}">
                  <a14:shadowObscured xmlns:a14="http://schemas.microsoft.com/office/drawing/2010/main"/>
                </a:ext>
              </a:extLst>
            </p:spPr>
          </p:pic>
          <p:sp>
            <p:nvSpPr>
              <p:cNvPr id="90" name="Rectangle 89"/>
              <p:cNvSpPr/>
              <p:nvPr/>
            </p:nvSpPr>
            <p:spPr>
              <a:xfrm>
                <a:off x="6206595" y="3102166"/>
                <a:ext cx="2142354" cy="209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grpSp>
      <p:grpSp>
        <p:nvGrpSpPr>
          <p:cNvPr id="91" name="Group 90" descr="NDEP logo" title="National Diabetes Education Program"/>
          <p:cNvGrpSpPr/>
          <p:nvPr/>
        </p:nvGrpSpPr>
        <p:grpSpPr>
          <a:xfrm>
            <a:off x="1404651" y="1535441"/>
            <a:ext cx="3200400" cy="2184071"/>
            <a:chOff x="609600" y="1244929"/>
            <a:chExt cx="3200400" cy="2184071"/>
          </a:xfrm>
        </p:grpSpPr>
        <p:grpSp>
          <p:nvGrpSpPr>
            <p:cNvPr id="92" name="Group 91"/>
            <p:cNvGrpSpPr/>
            <p:nvPr/>
          </p:nvGrpSpPr>
          <p:grpSpPr>
            <a:xfrm>
              <a:off x="609600" y="1244929"/>
              <a:ext cx="2971800" cy="2184071"/>
              <a:chOff x="609600" y="1244929"/>
              <a:chExt cx="2971800" cy="2184071"/>
            </a:xfrm>
          </p:grpSpPr>
          <p:grpSp>
            <p:nvGrpSpPr>
              <p:cNvPr id="99" name="Group 6"/>
              <p:cNvGrpSpPr>
                <a:grpSpLocks/>
              </p:cNvGrpSpPr>
              <p:nvPr/>
            </p:nvGrpSpPr>
            <p:grpSpPr bwMode="auto">
              <a:xfrm>
                <a:off x="609600" y="1244929"/>
                <a:ext cx="1752600" cy="2184071"/>
                <a:chOff x="2514600" y="1981200"/>
                <a:chExt cx="3124200" cy="4572000"/>
              </a:xfrm>
            </p:grpSpPr>
            <p:sp>
              <p:nvSpPr>
                <p:cNvPr id="101" name="Rectangle 100"/>
                <p:cNvSpPr/>
                <p:nvPr/>
              </p:nvSpPr>
              <p:spPr bwMode="auto">
                <a:xfrm>
                  <a:off x="2514600" y="1981200"/>
                  <a:ext cx="3124200" cy="4572000"/>
                </a:xfrm>
                <a:prstGeom prst="rect">
                  <a:avLst/>
                </a:prstGeom>
                <a:solidFill>
                  <a:schemeClr val="bg1"/>
                </a:solidFill>
                <a:ln w="9525" cap="flat" cmpd="sng" algn="ctr">
                  <a:noFill/>
                  <a:prstDash val="solid"/>
                  <a:round/>
                  <a:headEnd type="none" w="med" len="med"/>
                  <a:tailEnd type="none" w="med" len="med"/>
                </a:ln>
                <a:effectLst/>
                <a:scene3d>
                  <a:camera prst="orthographicFront"/>
                  <a:lightRig rig="threePt" dir="t"/>
                </a:scene3d>
                <a:sp3d>
                  <a:bevelT w="165100" prst="coolSlant"/>
                </a:sp3d>
              </p:spPr>
              <p:txBody>
                <a:bodyPr/>
                <a:lstStyle/>
                <a:p>
                  <a:pPr>
                    <a:defRPr/>
                  </a:pPr>
                  <a:endParaRPr lang="en-US" sz="2400" dirty="0">
                    <a:solidFill>
                      <a:prstClr val="black"/>
                    </a:solidFill>
                    <a:latin typeface="Arial" pitchFamily="-111" charset="0"/>
                    <a:ea typeface="ＭＳ Ｐゴシック" pitchFamily="-111" charset="-128"/>
                  </a:endParaRPr>
                </a:p>
              </p:txBody>
            </p:sp>
            <p:pic>
              <p:nvPicPr>
                <p:cNvPr id="102" name="Picture 4" descr="logo" title="national diabetes education program"/>
                <p:cNvPicPr>
                  <a:picLocks noChangeAspect="1" noChangeArrowheads="1"/>
                </p:cNvPicPr>
                <p:nvPr/>
              </p:nvPicPr>
              <p:blipFill>
                <a:blip r:embed="rId10" cstate="print"/>
                <a:srcRect/>
                <a:stretch>
                  <a:fillRect/>
                </a:stretch>
              </p:blipFill>
              <p:spPr bwMode="auto">
                <a:xfrm>
                  <a:off x="2917929" y="2057400"/>
                  <a:ext cx="2240717" cy="4295775"/>
                </a:xfrm>
                <a:prstGeom prst="rect">
                  <a:avLst/>
                </a:prstGeom>
                <a:noFill/>
                <a:ln w="9525">
                  <a:noFill/>
                  <a:miter lim="800000"/>
                  <a:headEnd/>
                  <a:tailEnd/>
                </a:ln>
              </p:spPr>
            </p:pic>
          </p:grpSp>
          <p:cxnSp>
            <p:nvCxnSpPr>
              <p:cNvPr id="100" name="Straight Arrow Connector 99"/>
              <p:cNvCxnSpPr/>
              <p:nvPr/>
            </p:nvCxnSpPr>
            <p:spPr>
              <a:xfrm flipH="1" flipV="1">
                <a:off x="2667000" y="2743200"/>
                <a:ext cx="914400" cy="381000"/>
              </a:xfrm>
              <a:prstGeom prst="straightConnector1">
                <a:avLst/>
              </a:prstGeom>
              <a:ln w="53975" cap="sq" cmpd="sng">
                <a:solidFill>
                  <a:schemeClr val="accent2">
                    <a:lumMod val="75000"/>
                  </a:schemeClr>
                </a:solidFill>
                <a:bevel/>
                <a:tailEnd type="arrow"/>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a:xfrm>
              <a:off x="2401677" y="1311007"/>
              <a:ext cx="1408323" cy="1203593"/>
              <a:chOff x="2401677" y="1311007"/>
              <a:chExt cx="1408323" cy="1203593"/>
            </a:xfrm>
          </p:grpSpPr>
          <p:grpSp>
            <p:nvGrpSpPr>
              <p:cNvPr id="94" name="Group 93"/>
              <p:cNvGrpSpPr/>
              <p:nvPr/>
            </p:nvGrpSpPr>
            <p:grpSpPr>
              <a:xfrm>
                <a:off x="2468004" y="1371600"/>
                <a:ext cx="1265796" cy="1004570"/>
                <a:chOff x="2468004" y="1371600"/>
                <a:chExt cx="1265796" cy="1004570"/>
              </a:xfrm>
            </p:grpSpPr>
            <p:pic>
              <p:nvPicPr>
                <p:cNvPr id="96" name="Picture 2" descr="logo" title="cdc"/>
                <p:cNvPicPr>
                  <a:picLocks noChangeAspect="1" noChangeArrowheads="1"/>
                </p:cNvPicPr>
                <p:nvPr/>
              </p:nvPicPr>
              <p:blipFill rotWithShape="1">
                <a:blip r:embed="rId6" cstate="print"/>
                <a:srcRect l="2071" t="17621" r="89906" b="74441"/>
                <a:stretch/>
              </p:blipFill>
              <p:spPr bwMode="auto">
                <a:xfrm>
                  <a:off x="2733214" y="1371600"/>
                  <a:ext cx="735376" cy="487496"/>
                </a:xfrm>
                <a:prstGeom prst="rect">
                  <a:avLst/>
                </a:prstGeom>
                <a:noFill/>
                <a:ln w="9525">
                  <a:noFill/>
                  <a:miter lim="800000"/>
                  <a:headEnd/>
                  <a:tailEnd/>
                </a:ln>
              </p:spPr>
            </p:pic>
            <p:pic>
              <p:nvPicPr>
                <p:cNvPr id="97" name="Picture 96" descr="logo" title="niddk"/>
                <p:cNvPicPr/>
                <p:nvPr/>
              </p:nvPicPr>
              <p:blipFill rotWithShape="1">
                <a:blip r:embed="rId11"/>
                <a:srcRect l="62346" t="80116" r="29352" b="16375"/>
                <a:stretch/>
              </p:blipFill>
              <p:spPr bwMode="auto">
                <a:xfrm>
                  <a:off x="2497017" y="2057400"/>
                  <a:ext cx="1207770" cy="318770"/>
                </a:xfrm>
                <a:prstGeom prst="rect">
                  <a:avLst/>
                </a:prstGeom>
                <a:ln>
                  <a:noFill/>
                </a:ln>
                <a:extLst>
                  <a:ext uri="{53640926-AAD7-44D8-BBD7-CCE9431645EC}">
                    <a14:shadowObscured xmlns:a14="http://schemas.microsoft.com/office/drawing/2010/main"/>
                  </a:ext>
                </a:extLst>
              </p:spPr>
            </p:pic>
            <p:sp>
              <p:nvSpPr>
                <p:cNvPr id="98" name="TextBox 97"/>
                <p:cNvSpPr txBox="1"/>
                <p:nvPr/>
              </p:nvSpPr>
              <p:spPr>
                <a:xfrm>
                  <a:off x="2468004" y="1773582"/>
                  <a:ext cx="1265796" cy="369332"/>
                </a:xfrm>
                <a:prstGeom prst="rect">
                  <a:avLst/>
                </a:prstGeom>
                <a:noFill/>
              </p:spPr>
              <p:txBody>
                <a:bodyPr wrap="none" rtlCol="0">
                  <a:spAutoFit/>
                </a:bodyPr>
                <a:lstStyle/>
                <a:p>
                  <a:r>
                    <a:rPr lang="en-US" dirty="0" smtClean="0">
                      <a:solidFill>
                        <a:prstClr val="black"/>
                      </a:solidFill>
                      <a:latin typeface="Calibri"/>
                    </a:rPr>
                    <a:t>Partnership</a:t>
                  </a:r>
                  <a:endParaRPr lang="en-US" dirty="0">
                    <a:solidFill>
                      <a:prstClr val="black"/>
                    </a:solidFill>
                    <a:latin typeface="Calibri"/>
                  </a:endParaRPr>
                </a:p>
              </p:txBody>
            </p:sp>
          </p:grpSp>
          <p:sp>
            <p:nvSpPr>
              <p:cNvPr id="95" name="Rectangle 94"/>
              <p:cNvSpPr/>
              <p:nvPr/>
            </p:nvSpPr>
            <p:spPr>
              <a:xfrm>
                <a:off x="2401677" y="1311007"/>
                <a:ext cx="1408323" cy="12035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grpSp>
      <p:sp>
        <p:nvSpPr>
          <p:cNvPr id="11266" name="Title 3"/>
          <p:cNvSpPr>
            <a:spLocks noGrp="1"/>
          </p:cNvSpPr>
          <p:nvPr>
            <p:ph type="title"/>
          </p:nvPr>
        </p:nvSpPr>
        <p:spPr/>
        <p:txBody>
          <a:bodyPr/>
          <a:lstStyle/>
          <a:p>
            <a:r>
              <a:rPr lang="en-US" dirty="0">
                <a:ea typeface="ＭＳ Ｐゴシック" pitchFamily="34" charset="-128"/>
              </a:rPr>
              <a:t>Translating from Efficacy Research to Public Health</a:t>
            </a:r>
          </a:p>
        </p:txBody>
      </p:sp>
    </p:spTree>
    <p:extLst>
      <p:ext uri="{BB962C8B-B14F-4D97-AF65-F5344CB8AC3E}">
        <p14:creationId xmlns:p14="http://schemas.microsoft.com/office/powerpoint/2010/main" val="3435001345"/>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ehavioral Counseling to promote a healthful diet and physical activity for cardiovascular disease prevention in adults with cardiovascular risk factors" title="Annals of Internal Medicine Clinical Guidel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048884"/>
            <a:ext cx="7664853" cy="341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U.S. Preventive Services Task Force logo" title="U.S. Preventive Services Task For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9218" y="1633654"/>
            <a:ext cx="7086600" cy="1103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3"/>
          <p:cNvSpPr txBox="1">
            <a:spLocks/>
          </p:cNvSpPr>
          <p:nvPr/>
        </p:nvSpPr>
        <p:spPr>
          <a:xfrm>
            <a:off x="1600208" y="152400"/>
            <a:ext cx="7470775" cy="1066800"/>
          </a:xfrm>
          <a:prstGeom prst="rect">
            <a:avLst/>
          </a:prstGeom>
        </p:spPr>
        <p:txBody>
          <a:bodyPr/>
          <a:lst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a:lstStyle>
          <a:p>
            <a:r>
              <a:rPr lang="en-US" kern="0" dirty="0">
                <a:ea typeface="ＭＳ Ｐゴシック" pitchFamily="34" charset="-128"/>
              </a:rPr>
              <a:t>DPP Affects on Coverage </a:t>
            </a:r>
          </a:p>
          <a:p>
            <a:r>
              <a:rPr lang="en-US" kern="0" dirty="0" smtClean="0">
                <a:ea typeface="ＭＳ Ｐゴシック" pitchFamily="34" charset="-128"/>
              </a:rPr>
              <a:t>of </a:t>
            </a:r>
            <a:r>
              <a:rPr lang="en-US" kern="0" dirty="0">
                <a:ea typeface="ＭＳ Ｐゴシック" pitchFamily="34" charset="-128"/>
              </a:rPr>
              <a:t>Care</a:t>
            </a:r>
          </a:p>
        </p:txBody>
      </p:sp>
      <p:sp>
        <p:nvSpPr>
          <p:cNvPr id="2" name="Title 1" hidden="1"/>
          <p:cNvSpPr>
            <a:spLocks noGrp="1"/>
          </p:cNvSpPr>
          <p:nvPr>
            <p:ph type="title"/>
          </p:nvPr>
        </p:nvSpPr>
        <p:spPr/>
        <p:txBody>
          <a:bodyPr/>
          <a:lstStyle/>
          <a:p>
            <a:r>
              <a:rPr lang="en-US" dirty="0" smtClean="0"/>
              <a:t>DPP Affects on Coverage of Care</a:t>
            </a:r>
            <a:endParaRPr lang="en-US" dirty="0"/>
          </a:p>
        </p:txBody>
      </p:sp>
      <p:sp>
        <p:nvSpPr>
          <p:cNvPr id="3" name="Content Placeholder 2" hidden="1"/>
          <p:cNvSpPr>
            <a:spLocks noGrp="1"/>
          </p:cNvSpPr>
          <p:nvPr>
            <p:ph idx="1"/>
          </p:nvPr>
        </p:nvSpPr>
        <p:spPr/>
        <p:txBody>
          <a:bodyPr/>
          <a:lstStyle/>
          <a:p>
            <a:endParaRPr lang="en-US"/>
          </a:p>
        </p:txBody>
      </p:sp>
    </p:spTree>
    <p:extLst>
      <p:ext uri="{BB962C8B-B14F-4D97-AF65-F5344CB8AC3E}">
        <p14:creationId xmlns:p14="http://schemas.microsoft.com/office/powerpoint/2010/main" val="39274524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descr="DCCT/EDIC: Glucose Control Can Significantly Reduce the Risk of Complications" hidden="1" title="DCCT/EDIC: Glucose Control Can Significantly Reduce the Risk of Complications"/>
          <p:cNvSpPr txBox="1">
            <a:spLocks/>
          </p:cNvSpPr>
          <p:nvPr/>
        </p:nvSpPr>
        <p:spPr>
          <a:xfrm>
            <a:off x="685800" y="0"/>
            <a:ext cx="7772400" cy="1069975"/>
          </a:xfrm>
          <a:prstGeom prst="rect">
            <a:avLst/>
          </a:prstGeom>
        </p:spPr>
        <p:txBody>
          <a:bodyPr vert="horz" lIns="91440" tIns="45720" rIns="91440" bIns="45720" rtlCol="0" anchor="ctr">
            <a:normAutofit/>
          </a:bodyPr>
          <a:lstStyle/>
          <a:p>
            <a:pPr algn="ctr">
              <a:spcBef>
                <a:spcPct val="0"/>
              </a:spcBef>
              <a:defRPr/>
            </a:pPr>
            <a:endParaRPr lang="en-US" sz="4400" b="1" dirty="0">
              <a:solidFill>
                <a:prstClr val="white"/>
              </a:solidFill>
              <a:effectLst>
                <a:outerShdw blurRad="38100" dist="38100" dir="2700000" algn="tl">
                  <a:srgbClr val="000000">
                    <a:alpha val="43137"/>
                  </a:srgbClr>
                </a:outerShdw>
              </a:effectLst>
              <a:latin typeface="Calibri"/>
            </a:endParaRPr>
          </a:p>
        </p:txBody>
      </p:sp>
      <p:sp>
        <p:nvSpPr>
          <p:cNvPr id="4" name="Text Box 4"/>
          <p:cNvSpPr txBox="1">
            <a:spLocks noChangeArrowheads="1"/>
          </p:cNvSpPr>
          <p:nvPr/>
        </p:nvSpPr>
        <p:spPr bwMode="auto">
          <a:xfrm>
            <a:off x="1769009" y="2146757"/>
            <a:ext cx="11970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400">
                <a:solidFill>
                  <a:schemeClr val="tx1"/>
                </a:solidFill>
                <a:latin typeface="Tahoma" pitchFamily="34" charset="0"/>
                <a:ea typeface="ヒラギノ角ゴ Pro W3" pitchFamily="-80" charset="-128"/>
              </a:defRPr>
            </a:lvl1pPr>
            <a:lvl2pPr marL="742950" indent="-285750">
              <a:defRPr sz="3400">
                <a:solidFill>
                  <a:schemeClr val="tx1"/>
                </a:solidFill>
                <a:latin typeface="Tahoma" pitchFamily="34" charset="0"/>
                <a:ea typeface="ヒラギノ角ゴ Pro W3" pitchFamily="-80" charset="-128"/>
              </a:defRPr>
            </a:lvl2pPr>
            <a:lvl3pPr marL="1143000" indent="-228600">
              <a:defRPr sz="3400">
                <a:solidFill>
                  <a:schemeClr val="tx1"/>
                </a:solidFill>
                <a:latin typeface="Tahoma" pitchFamily="34" charset="0"/>
                <a:ea typeface="ヒラギノ角ゴ Pro W3" pitchFamily="-80" charset="-128"/>
              </a:defRPr>
            </a:lvl3pPr>
            <a:lvl4pPr marL="1600200" indent="-228600">
              <a:defRPr sz="3400">
                <a:solidFill>
                  <a:schemeClr val="tx1"/>
                </a:solidFill>
                <a:latin typeface="Tahoma" pitchFamily="34" charset="0"/>
                <a:ea typeface="ヒラギノ角ゴ Pro W3" pitchFamily="-80" charset="-128"/>
              </a:defRPr>
            </a:lvl4pPr>
            <a:lvl5pPr marL="2057400" indent="-228600">
              <a:defRPr sz="3400">
                <a:solidFill>
                  <a:schemeClr val="tx1"/>
                </a:solidFill>
                <a:latin typeface="Tahoma" pitchFamily="34" charset="0"/>
                <a:ea typeface="ヒラギノ角ゴ Pro W3" pitchFamily="-80" charset="-128"/>
              </a:defRPr>
            </a:lvl5pPr>
            <a:lvl6pPr marL="25146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6pPr>
            <a:lvl7pPr marL="29718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7pPr>
            <a:lvl8pPr marL="34290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8pPr>
            <a:lvl9pPr marL="38862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9pPr>
          </a:lstStyle>
          <a:p>
            <a:pPr algn="ctr"/>
            <a:r>
              <a:rPr lang="en-US" sz="2200" dirty="0" smtClean="0">
                <a:solidFill>
                  <a:srgbClr val="002060"/>
                </a:solidFill>
                <a:latin typeface="Calibri" panose="020F0502020204030204" pitchFamily="34" charset="0"/>
                <a:cs typeface="Tahoma" pitchFamily="34" charset="0"/>
              </a:rPr>
              <a:t>Eye </a:t>
            </a:r>
            <a:endParaRPr lang="en-US" sz="2200" dirty="0">
              <a:solidFill>
                <a:srgbClr val="002060"/>
              </a:solidFill>
              <a:latin typeface="Calibri" panose="020F0502020204030204" pitchFamily="34" charset="0"/>
              <a:cs typeface="Tahoma" pitchFamily="34" charset="0"/>
            </a:endParaRPr>
          </a:p>
          <a:p>
            <a:pPr algn="ctr"/>
            <a:r>
              <a:rPr lang="en-US" sz="2200" dirty="0">
                <a:solidFill>
                  <a:srgbClr val="002060"/>
                </a:solidFill>
                <a:latin typeface="Calibri" panose="020F0502020204030204" pitchFamily="34" charset="0"/>
                <a:cs typeface="Tahoma" pitchFamily="34" charset="0"/>
              </a:rPr>
              <a:t>Disease</a:t>
            </a:r>
          </a:p>
        </p:txBody>
      </p:sp>
      <p:sp>
        <p:nvSpPr>
          <p:cNvPr id="16" name="Down Arrow 15" descr="downward facing arrow" title="arrow"/>
          <p:cNvSpPr/>
          <p:nvPr/>
        </p:nvSpPr>
        <p:spPr bwMode="auto">
          <a:xfrm>
            <a:off x="1948630" y="2985013"/>
            <a:ext cx="837809" cy="2743144"/>
          </a:xfrm>
          <a:prstGeom prst="downArrow">
            <a:avLst/>
          </a:prstGeom>
          <a:solidFill>
            <a:schemeClr val="accent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10" name="Text Box 8"/>
          <p:cNvSpPr txBox="1">
            <a:spLocks noChangeArrowheads="1"/>
          </p:cNvSpPr>
          <p:nvPr/>
        </p:nvSpPr>
        <p:spPr bwMode="auto">
          <a:xfrm>
            <a:off x="1850406" y="5816025"/>
            <a:ext cx="894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a:solidFill>
                  <a:schemeClr val="tx1"/>
                </a:solidFill>
                <a:latin typeface="Tahoma" pitchFamily="34" charset="0"/>
                <a:ea typeface="ヒラギノ角ゴ Pro W3" pitchFamily="-80" charset="-128"/>
              </a:defRPr>
            </a:lvl1pPr>
            <a:lvl2pPr marL="742950" indent="-285750">
              <a:defRPr sz="3400">
                <a:solidFill>
                  <a:schemeClr val="tx1"/>
                </a:solidFill>
                <a:latin typeface="Tahoma" pitchFamily="34" charset="0"/>
                <a:ea typeface="ヒラギノ角ゴ Pro W3" pitchFamily="-80" charset="-128"/>
              </a:defRPr>
            </a:lvl2pPr>
            <a:lvl3pPr marL="1143000" indent="-228600">
              <a:defRPr sz="3400">
                <a:solidFill>
                  <a:schemeClr val="tx1"/>
                </a:solidFill>
                <a:latin typeface="Tahoma" pitchFamily="34" charset="0"/>
                <a:ea typeface="ヒラギノ角ゴ Pro W3" pitchFamily="-80" charset="-128"/>
              </a:defRPr>
            </a:lvl3pPr>
            <a:lvl4pPr marL="1600200" indent="-228600">
              <a:defRPr sz="3400">
                <a:solidFill>
                  <a:schemeClr val="tx1"/>
                </a:solidFill>
                <a:latin typeface="Tahoma" pitchFamily="34" charset="0"/>
                <a:ea typeface="ヒラギノ角ゴ Pro W3" pitchFamily="-80" charset="-128"/>
              </a:defRPr>
            </a:lvl4pPr>
            <a:lvl5pPr marL="2057400" indent="-228600">
              <a:defRPr sz="3400">
                <a:solidFill>
                  <a:schemeClr val="tx1"/>
                </a:solidFill>
                <a:latin typeface="Tahoma" pitchFamily="34" charset="0"/>
                <a:ea typeface="ヒラギノ角ゴ Pro W3" pitchFamily="-80" charset="-128"/>
              </a:defRPr>
            </a:lvl5pPr>
            <a:lvl6pPr marL="25146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6pPr>
            <a:lvl7pPr marL="29718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7pPr>
            <a:lvl8pPr marL="34290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8pPr>
            <a:lvl9pPr marL="38862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9pPr>
          </a:lstStyle>
          <a:p>
            <a:r>
              <a:rPr lang="en-US" sz="3200" dirty="0" smtClean="0">
                <a:solidFill>
                  <a:srgbClr val="008000"/>
                </a:solidFill>
                <a:latin typeface="Calibri" panose="020F0502020204030204" pitchFamily="34" charset="0"/>
                <a:cs typeface="Tahoma" pitchFamily="34" charset="0"/>
              </a:rPr>
              <a:t>76</a:t>
            </a:r>
            <a:r>
              <a:rPr lang="en-US" sz="3200" dirty="0">
                <a:solidFill>
                  <a:srgbClr val="008000"/>
                </a:solidFill>
                <a:latin typeface="Calibri" panose="020F0502020204030204" pitchFamily="34" charset="0"/>
                <a:cs typeface="Tahoma" pitchFamily="34" charset="0"/>
              </a:rPr>
              <a:t>%</a:t>
            </a:r>
          </a:p>
        </p:txBody>
      </p:sp>
      <p:sp>
        <p:nvSpPr>
          <p:cNvPr id="19" name="Text Box 16"/>
          <p:cNvSpPr txBox="1">
            <a:spLocks noChangeArrowheads="1"/>
          </p:cNvSpPr>
          <p:nvPr/>
        </p:nvSpPr>
        <p:spPr bwMode="auto">
          <a:xfrm>
            <a:off x="3328101" y="5575757"/>
            <a:ext cx="894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a:solidFill>
                  <a:schemeClr val="tx1"/>
                </a:solidFill>
                <a:latin typeface="Tahoma" pitchFamily="34" charset="0"/>
                <a:ea typeface="ヒラギノ角ゴ Pro W3" pitchFamily="-80" charset="-128"/>
              </a:defRPr>
            </a:lvl1pPr>
            <a:lvl2pPr marL="742950" indent="-285750">
              <a:defRPr sz="3400">
                <a:solidFill>
                  <a:schemeClr val="tx1"/>
                </a:solidFill>
                <a:latin typeface="Tahoma" pitchFamily="34" charset="0"/>
                <a:ea typeface="ヒラギノ角ゴ Pro W3" pitchFamily="-80" charset="-128"/>
              </a:defRPr>
            </a:lvl2pPr>
            <a:lvl3pPr marL="1143000" indent="-228600">
              <a:defRPr sz="3400">
                <a:solidFill>
                  <a:schemeClr val="tx1"/>
                </a:solidFill>
                <a:latin typeface="Tahoma" pitchFamily="34" charset="0"/>
                <a:ea typeface="ヒラギノ角ゴ Pro W3" pitchFamily="-80" charset="-128"/>
              </a:defRPr>
            </a:lvl3pPr>
            <a:lvl4pPr marL="1600200" indent="-228600">
              <a:defRPr sz="3400">
                <a:solidFill>
                  <a:schemeClr val="tx1"/>
                </a:solidFill>
                <a:latin typeface="Tahoma" pitchFamily="34" charset="0"/>
                <a:ea typeface="ヒラギノ角ゴ Pro W3" pitchFamily="-80" charset="-128"/>
              </a:defRPr>
            </a:lvl4pPr>
            <a:lvl5pPr marL="2057400" indent="-228600">
              <a:defRPr sz="3400">
                <a:solidFill>
                  <a:schemeClr val="tx1"/>
                </a:solidFill>
                <a:latin typeface="Tahoma" pitchFamily="34" charset="0"/>
                <a:ea typeface="ヒラギノ角ゴ Pro W3" pitchFamily="-80" charset="-128"/>
              </a:defRPr>
            </a:lvl5pPr>
            <a:lvl6pPr marL="25146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6pPr>
            <a:lvl7pPr marL="29718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7pPr>
            <a:lvl8pPr marL="34290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8pPr>
            <a:lvl9pPr marL="38862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9pPr>
          </a:lstStyle>
          <a:p>
            <a:r>
              <a:rPr lang="en-US" sz="3200" dirty="0" smtClean="0">
                <a:solidFill>
                  <a:srgbClr val="008000"/>
                </a:solidFill>
                <a:latin typeface="Calibri" panose="020F0502020204030204" pitchFamily="34" charset="0"/>
                <a:cs typeface="Tahoma" pitchFamily="34" charset="0"/>
              </a:rPr>
              <a:t>60</a:t>
            </a:r>
            <a:r>
              <a:rPr lang="en-US" sz="3200" dirty="0">
                <a:solidFill>
                  <a:srgbClr val="008000"/>
                </a:solidFill>
                <a:latin typeface="Calibri" panose="020F0502020204030204" pitchFamily="34" charset="0"/>
                <a:cs typeface="Tahoma" pitchFamily="34" charset="0"/>
              </a:rPr>
              <a:t>%</a:t>
            </a:r>
          </a:p>
        </p:txBody>
      </p:sp>
      <p:sp>
        <p:nvSpPr>
          <p:cNvPr id="11" name="Down Arrow 10" descr="downward facing arrow" title="arrow"/>
          <p:cNvSpPr/>
          <p:nvPr/>
        </p:nvSpPr>
        <p:spPr bwMode="auto">
          <a:xfrm>
            <a:off x="3425972" y="2985013"/>
            <a:ext cx="838515" cy="2438345"/>
          </a:xfrm>
          <a:prstGeom prst="downArrow">
            <a:avLst/>
          </a:prstGeom>
          <a:solidFill>
            <a:schemeClr val="accent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6" name="Text Box 4"/>
          <p:cNvSpPr txBox="1">
            <a:spLocks noChangeArrowheads="1"/>
          </p:cNvSpPr>
          <p:nvPr/>
        </p:nvSpPr>
        <p:spPr bwMode="auto">
          <a:xfrm>
            <a:off x="3194659" y="2146757"/>
            <a:ext cx="130114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400">
                <a:solidFill>
                  <a:schemeClr val="tx1"/>
                </a:solidFill>
                <a:latin typeface="Tahoma" pitchFamily="34" charset="0"/>
                <a:ea typeface="ヒラギノ角ゴ Pro W3" pitchFamily="-80" charset="-128"/>
              </a:defRPr>
            </a:lvl1pPr>
            <a:lvl2pPr marL="742950" indent="-285750">
              <a:defRPr sz="3400">
                <a:solidFill>
                  <a:schemeClr val="tx1"/>
                </a:solidFill>
                <a:latin typeface="Tahoma" pitchFamily="34" charset="0"/>
                <a:ea typeface="ヒラギノ角ゴ Pro W3" pitchFamily="-80" charset="-128"/>
              </a:defRPr>
            </a:lvl2pPr>
            <a:lvl3pPr marL="1143000" indent="-228600">
              <a:defRPr sz="3400">
                <a:solidFill>
                  <a:schemeClr val="tx1"/>
                </a:solidFill>
                <a:latin typeface="Tahoma" pitchFamily="34" charset="0"/>
                <a:ea typeface="ヒラギノ角ゴ Pro W3" pitchFamily="-80" charset="-128"/>
              </a:defRPr>
            </a:lvl3pPr>
            <a:lvl4pPr marL="1600200" indent="-228600">
              <a:defRPr sz="3400">
                <a:solidFill>
                  <a:schemeClr val="tx1"/>
                </a:solidFill>
                <a:latin typeface="Tahoma" pitchFamily="34" charset="0"/>
                <a:ea typeface="ヒラギノ角ゴ Pro W3" pitchFamily="-80" charset="-128"/>
              </a:defRPr>
            </a:lvl4pPr>
            <a:lvl5pPr marL="2057400" indent="-228600">
              <a:defRPr sz="3400">
                <a:solidFill>
                  <a:schemeClr val="tx1"/>
                </a:solidFill>
                <a:latin typeface="Tahoma" pitchFamily="34" charset="0"/>
                <a:ea typeface="ヒラギノ角ゴ Pro W3" pitchFamily="-80" charset="-128"/>
              </a:defRPr>
            </a:lvl5pPr>
            <a:lvl6pPr marL="25146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6pPr>
            <a:lvl7pPr marL="29718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7pPr>
            <a:lvl8pPr marL="34290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8pPr>
            <a:lvl9pPr marL="38862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9pPr>
          </a:lstStyle>
          <a:p>
            <a:pPr algn="ctr"/>
            <a:r>
              <a:rPr lang="en-US" sz="2200" dirty="0" smtClean="0">
                <a:solidFill>
                  <a:srgbClr val="002060"/>
                </a:solidFill>
                <a:latin typeface="Calibri" panose="020F0502020204030204" pitchFamily="34" charset="0"/>
                <a:cs typeface="Tahoma" pitchFamily="34" charset="0"/>
              </a:rPr>
              <a:t>Nerve </a:t>
            </a:r>
            <a:r>
              <a:rPr lang="en-US" sz="2200" dirty="0">
                <a:solidFill>
                  <a:srgbClr val="002060"/>
                </a:solidFill>
                <a:latin typeface="Calibri" panose="020F0502020204030204" pitchFamily="34" charset="0"/>
                <a:cs typeface="Tahoma" pitchFamily="34" charset="0"/>
              </a:rPr>
              <a:t>Disease</a:t>
            </a:r>
          </a:p>
        </p:txBody>
      </p:sp>
      <p:sp>
        <p:nvSpPr>
          <p:cNvPr id="15" name="Text Box 12"/>
          <p:cNvSpPr txBox="1">
            <a:spLocks noChangeArrowheads="1"/>
          </p:cNvSpPr>
          <p:nvPr/>
        </p:nvSpPr>
        <p:spPr bwMode="auto">
          <a:xfrm>
            <a:off x="4928301" y="5361737"/>
            <a:ext cx="894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a:solidFill>
                  <a:schemeClr val="tx1"/>
                </a:solidFill>
                <a:latin typeface="Tahoma" pitchFamily="34" charset="0"/>
                <a:ea typeface="ヒラギノ角ゴ Pro W3" pitchFamily="-80" charset="-128"/>
              </a:defRPr>
            </a:lvl1pPr>
            <a:lvl2pPr marL="742950" indent="-285750">
              <a:defRPr sz="3400">
                <a:solidFill>
                  <a:schemeClr val="tx1"/>
                </a:solidFill>
                <a:latin typeface="Tahoma" pitchFamily="34" charset="0"/>
                <a:ea typeface="ヒラギノ角ゴ Pro W3" pitchFamily="-80" charset="-128"/>
              </a:defRPr>
            </a:lvl2pPr>
            <a:lvl3pPr marL="1143000" indent="-228600">
              <a:defRPr sz="3400">
                <a:solidFill>
                  <a:schemeClr val="tx1"/>
                </a:solidFill>
                <a:latin typeface="Tahoma" pitchFamily="34" charset="0"/>
                <a:ea typeface="ヒラギノ角ゴ Pro W3" pitchFamily="-80" charset="-128"/>
              </a:defRPr>
            </a:lvl3pPr>
            <a:lvl4pPr marL="1600200" indent="-228600">
              <a:defRPr sz="3400">
                <a:solidFill>
                  <a:schemeClr val="tx1"/>
                </a:solidFill>
                <a:latin typeface="Tahoma" pitchFamily="34" charset="0"/>
                <a:ea typeface="ヒラギノ角ゴ Pro W3" pitchFamily="-80" charset="-128"/>
              </a:defRPr>
            </a:lvl4pPr>
            <a:lvl5pPr marL="2057400" indent="-228600">
              <a:defRPr sz="3400">
                <a:solidFill>
                  <a:schemeClr val="tx1"/>
                </a:solidFill>
                <a:latin typeface="Tahoma" pitchFamily="34" charset="0"/>
                <a:ea typeface="ヒラギノ角ゴ Pro W3" pitchFamily="-80" charset="-128"/>
              </a:defRPr>
            </a:lvl5pPr>
            <a:lvl6pPr marL="25146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6pPr>
            <a:lvl7pPr marL="29718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7pPr>
            <a:lvl8pPr marL="34290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8pPr>
            <a:lvl9pPr marL="38862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9pPr>
          </a:lstStyle>
          <a:p>
            <a:r>
              <a:rPr lang="en-US" sz="3200" dirty="0" smtClean="0">
                <a:solidFill>
                  <a:srgbClr val="008000"/>
                </a:solidFill>
                <a:latin typeface="Calibri" panose="020F0502020204030204" pitchFamily="34" charset="0"/>
                <a:cs typeface="Tahoma" pitchFamily="34" charset="0"/>
              </a:rPr>
              <a:t>57%</a:t>
            </a:r>
            <a:endParaRPr lang="en-US" sz="3200" dirty="0">
              <a:solidFill>
                <a:srgbClr val="008000"/>
              </a:solidFill>
              <a:latin typeface="Calibri" panose="020F0502020204030204" pitchFamily="34" charset="0"/>
              <a:cs typeface="Tahoma" pitchFamily="34" charset="0"/>
            </a:endParaRPr>
          </a:p>
        </p:txBody>
      </p:sp>
      <p:sp>
        <p:nvSpPr>
          <p:cNvPr id="20" name="Down Arrow 19" descr="downward facing arrow" title="arrow"/>
          <p:cNvSpPr/>
          <p:nvPr/>
        </p:nvSpPr>
        <p:spPr bwMode="auto">
          <a:xfrm>
            <a:off x="5025970" y="2985013"/>
            <a:ext cx="838918" cy="2242343"/>
          </a:xfrm>
          <a:prstGeom prst="downArrow">
            <a:avLst/>
          </a:prstGeom>
          <a:solidFill>
            <a:schemeClr val="accent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5" name="Text Box 4"/>
          <p:cNvSpPr txBox="1">
            <a:spLocks noChangeArrowheads="1"/>
          </p:cNvSpPr>
          <p:nvPr/>
        </p:nvSpPr>
        <p:spPr bwMode="auto">
          <a:xfrm>
            <a:off x="4794859" y="1800761"/>
            <a:ext cx="130114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400">
                <a:solidFill>
                  <a:schemeClr val="tx1"/>
                </a:solidFill>
                <a:latin typeface="Tahoma" pitchFamily="34" charset="0"/>
                <a:ea typeface="ヒラギノ角ゴ Pro W3" pitchFamily="-80" charset="-128"/>
              </a:defRPr>
            </a:lvl1pPr>
            <a:lvl2pPr marL="742950" indent="-285750">
              <a:defRPr sz="3400">
                <a:solidFill>
                  <a:schemeClr val="tx1"/>
                </a:solidFill>
                <a:latin typeface="Tahoma" pitchFamily="34" charset="0"/>
                <a:ea typeface="ヒラギノ角ゴ Pro W3" pitchFamily="-80" charset="-128"/>
              </a:defRPr>
            </a:lvl2pPr>
            <a:lvl3pPr marL="1143000" indent="-228600">
              <a:defRPr sz="3400">
                <a:solidFill>
                  <a:schemeClr val="tx1"/>
                </a:solidFill>
                <a:latin typeface="Tahoma" pitchFamily="34" charset="0"/>
                <a:ea typeface="ヒラギノ角ゴ Pro W3" pitchFamily="-80" charset="-128"/>
              </a:defRPr>
            </a:lvl3pPr>
            <a:lvl4pPr marL="1600200" indent="-228600">
              <a:defRPr sz="3400">
                <a:solidFill>
                  <a:schemeClr val="tx1"/>
                </a:solidFill>
                <a:latin typeface="Tahoma" pitchFamily="34" charset="0"/>
                <a:ea typeface="ヒラギノ角ゴ Pro W3" pitchFamily="-80" charset="-128"/>
              </a:defRPr>
            </a:lvl4pPr>
            <a:lvl5pPr marL="2057400" indent="-228600">
              <a:defRPr sz="3400">
                <a:solidFill>
                  <a:schemeClr val="tx1"/>
                </a:solidFill>
                <a:latin typeface="Tahoma" pitchFamily="34" charset="0"/>
                <a:ea typeface="ヒラギノ角ゴ Pro W3" pitchFamily="-80" charset="-128"/>
              </a:defRPr>
            </a:lvl5pPr>
            <a:lvl6pPr marL="25146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6pPr>
            <a:lvl7pPr marL="29718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7pPr>
            <a:lvl8pPr marL="34290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8pPr>
            <a:lvl9pPr marL="38862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9pPr>
          </a:lstStyle>
          <a:p>
            <a:pPr algn="ctr"/>
            <a:r>
              <a:rPr lang="en-US" sz="2200" dirty="0">
                <a:solidFill>
                  <a:srgbClr val="002060"/>
                </a:solidFill>
                <a:latin typeface="Calibri" panose="020F0502020204030204" pitchFamily="34" charset="0"/>
                <a:cs typeface="Tahoma" pitchFamily="34" charset="0"/>
              </a:rPr>
              <a:t>Cardio-vascular</a:t>
            </a:r>
          </a:p>
          <a:p>
            <a:pPr algn="ctr"/>
            <a:r>
              <a:rPr lang="en-US" sz="2200" dirty="0" smtClean="0">
                <a:solidFill>
                  <a:srgbClr val="002060"/>
                </a:solidFill>
                <a:latin typeface="Calibri" panose="020F0502020204030204" pitchFamily="34" charset="0"/>
                <a:cs typeface="Tahoma" pitchFamily="34" charset="0"/>
              </a:rPr>
              <a:t>Disease</a:t>
            </a:r>
            <a:endParaRPr lang="en-US" sz="2200" dirty="0">
              <a:solidFill>
                <a:srgbClr val="002060"/>
              </a:solidFill>
              <a:latin typeface="Calibri" panose="020F0502020204030204" pitchFamily="34" charset="0"/>
              <a:cs typeface="Tahoma" pitchFamily="34" charset="0"/>
            </a:endParaRPr>
          </a:p>
        </p:txBody>
      </p:sp>
      <p:sp>
        <p:nvSpPr>
          <p:cNvPr id="23" name="Text Box 20"/>
          <p:cNvSpPr txBox="1">
            <a:spLocks noChangeArrowheads="1"/>
          </p:cNvSpPr>
          <p:nvPr/>
        </p:nvSpPr>
        <p:spPr bwMode="auto">
          <a:xfrm>
            <a:off x="6452301" y="5114772"/>
            <a:ext cx="8947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a:solidFill>
                  <a:schemeClr val="tx1"/>
                </a:solidFill>
                <a:latin typeface="Tahoma" pitchFamily="34" charset="0"/>
                <a:ea typeface="ヒラギノ角ゴ Pro W3" pitchFamily="-80" charset="-128"/>
              </a:defRPr>
            </a:lvl1pPr>
            <a:lvl2pPr marL="742950" indent="-285750">
              <a:defRPr sz="3400">
                <a:solidFill>
                  <a:schemeClr val="tx1"/>
                </a:solidFill>
                <a:latin typeface="Tahoma" pitchFamily="34" charset="0"/>
                <a:ea typeface="ヒラギノ角ゴ Pro W3" pitchFamily="-80" charset="-128"/>
              </a:defRPr>
            </a:lvl2pPr>
            <a:lvl3pPr marL="1143000" indent="-228600">
              <a:defRPr sz="3400">
                <a:solidFill>
                  <a:schemeClr val="tx1"/>
                </a:solidFill>
                <a:latin typeface="Tahoma" pitchFamily="34" charset="0"/>
                <a:ea typeface="ヒラギノ角ゴ Pro W3" pitchFamily="-80" charset="-128"/>
              </a:defRPr>
            </a:lvl3pPr>
            <a:lvl4pPr marL="1600200" indent="-228600">
              <a:defRPr sz="3400">
                <a:solidFill>
                  <a:schemeClr val="tx1"/>
                </a:solidFill>
                <a:latin typeface="Tahoma" pitchFamily="34" charset="0"/>
                <a:ea typeface="ヒラギノ角ゴ Pro W3" pitchFamily="-80" charset="-128"/>
              </a:defRPr>
            </a:lvl4pPr>
            <a:lvl5pPr marL="2057400" indent="-228600">
              <a:defRPr sz="3400">
                <a:solidFill>
                  <a:schemeClr val="tx1"/>
                </a:solidFill>
                <a:latin typeface="Tahoma" pitchFamily="34" charset="0"/>
                <a:ea typeface="ヒラギノ角ゴ Pro W3" pitchFamily="-80" charset="-128"/>
              </a:defRPr>
            </a:lvl5pPr>
            <a:lvl6pPr marL="25146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6pPr>
            <a:lvl7pPr marL="29718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7pPr>
            <a:lvl8pPr marL="34290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8pPr>
            <a:lvl9pPr marL="38862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9pPr>
          </a:lstStyle>
          <a:p>
            <a:r>
              <a:rPr lang="en-US" sz="3200" dirty="0" smtClean="0">
                <a:solidFill>
                  <a:srgbClr val="008000"/>
                </a:solidFill>
                <a:latin typeface="Calibri" panose="020F0502020204030204" pitchFamily="34" charset="0"/>
                <a:cs typeface="Tahoma" pitchFamily="34" charset="0"/>
              </a:rPr>
              <a:t>50%</a:t>
            </a:r>
            <a:endParaRPr lang="en-US" sz="3200" dirty="0">
              <a:solidFill>
                <a:srgbClr val="008000"/>
              </a:solidFill>
              <a:latin typeface="Calibri" panose="020F0502020204030204" pitchFamily="34" charset="0"/>
              <a:cs typeface="Tahoma" pitchFamily="34" charset="0"/>
            </a:endParaRPr>
          </a:p>
        </p:txBody>
      </p:sp>
      <p:sp>
        <p:nvSpPr>
          <p:cNvPr id="24" name="Down Arrow 23" descr="downward facing arrow" title="arrow"/>
          <p:cNvSpPr/>
          <p:nvPr/>
        </p:nvSpPr>
        <p:spPr bwMode="auto">
          <a:xfrm>
            <a:off x="6550619" y="2985013"/>
            <a:ext cx="837621" cy="2057135"/>
          </a:xfrm>
          <a:prstGeom prst="downArrow">
            <a:avLst/>
          </a:prstGeom>
          <a:solidFill>
            <a:schemeClr val="accent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7" name="Text Box 4"/>
          <p:cNvSpPr txBox="1">
            <a:spLocks noChangeArrowheads="1"/>
          </p:cNvSpPr>
          <p:nvPr/>
        </p:nvSpPr>
        <p:spPr bwMode="auto">
          <a:xfrm>
            <a:off x="6318859" y="2139316"/>
            <a:ext cx="130114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400">
                <a:solidFill>
                  <a:schemeClr val="tx1"/>
                </a:solidFill>
                <a:latin typeface="Tahoma" pitchFamily="34" charset="0"/>
                <a:ea typeface="ヒラギノ角ゴ Pro W3" pitchFamily="-80" charset="-128"/>
              </a:defRPr>
            </a:lvl1pPr>
            <a:lvl2pPr marL="742950" indent="-285750">
              <a:defRPr sz="3400">
                <a:solidFill>
                  <a:schemeClr val="tx1"/>
                </a:solidFill>
                <a:latin typeface="Tahoma" pitchFamily="34" charset="0"/>
                <a:ea typeface="ヒラギノ角ゴ Pro W3" pitchFamily="-80" charset="-128"/>
              </a:defRPr>
            </a:lvl2pPr>
            <a:lvl3pPr marL="1143000" indent="-228600">
              <a:defRPr sz="3400">
                <a:solidFill>
                  <a:schemeClr val="tx1"/>
                </a:solidFill>
                <a:latin typeface="Tahoma" pitchFamily="34" charset="0"/>
                <a:ea typeface="ヒラギノ角ゴ Pro W3" pitchFamily="-80" charset="-128"/>
              </a:defRPr>
            </a:lvl3pPr>
            <a:lvl4pPr marL="1600200" indent="-228600">
              <a:defRPr sz="3400">
                <a:solidFill>
                  <a:schemeClr val="tx1"/>
                </a:solidFill>
                <a:latin typeface="Tahoma" pitchFamily="34" charset="0"/>
                <a:ea typeface="ヒラギノ角ゴ Pro W3" pitchFamily="-80" charset="-128"/>
              </a:defRPr>
            </a:lvl4pPr>
            <a:lvl5pPr marL="2057400" indent="-228600">
              <a:defRPr sz="3400">
                <a:solidFill>
                  <a:schemeClr val="tx1"/>
                </a:solidFill>
                <a:latin typeface="Tahoma" pitchFamily="34" charset="0"/>
                <a:ea typeface="ヒラギノ角ゴ Pro W3" pitchFamily="-80" charset="-128"/>
              </a:defRPr>
            </a:lvl5pPr>
            <a:lvl6pPr marL="25146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6pPr>
            <a:lvl7pPr marL="29718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7pPr>
            <a:lvl8pPr marL="34290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8pPr>
            <a:lvl9pPr marL="38862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9pPr>
          </a:lstStyle>
          <a:p>
            <a:pPr algn="ctr"/>
            <a:r>
              <a:rPr lang="en-US" sz="2200" dirty="0" smtClean="0">
                <a:solidFill>
                  <a:srgbClr val="002060"/>
                </a:solidFill>
                <a:latin typeface="Calibri" panose="020F0502020204030204" pitchFamily="34" charset="0"/>
                <a:cs typeface="Tahoma" pitchFamily="34" charset="0"/>
              </a:rPr>
              <a:t>Kidney</a:t>
            </a:r>
          </a:p>
          <a:p>
            <a:pPr algn="ctr"/>
            <a:r>
              <a:rPr lang="en-US" sz="2200" dirty="0" smtClean="0">
                <a:solidFill>
                  <a:srgbClr val="002060"/>
                </a:solidFill>
                <a:latin typeface="Calibri" panose="020F0502020204030204" pitchFamily="34" charset="0"/>
                <a:cs typeface="Tahoma" pitchFamily="34" charset="0"/>
              </a:rPr>
              <a:t>Disease</a:t>
            </a:r>
            <a:endParaRPr lang="en-US" sz="2200" dirty="0">
              <a:solidFill>
                <a:srgbClr val="002060"/>
              </a:solidFill>
              <a:latin typeface="Calibri" panose="020F0502020204030204" pitchFamily="34" charset="0"/>
              <a:cs typeface="Tahoma" pitchFamily="34" charset="0"/>
            </a:endParaRPr>
          </a:p>
        </p:txBody>
      </p:sp>
      <p:sp>
        <p:nvSpPr>
          <p:cNvPr id="30" name="TextBox 83"/>
          <p:cNvSpPr txBox="1">
            <a:spLocks noChangeArrowheads="1"/>
          </p:cNvSpPr>
          <p:nvPr/>
        </p:nvSpPr>
        <p:spPr bwMode="auto">
          <a:xfrm>
            <a:off x="1395455" y="1491496"/>
            <a:ext cx="25196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a:solidFill>
                  <a:schemeClr val="tx1"/>
                </a:solidFill>
                <a:latin typeface="Tahoma" pitchFamily="34" charset="0"/>
                <a:ea typeface="ヒラギノ角ゴ Pro W3" pitchFamily="-80" charset="-128"/>
              </a:defRPr>
            </a:lvl1pPr>
            <a:lvl2pPr marL="742950" indent="-285750">
              <a:defRPr sz="3400">
                <a:solidFill>
                  <a:schemeClr val="tx1"/>
                </a:solidFill>
                <a:latin typeface="Tahoma" pitchFamily="34" charset="0"/>
                <a:ea typeface="ヒラギノ角ゴ Pro W3" pitchFamily="-80" charset="-128"/>
              </a:defRPr>
            </a:lvl2pPr>
            <a:lvl3pPr marL="1143000" indent="-228600">
              <a:defRPr sz="3400">
                <a:solidFill>
                  <a:schemeClr val="tx1"/>
                </a:solidFill>
                <a:latin typeface="Tahoma" pitchFamily="34" charset="0"/>
                <a:ea typeface="ヒラギノ角ゴ Pro W3" pitchFamily="-80" charset="-128"/>
              </a:defRPr>
            </a:lvl3pPr>
            <a:lvl4pPr marL="1600200" indent="-228600">
              <a:defRPr sz="3400">
                <a:solidFill>
                  <a:schemeClr val="tx1"/>
                </a:solidFill>
                <a:latin typeface="Tahoma" pitchFamily="34" charset="0"/>
                <a:ea typeface="ヒラギノ角ゴ Pro W3" pitchFamily="-80" charset="-128"/>
              </a:defRPr>
            </a:lvl4pPr>
            <a:lvl5pPr marL="2057400" indent="-228600">
              <a:defRPr sz="3400">
                <a:solidFill>
                  <a:schemeClr val="tx1"/>
                </a:solidFill>
                <a:latin typeface="Tahoma" pitchFamily="34" charset="0"/>
                <a:ea typeface="ヒラギノ角ゴ Pro W3" pitchFamily="-80" charset="-128"/>
              </a:defRPr>
            </a:lvl5pPr>
            <a:lvl6pPr marL="25146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6pPr>
            <a:lvl7pPr marL="29718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7pPr>
            <a:lvl8pPr marL="34290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8pPr>
            <a:lvl9pPr marL="3886200" indent="-228600" eaLnBrk="0" fontAlgn="base" hangingPunct="0">
              <a:spcBef>
                <a:spcPct val="0"/>
              </a:spcBef>
              <a:spcAft>
                <a:spcPct val="0"/>
              </a:spcAft>
              <a:defRPr sz="3400">
                <a:solidFill>
                  <a:schemeClr val="tx1"/>
                </a:solidFill>
                <a:latin typeface="Tahoma" pitchFamily="34" charset="0"/>
                <a:ea typeface="ヒラギノ角ゴ Pro W3" pitchFamily="-80" charset="-128"/>
              </a:defRPr>
            </a:lvl9pPr>
          </a:lstStyle>
          <a:p>
            <a:r>
              <a:rPr lang="en-US" sz="2400" u="sng" dirty="0">
                <a:solidFill>
                  <a:prstClr val="black"/>
                </a:solidFill>
                <a:latin typeface="Calibri" panose="020F0502020204030204" pitchFamily="34" charset="0"/>
                <a:cs typeface="Tahoma" pitchFamily="34" charset="0"/>
              </a:rPr>
              <a:t>Reductions in </a:t>
            </a:r>
            <a:r>
              <a:rPr lang="en-US" sz="2400" u="sng" dirty="0" smtClean="0">
                <a:solidFill>
                  <a:prstClr val="black"/>
                </a:solidFill>
                <a:latin typeface="Calibri" panose="020F0502020204030204" pitchFamily="34" charset="0"/>
                <a:cs typeface="Tahoma" pitchFamily="34" charset="0"/>
              </a:rPr>
              <a:t>Risk:</a:t>
            </a:r>
            <a:endParaRPr lang="en-US" sz="2400" u="sng" dirty="0">
              <a:solidFill>
                <a:prstClr val="black"/>
              </a:solidFill>
              <a:latin typeface="Calibri" panose="020F0502020204030204" pitchFamily="34" charset="0"/>
              <a:cs typeface="Tahoma" pitchFamily="34" charset="0"/>
            </a:endParaRPr>
          </a:p>
        </p:txBody>
      </p:sp>
      <p:pic>
        <p:nvPicPr>
          <p:cNvPr id="21" name="Picture 7" descr="DCCT logo" title="DCC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7748" y="1605995"/>
            <a:ext cx="1060050" cy="5407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8" descr="UKPDS logo" title="UKPD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9255" y="2354759"/>
            <a:ext cx="1003726" cy="828764"/>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18" name="Title 3"/>
          <p:cNvSpPr txBox="1">
            <a:spLocks/>
          </p:cNvSpPr>
          <p:nvPr/>
        </p:nvSpPr>
        <p:spPr>
          <a:xfrm>
            <a:off x="1600208" y="301625"/>
            <a:ext cx="7470775" cy="917575"/>
          </a:xfrm>
          <a:prstGeom prst="rect">
            <a:avLst/>
          </a:prstGeom>
        </p:spPr>
        <p:txBody>
          <a:bodyPr/>
          <a:lst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a:lstStyle>
          <a:p>
            <a:r>
              <a:rPr lang="en-US" sz="2200" kern="0" dirty="0">
                <a:ea typeface="ＭＳ Ｐゴシック" pitchFamily="34" charset="-128"/>
              </a:rPr>
              <a:t>DCCT/EDIC: Glucose Control Can Significantly Reduce the Risk of Complications</a:t>
            </a:r>
          </a:p>
        </p:txBody>
      </p:sp>
      <p:sp>
        <p:nvSpPr>
          <p:cNvPr id="2" name="Title 1" hidden="1"/>
          <p:cNvSpPr>
            <a:spLocks noGrp="1"/>
          </p:cNvSpPr>
          <p:nvPr>
            <p:ph type="title"/>
          </p:nvPr>
        </p:nvSpPr>
        <p:spPr/>
        <p:txBody>
          <a:bodyPr/>
          <a:lstStyle/>
          <a:p>
            <a:r>
              <a:rPr lang="en-US" dirty="0" smtClean="0"/>
              <a:t>DCCT/EDIC: Glucose control can significantly reduce risk of complications</a:t>
            </a:r>
            <a:endParaRPr lang="en-US" dirty="0"/>
          </a:p>
        </p:txBody>
      </p:sp>
      <p:sp>
        <p:nvSpPr>
          <p:cNvPr id="8" name="Content Placeholder 7" hidden="1"/>
          <p:cNvSpPr>
            <a:spLocks noGrp="1"/>
          </p:cNvSpPr>
          <p:nvPr>
            <p:ph idx="1"/>
          </p:nvPr>
        </p:nvSpPr>
        <p:spPr/>
        <p:txBody>
          <a:bodyPr/>
          <a:lstStyle/>
          <a:p>
            <a:endParaRPr lang="en-US"/>
          </a:p>
        </p:txBody>
      </p:sp>
    </p:spTree>
    <p:extLst>
      <p:ext uri="{BB962C8B-B14F-4D97-AF65-F5344CB8AC3E}">
        <p14:creationId xmlns:p14="http://schemas.microsoft.com/office/powerpoint/2010/main" val="30518328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81461" y="6432651"/>
            <a:ext cx="2366161" cy="276999"/>
          </a:xfrm>
          <a:prstGeom prst="rect">
            <a:avLst/>
          </a:prstGeom>
          <a:noFill/>
        </p:spPr>
        <p:txBody>
          <a:bodyPr wrap="none" rtlCol="0">
            <a:spAutoFit/>
          </a:bodyPr>
          <a:lstStyle/>
          <a:p>
            <a:r>
              <a:rPr lang="en-US" sz="1200" i="1" dirty="0" smtClean="0">
                <a:solidFill>
                  <a:prstClr val="black"/>
                </a:solidFill>
                <a:latin typeface="Calibri"/>
              </a:rPr>
              <a:t>Source: NEJM 365: 2366, 2011</a:t>
            </a:r>
            <a:endParaRPr lang="en-US" sz="1200" i="1" dirty="0">
              <a:solidFill>
                <a:prstClr val="black"/>
              </a:solidFill>
              <a:latin typeface="Calibri"/>
            </a:endParaRPr>
          </a:p>
        </p:txBody>
      </p:sp>
      <p:pic>
        <p:nvPicPr>
          <p:cNvPr id="18" name="Picture 17" descr="shows number of participants receiving intensive and conventional therapy" title="key"/>
          <p:cNvPicPr>
            <a:picLocks noChangeAspect="1" noChangeArrowheads="1"/>
          </p:cNvPicPr>
          <p:nvPr/>
        </p:nvPicPr>
        <p:blipFill>
          <a:blip r:embed="rId3" cstate="screen"/>
          <a:srcRect/>
          <a:stretch>
            <a:fillRect/>
          </a:stretch>
        </p:blipFill>
        <p:spPr bwMode="auto">
          <a:xfrm>
            <a:off x="1954175" y="5184700"/>
            <a:ext cx="6792686" cy="1132114"/>
          </a:xfrm>
          <a:prstGeom prst="rect">
            <a:avLst/>
          </a:prstGeom>
          <a:noFill/>
          <a:ln w="9525">
            <a:noFill/>
            <a:miter lim="800000"/>
            <a:headEnd/>
            <a:tailEnd/>
          </a:ln>
          <a:effectLst>
            <a:outerShdw blurRad="63500" sx="102000" sy="102000" algn="ctr" rotWithShape="0">
              <a:prstClr val="black">
                <a:alpha val="40000"/>
              </a:prstClr>
            </a:outerShdw>
          </a:effectLst>
        </p:spPr>
      </p:pic>
      <p:grpSp>
        <p:nvGrpSpPr>
          <p:cNvPr id="19" name="Group 11" descr="Graph showing that controlling blood glucose as close to normal as safely possible can prevent loss of kidney function" title="graph"/>
          <p:cNvGrpSpPr/>
          <p:nvPr/>
        </p:nvGrpSpPr>
        <p:grpSpPr>
          <a:xfrm>
            <a:off x="1954174" y="1579715"/>
            <a:ext cx="6792685" cy="3657600"/>
            <a:chOff x="1828800" y="2362200"/>
            <a:chExt cx="5410200" cy="2819400"/>
          </a:xfrm>
          <a:effectLst>
            <a:outerShdw blurRad="63500" sx="102000" sy="102000" algn="ctr" rotWithShape="0">
              <a:prstClr val="black">
                <a:alpha val="40000"/>
              </a:prstClr>
            </a:outerShdw>
          </a:effectLst>
        </p:grpSpPr>
        <p:sp>
          <p:nvSpPr>
            <p:cNvPr id="20" name="Rectangle 19"/>
            <p:cNvSpPr/>
            <p:nvPr/>
          </p:nvSpPr>
          <p:spPr>
            <a:xfrm>
              <a:off x="1828800" y="2362200"/>
              <a:ext cx="54102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21" name="Picture 2" descr="chart showing that controlling blood glucose to as normal as possible can help prevent loss of kidney function" title="chart"/>
            <p:cNvPicPr>
              <a:picLocks noChangeAspect="1" noChangeArrowheads="1"/>
            </p:cNvPicPr>
            <p:nvPr/>
          </p:nvPicPr>
          <p:blipFill>
            <a:blip r:embed="rId4" cstate="screen"/>
            <a:srcRect/>
            <a:stretch>
              <a:fillRect/>
            </a:stretch>
          </p:blipFill>
          <p:spPr bwMode="auto">
            <a:xfrm>
              <a:off x="2429164" y="2503053"/>
              <a:ext cx="4715164" cy="2633765"/>
            </a:xfrm>
            <a:prstGeom prst="rect">
              <a:avLst/>
            </a:prstGeom>
            <a:noFill/>
            <a:ln w="9525">
              <a:noFill/>
              <a:miter lim="800000"/>
              <a:headEnd/>
              <a:tailEnd/>
            </a:ln>
            <a:effectLst/>
          </p:spPr>
        </p:pic>
        <p:pic>
          <p:nvPicPr>
            <p:cNvPr id="22" name="Picture 2" descr="(95% CI, 18-69)" title="50%"/>
            <p:cNvPicPr>
              <a:picLocks noChangeAspect="1" noChangeArrowheads="1"/>
            </p:cNvPicPr>
            <p:nvPr/>
          </p:nvPicPr>
          <p:blipFill>
            <a:blip r:embed="rId5" cstate="screen"/>
            <a:srcRect/>
            <a:stretch>
              <a:fillRect/>
            </a:stretch>
          </p:blipFill>
          <p:spPr bwMode="auto">
            <a:xfrm>
              <a:off x="2953325" y="2750124"/>
              <a:ext cx="1183537" cy="240658"/>
            </a:xfrm>
            <a:prstGeom prst="rect">
              <a:avLst/>
            </a:prstGeom>
            <a:noFill/>
            <a:ln w="9525">
              <a:noFill/>
              <a:miter lim="800000"/>
              <a:headEnd/>
              <a:tailEnd/>
            </a:ln>
            <a:effectLst/>
          </p:spPr>
        </p:pic>
        <p:pic>
          <p:nvPicPr>
            <p:cNvPr id="23" name="Picture 2" descr="P=0.006" title="P=0.006"/>
            <p:cNvPicPr>
              <a:picLocks noChangeAspect="1" noChangeArrowheads="1"/>
            </p:cNvPicPr>
            <p:nvPr/>
          </p:nvPicPr>
          <p:blipFill>
            <a:blip r:embed="rId6" cstate="screen"/>
            <a:srcRect/>
            <a:stretch>
              <a:fillRect/>
            </a:stretch>
          </p:blipFill>
          <p:spPr bwMode="auto">
            <a:xfrm>
              <a:off x="4170216" y="2789380"/>
              <a:ext cx="533400" cy="179596"/>
            </a:xfrm>
            <a:prstGeom prst="rect">
              <a:avLst/>
            </a:prstGeom>
            <a:noFill/>
            <a:ln w="9525">
              <a:noFill/>
              <a:miter lim="800000"/>
              <a:headEnd/>
              <a:tailEnd/>
            </a:ln>
            <a:effectLst/>
          </p:spPr>
        </p:pic>
        <p:pic>
          <p:nvPicPr>
            <p:cNvPr id="24" name="Picture 2" descr="cummulative incidence of" title="cummulative incidence of"/>
            <p:cNvPicPr>
              <a:picLocks noChangeAspect="1" noChangeArrowheads="1"/>
            </p:cNvPicPr>
            <p:nvPr/>
          </p:nvPicPr>
          <p:blipFill>
            <a:blip r:embed="rId7" cstate="screen"/>
            <a:srcRect/>
            <a:stretch>
              <a:fillRect/>
            </a:stretch>
          </p:blipFill>
          <p:spPr bwMode="auto">
            <a:xfrm>
              <a:off x="1948875" y="2618508"/>
              <a:ext cx="221673" cy="1817255"/>
            </a:xfrm>
            <a:prstGeom prst="rect">
              <a:avLst/>
            </a:prstGeom>
            <a:noFill/>
            <a:ln w="9525">
              <a:noFill/>
              <a:miter lim="800000"/>
              <a:headEnd/>
              <a:tailEnd/>
            </a:ln>
            <a:effectLst/>
          </p:spPr>
        </p:pic>
        <p:pic>
          <p:nvPicPr>
            <p:cNvPr id="25" name="Picture 2" descr="impaired gfr (%)" title="impaired gfr"/>
            <p:cNvPicPr>
              <a:picLocks noChangeAspect="1" noChangeArrowheads="1"/>
            </p:cNvPicPr>
            <p:nvPr/>
          </p:nvPicPr>
          <p:blipFill>
            <a:blip r:embed="rId8" cstate="screen"/>
            <a:srcRect/>
            <a:stretch>
              <a:fillRect/>
            </a:stretch>
          </p:blipFill>
          <p:spPr bwMode="auto">
            <a:xfrm>
              <a:off x="2191328" y="2886363"/>
              <a:ext cx="228600" cy="1320800"/>
            </a:xfrm>
            <a:prstGeom prst="rect">
              <a:avLst/>
            </a:prstGeom>
            <a:noFill/>
            <a:ln w="9525">
              <a:noFill/>
              <a:miter lim="800000"/>
              <a:headEnd/>
              <a:tailEnd/>
            </a:ln>
            <a:effectLst/>
          </p:spPr>
        </p:pic>
        <p:pic>
          <p:nvPicPr>
            <p:cNvPr id="26" name="Picture 2" descr="risk reduction with intensive therapy" title="risk reduction with intensive therapy"/>
            <p:cNvPicPr>
              <a:picLocks noChangeAspect="1" noChangeArrowheads="1"/>
            </p:cNvPicPr>
            <p:nvPr/>
          </p:nvPicPr>
          <p:blipFill>
            <a:blip r:embed="rId9" cstate="screen"/>
            <a:srcRect/>
            <a:stretch>
              <a:fillRect/>
            </a:stretch>
          </p:blipFill>
          <p:spPr bwMode="auto">
            <a:xfrm>
              <a:off x="2923309" y="2579252"/>
              <a:ext cx="1954004" cy="215515"/>
            </a:xfrm>
            <a:prstGeom prst="rect">
              <a:avLst/>
            </a:prstGeom>
            <a:noFill/>
            <a:ln w="9525">
              <a:noFill/>
              <a:miter lim="800000"/>
              <a:headEnd/>
              <a:tailEnd/>
            </a:ln>
            <a:effectLst/>
          </p:spPr>
        </p:pic>
        <p:sp>
          <p:nvSpPr>
            <p:cNvPr id="27" name="Rectangle 26"/>
            <p:cNvSpPr/>
            <p:nvPr/>
          </p:nvSpPr>
          <p:spPr>
            <a:xfrm>
              <a:off x="2713180" y="2456872"/>
              <a:ext cx="1524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2" name="TextBox 1"/>
          <p:cNvSpPr txBox="1"/>
          <p:nvPr/>
        </p:nvSpPr>
        <p:spPr>
          <a:xfrm>
            <a:off x="864999" y="2931779"/>
            <a:ext cx="910827" cy="369332"/>
          </a:xfrm>
          <a:prstGeom prst="rect">
            <a:avLst/>
          </a:prstGeom>
          <a:noFill/>
        </p:spPr>
        <p:txBody>
          <a:bodyPr wrap="none" rtlCol="0">
            <a:spAutoFit/>
          </a:bodyPr>
          <a:lstStyle/>
          <a:p>
            <a:r>
              <a:rPr lang="en-US" dirty="0" smtClean="0">
                <a:solidFill>
                  <a:prstClr val="black"/>
                </a:solidFill>
                <a:latin typeface="Calibri"/>
              </a:rPr>
              <a:t>GFR&lt;60</a:t>
            </a:r>
            <a:endParaRPr lang="en-US" dirty="0">
              <a:solidFill>
                <a:prstClr val="black"/>
              </a:solidFill>
              <a:latin typeface="Calibri"/>
            </a:endParaRPr>
          </a:p>
        </p:txBody>
      </p:sp>
      <p:sp>
        <p:nvSpPr>
          <p:cNvPr id="28" name="Title 3"/>
          <p:cNvSpPr txBox="1">
            <a:spLocks/>
          </p:cNvSpPr>
          <p:nvPr/>
        </p:nvSpPr>
        <p:spPr bwMode="auto">
          <a:xfrm>
            <a:off x="1981200" y="152400"/>
            <a:ext cx="662627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0">
                <a:solidFill>
                  <a:srgbClr val="003F72"/>
                </a:solidFill>
                <a:latin typeface="Arial Black" pitchFamily="34" charset="0"/>
                <a:ea typeface="ＭＳ Ｐゴシック" pitchFamily="84" charset="-128"/>
                <a:cs typeface="Arial" pitchFamily="34" charset="0"/>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a:lstStyle>
          <a:p>
            <a:r>
              <a:rPr lang="en-US" kern="0" dirty="0">
                <a:ea typeface="ＭＳ Ｐゴシック" pitchFamily="34" charset="-128"/>
              </a:rPr>
              <a:t>Impaired GFR Reduced </a:t>
            </a:r>
            <a:endParaRPr lang="en-US" kern="0" dirty="0" smtClean="0">
              <a:ea typeface="ＭＳ Ｐゴシック" pitchFamily="34" charset="-128"/>
            </a:endParaRPr>
          </a:p>
          <a:p>
            <a:r>
              <a:rPr lang="en-US" kern="0" dirty="0" smtClean="0">
                <a:ea typeface="ＭＳ Ｐゴシック" pitchFamily="34" charset="-128"/>
              </a:rPr>
              <a:t>by </a:t>
            </a:r>
            <a:r>
              <a:rPr lang="en-US" kern="0" dirty="0">
                <a:ea typeface="ＭＳ Ｐゴシック" pitchFamily="34" charset="-128"/>
              </a:rPr>
              <a:t>Half</a:t>
            </a:r>
          </a:p>
        </p:txBody>
      </p:sp>
      <p:sp>
        <p:nvSpPr>
          <p:cNvPr id="3" name="Title 2" hidden="1"/>
          <p:cNvSpPr>
            <a:spLocks noGrp="1"/>
          </p:cNvSpPr>
          <p:nvPr>
            <p:ph type="title"/>
          </p:nvPr>
        </p:nvSpPr>
        <p:spPr/>
        <p:txBody>
          <a:bodyPr/>
          <a:lstStyle/>
          <a:p>
            <a:r>
              <a:rPr lang="en-US" dirty="0" smtClean="0"/>
              <a:t>Impaired GFR Reduced by half</a:t>
            </a:r>
            <a:endParaRPr lang="en-US" dirty="0"/>
          </a:p>
        </p:txBody>
      </p:sp>
      <p:sp>
        <p:nvSpPr>
          <p:cNvPr id="4" name="Content Placeholder 3" hidden="1"/>
          <p:cNvSpPr>
            <a:spLocks noGrp="1"/>
          </p:cNvSpPr>
          <p:nvPr>
            <p:ph idx="1"/>
          </p:nvPr>
        </p:nvSpPr>
        <p:spPr/>
        <p:txBody>
          <a:bodyPr/>
          <a:lstStyle/>
          <a:p>
            <a:endParaRPr lang="en-US" dirty="0"/>
          </a:p>
        </p:txBody>
      </p:sp>
    </p:spTree>
    <p:extLst>
      <p:ext uri="{BB962C8B-B14F-4D97-AF65-F5344CB8AC3E}">
        <p14:creationId xmlns:p14="http://schemas.microsoft.com/office/powerpoint/2010/main" val="21197728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descr="Chart showing prevalence of diabetic kidney disease among adults with diabetes" title="Prevalence of DKC"/>
          <p:cNvGraphicFramePr/>
          <p:nvPr>
            <p:extLst>
              <p:ext uri="{D42A27DB-BD31-4B8C-83A1-F6EECF244321}">
                <p14:modId xmlns:p14="http://schemas.microsoft.com/office/powerpoint/2010/main" val="2790512016"/>
              </p:ext>
            </p:extLst>
          </p:nvPr>
        </p:nvGraphicFramePr>
        <p:xfrm>
          <a:off x="1600208" y="1600200"/>
          <a:ext cx="6813176" cy="456273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7"/>
          <p:cNvSpPr txBox="1">
            <a:spLocks noChangeArrowheads="1"/>
          </p:cNvSpPr>
          <p:nvPr/>
        </p:nvSpPr>
        <p:spPr bwMode="invGray">
          <a:xfrm>
            <a:off x="1371600" y="6454220"/>
            <a:ext cx="3096636" cy="369332"/>
          </a:xfrm>
          <a:prstGeom prst="rect">
            <a:avLst/>
          </a:prstGeom>
          <a:noFill/>
          <a:ln w="25400">
            <a:noFill/>
            <a:miter lim="800000"/>
            <a:headEnd/>
            <a:tailEnd/>
          </a:ln>
        </p:spPr>
        <p:txBody>
          <a:bodyPr wrap="none">
            <a:spAutoFit/>
          </a:bodyPr>
          <a:lstStyle/>
          <a:p>
            <a:pPr defTabSz="457200"/>
            <a:r>
              <a:rPr lang="en-US" i="1" dirty="0" smtClean="0">
                <a:solidFill>
                  <a:prstClr val="black"/>
                </a:solidFill>
                <a:latin typeface="Arial" pitchFamily="34" charset="0"/>
                <a:cs typeface="Arial" pitchFamily="34" charset="0"/>
              </a:rPr>
              <a:t>JAMA</a:t>
            </a:r>
            <a:r>
              <a:rPr lang="en-US" dirty="0" smtClean="0">
                <a:solidFill>
                  <a:prstClr val="black"/>
                </a:solidFill>
                <a:latin typeface="Arial" pitchFamily="34" charset="0"/>
                <a:cs typeface="Arial" pitchFamily="34" charset="0"/>
              </a:rPr>
              <a:t> 305:2532-2539, 2011</a:t>
            </a:r>
            <a:endParaRPr lang="en-US" i="1" dirty="0">
              <a:solidFill>
                <a:prstClr val="black"/>
              </a:solidFill>
              <a:latin typeface="Arial" pitchFamily="34" charset="0"/>
              <a:cs typeface="Arial" pitchFamily="34" charset="0"/>
            </a:endParaRPr>
          </a:p>
        </p:txBody>
      </p:sp>
      <p:sp>
        <p:nvSpPr>
          <p:cNvPr id="8" name="TextBox 7"/>
          <p:cNvSpPr txBox="1"/>
          <p:nvPr/>
        </p:nvSpPr>
        <p:spPr>
          <a:xfrm>
            <a:off x="4343402" y="2133602"/>
            <a:ext cx="4070345" cy="646331"/>
          </a:xfrm>
          <a:prstGeom prst="rect">
            <a:avLst/>
          </a:prstGeom>
          <a:noFill/>
        </p:spPr>
        <p:txBody>
          <a:bodyPr wrap="none" rtlCol="0">
            <a:spAutoFit/>
          </a:bodyPr>
          <a:lstStyle/>
          <a:p>
            <a:pPr defTabSz="457200"/>
            <a:r>
              <a:rPr lang="en-US" dirty="0" err="1" smtClean="0">
                <a:solidFill>
                  <a:prstClr val="black"/>
                </a:solidFill>
                <a:latin typeface="Calibri"/>
              </a:rPr>
              <a:t>Albuminuria</a:t>
            </a:r>
            <a:r>
              <a:rPr lang="en-US" dirty="0" smtClean="0">
                <a:solidFill>
                  <a:prstClr val="black"/>
                </a:solidFill>
                <a:latin typeface="Calibri"/>
              </a:rPr>
              <a:t> = ACR ≥30 mg/g</a:t>
            </a:r>
          </a:p>
          <a:p>
            <a:pPr defTabSz="457200"/>
            <a:r>
              <a:rPr lang="en-US" dirty="0" smtClean="0">
                <a:solidFill>
                  <a:prstClr val="black"/>
                </a:solidFill>
                <a:latin typeface="Calibri"/>
              </a:rPr>
              <a:t>Impaired GFR = </a:t>
            </a:r>
            <a:r>
              <a:rPr lang="en-US" dirty="0" err="1" smtClean="0">
                <a:solidFill>
                  <a:prstClr val="black"/>
                </a:solidFill>
                <a:latin typeface="Calibri"/>
              </a:rPr>
              <a:t>eGFR</a:t>
            </a:r>
            <a:r>
              <a:rPr lang="en-US" dirty="0" smtClean="0">
                <a:solidFill>
                  <a:prstClr val="black"/>
                </a:solidFill>
                <a:latin typeface="Calibri"/>
              </a:rPr>
              <a:t> &lt;60 ml/min/1.73m²</a:t>
            </a:r>
            <a:endParaRPr lang="en-US" dirty="0">
              <a:solidFill>
                <a:prstClr val="black"/>
              </a:solidFill>
              <a:latin typeface="Calibri"/>
            </a:endParaRPr>
          </a:p>
        </p:txBody>
      </p:sp>
      <p:sp>
        <p:nvSpPr>
          <p:cNvPr id="9" name="Title 3"/>
          <p:cNvSpPr txBox="1">
            <a:spLocks/>
          </p:cNvSpPr>
          <p:nvPr/>
        </p:nvSpPr>
        <p:spPr>
          <a:xfrm>
            <a:off x="1600208" y="152400"/>
            <a:ext cx="7470775" cy="1066800"/>
          </a:xfrm>
          <a:prstGeom prst="rect">
            <a:avLst/>
          </a:prstGeom>
        </p:spPr>
        <p:txBody>
          <a:bodyPr/>
          <a:lst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a:lstStyle>
          <a:p>
            <a:r>
              <a:rPr lang="en-US" sz="2000" kern="0" dirty="0">
                <a:ea typeface="ＭＳ Ｐゴシック" pitchFamily="34" charset="-128"/>
              </a:rPr>
              <a:t>Prevalence of Diabetic Kidney Disease (DKD)</a:t>
            </a:r>
          </a:p>
          <a:p>
            <a:r>
              <a:rPr lang="en-US" sz="2000" kern="0" dirty="0" smtClean="0">
                <a:ea typeface="ＭＳ Ｐゴシック" pitchFamily="34" charset="-128"/>
              </a:rPr>
              <a:t>Among </a:t>
            </a:r>
            <a:r>
              <a:rPr lang="en-US" sz="2000" kern="0" dirty="0">
                <a:ea typeface="ＭＳ Ｐゴシック" pitchFamily="34" charset="-128"/>
              </a:rPr>
              <a:t>Adults with Diabetes; </a:t>
            </a:r>
            <a:endParaRPr lang="en-US" sz="2000" kern="0" dirty="0" smtClean="0">
              <a:ea typeface="ＭＳ Ｐゴシック" pitchFamily="34" charset="-128"/>
            </a:endParaRPr>
          </a:p>
          <a:p>
            <a:r>
              <a:rPr lang="en-US" sz="2000" kern="0" dirty="0" smtClean="0">
                <a:ea typeface="ＭＳ Ｐゴシック" pitchFamily="34" charset="-128"/>
              </a:rPr>
              <a:t>United </a:t>
            </a:r>
            <a:r>
              <a:rPr lang="en-US" sz="2000" kern="0" dirty="0">
                <a:ea typeface="ＭＳ Ｐゴシック" pitchFamily="34" charset="-128"/>
              </a:rPr>
              <a:t>States, 2005-2008</a:t>
            </a:r>
          </a:p>
        </p:txBody>
      </p:sp>
      <p:sp>
        <p:nvSpPr>
          <p:cNvPr id="2" name="Title 1" hidden="1"/>
          <p:cNvSpPr>
            <a:spLocks noGrp="1"/>
          </p:cNvSpPr>
          <p:nvPr>
            <p:ph type="title"/>
          </p:nvPr>
        </p:nvSpPr>
        <p:spPr/>
        <p:txBody>
          <a:bodyPr/>
          <a:lstStyle/>
          <a:p>
            <a:r>
              <a:rPr lang="en-US" dirty="0" smtClean="0"/>
              <a:t>Prevalence of Diabetic kidney disease</a:t>
            </a:r>
            <a:endParaRPr lang="en-US" dirty="0"/>
          </a:p>
        </p:txBody>
      </p:sp>
      <p:sp>
        <p:nvSpPr>
          <p:cNvPr id="3" name="Text Placeholder 2" hidden="1"/>
          <p:cNvSpPr>
            <a:spLocks noGrp="1"/>
          </p:cNvSpPr>
          <p:nvPr>
            <p:ph type="body" sz="half" idx="1"/>
          </p:nvPr>
        </p:nvSpPr>
        <p:spPr/>
        <p:txBody>
          <a:bodyPr/>
          <a:lstStyle/>
          <a:p>
            <a:endParaRPr lang="en-US"/>
          </a:p>
        </p:txBody>
      </p:sp>
      <p:sp>
        <p:nvSpPr>
          <p:cNvPr id="4" name="Content Placeholder 3" hidden="1"/>
          <p:cNvSpPr>
            <a:spLocks noGrp="1"/>
          </p:cNvSpPr>
          <p:nvPr>
            <p:ph sz="half" idx="2"/>
          </p:nvPr>
        </p:nvSpPr>
        <p:spPr/>
        <p:txBody>
          <a:bodyPr/>
          <a:lstStyle/>
          <a:p>
            <a:endParaRPr lang="en-US"/>
          </a:p>
        </p:txBody>
      </p:sp>
    </p:spTree>
    <p:extLst>
      <p:ext uri="{BB962C8B-B14F-4D97-AF65-F5344CB8AC3E}">
        <p14:creationId xmlns:p14="http://schemas.microsoft.com/office/powerpoint/2010/main" val="25004744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4"/>
          <p:cNvSpPr txBox="1">
            <a:spLocks/>
          </p:cNvSpPr>
          <p:nvPr/>
        </p:nvSpPr>
        <p:spPr>
          <a:xfrm>
            <a:off x="1447800" y="6400800"/>
            <a:ext cx="5791200" cy="457200"/>
          </a:xfrm>
          <a:prstGeom prst="rect">
            <a:avLst/>
          </a:prstGeom>
        </p:spPr>
        <p:txBody>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indent="0">
              <a:buFont typeface="Arial" pitchFamily="34" charset="0"/>
              <a:buNone/>
            </a:pPr>
            <a:r>
              <a:rPr lang="en-US" sz="2000" kern="0" dirty="0" smtClean="0">
                <a:solidFill>
                  <a:srgbClr val="000000"/>
                </a:solidFill>
              </a:rPr>
              <a:t>Reference: USRDS Annual Data Report (NIDDK, 2013)</a:t>
            </a:r>
          </a:p>
        </p:txBody>
      </p:sp>
      <p:sp>
        <p:nvSpPr>
          <p:cNvPr id="32" name="Text Box 20" descr="Adj: age/gender/race, ref 2010 ESRD patients" title="Incident of ESRD patients"/>
          <p:cNvSpPr txBox="1">
            <a:spLocks noChangeArrowheads="1"/>
          </p:cNvSpPr>
          <p:nvPr/>
        </p:nvSpPr>
        <p:spPr bwMode="auto">
          <a:xfrm>
            <a:off x="809625" y="5946775"/>
            <a:ext cx="4086571" cy="435437"/>
          </a:xfrm>
          <a:prstGeom prst="rect">
            <a:avLst/>
          </a:prstGeom>
          <a:noFill/>
          <a:ln w="28575">
            <a:noFill/>
            <a:miter lim="800000"/>
            <a:headEnd/>
            <a:tailEnd/>
          </a:ln>
        </p:spPr>
        <p:txBody>
          <a:bodyPr lIns="0" rIns="0" anchor="b"/>
          <a:lstStyle/>
          <a:p>
            <a:pPr>
              <a:spcBef>
                <a:spcPct val="20000"/>
              </a:spcBef>
            </a:pPr>
            <a:endParaRPr lang="en-US" sz="1200" b="1" dirty="0">
              <a:solidFill>
                <a:srgbClr val="424456"/>
              </a:solidFill>
            </a:endParaRPr>
          </a:p>
        </p:txBody>
      </p:sp>
      <p:sp>
        <p:nvSpPr>
          <p:cNvPr id="34" name="Text Box 20"/>
          <p:cNvSpPr txBox="1">
            <a:spLocks noChangeArrowheads="1"/>
          </p:cNvSpPr>
          <p:nvPr/>
        </p:nvSpPr>
        <p:spPr bwMode="auto">
          <a:xfrm>
            <a:off x="1690682" y="6040924"/>
            <a:ext cx="3205514" cy="341288"/>
          </a:xfrm>
          <a:prstGeom prst="rect">
            <a:avLst/>
          </a:prstGeom>
          <a:noFill/>
          <a:ln w="28575">
            <a:noFill/>
            <a:miter lim="800000"/>
            <a:headEnd/>
            <a:tailEnd/>
          </a:ln>
        </p:spPr>
        <p:txBody>
          <a:bodyPr lIns="0" rIns="0" anchor="b"/>
          <a:lstStyle/>
          <a:p>
            <a:pPr>
              <a:spcBef>
                <a:spcPct val="20000"/>
              </a:spcBef>
            </a:pPr>
            <a:r>
              <a:rPr lang="en-US" sz="1200" b="1" dirty="0" smtClean="0">
                <a:solidFill>
                  <a:srgbClr val="424456"/>
                </a:solidFill>
              </a:rPr>
              <a:t>Incident ESRD patients. </a:t>
            </a:r>
            <a:br>
              <a:rPr lang="en-US" sz="1200" b="1" dirty="0" smtClean="0">
                <a:solidFill>
                  <a:srgbClr val="424456"/>
                </a:solidFill>
              </a:rPr>
            </a:br>
            <a:r>
              <a:rPr lang="en-US" sz="1200" b="1" dirty="0" err="1" smtClean="0">
                <a:solidFill>
                  <a:srgbClr val="424456"/>
                </a:solidFill>
              </a:rPr>
              <a:t>Adj</a:t>
            </a:r>
            <a:r>
              <a:rPr lang="en-US" sz="1200" b="1" dirty="0" smtClean="0">
                <a:solidFill>
                  <a:srgbClr val="424456"/>
                </a:solidFill>
              </a:rPr>
              <a:t>: age/gender/race; ref: 2010 ESRD patients.</a:t>
            </a:r>
            <a:endParaRPr lang="en-US" sz="1200" b="1" dirty="0">
              <a:solidFill>
                <a:srgbClr val="424456"/>
              </a:solidFill>
            </a:endParaRPr>
          </a:p>
        </p:txBody>
      </p:sp>
      <p:pic>
        <p:nvPicPr>
          <p:cNvPr id="35" name="Picture 2" descr="chart showing incident counts &amp; adjusted rates of ESRD by primary diagnosis" title="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0291" y="1649845"/>
            <a:ext cx="2540565" cy="4280580"/>
          </a:xfrm>
          <a:prstGeom prst="rect">
            <a:avLst/>
          </a:prstGeom>
          <a:noFill/>
          <a:extLst>
            <a:ext uri="{909E8E84-426E-40DD-AFC4-6F175D3DCCD1}">
              <a14:hiddenFill xmlns:a14="http://schemas.microsoft.com/office/drawing/2010/main">
                <a:solidFill>
                  <a:srgbClr val="FFFFFF"/>
                </a:solidFill>
              </a14:hiddenFill>
            </a:ext>
          </a:extLst>
        </p:spPr>
      </p:pic>
      <p:sp>
        <p:nvSpPr>
          <p:cNvPr id="33" name="Title 1"/>
          <p:cNvSpPr txBox="1">
            <a:spLocks/>
          </p:cNvSpPr>
          <p:nvPr/>
        </p:nvSpPr>
        <p:spPr bwMode="auto">
          <a:xfrm>
            <a:off x="1690682" y="1828800"/>
            <a:ext cx="304958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algn="l" rtl="0" eaLnBrk="0" fontAlgn="base" hangingPunct="0">
              <a:spcBef>
                <a:spcPct val="0"/>
              </a:spcBef>
              <a:spcAft>
                <a:spcPct val="0"/>
              </a:spcAft>
              <a:defRPr sz="2800" b="1" baseline="0">
                <a:solidFill>
                  <a:srgbClr val="4D4141"/>
                </a:solidFill>
                <a:latin typeface="Verdana"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a:lstStyle>
          <a:p>
            <a:r>
              <a:rPr lang="en-US" sz="2400" b="0" dirty="0" smtClean="0">
                <a:latin typeface="Calibri" panose="020F0502020204030204" pitchFamily="34" charset="0"/>
              </a:rPr>
              <a:t>Incident counts &amp; adjusted rates of ESRD, by primary diagnosis</a:t>
            </a:r>
            <a:br>
              <a:rPr lang="en-US" sz="2400" b="0" dirty="0" smtClean="0">
                <a:latin typeface="Calibri" panose="020F0502020204030204" pitchFamily="34" charset="0"/>
              </a:rPr>
            </a:br>
            <a:endParaRPr lang="en-US" sz="2400" b="0" dirty="0">
              <a:latin typeface="Calibri" panose="020F0502020204030204" pitchFamily="34" charset="0"/>
            </a:endParaRPr>
          </a:p>
        </p:txBody>
      </p:sp>
      <p:sp>
        <p:nvSpPr>
          <p:cNvPr id="30" name="Title 3"/>
          <p:cNvSpPr txBox="1">
            <a:spLocks/>
          </p:cNvSpPr>
          <p:nvPr/>
        </p:nvSpPr>
        <p:spPr bwMode="auto">
          <a:xfrm>
            <a:off x="1524000" y="152400"/>
            <a:ext cx="662627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0">
                <a:solidFill>
                  <a:srgbClr val="003F72"/>
                </a:solidFill>
                <a:latin typeface="Arial Black" pitchFamily="34" charset="0"/>
                <a:ea typeface="ＭＳ Ｐゴシック" pitchFamily="84" charset="-128"/>
                <a:cs typeface="Arial" pitchFamily="34" charset="0"/>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a:lstStyle>
          <a:p>
            <a:r>
              <a:rPr lang="en-US" kern="0" dirty="0">
                <a:ea typeface="ＭＳ Ｐゴシック" pitchFamily="34" charset="-128"/>
              </a:rPr>
              <a:t>Diabetes is the leading cause of ESRD</a:t>
            </a:r>
          </a:p>
        </p:txBody>
      </p:sp>
      <p:sp>
        <p:nvSpPr>
          <p:cNvPr id="2" name="Title 1" hidden="1"/>
          <p:cNvSpPr>
            <a:spLocks noGrp="1"/>
          </p:cNvSpPr>
          <p:nvPr>
            <p:ph type="title"/>
          </p:nvPr>
        </p:nvSpPr>
        <p:spPr/>
        <p:txBody>
          <a:bodyPr/>
          <a:lstStyle/>
          <a:p>
            <a:r>
              <a:rPr lang="en-US" dirty="0" smtClean="0"/>
              <a:t>Diabetes is leading cause of </a:t>
            </a:r>
            <a:r>
              <a:rPr lang="en-US" dirty="0" err="1" smtClean="0"/>
              <a:t>esrd</a:t>
            </a:r>
            <a:endParaRPr lang="en-US" dirty="0"/>
          </a:p>
        </p:txBody>
      </p:sp>
      <p:sp>
        <p:nvSpPr>
          <p:cNvPr id="3" name="Content Placeholder 2" hidden="1"/>
          <p:cNvSpPr>
            <a:spLocks noGrp="1"/>
          </p:cNvSpPr>
          <p:nvPr>
            <p:ph idx="1"/>
          </p:nvPr>
        </p:nvSpPr>
        <p:spPr/>
        <p:txBody>
          <a:bodyPr/>
          <a:lstStyle/>
          <a:p>
            <a:endParaRPr lang="en-US"/>
          </a:p>
        </p:txBody>
      </p:sp>
    </p:spTree>
    <p:extLst>
      <p:ext uri="{BB962C8B-B14F-4D97-AF65-F5344CB8AC3E}">
        <p14:creationId xmlns:p14="http://schemas.microsoft.com/office/powerpoint/2010/main" val="16090184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4"/>
          <p:cNvSpPr txBox="1">
            <a:spLocks/>
          </p:cNvSpPr>
          <p:nvPr/>
        </p:nvSpPr>
        <p:spPr>
          <a:xfrm>
            <a:off x="1447800" y="6400800"/>
            <a:ext cx="7696200" cy="381000"/>
          </a:xfrm>
          <a:prstGeom prst="rect">
            <a:avLst/>
          </a:prstGeom>
        </p:spPr>
        <p:txBody>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indent="0">
              <a:buFont typeface="Arial" pitchFamily="34" charset="0"/>
              <a:buNone/>
            </a:pPr>
            <a:r>
              <a:rPr lang="en-US" sz="2000" kern="0" dirty="0" smtClean="0">
                <a:solidFill>
                  <a:srgbClr val="000000"/>
                </a:solidFill>
              </a:rPr>
              <a:t>Reference: USRDS Annual Data Report (NIDDK, 2013)</a:t>
            </a:r>
          </a:p>
        </p:txBody>
      </p:sp>
      <p:pic>
        <p:nvPicPr>
          <p:cNvPr id="17" name="Picture 2" descr="chart showing incident counts and adjusted rates of esrd by race" title="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71600"/>
            <a:ext cx="3314700" cy="50292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bwMode="auto">
          <a:xfrm>
            <a:off x="1690683" y="1828800"/>
            <a:ext cx="265271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algn="l" rtl="0" eaLnBrk="0" fontAlgn="base" hangingPunct="0">
              <a:spcBef>
                <a:spcPct val="0"/>
              </a:spcBef>
              <a:spcAft>
                <a:spcPct val="0"/>
              </a:spcAft>
              <a:defRPr sz="2800" b="1" baseline="0">
                <a:solidFill>
                  <a:srgbClr val="4D4141"/>
                </a:solidFill>
                <a:latin typeface="Verdana"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a:lstStyle>
          <a:p>
            <a:r>
              <a:rPr lang="en-US" sz="2400" b="0" dirty="0" smtClean="0">
                <a:latin typeface="Calibri" panose="020F0502020204030204" pitchFamily="34" charset="0"/>
              </a:rPr>
              <a:t>Incident counts &amp; adjusted rates of ESRD, by race</a:t>
            </a:r>
            <a:br>
              <a:rPr lang="en-US" sz="2400" b="0" dirty="0" smtClean="0">
                <a:latin typeface="Calibri" panose="020F0502020204030204" pitchFamily="34" charset="0"/>
              </a:rPr>
            </a:br>
            <a:endParaRPr lang="en-US" sz="2400" b="0" dirty="0">
              <a:latin typeface="Calibri" panose="020F0502020204030204" pitchFamily="34" charset="0"/>
            </a:endParaRPr>
          </a:p>
        </p:txBody>
      </p:sp>
      <p:sp>
        <p:nvSpPr>
          <p:cNvPr id="30" name="Title 3"/>
          <p:cNvSpPr txBox="1">
            <a:spLocks/>
          </p:cNvSpPr>
          <p:nvPr/>
        </p:nvSpPr>
        <p:spPr bwMode="auto">
          <a:xfrm>
            <a:off x="1524000" y="152400"/>
            <a:ext cx="662627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0">
                <a:solidFill>
                  <a:srgbClr val="003F72"/>
                </a:solidFill>
                <a:latin typeface="Arial Black" pitchFamily="34" charset="0"/>
                <a:ea typeface="ＭＳ Ｐゴシック" pitchFamily="84" charset="-128"/>
                <a:cs typeface="Arial" pitchFamily="34" charset="0"/>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a:lstStyle>
          <a:p>
            <a:r>
              <a:rPr lang="en-US" kern="0" dirty="0">
                <a:ea typeface="ＭＳ Ｐゴシック" pitchFamily="34" charset="-128"/>
              </a:rPr>
              <a:t>Disparities in the Burden of ESRD</a:t>
            </a:r>
          </a:p>
        </p:txBody>
      </p:sp>
      <p:sp>
        <p:nvSpPr>
          <p:cNvPr id="2" name="Title 1" hidden="1"/>
          <p:cNvSpPr>
            <a:spLocks noGrp="1"/>
          </p:cNvSpPr>
          <p:nvPr>
            <p:ph type="title"/>
          </p:nvPr>
        </p:nvSpPr>
        <p:spPr/>
        <p:txBody>
          <a:bodyPr/>
          <a:lstStyle/>
          <a:p>
            <a:r>
              <a:rPr lang="en-US" dirty="0" err="1" smtClean="0"/>
              <a:t>Disparieites</a:t>
            </a:r>
            <a:r>
              <a:rPr lang="en-US" dirty="0" smtClean="0"/>
              <a:t> in ESRD burden</a:t>
            </a:r>
            <a:endParaRPr lang="en-US" dirty="0"/>
          </a:p>
        </p:txBody>
      </p:sp>
      <p:sp>
        <p:nvSpPr>
          <p:cNvPr id="3" name="Content Placeholder 2" hidden="1"/>
          <p:cNvSpPr>
            <a:spLocks noGrp="1"/>
          </p:cNvSpPr>
          <p:nvPr>
            <p:ph idx="1"/>
          </p:nvPr>
        </p:nvSpPr>
        <p:spPr/>
        <p:txBody>
          <a:bodyPr/>
          <a:lstStyle/>
          <a:p>
            <a:endParaRPr lang="en-US"/>
          </a:p>
        </p:txBody>
      </p:sp>
    </p:spTree>
    <p:extLst>
      <p:ext uri="{BB962C8B-B14F-4D97-AF65-F5344CB8AC3E}">
        <p14:creationId xmlns:p14="http://schemas.microsoft.com/office/powerpoint/2010/main" val="15588796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7623175" cy="1066800"/>
          </a:xfrm>
        </p:spPr>
        <p:txBody>
          <a:bodyPr/>
          <a:lstStyle/>
          <a:p>
            <a:r>
              <a:rPr lang="en-US" b="1" dirty="0" smtClean="0"/>
              <a:t>Healthy People 2020 Evolves</a:t>
            </a:r>
            <a:endParaRPr lang="en-US" b="1" dirty="0"/>
          </a:p>
        </p:txBody>
      </p:sp>
      <p:pic>
        <p:nvPicPr>
          <p:cNvPr id="1026" name="Picture 2" descr="Timeline of public health events that have shaped Healthy People objectives over the decad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2" y="1295400"/>
            <a:ext cx="9149612"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68789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p:cNvSpPr txBox="1">
            <a:spLocks noChangeArrowheads="1"/>
          </p:cNvSpPr>
          <p:nvPr/>
        </p:nvSpPr>
        <p:spPr bwMode="invGray">
          <a:xfrm>
            <a:off x="1447800" y="6324600"/>
            <a:ext cx="2369086" cy="369332"/>
          </a:xfrm>
          <a:prstGeom prst="rect">
            <a:avLst/>
          </a:prstGeom>
          <a:noFill/>
          <a:ln w="25400">
            <a:noFill/>
            <a:miter lim="800000"/>
            <a:headEnd/>
            <a:tailEnd/>
          </a:ln>
        </p:spPr>
        <p:txBody>
          <a:bodyPr wrap="none">
            <a:spAutoFit/>
          </a:bodyPr>
          <a:lstStyle/>
          <a:p>
            <a:pPr defTabSz="457200"/>
            <a:r>
              <a:rPr lang="en-US" i="1" dirty="0" smtClean="0">
                <a:solidFill>
                  <a:prstClr val="black"/>
                </a:solidFill>
                <a:latin typeface="Arial" pitchFamily="34" charset="0"/>
                <a:cs typeface="Arial" pitchFamily="34" charset="0"/>
              </a:rPr>
              <a:t>NHANES 2007-2010</a:t>
            </a:r>
            <a:endParaRPr lang="en-US" i="1" dirty="0">
              <a:solidFill>
                <a:prstClr val="black"/>
              </a:solidFill>
              <a:latin typeface="Arial" pitchFamily="34" charset="0"/>
              <a:cs typeface="Arial" pitchFamily="34" charset="0"/>
            </a:endParaRPr>
          </a:p>
        </p:txBody>
      </p:sp>
      <p:graphicFrame>
        <p:nvGraphicFramePr>
          <p:cNvPr id="6" name="Chart 5" descr="Chart showing awareness of CKD is poor among adults with CKD" title="Awareness of CKD"/>
          <p:cNvGraphicFramePr/>
          <p:nvPr>
            <p:extLst>
              <p:ext uri="{D42A27DB-BD31-4B8C-83A1-F6EECF244321}">
                <p14:modId xmlns:p14="http://schemas.microsoft.com/office/powerpoint/2010/main" val="752665071"/>
              </p:ext>
            </p:extLst>
          </p:nvPr>
        </p:nvGraphicFramePr>
        <p:xfrm>
          <a:off x="1447800" y="1295400"/>
          <a:ext cx="7093772" cy="47611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descr="Chart showing that awareness of kidney disease among adults with CKD is poor" title="CKD Awareness"/>
          <p:cNvGraphicFramePr>
            <a:graphicFrameLocks/>
          </p:cNvGraphicFramePr>
          <p:nvPr>
            <p:extLst>
              <p:ext uri="{D42A27DB-BD31-4B8C-83A1-F6EECF244321}">
                <p14:modId xmlns:p14="http://schemas.microsoft.com/office/powerpoint/2010/main" val="4189498892"/>
              </p:ext>
            </p:extLst>
          </p:nvPr>
        </p:nvGraphicFramePr>
        <p:xfrm>
          <a:off x="1371600" y="1600200"/>
          <a:ext cx="7315200" cy="4571999"/>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3"/>
          <p:cNvSpPr txBox="1">
            <a:spLocks/>
          </p:cNvSpPr>
          <p:nvPr/>
        </p:nvSpPr>
        <p:spPr>
          <a:xfrm>
            <a:off x="1600209" y="152400"/>
            <a:ext cx="7010392" cy="1066800"/>
          </a:xfrm>
          <a:prstGeom prst="rect">
            <a:avLst/>
          </a:prstGeom>
        </p:spPr>
        <p:txBody>
          <a:bodyPr/>
          <a:lst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a:lstStyle>
          <a:p>
            <a:r>
              <a:rPr lang="en-US" sz="2500" kern="0" dirty="0">
                <a:ea typeface="ＭＳ Ｐゴシック" pitchFamily="34" charset="-128"/>
              </a:rPr>
              <a:t>Awareness of Kidney Disease among </a:t>
            </a:r>
          </a:p>
          <a:p>
            <a:r>
              <a:rPr lang="en-US" sz="2500" kern="0" dirty="0">
                <a:ea typeface="ＭＳ Ｐゴシック" pitchFamily="34" charset="-128"/>
              </a:rPr>
              <a:t>adults with CKD is Poor </a:t>
            </a:r>
          </a:p>
        </p:txBody>
      </p:sp>
      <p:sp>
        <p:nvSpPr>
          <p:cNvPr id="2" name="Title 1" hidden="1"/>
          <p:cNvSpPr>
            <a:spLocks noGrp="1"/>
          </p:cNvSpPr>
          <p:nvPr>
            <p:ph type="title"/>
          </p:nvPr>
        </p:nvSpPr>
        <p:spPr/>
        <p:txBody>
          <a:bodyPr/>
          <a:lstStyle/>
          <a:p>
            <a:r>
              <a:rPr lang="en-US" dirty="0" smtClean="0"/>
              <a:t>Awareness of kidney disease among adults with </a:t>
            </a:r>
            <a:r>
              <a:rPr lang="en-US" dirty="0" err="1" smtClean="0"/>
              <a:t>ckd</a:t>
            </a:r>
            <a:r>
              <a:rPr lang="en-US" dirty="0" smtClean="0"/>
              <a:t> is low</a:t>
            </a:r>
            <a:endParaRPr lang="en-US" dirty="0"/>
          </a:p>
        </p:txBody>
      </p:sp>
      <p:sp>
        <p:nvSpPr>
          <p:cNvPr id="3" name="Text Placeholder 2" hidden="1"/>
          <p:cNvSpPr>
            <a:spLocks noGrp="1"/>
          </p:cNvSpPr>
          <p:nvPr>
            <p:ph type="body" sz="half" idx="1"/>
          </p:nvPr>
        </p:nvSpPr>
        <p:spPr/>
        <p:txBody>
          <a:bodyPr/>
          <a:lstStyle/>
          <a:p>
            <a:endParaRPr lang="en-US"/>
          </a:p>
        </p:txBody>
      </p:sp>
      <p:sp>
        <p:nvSpPr>
          <p:cNvPr id="4" name="Content Placeholder 3" hidden="1"/>
          <p:cNvSpPr>
            <a:spLocks noGrp="1"/>
          </p:cNvSpPr>
          <p:nvPr>
            <p:ph sz="half" idx="2"/>
          </p:nvPr>
        </p:nvSpPr>
        <p:spPr/>
        <p:txBody>
          <a:bodyPr/>
          <a:lstStyle/>
          <a:p>
            <a:endParaRPr lang="en-US"/>
          </a:p>
        </p:txBody>
      </p:sp>
    </p:spTree>
    <p:extLst>
      <p:ext uri="{BB962C8B-B14F-4D97-AF65-F5344CB8AC3E}">
        <p14:creationId xmlns:p14="http://schemas.microsoft.com/office/powerpoint/2010/main" val="7635544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lstStyle/>
          <a:p>
            <a:r>
              <a:rPr lang="en-US" dirty="0" smtClean="0"/>
              <a:t>Encouraging </a:t>
            </a:r>
            <a:r>
              <a:rPr lang="en-US" dirty="0" err="1" smtClean="0"/>
              <a:t>african</a:t>
            </a:r>
            <a:r>
              <a:rPr lang="en-US" dirty="0" smtClean="0"/>
              <a:t> </a:t>
            </a:r>
            <a:r>
              <a:rPr lang="en-US" dirty="0" err="1" smtClean="0"/>
              <a:t>americans</a:t>
            </a:r>
            <a:r>
              <a:rPr lang="en-US" dirty="0" smtClean="0"/>
              <a:t> to make the kidney connection</a:t>
            </a:r>
            <a:endParaRPr lang="en-US" dirty="0"/>
          </a:p>
        </p:txBody>
      </p:sp>
      <p:sp>
        <p:nvSpPr>
          <p:cNvPr id="3" name="Text Placeholder 2"/>
          <p:cNvSpPr>
            <a:spLocks noGrp="1"/>
          </p:cNvSpPr>
          <p:nvPr>
            <p:ph type="body" sz="half" idx="1"/>
          </p:nvPr>
        </p:nvSpPr>
        <p:spPr>
          <a:xfrm>
            <a:off x="1143000" y="1828800"/>
            <a:ext cx="3810000" cy="4114800"/>
          </a:xfrm>
        </p:spPr>
        <p:txBody>
          <a:bodyPr/>
          <a:lstStyle/>
          <a:p>
            <a:pPr lvl="1"/>
            <a:r>
              <a:rPr lang="en-US" dirty="0" smtClean="0"/>
              <a:t>Research-based program leverages   influence of faith leaders to share health information</a:t>
            </a:r>
          </a:p>
          <a:p>
            <a:pPr lvl="1"/>
            <a:r>
              <a:rPr lang="en-US" dirty="0" smtClean="0"/>
              <a:t>Engages faith organizations to host educational events on kidney health</a:t>
            </a:r>
          </a:p>
          <a:p>
            <a:pPr lvl="1"/>
            <a:r>
              <a:rPr lang="en-US" dirty="0" smtClean="0"/>
              <a:t>Reached 100,000 people in March 2014</a:t>
            </a:r>
          </a:p>
          <a:p>
            <a:endParaRPr lang="en-US" dirty="0"/>
          </a:p>
        </p:txBody>
      </p:sp>
      <p:pic>
        <p:nvPicPr>
          <p:cNvPr id="9" name="Picture 2" descr="image of kidney sundays toolkit" title="kidney sundays"/>
          <p:cNvPicPr>
            <a:picLocks noGrp="1" noChangeAspect="1" noChangeArrowheads="1"/>
          </p:cNvPicPr>
          <p:nvPr>
            <p:ph sz="half" idx="2"/>
          </p:nvPr>
        </p:nvPicPr>
        <p:blipFill>
          <a:blip r:embed="rId3"/>
          <a:stretch>
            <a:fillRect/>
          </a:stretch>
        </p:blipFill>
        <p:spPr>
          <a:xfrm>
            <a:off x="5140448" y="1828800"/>
            <a:ext cx="3089152" cy="4114800"/>
          </a:xfrm>
        </p:spPr>
      </p:pic>
      <p:sp>
        <p:nvSpPr>
          <p:cNvPr id="7" name="Title 3"/>
          <p:cNvSpPr txBox="1">
            <a:spLocks/>
          </p:cNvSpPr>
          <p:nvPr/>
        </p:nvSpPr>
        <p:spPr>
          <a:xfrm>
            <a:off x="1600209" y="152400"/>
            <a:ext cx="7010392" cy="1066800"/>
          </a:xfrm>
          <a:prstGeom prst="rect">
            <a:avLst/>
          </a:prstGeom>
        </p:spPr>
        <p:txBody>
          <a:bodyPr/>
          <a:lst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a:lstStyle>
          <a:p>
            <a:r>
              <a:rPr lang="en-US" sz="2500" kern="0" dirty="0">
                <a:ea typeface="ＭＳ Ｐゴシック" pitchFamily="34" charset="-128"/>
              </a:rPr>
              <a:t>Encouraging African Americans to Make the Kidney Connection</a:t>
            </a:r>
          </a:p>
        </p:txBody>
      </p:sp>
    </p:spTree>
    <p:extLst>
      <p:ext uri="{BB962C8B-B14F-4D97-AF65-F5344CB8AC3E}">
        <p14:creationId xmlns:p14="http://schemas.microsoft.com/office/powerpoint/2010/main" val="2123573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p:cNvSpPr txBox="1">
            <a:spLocks noChangeArrowheads="1"/>
          </p:cNvSpPr>
          <p:nvPr/>
        </p:nvSpPr>
        <p:spPr bwMode="auto">
          <a:xfrm>
            <a:off x="1396873" y="6428601"/>
            <a:ext cx="19559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dirty="0" smtClean="0">
                <a:solidFill>
                  <a:srgbClr val="000000"/>
                </a:solidFill>
                <a:latin typeface="Georgia"/>
              </a:rPr>
              <a:t>Diamantidis, CJASN, 2012</a:t>
            </a:r>
            <a:endParaRPr lang="en-US" sz="1200" dirty="0">
              <a:solidFill>
                <a:srgbClr val="000000"/>
              </a:solidFill>
              <a:latin typeface="Georgia"/>
            </a:endParaRPr>
          </a:p>
        </p:txBody>
      </p:sp>
      <p:pic>
        <p:nvPicPr>
          <p:cNvPr id="10242" name="Picture 2" descr="page showing patient safety concerns" title="safe kidney care webs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5308" y="2480912"/>
            <a:ext cx="3851144" cy="4300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descr="safe kidney care landing page" title="safe kidney c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447800"/>
            <a:ext cx="4962907"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447800" y="152400"/>
            <a:ext cx="7518652" cy="1143000"/>
          </a:xfrm>
        </p:spPr>
        <p:txBody>
          <a:bodyPr>
            <a:normAutofit/>
          </a:bodyPr>
          <a:lstStyle/>
          <a:p>
            <a:r>
              <a:rPr lang="en-US" sz="2000" dirty="0" smtClean="0"/>
              <a:t>Testing Interventions</a:t>
            </a:r>
            <a:br>
              <a:rPr lang="en-US" sz="2000" dirty="0" smtClean="0"/>
            </a:br>
            <a:r>
              <a:rPr lang="en-US" sz="2000" dirty="0"/>
              <a:t>“Usability of a CKD Educational Website Targeted to Patients and Their Family Members”</a:t>
            </a:r>
          </a:p>
        </p:txBody>
      </p:sp>
    </p:spTree>
    <p:extLst>
      <p:ext uri="{BB962C8B-B14F-4D97-AF65-F5344CB8AC3E}">
        <p14:creationId xmlns:p14="http://schemas.microsoft.com/office/powerpoint/2010/main" val="40815920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lstStyle/>
          <a:p>
            <a:r>
              <a:rPr lang="en-US" dirty="0" smtClean="0"/>
              <a:t>Translational research</a:t>
            </a:r>
            <a:endParaRPr lang="en-US" dirty="0"/>
          </a:p>
        </p:txBody>
      </p:sp>
      <p:sp>
        <p:nvSpPr>
          <p:cNvPr id="3" name="Content Placeholder 2"/>
          <p:cNvSpPr>
            <a:spLocks noGrp="1"/>
          </p:cNvSpPr>
          <p:nvPr>
            <p:ph idx="1"/>
          </p:nvPr>
        </p:nvSpPr>
        <p:spPr>
          <a:xfrm>
            <a:off x="1600200" y="1600200"/>
            <a:ext cx="7086600" cy="4672584"/>
          </a:xfrm>
        </p:spPr>
        <p:txBody>
          <a:bodyPr/>
          <a:lstStyle/>
          <a:p>
            <a:r>
              <a:rPr lang="en-US" dirty="0" smtClean="0"/>
              <a:t>Integrated Population Program for Diabetic Kidney Disease (Duke)</a:t>
            </a:r>
          </a:p>
          <a:p>
            <a:r>
              <a:rPr lang="en-US" dirty="0" smtClean="0"/>
              <a:t>Goal: Improve identification and care of diabetic kidney disease (DKD) patients with uncontrolled hypertension </a:t>
            </a:r>
          </a:p>
          <a:p>
            <a:r>
              <a:rPr lang="en-US" dirty="0" smtClean="0"/>
              <a:t>Group-based Chronic Kidney Disease Care (Einstein)</a:t>
            </a:r>
          </a:p>
          <a:p>
            <a:r>
              <a:rPr lang="en-US" dirty="0" smtClean="0"/>
              <a:t>Goal:  Improve blood pressure control among CKD patients </a:t>
            </a:r>
          </a:p>
          <a:p>
            <a:r>
              <a:rPr lang="en-US" dirty="0" smtClean="0"/>
              <a:t>Health IT Enhanced for CKD in Safety-Net Primary Care (UCSF)</a:t>
            </a:r>
          </a:p>
          <a:p>
            <a:r>
              <a:rPr lang="en-US" dirty="0" smtClean="0"/>
              <a:t>Goal: Mitigate disparities through improved delivery of CKD care </a:t>
            </a:r>
          </a:p>
          <a:p>
            <a:endParaRPr lang="en-US" dirty="0"/>
          </a:p>
        </p:txBody>
      </p:sp>
      <p:sp>
        <p:nvSpPr>
          <p:cNvPr id="4" name="Title 3"/>
          <p:cNvSpPr txBox="1">
            <a:spLocks/>
          </p:cNvSpPr>
          <p:nvPr/>
        </p:nvSpPr>
        <p:spPr>
          <a:xfrm>
            <a:off x="1600209" y="381000"/>
            <a:ext cx="7010392" cy="533400"/>
          </a:xfrm>
          <a:prstGeom prst="rect">
            <a:avLst/>
          </a:prstGeom>
        </p:spPr>
        <p:txBody>
          <a:bodyPr/>
          <a:lst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a:lstStyle>
          <a:p>
            <a:r>
              <a:rPr lang="en-US" sz="2500" kern="0" dirty="0">
                <a:ea typeface="ＭＳ Ｐゴシック" pitchFamily="34" charset="-128"/>
              </a:rPr>
              <a:t>Translational Research in CKD</a:t>
            </a:r>
          </a:p>
        </p:txBody>
      </p:sp>
    </p:spTree>
    <p:extLst>
      <p:ext uri="{BB962C8B-B14F-4D97-AF65-F5344CB8AC3E}">
        <p14:creationId xmlns:p14="http://schemas.microsoft.com/office/powerpoint/2010/main" val="14521077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title"/>
          </p:nvPr>
        </p:nvSpPr>
        <p:spPr>
          <a:xfrm>
            <a:off x="1673352" y="870284"/>
            <a:ext cx="7470648" cy="1066800"/>
          </a:xfrm>
        </p:spPr>
        <p:txBody>
          <a:bodyPr/>
          <a:lstStyle/>
          <a:p>
            <a:r>
              <a:rPr lang="en-US" dirty="0" smtClean="0"/>
              <a:t>Pragmatic </a:t>
            </a:r>
            <a:r>
              <a:rPr lang="en-US" dirty="0" err="1" smtClean="0"/>
              <a:t>reasearch</a:t>
            </a:r>
            <a:endParaRPr lang="en-US" dirty="0"/>
          </a:p>
        </p:txBody>
      </p:sp>
      <p:sp>
        <p:nvSpPr>
          <p:cNvPr id="3" name="Content Placeholder 2"/>
          <p:cNvSpPr>
            <a:spLocks noGrp="1"/>
          </p:cNvSpPr>
          <p:nvPr>
            <p:ph idx="1"/>
          </p:nvPr>
        </p:nvSpPr>
        <p:spPr/>
        <p:txBody>
          <a:bodyPr/>
          <a:lstStyle/>
          <a:p>
            <a:r>
              <a:rPr lang="en-US" b="1" dirty="0" smtClean="0"/>
              <a:t>Improving Chronic Kidney Disease Management with Pieces (ICD-Pieces) UT-Southwestern</a:t>
            </a:r>
          </a:p>
          <a:p>
            <a:r>
              <a:rPr lang="en-US" dirty="0" smtClean="0"/>
              <a:t>Goal: Leverage EHR information to improve care for patients with diabetes, hypertension, and CKD</a:t>
            </a:r>
          </a:p>
          <a:p>
            <a:r>
              <a:rPr lang="en-US" dirty="0" smtClean="0"/>
              <a:t>Interventions:  Collaborative model of primary care and subspecialty care implemented through Parkland intelligent e-coordination and evaluation system (Pieces) </a:t>
            </a:r>
          </a:p>
          <a:p>
            <a:r>
              <a:rPr lang="en-US" dirty="0" smtClean="0"/>
              <a:t>Challenges:  Lack of electronic health records (EHR) interoperability, primary care provider hesitance to engage, lack of CKD education resources in EHRs </a:t>
            </a:r>
            <a:endParaRPr lang="en-US" dirty="0"/>
          </a:p>
        </p:txBody>
      </p:sp>
      <p:sp>
        <p:nvSpPr>
          <p:cNvPr id="4" name="Title 3"/>
          <p:cNvSpPr txBox="1">
            <a:spLocks/>
          </p:cNvSpPr>
          <p:nvPr/>
        </p:nvSpPr>
        <p:spPr>
          <a:xfrm>
            <a:off x="1600209" y="304800"/>
            <a:ext cx="7010392" cy="533400"/>
          </a:xfrm>
          <a:prstGeom prst="rect">
            <a:avLst/>
          </a:prstGeom>
        </p:spPr>
        <p:txBody>
          <a:bodyPr/>
          <a:lst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a:lstStyle>
          <a:p>
            <a:r>
              <a:rPr lang="en-US" sz="2500" kern="0" dirty="0">
                <a:ea typeface="ＭＳ Ｐゴシック" pitchFamily="34" charset="-128"/>
              </a:rPr>
              <a:t>Pragmatic Research in Multiple</a:t>
            </a:r>
            <a:br>
              <a:rPr lang="en-US" sz="2500" kern="0" dirty="0">
                <a:ea typeface="ＭＳ Ｐゴシック" pitchFamily="34" charset="-128"/>
              </a:rPr>
            </a:br>
            <a:r>
              <a:rPr lang="en-US" sz="2500" kern="0" dirty="0">
                <a:ea typeface="ＭＳ Ｐゴシック" pitchFamily="34" charset="-128"/>
              </a:rPr>
              <a:t>Chronic Conditions</a:t>
            </a:r>
          </a:p>
        </p:txBody>
      </p:sp>
    </p:spTree>
    <p:extLst>
      <p:ext uri="{BB962C8B-B14F-4D97-AF65-F5344CB8AC3E}">
        <p14:creationId xmlns:p14="http://schemas.microsoft.com/office/powerpoint/2010/main" val="25131609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a:xfrm>
            <a:off x="1600209" y="1524000"/>
            <a:ext cx="7470648" cy="1066800"/>
          </a:xfrm>
        </p:spPr>
        <p:txBody>
          <a:bodyPr/>
          <a:lstStyle/>
          <a:p>
            <a:r>
              <a:rPr lang="en-US" dirty="0" smtClean="0"/>
              <a:t>T2 translational </a:t>
            </a:r>
            <a:r>
              <a:rPr lang="en-US" dirty="0" err="1" smtClean="0"/>
              <a:t>reearch</a:t>
            </a:r>
            <a:endParaRPr lang="en-US" dirty="0"/>
          </a:p>
        </p:txBody>
      </p:sp>
      <p:pic>
        <p:nvPicPr>
          <p:cNvPr id="5" name="Content Placeholder 4" descr="image of the last mile to improving chronic kidney disease outcomes through t 2 translational research" title="the last mile"/>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3467105" y="1600200"/>
            <a:ext cx="3276600" cy="4962570"/>
          </a:xfrm>
        </p:spPr>
      </p:pic>
      <p:sp>
        <p:nvSpPr>
          <p:cNvPr id="4" name="Title 3"/>
          <p:cNvSpPr txBox="1">
            <a:spLocks/>
          </p:cNvSpPr>
          <p:nvPr/>
        </p:nvSpPr>
        <p:spPr>
          <a:xfrm>
            <a:off x="1600209" y="457200"/>
            <a:ext cx="7010392" cy="533400"/>
          </a:xfrm>
          <a:prstGeom prst="rect">
            <a:avLst/>
          </a:prstGeom>
        </p:spPr>
        <p:txBody>
          <a:bodyPr/>
          <a:lst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a:lstStyle>
          <a:p>
            <a:r>
              <a:rPr lang="en-US" sz="2500" kern="0" dirty="0" smtClean="0">
                <a:ea typeface="ＭＳ Ｐゴシック" pitchFamily="34" charset="-128"/>
              </a:rPr>
              <a:t>Translational research in </a:t>
            </a:r>
            <a:r>
              <a:rPr lang="en-US" sz="2500" kern="0" dirty="0">
                <a:ea typeface="ＭＳ Ｐゴシック" pitchFamily="34" charset="-128"/>
              </a:rPr>
              <a:t>CKD</a:t>
            </a:r>
          </a:p>
        </p:txBody>
      </p:sp>
    </p:spTree>
    <p:extLst>
      <p:ext uri="{BB962C8B-B14F-4D97-AF65-F5344CB8AC3E}">
        <p14:creationId xmlns:p14="http://schemas.microsoft.com/office/powerpoint/2010/main" val="1904496037"/>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CDC’s Priorities in the Public Health Response to Diabetes</a:t>
            </a:r>
          </a:p>
        </p:txBody>
      </p:sp>
    </p:spTree>
    <p:extLst>
      <p:ext uri="{BB962C8B-B14F-4D97-AF65-F5344CB8AC3E}">
        <p14:creationId xmlns:p14="http://schemas.microsoft.com/office/powerpoint/2010/main" val="3722995116"/>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1632204"/>
          </a:xfrm>
        </p:spPr>
        <p:txBody>
          <a:bodyPr/>
          <a:lstStyle/>
          <a:p>
            <a:r>
              <a:rPr lang="en-US" dirty="0"/>
              <a:t>Ann Albright, PhD, RD</a:t>
            </a:r>
            <a:r>
              <a:rPr lang="en-US" sz="2400" dirty="0"/>
              <a:t/>
            </a:r>
            <a:br>
              <a:rPr lang="en-US" sz="2400" dirty="0"/>
            </a:br>
            <a:r>
              <a:rPr lang="en-US" sz="2400" dirty="0" smtClean="0"/>
              <a:t>Director </a:t>
            </a:r>
            <a:r>
              <a:rPr lang="en-US" sz="2400" dirty="0"/>
              <a:t/>
            </a:r>
            <a:br>
              <a:rPr lang="en-US" sz="2400" dirty="0"/>
            </a:br>
            <a:r>
              <a:rPr lang="en-US" sz="2400" dirty="0"/>
              <a:t>Division of Diabetes Translation</a:t>
            </a:r>
            <a:br>
              <a:rPr lang="en-US" sz="2400" dirty="0"/>
            </a:br>
            <a:r>
              <a:rPr lang="en-US" sz="2400" dirty="0"/>
              <a:t>Centers for Disease Control and </a:t>
            </a:r>
            <a:r>
              <a:rPr lang="en-US" sz="2400" dirty="0" smtClean="0"/>
              <a:t>Prevention</a:t>
            </a:r>
            <a:endParaRPr lang="en-US" dirty="0"/>
          </a:p>
        </p:txBody>
      </p:sp>
    </p:spTree>
    <p:extLst>
      <p:ext uri="{BB962C8B-B14F-4D97-AF65-F5344CB8AC3E}">
        <p14:creationId xmlns:p14="http://schemas.microsoft.com/office/powerpoint/2010/main" val="421841034"/>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USA Today Chart"/>
          <p:cNvPicPr>
            <a:picLocks noChangeAspect="1" noChangeArrowheads="1"/>
          </p:cNvPicPr>
          <p:nvPr/>
        </p:nvPicPr>
        <p:blipFill rotWithShape="1">
          <a:blip r:embed="rId3">
            <a:extLst>
              <a:ext uri="{28A0092B-C50C-407E-A947-70E740481C1C}">
                <a14:useLocalDpi xmlns:a14="http://schemas.microsoft.com/office/drawing/2010/main" val="0"/>
              </a:ext>
            </a:extLst>
          </a:blip>
          <a:srcRect l="1134" r="1393"/>
          <a:stretch/>
        </p:blipFill>
        <p:spPr bwMode="auto">
          <a:xfrm>
            <a:off x="1530773" y="237907"/>
            <a:ext cx="6553200" cy="18081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descr="diabetes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474" y="2728774"/>
            <a:ext cx="2552700" cy="3917950"/>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5025" y="3177330"/>
            <a:ext cx="3228975" cy="359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diabetes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1637" y="1945888"/>
            <a:ext cx="3676650" cy="2741861"/>
          </a:xfrm>
          <a:prstGeom prst="rect">
            <a:avLst/>
          </a:prstGeom>
          <a:noFill/>
          <a:ln w="6350">
            <a:solidFill>
              <a:schemeClr val="tx1">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900797"/>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99"/>
          <p:cNvSpPr txBox="1">
            <a:spLocks noChangeArrowheads="1"/>
          </p:cNvSpPr>
          <p:nvPr/>
        </p:nvSpPr>
        <p:spPr bwMode="auto">
          <a:xfrm>
            <a:off x="691676" y="207943"/>
            <a:ext cx="8628316" cy="707886"/>
          </a:xfrm>
          <a:prstGeom prst="rect">
            <a:avLst/>
          </a:prstGeom>
          <a:noFill/>
          <a:ln w="9525">
            <a:noFill/>
            <a:miter lim="800000"/>
            <a:headEnd/>
            <a:tailEnd/>
          </a:ln>
          <a:effectLst/>
        </p:spPr>
        <p:txBody>
          <a:bodyPr wrap="square">
            <a:spAutoFit/>
          </a:bodyPr>
          <a:lstStyle/>
          <a:p>
            <a:pPr algn="ctr">
              <a:spcBef>
                <a:spcPct val="50000"/>
              </a:spcBef>
            </a:pPr>
            <a:r>
              <a:rPr lang="en-US" sz="2000" dirty="0">
                <a:solidFill>
                  <a:srgbClr val="003F72"/>
                </a:solidFill>
                <a:latin typeface="Arial Black" panose="020B0A04020102020204" pitchFamily="34" charset="0"/>
              </a:rPr>
              <a:t>County-level Estimates of </a:t>
            </a:r>
            <a:r>
              <a:rPr lang="en-US" sz="2000" dirty="0" smtClean="0">
                <a:solidFill>
                  <a:srgbClr val="003F72"/>
                </a:solidFill>
                <a:latin typeface="Arial Black" panose="020B0A04020102020204" pitchFamily="34" charset="0"/>
              </a:rPr>
              <a:t>Diagnosed Diabetes </a:t>
            </a:r>
            <a:br>
              <a:rPr lang="en-US" sz="2000" dirty="0" smtClean="0">
                <a:solidFill>
                  <a:srgbClr val="003F72"/>
                </a:solidFill>
                <a:latin typeface="Arial Black" panose="020B0A04020102020204" pitchFamily="34" charset="0"/>
              </a:rPr>
            </a:br>
            <a:r>
              <a:rPr lang="en-US" sz="2000" dirty="0" smtClean="0">
                <a:solidFill>
                  <a:srgbClr val="003F72"/>
                </a:solidFill>
                <a:latin typeface="Arial Black" panose="020B0A04020102020204" pitchFamily="34" charset="0"/>
              </a:rPr>
              <a:t>among </a:t>
            </a:r>
            <a:r>
              <a:rPr lang="en-US" sz="2000" dirty="0">
                <a:solidFill>
                  <a:srgbClr val="003F72"/>
                </a:solidFill>
                <a:latin typeface="Arial Black" panose="020B0A04020102020204" pitchFamily="34" charset="0"/>
              </a:rPr>
              <a:t>Adults </a:t>
            </a:r>
            <a:r>
              <a:rPr lang="en-US" sz="2000" dirty="0" smtClean="0">
                <a:solidFill>
                  <a:srgbClr val="003F72"/>
                </a:solidFill>
                <a:latin typeface="Arial Black" panose="020B0A04020102020204" pitchFamily="34" charset="0"/>
              </a:rPr>
              <a:t>Aged ≥20 Years</a:t>
            </a:r>
            <a:r>
              <a:rPr lang="en-US" sz="2000" dirty="0">
                <a:solidFill>
                  <a:srgbClr val="003F72"/>
                </a:solidFill>
                <a:latin typeface="Arial Black" panose="020B0A04020102020204" pitchFamily="34" charset="0"/>
              </a:rPr>
              <a:t>: </a:t>
            </a:r>
            <a:r>
              <a:rPr lang="en-US" sz="2000" dirty="0" smtClean="0">
                <a:solidFill>
                  <a:srgbClr val="003F72"/>
                </a:solidFill>
                <a:latin typeface="Arial Black" panose="020B0A04020102020204" pitchFamily="34" charset="0"/>
              </a:rPr>
              <a:t>United States 2004</a:t>
            </a:r>
            <a:endParaRPr lang="en-US" dirty="0">
              <a:solidFill>
                <a:srgbClr val="003F72"/>
              </a:solidFill>
              <a:latin typeface="Arial Black" panose="020B0A04020102020204" pitchFamily="34" charset="0"/>
            </a:endParaRPr>
          </a:p>
        </p:txBody>
      </p:sp>
      <p:grpSp>
        <p:nvGrpSpPr>
          <p:cNvPr id="2" name="Group 1"/>
          <p:cNvGrpSpPr/>
          <p:nvPr/>
        </p:nvGrpSpPr>
        <p:grpSpPr>
          <a:xfrm>
            <a:off x="-2933700" y="932909"/>
            <a:ext cx="12212416" cy="5616391"/>
            <a:chOff x="-2933700" y="932909"/>
            <a:chExt cx="12212416" cy="5616391"/>
          </a:xfrm>
        </p:grpSpPr>
        <p:sp>
          <p:nvSpPr>
            <p:cNvPr id="5" name="TextBox 4"/>
            <p:cNvSpPr txBox="1"/>
            <p:nvPr/>
          </p:nvSpPr>
          <p:spPr>
            <a:xfrm>
              <a:off x="5165712" y="5396073"/>
              <a:ext cx="1143000" cy="246221"/>
            </a:xfrm>
            <a:prstGeom prst="rect">
              <a:avLst/>
            </a:prstGeom>
            <a:noFill/>
          </p:spPr>
          <p:txBody>
            <a:bodyPr wrap="square" rtlCol="0">
              <a:spAutoFit/>
            </a:bodyPr>
            <a:lstStyle/>
            <a:p>
              <a:r>
                <a:rPr lang="en-US" sz="1000" dirty="0" smtClean="0">
                  <a:solidFill>
                    <a:srgbClr val="000000"/>
                  </a:solidFill>
                  <a:latin typeface="Arial" panose="020B0604020202020204" pitchFamily="34" charset="0"/>
                  <a:cs typeface="Arial" panose="020B0604020202020204" pitchFamily="34" charset="0"/>
                </a:rPr>
                <a:t>Percentage</a:t>
              </a:r>
              <a:endParaRPr lang="en-US" sz="1000" dirty="0">
                <a:solidFill>
                  <a:srgbClr val="000000"/>
                </a:solidFill>
                <a:latin typeface="Arial" panose="020B0604020202020204" pitchFamily="34" charset="0"/>
                <a:cs typeface="Arial" panose="020B0604020202020204" pitchFamily="34" charset="0"/>
              </a:endParaRPr>
            </a:p>
          </p:txBody>
        </p:sp>
        <p:pic>
          <p:nvPicPr>
            <p:cNvPr id="6" name="Picture 3"/>
            <p:cNvPicPr>
              <a:picLocks noChangeAspect="1" noChangeArrowheads="1"/>
            </p:cNvPicPr>
            <p:nvPr/>
          </p:nvPicPr>
          <p:blipFill>
            <a:blip r:embed="rId2" cstate="print"/>
            <a:srcRect/>
            <a:stretch>
              <a:fillRect/>
            </a:stretch>
          </p:blipFill>
          <p:spPr bwMode="auto">
            <a:xfrm>
              <a:off x="5245660" y="5687460"/>
              <a:ext cx="797040" cy="861840"/>
            </a:xfrm>
            <a:prstGeom prst="rect">
              <a:avLst/>
            </a:prstGeom>
            <a:noFill/>
            <a:ln w="9525">
              <a:noFill/>
              <a:miter lim="800000"/>
              <a:headEnd/>
              <a:tailEnd/>
            </a:ln>
            <a:effectLst/>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4519" r="6364"/>
            <a:stretch/>
          </p:blipFill>
          <p:spPr>
            <a:xfrm>
              <a:off x="698920" y="932909"/>
              <a:ext cx="8579796" cy="5185029"/>
            </a:xfrm>
            <a:prstGeom prst="rect">
              <a:avLst/>
            </a:prstGeom>
          </p:spPr>
        </p:pic>
        <p:cxnSp>
          <p:nvCxnSpPr>
            <p:cNvPr id="17" name="Straight Connector 16"/>
            <p:cNvCxnSpPr/>
            <p:nvPr/>
          </p:nvCxnSpPr>
          <p:spPr bwMode="auto">
            <a:xfrm>
              <a:off x="-2933700" y="1619250"/>
              <a:ext cx="914400" cy="914400"/>
            </a:xfrm>
            <a:prstGeom prst="line">
              <a:avLst/>
            </a:prstGeom>
            <a:solidFill>
              <a:schemeClr val="accent1"/>
            </a:solidFill>
            <a:ln w="9525" cap="flat" cmpd="sng" algn="ctr">
              <a:noFill/>
              <a:prstDash val="solid"/>
              <a:round/>
              <a:headEnd type="none" w="med" len="med"/>
              <a:tailEnd type="none" w="med" len="med"/>
            </a:ln>
            <a:effectLst/>
          </p:spPr>
        </p:cxnSp>
      </p:grpSp>
      <p:sp>
        <p:nvSpPr>
          <p:cNvPr id="8" name="TextBox 7"/>
          <p:cNvSpPr txBox="1"/>
          <p:nvPr/>
        </p:nvSpPr>
        <p:spPr>
          <a:xfrm>
            <a:off x="1508609" y="6038850"/>
            <a:ext cx="3358666" cy="523220"/>
          </a:xfrm>
          <a:prstGeom prst="rect">
            <a:avLst/>
          </a:prstGeom>
          <a:noFill/>
        </p:spPr>
        <p:txBody>
          <a:bodyPr wrap="square" rtlCol="0">
            <a:spAutoFit/>
          </a:bodyPr>
          <a:lstStyle/>
          <a:p>
            <a:r>
              <a:rPr lang="en-US" sz="1400" dirty="0">
                <a:solidFill>
                  <a:srgbClr val="000000"/>
                </a:solidFill>
                <a:latin typeface="Arial" panose="020B0604020202020204" pitchFamily="34" charset="0"/>
                <a:cs typeface="Arial" panose="020B0604020202020204" pitchFamily="34" charset="0"/>
              </a:rPr>
              <a:t>National Diabetes Surveillance </a:t>
            </a:r>
            <a:r>
              <a:rPr lang="en-US" sz="1400" dirty="0" smtClean="0">
                <a:solidFill>
                  <a:srgbClr val="000000"/>
                </a:solidFill>
                <a:latin typeface="Arial" panose="020B0604020202020204" pitchFamily="34" charset="0"/>
                <a:cs typeface="Arial" panose="020B0604020202020204" pitchFamily="34" charset="0"/>
              </a:rPr>
              <a:t>System </a:t>
            </a:r>
            <a:r>
              <a:rPr lang="en-US" sz="1400" dirty="0">
                <a:solidFill>
                  <a:srgbClr val="000000"/>
                </a:solidFill>
                <a:latin typeface="Arial" panose="020B0604020202020204" pitchFamily="34" charset="0"/>
                <a:cs typeface="Arial" panose="020B0604020202020204" pitchFamily="34" charset="0"/>
              </a:rPr>
              <a:t>www.cdc.gov/diabetes</a:t>
            </a:r>
          </a:p>
        </p:txBody>
      </p:sp>
      <p:sp>
        <p:nvSpPr>
          <p:cNvPr id="3" name="TextBox 2"/>
          <p:cNvSpPr txBox="1"/>
          <p:nvPr/>
        </p:nvSpPr>
        <p:spPr>
          <a:xfrm>
            <a:off x="8467725" y="6457950"/>
            <a:ext cx="361950" cy="276999"/>
          </a:xfrm>
          <a:prstGeom prst="rect">
            <a:avLst/>
          </a:prstGeom>
          <a:noFill/>
        </p:spPr>
        <p:txBody>
          <a:bodyPr wrap="square" rtlCol="0">
            <a:spAutoFit/>
          </a:bodyPr>
          <a:lstStyle/>
          <a:p>
            <a:pPr algn="r"/>
            <a:fld id="{337BD94B-9A63-4E36-A999-886A54B3289E}" type="slidenum">
              <a:rPr lang="en-US" sz="1200" smtClean="0">
                <a:solidFill>
                  <a:srgbClr val="000000"/>
                </a:solidFill>
                <a:latin typeface="Arial" panose="020B0604020202020204" pitchFamily="34" charset="0"/>
                <a:cs typeface="Arial" panose="020B0604020202020204" pitchFamily="34" charset="0"/>
              </a:rPr>
              <a:pPr algn="r"/>
              <a:t>59</a:t>
            </a:fld>
            <a:endParaRPr lang="en-US" sz="1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49958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1295400" y="76200"/>
            <a:ext cx="7848600" cy="1295400"/>
          </a:xfrm>
          <a:ln/>
        </p:spPr>
        <p:txBody>
          <a:bodyPr>
            <a:noAutofit/>
          </a:bodyPr>
          <a:lstStyle/>
          <a:p>
            <a:pPr algn="ctr" fontAlgn="auto">
              <a:spcAft>
                <a:spcPts val="0"/>
              </a:spcAft>
              <a:defRPr/>
            </a:pPr>
            <a:r>
              <a:rPr lang="en-US" b="1" dirty="0" smtClean="0">
                <a:latin typeface="Tahoma" pitchFamily="34" charset="0"/>
                <a:ea typeface="Tahoma" pitchFamily="34" charset="0"/>
                <a:cs typeface="Tahoma" pitchFamily="34" charset="0"/>
              </a:rPr>
              <a:t>What is Diabetes?</a:t>
            </a:r>
            <a:endParaRPr lang="en-US" b="1" dirty="0">
              <a:latin typeface="Tahoma" pitchFamily="34" charset="0"/>
              <a:ea typeface="Tahoma" pitchFamily="34" charset="0"/>
              <a:cs typeface="Tahoma" pitchFamily="34" charset="0"/>
            </a:endParaRPr>
          </a:p>
        </p:txBody>
      </p:sp>
      <p:sp>
        <p:nvSpPr>
          <p:cNvPr id="6" name="Content Placeholder 3"/>
          <p:cNvSpPr txBox="1">
            <a:spLocks/>
          </p:cNvSpPr>
          <p:nvPr/>
        </p:nvSpPr>
        <p:spPr bwMode="auto">
          <a:xfrm>
            <a:off x="1371600" y="1575816"/>
            <a:ext cx="7581900" cy="46725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a:spcBef>
                <a:spcPts val="600"/>
              </a:spcBef>
              <a:spcAft>
                <a:spcPts val="600"/>
              </a:spcAft>
            </a:pPr>
            <a:r>
              <a:rPr lang="en-US" alt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Diabetes is a group of diseases marked by high levels of blood glucose resulting from problems in how insulin is produced, how insulin works, or both.</a:t>
            </a:r>
          </a:p>
          <a:p>
            <a:pPr>
              <a:spcBef>
                <a:spcPts val="600"/>
              </a:spcBef>
              <a:spcAft>
                <a:spcPts val="600"/>
              </a:spcAft>
            </a:pPr>
            <a:endParaRPr lang="en-US" altLang="en-US"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spcBef>
                <a:spcPts val="600"/>
              </a:spcBef>
              <a:spcAft>
                <a:spcPts val="600"/>
              </a:spcAft>
            </a:pPr>
            <a:r>
              <a:rPr lang="en-US" alt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Diabetes types:</a:t>
            </a:r>
          </a:p>
          <a:p>
            <a:pPr lvl="1">
              <a:spcAft>
                <a:spcPts val="600"/>
              </a:spcAft>
              <a:buClr>
                <a:srgbClr val="000000"/>
              </a:buClr>
            </a:pPr>
            <a:r>
              <a:rPr lang="en-US" alt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Type 1 Diabetes </a:t>
            </a:r>
          </a:p>
          <a:p>
            <a:pPr lvl="1">
              <a:spcAft>
                <a:spcPts val="600"/>
              </a:spcAft>
              <a:buClr>
                <a:srgbClr val="000000"/>
              </a:buClr>
            </a:pPr>
            <a:r>
              <a:rPr lang="en-US" alt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Type 2 Diabetes – 90-95% of all adults diagnosed </a:t>
            </a:r>
          </a:p>
          <a:p>
            <a:pPr lvl="1">
              <a:spcAft>
                <a:spcPts val="600"/>
              </a:spcAft>
              <a:buClr>
                <a:srgbClr val="000000"/>
              </a:buClr>
            </a:pPr>
            <a:r>
              <a:rPr lang="en-US" alt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Gestational Diabetes </a:t>
            </a:r>
          </a:p>
          <a:p>
            <a:pPr lvl="1">
              <a:spcAft>
                <a:spcPts val="600"/>
              </a:spcAft>
              <a:buClr>
                <a:srgbClr val="000000"/>
              </a:buClr>
            </a:pPr>
            <a:r>
              <a:rPr lang="en-US" alt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Other Types of Diabetes</a:t>
            </a:r>
          </a:p>
        </p:txBody>
      </p:sp>
      <p:sp>
        <p:nvSpPr>
          <p:cNvPr id="8" name="Text Placeholder 4"/>
          <p:cNvSpPr txBox="1">
            <a:spLocks/>
          </p:cNvSpPr>
          <p:nvPr/>
        </p:nvSpPr>
        <p:spPr>
          <a:xfrm>
            <a:off x="1295400" y="6348984"/>
            <a:ext cx="7570788" cy="4328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rPr>
              <a:t>SOURCES:  Centers for Disease Control and Prevention. National Diabetes Statistics Report: Estimates of Diabetes and Its Burden in the United States, 2014. Atlanta, GA: US Department of Health and Human Services; </a:t>
            </a: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2014.</a:t>
            </a:r>
            <a:endPar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latin typeface="Calibri" panose="020F0502020204030204" pitchFamily="34" charset="0"/>
              </a:rPr>
              <a:pPr algn="r">
                <a:defRPr/>
              </a:pPr>
              <a:t>6</a:t>
            </a:fld>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6001677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99"/>
          <p:cNvSpPr txBox="1">
            <a:spLocks noChangeArrowheads="1"/>
          </p:cNvSpPr>
          <p:nvPr/>
        </p:nvSpPr>
        <p:spPr bwMode="auto">
          <a:xfrm>
            <a:off x="691676" y="207943"/>
            <a:ext cx="8628316" cy="707886"/>
          </a:xfrm>
          <a:prstGeom prst="rect">
            <a:avLst/>
          </a:prstGeom>
          <a:noFill/>
          <a:ln w="9525">
            <a:noFill/>
            <a:miter lim="800000"/>
            <a:headEnd/>
            <a:tailEnd/>
          </a:ln>
          <a:effectLst/>
        </p:spPr>
        <p:txBody>
          <a:bodyPr wrap="square">
            <a:spAutoFit/>
          </a:bodyPr>
          <a:lstStyle/>
          <a:p>
            <a:pPr algn="ctr">
              <a:spcBef>
                <a:spcPct val="50000"/>
              </a:spcBef>
            </a:pPr>
            <a:r>
              <a:rPr lang="en-US" sz="2000" dirty="0">
                <a:solidFill>
                  <a:srgbClr val="003F72"/>
                </a:solidFill>
                <a:latin typeface="Arial Black" panose="020B0A04020102020204" pitchFamily="34" charset="0"/>
              </a:rPr>
              <a:t>County-level Estimates of </a:t>
            </a:r>
            <a:r>
              <a:rPr lang="en-US" sz="2000" dirty="0" smtClean="0">
                <a:solidFill>
                  <a:srgbClr val="003F72"/>
                </a:solidFill>
                <a:latin typeface="Arial Black" panose="020B0A04020102020204" pitchFamily="34" charset="0"/>
              </a:rPr>
              <a:t>Diagnosed Diabetes </a:t>
            </a:r>
            <a:br>
              <a:rPr lang="en-US" sz="2000" dirty="0" smtClean="0">
                <a:solidFill>
                  <a:srgbClr val="003F72"/>
                </a:solidFill>
                <a:latin typeface="Arial Black" panose="020B0A04020102020204" pitchFamily="34" charset="0"/>
              </a:rPr>
            </a:br>
            <a:r>
              <a:rPr lang="en-US" sz="2000" dirty="0" smtClean="0">
                <a:solidFill>
                  <a:srgbClr val="003F72"/>
                </a:solidFill>
                <a:latin typeface="Arial Black" panose="020B0A04020102020204" pitchFamily="34" charset="0"/>
              </a:rPr>
              <a:t>among </a:t>
            </a:r>
            <a:r>
              <a:rPr lang="en-US" sz="2000" dirty="0">
                <a:solidFill>
                  <a:srgbClr val="003F72"/>
                </a:solidFill>
                <a:latin typeface="Arial Black" panose="020B0A04020102020204" pitchFamily="34" charset="0"/>
              </a:rPr>
              <a:t>Adults </a:t>
            </a:r>
            <a:r>
              <a:rPr lang="en-US" sz="2000" dirty="0" smtClean="0">
                <a:solidFill>
                  <a:srgbClr val="003F72"/>
                </a:solidFill>
                <a:latin typeface="Arial Black" panose="020B0A04020102020204" pitchFamily="34" charset="0"/>
              </a:rPr>
              <a:t>Aged ≥20 Years</a:t>
            </a:r>
            <a:r>
              <a:rPr lang="en-US" sz="2000" dirty="0">
                <a:solidFill>
                  <a:srgbClr val="003F72"/>
                </a:solidFill>
                <a:latin typeface="Arial Black" panose="020B0A04020102020204" pitchFamily="34" charset="0"/>
              </a:rPr>
              <a:t>: </a:t>
            </a:r>
            <a:r>
              <a:rPr lang="en-US" sz="2000" dirty="0" smtClean="0">
                <a:solidFill>
                  <a:srgbClr val="003F72"/>
                </a:solidFill>
                <a:latin typeface="Arial Black" panose="020B0A04020102020204" pitchFamily="34" charset="0"/>
              </a:rPr>
              <a:t>United States 2005</a:t>
            </a:r>
            <a:endParaRPr lang="en-US" dirty="0">
              <a:solidFill>
                <a:srgbClr val="003F72"/>
              </a:solidFill>
              <a:latin typeface="Arial Black" panose="020B0A04020102020204" pitchFamily="34" charset="0"/>
            </a:endParaRPr>
          </a:p>
        </p:txBody>
      </p:sp>
      <p:grpSp>
        <p:nvGrpSpPr>
          <p:cNvPr id="2" name="Group 1"/>
          <p:cNvGrpSpPr/>
          <p:nvPr/>
        </p:nvGrpSpPr>
        <p:grpSpPr>
          <a:xfrm>
            <a:off x="711823" y="936084"/>
            <a:ext cx="8579796" cy="5622741"/>
            <a:chOff x="711823" y="936084"/>
            <a:chExt cx="8579796" cy="5622741"/>
          </a:xfrm>
        </p:grpSpPr>
        <p:sp>
          <p:nvSpPr>
            <p:cNvPr id="9" name="TextBox 8"/>
            <p:cNvSpPr txBox="1"/>
            <p:nvPr/>
          </p:nvSpPr>
          <p:spPr>
            <a:xfrm>
              <a:off x="5175237" y="5405598"/>
              <a:ext cx="1143000" cy="246221"/>
            </a:xfrm>
            <a:prstGeom prst="rect">
              <a:avLst/>
            </a:prstGeom>
            <a:noFill/>
          </p:spPr>
          <p:txBody>
            <a:bodyPr wrap="square" rtlCol="0">
              <a:spAutoFit/>
            </a:bodyPr>
            <a:lstStyle/>
            <a:p>
              <a:r>
                <a:rPr lang="en-US" sz="1000" dirty="0" smtClean="0">
                  <a:solidFill>
                    <a:srgbClr val="000000"/>
                  </a:solidFill>
                  <a:latin typeface="Arial" panose="020B0604020202020204" pitchFamily="34" charset="0"/>
                  <a:cs typeface="Arial" panose="020B0604020202020204" pitchFamily="34" charset="0"/>
                </a:rPr>
                <a:t>Percentage</a:t>
              </a:r>
              <a:endParaRPr lang="en-US" sz="1000" dirty="0">
                <a:solidFill>
                  <a:srgbClr val="000000"/>
                </a:solidFill>
                <a:latin typeface="Arial" panose="020B0604020202020204" pitchFamily="34" charset="0"/>
                <a:cs typeface="Arial" panose="020B0604020202020204" pitchFamily="34" charset="0"/>
              </a:endParaRPr>
            </a:p>
          </p:txBody>
        </p:sp>
        <p:pic>
          <p:nvPicPr>
            <p:cNvPr id="10" name="Picture 3"/>
            <p:cNvPicPr>
              <a:picLocks noChangeAspect="1" noChangeArrowheads="1"/>
            </p:cNvPicPr>
            <p:nvPr/>
          </p:nvPicPr>
          <p:blipFill>
            <a:blip r:embed="rId2" cstate="print"/>
            <a:srcRect/>
            <a:stretch>
              <a:fillRect/>
            </a:stretch>
          </p:blipFill>
          <p:spPr bwMode="auto">
            <a:xfrm>
              <a:off x="5255185" y="5696985"/>
              <a:ext cx="797040" cy="861840"/>
            </a:xfrm>
            <a:prstGeom prst="rect">
              <a:avLst/>
            </a:prstGeom>
            <a:noFill/>
            <a:ln w="9525">
              <a:noFill/>
              <a:miter lim="800000"/>
              <a:headEnd/>
              <a:tailEnd/>
            </a:ln>
            <a:effectLst/>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4596" r="6287"/>
            <a:stretch/>
          </p:blipFill>
          <p:spPr>
            <a:xfrm>
              <a:off x="711823" y="936084"/>
              <a:ext cx="8579796" cy="5185029"/>
            </a:xfrm>
            <a:prstGeom prst="rect">
              <a:avLst/>
            </a:prstGeom>
          </p:spPr>
        </p:pic>
      </p:grpSp>
      <p:sp>
        <p:nvSpPr>
          <p:cNvPr id="7" name="TextBox 6"/>
          <p:cNvSpPr txBox="1"/>
          <p:nvPr/>
        </p:nvSpPr>
        <p:spPr>
          <a:xfrm>
            <a:off x="1508609" y="6038850"/>
            <a:ext cx="3358666" cy="523220"/>
          </a:xfrm>
          <a:prstGeom prst="rect">
            <a:avLst/>
          </a:prstGeom>
          <a:noFill/>
        </p:spPr>
        <p:txBody>
          <a:bodyPr wrap="square" rtlCol="0">
            <a:spAutoFit/>
          </a:bodyPr>
          <a:lstStyle/>
          <a:p>
            <a:r>
              <a:rPr lang="en-US" sz="1400" dirty="0">
                <a:solidFill>
                  <a:srgbClr val="000000"/>
                </a:solidFill>
                <a:latin typeface="Arial" panose="020B0604020202020204" pitchFamily="34" charset="0"/>
                <a:cs typeface="Arial" panose="020B0604020202020204" pitchFamily="34" charset="0"/>
              </a:rPr>
              <a:t>National Diabetes Surveillance </a:t>
            </a:r>
            <a:r>
              <a:rPr lang="en-US" sz="1400" dirty="0" smtClean="0">
                <a:solidFill>
                  <a:srgbClr val="000000"/>
                </a:solidFill>
                <a:latin typeface="Arial" panose="020B0604020202020204" pitchFamily="34" charset="0"/>
                <a:cs typeface="Arial" panose="020B0604020202020204" pitchFamily="34" charset="0"/>
              </a:rPr>
              <a:t>System </a:t>
            </a:r>
            <a:r>
              <a:rPr lang="en-US" sz="1400" dirty="0">
                <a:solidFill>
                  <a:srgbClr val="000000"/>
                </a:solidFill>
                <a:latin typeface="Arial" panose="020B0604020202020204" pitchFamily="34" charset="0"/>
                <a:cs typeface="Arial" panose="020B0604020202020204" pitchFamily="34" charset="0"/>
              </a:rPr>
              <a:t>www.cdc.gov/diabetes</a:t>
            </a:r>
          </a:p>
        </p:txBody>
      </p:sp>
      <p:sp>
        <p:nvSpPr>
          <p:cNvPr id="12" name="TextBox 11"/>
          <p:cNvSpPr txBox="1"/>
          <p:nvPr/>
        </p:nvSpPr>
        <p:spPr>
          <a:xfrm>
            <a:off x="8467725" y="6457950"/>
            <a:ext cx="361950" cy="276999"/>
          </a:xfrm>
          <a:prstGeom prst="rect">
            <a:avLst/>
          </a:prstGeom>
          <a:noFill/>
        </p:spPr>
        <p:txBody>
          <a:bodyPr wrap="square" rtlCol="0">
            <a:spAutoFit/>
          </a:bodyPr>
          <a:lstStyle/>
          <a:p>
            <a:pPr algn="r"/>
            <a:fld id="{337BD94B-9A63-4E36-A999-886A54B3289E}" type="slidenum">
              <a:rPr lang="en-US" sz="1200" smtClean="0">
                <a:solidFill>
                  <a:srgbClr val="000000"/>
                </a:solidFill>
                <a:latin typeface="Arial" panose="020B0604020202020204" pitchFamily="34" charset="0"/>
                <a:cs typeface="Arial" panose="020B0604020202020204" pitchFamily="34" charset="0"/>
              </a:rPr>
              <a:pPr algn="r"/>
              <a:t>60</a:t>
            </a:fld>
            <a:endParaRPr lang="en-US" sz="1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63523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99"/>
          <p:cNvSpPr txBox="1">
            <a:spLocks noChangeArrowheads="1"/>
          </p:cNvSpPr>
          <p:nvPr/>
        </p:nvSpPr>
        <p:spPr bwMode="auto">
          <a:xfrm>
            <a:off x="691676" y="207943"/>
            <a:ext cx="8628316" cy="707886"/>
          </a:xfrm>
          <a:prstGeom prst="rect">
            <a:avLst/>
          </a:prstGeom>
          <a:noFill/>
          <a:ln w="9525">
            <a:noFill/>
            <a:miter lim="800000"/>
            <a:headEnd/>
            <a:tailEnd/>
          </a:ln>
          <a:effectLst/>
        </p:spPr>
        <p:txBody>
          <a:bodyPr wrap="square">
            <a:spAutoFit/>
          </a:bodyPr>
          <a:lstStyle/>
          <a:p>
            <a:pPr algn="ctr">
              <a:spcBef>
                <a:spcPct val="50000"/>
              </a:spcBef>
            </a:pPr>
            <a:r>
              <a:rPr lang="en-US" sz="2000" dirty="0">
                <a:solidFill>
                  <a:srgbClr val="003F72"/>
                </a:solidFill>
                <a:latin typeface="Arial Black" panose="020B0A04020102020204" pitchFamily="34" charset="0"/>
              </a:rPr>
              <a:t>County-level Estimates of </a:t>
            </a:r>
            <a:r>
              <a:rPr lang="en-US" sz="2000" dirty="0" smtClean="0">
                <a:solidFill>
                  <a:srgbClr val="003F72"/>
                </a:solidFill>
                <a:latin typeface="Arial Black" panose="020B0A04020102020204" pitchFamily="34" charset="0"/>
              </a:rPr>
              <a:t>Diagnosed Diabetes </a:t>
            </a:r>
            <a:br>
              <a:rPr lang="en-US" sz="2000" dirty="0" smtClean="0">
                <a:solidFill>
                  <a:srgbClr val="003F72"/>
                </a:solidFill>
                <a:latin typeface="Arial Black" panose="020B0A04020102020204" pitchFamily="34" charset="0"/>
              </a:rPr>
            </a:br>
            <a:r>
              <a:rPr lang="en-US" sz="2000" dirty="0" smtClean="0">
                <a:solidFill>
                  <a:srgbClr val="003F72"/>
                </a:solidFill>
                <a:latin typeface="Arial Black" panose="020B0A04020102020204" pitchFamily="34" charset="0"/>
              </a:rPr>
              <a:t>among </a:t>
            </a:r>
            <a:r>
              <a:rPr lang="en-US" sz="2000" dirty="0">
                <a:solidFill>
                  <a:srgbClr val="003F72"/>
                </a:solidFill>
                <a:latin typeface="Arial Black" panose="020B0A04020102020204" pitchFamily="34" charset="0"/>
              </a:rPr>
              <a:t>Adults </a:t>
            </a:r>
            <a:r>
              <a:rPr lang="en-US" sz="2000" dirty="0" smtClean="0">
                <a:solidFill>
                  <a:srgbClr val="003F72"/>
                </a:solidFill>
                <a:latin typeface="Arial Black" panose="020B0A04020102020204" pitchFamily="34" charset="0"/>
              </a:rPr>
              <a:t>Aged ≥20 Years</a:t>
            </a:r>
            <a:r>
              <a:rPr lang="en-US" sz="2000" dirty="0">
                <a:solidFill>
                  <a:srgbClr val="003F72"/>
                </a:solidFill>
                <a:latin typeface="Arial Black" panose="020B0A04020102020204" pitchFamily="34" charset="0"/>
              </a:rPr>
              <a:t>: </a:t>
            </a:r>
            <a:r>
              <a:rPr lang="en-US" sz="2000" dirty="0" smtClean="0">
                <a:solidFill>
                  <a:srgbClr val="003F72"/>
                </a:solidFill>
                <a:latin typeface="Arial Black" panose="020B0A04020102020204" pitchFamily="34" charset="0"/>
              </a:rPr>
              <a:t>United States 2006</a:t>
            </a:r>
            <a:endParaRPr lang="en-US" dirty="0">
              <a:solidFill>
                <a:srgbClr val="003F72"/>
              </a:solidFill>
              <a:latin typeface="Arial Black" panose="020B0A04020102020204" pitchFamily="34" charset="0"/>
            </a:endParaRPr>
          </a:p>
        </p:txBody>
      </p:sp>
      <p:grpSp>
        <p:nvGrpSpPr>
          <p:cNvPr id="2" name="Group 1"/>
          <p:cNvGrpSpPr/>
          <p:nvPr/>
        </p:nvGrpSpPr>
        <p:grpSpPr>
          <a:xfrm>
            <a:off x="-31750" y="719468"/>
            <a:ext cx="10153650" cy="5847236"/>
            <a:chOff x="-31750" y="719468"/>
            <a:chExt cx="10153650" cy="5847236"/>
          </a:xfrm>
        </p:grpSpPr>
        <p:grpSp>
          <p:nvGrpSpPr>
            <p:cNvPr id="9" name="Group 8"/>
            <p:cNvGrpSpPr/>
            <p:nvPr/>
          </p:nvGrpSpPr>
          <p:grpSpPr>
            <a:xfrm>
              <a:off x="-31750" y="719468"/>
              <a:ext cx="10153650" cy="5339961"/>
              <a:chOff x="-409575" y="517914"/>
              <a:chExt cx="10153650" cy="5339961"/>
            </a:xfrm>
          </p:grpSpPr>
          <p:pic>
            <p:nvPicPr>
              <p:cNvPr id="10" name="Picture 9" descr="Map of the United States shows the 2006 county-level estimates of diagnosed diabetes prevalence among adults aged 20 years and older, by percent. Most of the counties with the highest prevalence of diagnosed diabetes are found in the South. Most of the counties with the lowest prevalence of diagnosed diabetes are found in the Northeast and the West. For data used to create this map, see http://www.cdc.gov/diabetes/atlas/countydata/County_EXCELstatelistDM.html."/>
              <p:cNvPicPr>
                <a:picLocks noChangeAspect="1"/>
              </p:cNvPicPr>
              <p:nvPr/>
            </p:nvPicPr>
            <p:blipFill rotWithShape="1">
              <a:blip r:embed="rId2" cstate="email">
                <a:extLst>
                  <a:ext uri="{28A0092B-C50C-407E-A947-70E740481C1C}">
                    <a14:useLocalDpi xmlns:a14="http://schemas.microsoft.com/office/drawing/2010/main" val="0"/>
                  </a:ext>
                </a:extLst>
              </a:blip>
              <a:srcRect b="15561"/>
              <a:stretch/>
            </p:blipFill>
            <p:spPr>
              <a:xfrm>
                <a:off x="-409575" y="517914"/>
                <a:ext cx="10153650" cy="5320911"/>
              </a:xfrm>
              <a:prstGeom prst="rect">
                <a:avLst/>
              </a:prstGeom>
            </p:spPr>
          </p:pic>
          <p:sp>
            <p:nvSpPr>
              <p:cNvPr id="11" name="Rectangle 10"/>
              <p:cNvSpPr/>
              <p:nvPr/>
            </p:nvSpPr>
            <p:spPr>
              <a:xfrm>
                <a:off x="4942221" y="5619750"/>
                <a:ext cx="602821" cy="238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5175237" y="5413477"/>
              <a:ext cx="1143000" cy="246221"/>
            </a:xfrm>
            <a:prstGeom prst="rect">
              <a:avLst/>
            </a:prstGeom>
            <a:noFill/>
          </p:spPr>
          <p:txBody>
            <a:bodyPr wrap="square" rtlCol="0">
              <a:spAutoFit/>
            </a:bodyPr>
            <a:lstStyle/>
            <a:p>
              <a:r>
                <a:rPr lang="en-US" sz="1000" dirty="0" smtClean="0">
                  <a:solidFill>
                    <a:srgbClr val="000000"/>
                  </a:solidFill>
                  <a:latin typeface="Arial" panose="020B0604020202020204" pitchFamily="34" charset="0"/>
                  <a:cs typeface="Arial" panose="020B0604020202020204" pitchFamily="34" charset="0"/>
                </a:rPr>
                <a:t>Percentage</a:t>
              </a:r>
              <a:endParaRPr lang="en-US" sz="1000" dirty="0">
                <a:solidFill>
                  <a:srgbClr val="000000"/>
                </a:solidFill>
                <a:latin typeface="Arial" panose="020B0604020202020204" pitchFamily="34" charset="0"/>
                <a:cs typeface="Arial" panose="020B0604020202020204" pitchFamily="34" charset="0"/>
              </a:endParaRPr>
            </a:p>
          </p:txBody>
        </p:sp>
        <p:pic>
          <p:nvPicPr>
            <p:cNvPr id="13" name="Picture 3"/>
            <p:cNvPicPr>
              <a:picLocks noChangeAspect="1" noChangeArrowheads="1"/>
            </p:cNvPicPr>
            <p:nvPr/>
          </p:nvPicPr>
          <p:blipFill>
            <a:blip r:embed="rId3" cstate="print"/>
            <a:srcRect/>
            <a:stretch>
              <a:fillRect/>
            </a:stretch>
          </p:blipFill>
          <p:spPr bwMode="auto">
            <a:xfrm>
              <a:off x="5255185" y="5704864"/>
              <a:ext cx="797040" cy="861840"/>
            </a:xfrm>
            <a:prstGeom prst="rect">
              <a:avLst/>
            </a:prstGeom>
            <a:noFill/>
            <a:ln w="9525">
              <a:noFill/>
              <a:miter lim="800000"/>
              <a:headEnd/>
              <a:tailEnd/>
            </a:ln>
            <a:effectLst/>
          </p:spPr>
        </p:pic>
      </p:grpSp>
      <p:sp>
        <p:nvSpPr>
          <p:cNvPr id="14" name="TextBox 13"/>
          <p:cNvSpPr txBox="1"/>
          <p:nvPr/>
        </p:nvSpPr>
        <p:spPr>
          <a:xfrm>
            <a:off x="1508609" y="6038850"/>
            <a:ext cx="3358666" cy="523220"/>
          </a:xfrm>
          <a:prstGeom prst="rect">
            <a:avLst/>
          </a:prstGeom>
          <a:noFill/>
        </p:spPr>
        <p:txBody>
          <a:bodyPr wrap="square" rtlCol="0">
            <a:spAutoFit/>
          </a:bodyPr>
          <a:lstStyle/>
          <a:p>
            <a:r>
              <a:rPr lang="en-US" sz="1400" dirty="0">
                <a:solidFill>
                  <a:srgbClr val="000000"/>
                </a:solidFill>
                <a:latin typeface="Arial" panose="020B0604020202020204" pitchFamily="34" charset="0"/>
                <a:cs typeface="Arial" panose="020B0604020202020204" pitchFamily="34" charset="0"/>
              </a:rPr>
              <a:t>National Diabetes Surveillance </a:t>
            </a:r>
            <a:r>
              <a:rPr lang="en-US" sz="1400" dirty="0" smtClean="0">
                <a:solidFill>
                  <a:srgbClr val="000000"/>
                </a:solidFill>
                <a:latin typeface="Arial" panose="020B0604020202020204" pitchFamily="34" charset="0"/>
                <a:cs typeface="Arial" panose="020B0604020202020204" pitchFamily="34" charset="0"/>
              </a:rPr>
              <a:t>System </a:t>
            </a:r>
            <a:r>
              <a:rPr lang="en-US" sz="1400" dirty="0">
                <a:solidFill>
                  <a:srgbClr val="000000"/>
                </a:solidFill>
                <a:latin typeface="Arial" panose="020B0604020202020204" pitchFamily="34" charset="0"/>
                <a:cs typeface="Arial" panose="020B0604020202020204" pitchFamily="34" charset="0"/>
              </a:rPr>
              <a:t>www.cdc.gov/diabetes</a:t>
            </a:r>
          </a:p>
        </p:txBody>
      </p:sp>
      <p:sp>
        <p:nvSpPr>
          <p:cNvPr id="15" name="TextBox 14"/>
          <p:cNvSpPr txBox="1"/>
          <p:nvPr/>
        </p:nvSpPr>
        <p:spPr>
          <a:xfrm>
            <a:off x="8467725" y="6457950"/>
            <a:ext cx="361950" cy="276999"/>
          </a:xfrm>
          <a:prstGeom prst="rect">
            <a:avLst/>
          </a:prstGeom>
          <a:noFill/>
        </p:spPr>
        <p:txBody>
          <a:bodyPr wrap="square" rtlCol="0">
            <a:spAutoFit/>
          </a:bodyPr>
          <a:lstStyle/>
          <a:p>
            <a:pPr algn="r"/>
            <a:fld id="{337BD94B-9A63-4E36-A999-886A54B3289E}" type="slidenum">
              <a:rPr lang="en-US" sz="1200" smtClean="0">
                <a:solidFill>
                  <a:srgbClr val="000000"/>
                </a:solidFill>
                <a:latin typeface="Arial" panose="020B0604020202020204" pitchFamily="34" charset="0"/>
                <a:cs typeface="Arial" panose="020B0604020202020204" pitchFamily="34" charset="0"/>
              </a:rPr>
              <a:pPr algn="r"/>
              <a:t>61</a:t>
            </a:fld>
            <a:endParaRPr lang="en-US" sz="1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870618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99"/>
          <p:cNvSpPr txBox="1">
            <a:spLocks noChangeArrowheads="1"/>
          </p:cNvSpPr>
          <p:nvPr/>
        </p:nvSpPr>
        <p:spPr bwMode="auto">
          <a:xfrm>
            <a:off x="691676" y="207943"/>
            <a:ext cx="8628316" cy="707886"/>
          </a:xfrm>
          <a:prstGeom prst="rect">
            <a:avLst/>
          </a:prstGeom>
          <a:noFill/>
          <a:ln w="9525">
            <a:noFill/>
            <a:miter lim="800000"/>
            <a:headEnd/>
            <a:tailEnd/>
          </a:ln>
          <a:effectLst/>
        </p:spPr>
        <p:txBody>
          <a:bodyPr wrap="square">
            <a:spAutoFit/>
          </a:bodyPr>
          <a:lstStyle/>
          <a:p>
            <a:pPr algn="ctr">
              <a:spcBef>
                <a:spcPct val="50000"/>
              </a:spcBef>
            </a:pPr>
            <a:r>
              <a:rPr lang="en-US" sz="2000" dirty="0">
                <a:solidFill>
                  <a:srgbClr val="003F72"/>
                </a:solidFill>
                <a:latin typeface="Arial Black" panose="020B0A04020102020204" pitchFamily="34" charset="0"/>
              </a:rPr>
              <a:t>County-level Estimates of </a:t>
            </a:r>
            <a:r>
              <a:rPr lang="en-US" sz="2000" dirty="0" smtClean="0">
                <a:solidFill>
                  <a:srgbClr val="003F72"/>
                </a:solidFill>
                <a:latin typeface="Arial Black" panose="020B0A04020102020204" pitchFamily="34" charset="0"/>
              </a:rPr>
              <a:t>Diagnosed Diabetes </a:t>
            </a:r>
            <a:br>
              <a:rPr lang="en-US" sz="2000" dirty="0" smtClean="0">
                <a:solidFill>
                  <a:srgbClr val="003F72"/>
                </a:solidFill>
                <a:latin typeface="Arial Black" panose="020B0A04020102020204" pitchFamily="34" charset="0"/>
              </a:rPr>
            </a:br>
            <a:r>
              <a:rPr lang="en-US" sz="2000" dirty="0" smtClean="0">
                <a:solidFill>
                  <a:srgbClr val="003F72"/>
                </a:solidFill>
                <a:latin typeface="Arial Black" panose="020B0A04020102020204" pitchFamily="34" charset="0"/>
              </a:rPr>
              <a:t>among </a:t>
            </a:r>
            <a:r>
              <a:rPr lang="en-US" sz="2000" dirty="0">
                <a:solidFill>
                  <a:srgbClr val="003F72"/>
                </a:solidFill>
                <a:latin typeface="Arial Black" panose="020B0A04020102020204" pitchFamily="34" charset="0"/>
              </a:rPr>
              <a:t>Adults </a:t>
            </a:r>
            <a:r>
              <a:rPr lang="en-US" sz="2000" dirty="0" smtClean="0">
                <a:solidFill>
                  <a:srgbClr val="003F72"/>
                </a:solidFill>
                <a:latin typeface="Arial Black" panose="020B0A04020102020204" pitchFamily="34" charset="0"/>
              </a:rPr>
              <a:t>Aged ≥20 Years</a:t>
            </a:r>
            <a:r>
              <a:rPr lang="en-US" sz="2000" dirty="0">
                <a:solidFill>
                  <a:srgbClr val="003F72"/>
                </a:solidFill>
                <a:latin typeface="Arial Black" panose="020B0A04020102020204" pitchFamily="34" charset="0"/>
              </a:rPr>
              <a:t>: </a:t>
            </a:r>
            <a:r>
              <a:rPr lang="en-US" sz="2000" dirty="0" smtClean="0">
                <a:solidFill>
                  <a:srgbClr val="003F72"/>
                </a:solidFill>
                <a:latin typeface="Arial Black" panose="020B0A04020102020204" pitchFamily="34" charset="0"/>
              </a:rPr>
              <a:t>United States 2007</a:t>
            </a:r>
            <a:endParaRPr lang="en-US" dirty="0">
              <a:solidFill>
                <a:srgbClr val="003F72"/>
              </a:solidFill>
              <a:latin typeface="Arial Black" panose="020B0A04020102020204" pitchFamily="34" charset="0"/>
            </a:endParaRPr>
          </a:p>
        </p:txBody>
      </p:sp>
      <p:grpSp>
        <p:nvGrpSpPr>
          <p:cNvPr id="2" name="Group 1"/>
          <p:cNvGrpSpPr/>
          <p:nvPr/>
        </p:nvGrpSpPr>
        <p:grpSpPr>
          <a:xfrm>
            <a:off x="710726" y="929516"/>
            <a:ext cx="8579796" cy="5643538"/>
            <a:chOff x="710726" y="929516"/>
            <a:chExt cx="8579796" cy="5643538"/>
          </a:xfrm>
        </p:grpSpPr>
        <p:sp>
          <p:nvSpPr>
            <p:cNvPr id="9" name="TextBox 8"/>
            <p:cNvSpPr txBox="1"/>
            <p:nvPr/>
          </p:nvSpPr>
          <p:spPr>
            <a:xfrm>
              <a:off x="5155209" y="5419827"/>
              <a:ext cx="1143000" cy="246221"/>
            </a:xfrm>
            <a:prstGeom prst="rect">
              <a:avLst/>
            </a:prstGeom>
            <a:noFill/>
          </p:spPr>
          <p:txBody>
            <a:bodyPr wrap="square" rtlCol="0">
              <a:spAutoFit/>
            </a:bodyPr>
            <a:lstStyle/>
            <a:p>
              <a:r>
                <a:rPr lang="en-US" sz="1000" dirty="0" smtClean="0">
                  <a:solidFill>
                    <a:srgbClr val="000000"/>
                  </a:solidFill>
                  <a:latin typeface="Arial" panose="020B0604020202020204" pitchFamily="34" charset="0"/>
                  <a:cs typeface="Arial" panose="020B0604020202020204" pitchFamily="34" charset="0"/>
                </a:rPr>
                <a:t>Percentage</a:t>
              </a:r>
              <a:endParaRPr lang="en-US" sz="1000" dirty="0">
                <a:solidFill>
                  <a:srgbClr val="000000"/>
                </a:solidFill>
                <a:latin typeface="Arial" panose="020B0604020202020204" pitchFamily="34" charset="0"/>
                <a:cs typeface="Arial" panose="020B0604020202020204" pitchFamily="34" charset="0"/>
              </a:endParaRPr>
            </a:p>
          </p:txBody>
        </p:sp>
        <p:pic>
          <p:nvPicPr>
            <p:cNvPr id="10" name="Picture 3"/>
            <p:cNvPicPr>
              <a:picLocks noChangeAspect="1" noChangeArrowheads="1"/>
            </p:cNvPicPr>
            <p:nvPr/>
          </p:nvPicPr>
          <p:blipFill>
            <a:blip r:embed="rId2" cstate="print"/>
            <a:srcRect/>
            <a:stretch>
              <a:fillRect/>
            </a:stretch>
          </p:blipFill>
          <p:spPr bwMode="auto">
            <a:xfrm>
              <a:off x="5235157" y="5711214"/>
              <a:ext cx="797040" cy="861840"/>
            </a:xfrm>
            <a:prstGeom prst="rect">
              <a:avLst/>
            </a:prstGeom>
            <a:noFill/>
            <a:ln w="9525">
              <a:noFill/>
              <a:miter lim="800000"/>
              <a:headEnd/>
              <a:tailEnd/>
            </a:ln>
            <a:effectLst/>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4596" r="6287"/>
            <a:stretch/>
          </p:blipFill>
          <p:spPr>
            <a:xfrm>
              <a:off x="710726" y="929516"/>
              <a:ext cx="8579796" cy="5185029"/>
            </a:xfrm>
            <a:prstGeom prst="rect">
              <a:avLst/>
            </a:prstGeom>
          </p:spPr>
        </p:pic>
      </p:grpSp>
      <p:sp>
        <p:nvSpPr>
          <p:cNvPr id="7" name="TextBox 6"/>
          <p:cNvSpPr txBox="1"/>
          <p:nvPr/>
        </p:nvSpPr>
        <p:spPr>
          <a:xfrm>
            <a:off x="1508609" y="6038850"/>
            <a:ext cx="3358666" cy="523220"/>
          </a:xfrm>
          <a:prstGeom prst="rect">
            <a:avLst/>
          </a:prstGeom>
          <a:noFill/>
        </p:spPr>
        <p:txBody>
          <a:bodyPr wrap="square" rtlCol="0">
            <a:spAutoFit/>
          </a:bodyPr>
          <a:lstStyle/>
          <a:p>
            <a:r>
              <a:rPr lang="en-US" sz="1400" dirty="0">
                <a:solidFill>
                  <a:srgbClr val="000000"/>
                </a:solidFill>
                <a:latin typeface="Arial" panose="020B0604020202020204" pitchFamily="34" charset="0"/>
                <a:cs typeface="Arial" panose="020B0604020202020204" pitchFamily="34" charset="0"/>
              </a:rPr>
              <a:t>National Diabetes Surveillance </a:t>
            </a:r>
            <a:r>
              <a:rPr lang="en-US" sz="1400" dirty="0" smtClean="0">
                <a:solidFill>
                  <a:srgbClr val="000000"/>
                </a:solidFill>
                <a:latin typeface="Arial" panose="020B0604020202020204" pitchFamily="34" charset="0"/>
                <a:cs typeface="Arial" panose="020B0604020202020204" pitchFamily="34" charset="0"/>
              </a:rPr>
              <a:t>System </a:t>
            </a:r>
            <a:r>
              <a:rPr lang="en-US" sz="1400" dirty="0">
                <a:solidFill>
                  <a:srgbClr val="000000"/>
                </a:solidFill>
                <a:latin typeface="Arial" panose="020B0604020202020204" pitchFamily="34" charset="0"/>
                <a:cs typeface="Arial" panose="020B0604020202020204" pitchFamily="34" charset="0"/>
              </a:rPr>
              <a:t>www.cdc.gov/diabetes</a:t>
            </a:r>
          </a:p>
        </p:txBody>
      </p:sp>
      <p:sp>
        <p:nvSpPr>
          <p:cNvPr id="12" name="TextBox 11"/>
          <p:cNvSpPr txBox="1"/>
          <p:nvPr/>
        </p:nvSpPr>
        <p:spPr>
          <a:xfrm>
            <a:off x="8467725" y="6457950"/>
            <a:ext cx="361950" cy="276999"/>
          </a:xfrm>
          <a:prstGeom prst="rect">
            <a:avLst/>
          </a:prstGeom>
          <a:noFill/>
        </p:spPr>
        <p:txBody>
          <a:bodyPr wrap="square" rtlCol="0">
            <a:spAutoFit/>
          </a:bodyPr>
          <a:lstStyle/>
          <a:p>
            <a:pPr algn="r"/>
            <a:fld id="{337BD94B-9A63-4E36-A999-886A54B3289E}" type="slidenum">
              <a:rPr lang="en-US" sz="1200" smtClean="0">
                <a:solidFill>
                  <a:srgbClr val="000000"/>
                </a:solidFill>
                <a:latin typeface="Arial" panose="020B0604020202020204" pitchFamily="34" charset="0"/>
                <a:cs typeface="Arial" panose="020B0604020202020204" pitchFamily="34" charset="0"/>
              </a:rPr>
              <a:pPr algn="r"/>
              <a:t>62</a:t>
            </a:fld>
            <a:endParaRPr lang="en-US" sz="1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5756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99"/>
          <p:cNvSpPr txBox="1">
            <a:spLocks noChangeArrowheads="1"/>
          </p:cNvSpPr>
          <p:nvPr/>
        </p:nvSpPr>
        <p:spPr bwMode="auto">
          <a:xfrm>
            <a:off x="691676" y="207943"/>
            <a:ext cx="8628316" cy="707886"/>
          </a:xfrm>
          <a:prstGeom prst="rect">
            <a:avLst/>
          </a:prstGeom>
          <a:noFill/>
          <a:ln w="9525">
            <a:noFill/>
            <a:miter lim="800000"/>
            <a:headEnd/>
            <a:tailEnd/>
          </a:ln>
          <a:effectLst/>
        </p:spPr>
        <p:txBody>
          <a:bodyPr wrap="square">
            <a:spAutoFit/>
          </a:bodyPr>
          <a:lstStyle/>
          <a:p>
            <a:pPr algn="ctr">
              <a:spcBef>
                <a:spcPct val="50000"/>
              </a:spcBef>
            </a:pPr>
            <a:r>
              <a:rPr lang="en-US" sz="2000" dirty="0">
                <a:solidFill>
                  <a:srgbClr val="003F72"/>
                </a:solidFill>
                <a:latin typeface="Arial Black" panose="020B0A04020102020204" pitchFamily="34" charset="0"/>
              </a:rPr>
              <a:t>County-level Estimates of </a:t>
            </a:r>
            <a:r>
              <a:rPr lang="en-US" sz="2000" dirty="0" smtClean="0">
                <a:solidFill>
                  <a:srgbClr val="003F72"/>
                </a:solidFill>
                <a:latin typeface="Arial Black" panose="020B0A04020102020204" pitchFamily="34" charset="0"/>
              </a:rPr>
              <a:t>Diagnosed Diabetes </a:t>
            </a:r>
            <a:br>
              <a:rPr lang="en-US" sz="2000" dirty="0" smtClean="0">
                <a:solidFill>
                  <a:srgbClr val="003F72"/>
                </a:solidFill>
                <a:latin typeface="Arial Black" panose="020B0A04020102020204" pitchFamily="34" charset="0"/>
              </a:rPr>
            </a:br>
            <a:r>
              <a:rPr lang="en-US" sz="2000" dirty="0" smtClean="0">
                <a:solidFill>
                  <a:srgbClr val="003F72"/>
                </a:solidFill>
                <a:latin typeface="Arial Black" panose="020B0A04020102020204" pitchFamily="34" charset="0"/>
              </a:rPr>
              <a:t>among </a:t>
            </a:r>
            <a:r>
              <a:rPr lang="en-US" sz="2000" dirty="0">
                <a:solidFill>
                  <a:srgbClr val="003F72"/>
                </a:solidFill>
                <a:latin typeface="Arial Black" panose="020B0A04020102020204" pitchFamily="34" charset="0"/>
              </a:rPr>
              <a:t>Adults </a:t>
            </a:r>
            <a:r>
              <a:rPr lang="en-US" sz="2000" dirty="0" smtClean="0">
                <a:solidFill>
                  <a:srgbClr val="003F72"/>
                </a:solidFill>
                <a:latin typeface="Arial Black" panose="020B0A04020102020204" pitchFamily="34" charset="0"/>
              </a:rPr>
              <a:t>Aged ≥20 Years</a:t>
            </a:r>
            <a:r>
              <a:rPr lang="en-US" sz="2000" dirty="0">
                <a:solidFill>
                  <a:srgbClr val="003F72"/>
                </a:solidFill>
                <a:latin typeface="Arial Black" panose="020B0A04020102020204" pitchFamily="34" charset="0"/>
              </a:rPr>
              <a:t>: </a:t>
            </a:r>
            <a:r>
              <a:rPr lang="en-US" sz="2000" dirty="0" smtClean="0">
                <a:solidFill>
                  <a:srgbClr val="003F72"/>
                </a:solidFill>
                <a:latin typeface="Arial Black" panose="020B0A04020102020204" pitchFamily="34" charset="0"/>
              </a:rPr>
              <a:t>United States 2008</a:t>
            </a:r>
            <a:endParaRPr lang="en-US" dirty="0">
              <a:solidFill>
                <a:srgbClr val="003F72"/>
              </a:solidFill>
              <a:latin typeface="Arial Black" panose="020B0A04020102020204" pitchFamily="34" charset="0"/>
            </a:endParaRPr>
          </a:p>
        </p:txBody>
      </p:sp>
      <p:grpSp>
        <p:nvGrpSpPr>
          <p:cNvPr id="2" name="Group 1"/>
          <p:cNvGrpSpPr/>
          <p:nvPr/>
        </p:nvGrpSpPr>
        <p:grpSpPr>
          <a:xfrm>
            <a:off x="703245" y="929616"/>
            <a:ext cx="8589525" cy="5622743"/>
            <a:chOff x="703245" y="929616"/>
            <a:chExt cx="8589525" cy="5622743"/>
          </a:xfrm>
        </p:grpSpPr>
        <p:sp>
          <p:nvSpPr>
            <p:cNvPr id="9" name="TextBox 8"/>
            <p:cNvSpPr txBox="1"/>
            <p:nvPr/>
          </p:nvSpPr>
          <p:spPr>
            <a:xfrm>
              <a:off x="5176391" y="5399132"/>
              <a:ext cx="1143000" cy="246221"/>
            </a:xfrm>
            <a:prstGeom prst="rect">
              <a:avLst/>
            </a:prstGeom>
            <a:noFill/>
          </p:spPr>
          <p:txBody>
            <a:bodyPr wrap="square" rtlCol="0">
              <a:spAutoFit/>
            </a:bodyPr>
            <a:lstStyle/>
            <a:p>
              <a:r>
                <a:rPr lang="en-US" sz="1000" dirty="0" smtClean="0">
                  <a:solidFill>
                    <a:srgbClr val="000000"/>
                  </a:solidFill>
                  <a:latin typeface="Arial" panose="020B0604020202020204" pitchFamily="34" charset="0"/>
                  <a:cs typeface="Arial" panose="020B0604020202020204" pitchFamily="34" charset="0"/>
                </a:rPr>
                <a:t>Percentage</a:t>
              </a:r>
              <a:endParaRPr lang="en-US" sz="1000" dirty="0">
                <a:solidFill>
                  <a:srgbClr val="000000"/>
                </a:solidFill>
                <a:latin typeface="Arial" panose="020B0604020202020204" pitchFamily="34" charset="0"/>
                <a:cs typeface="Arial" panose="020B0604020202020204" pitchFamily="34" charset="0"/>
              </a:endParaRPr>
            </a:p>
          </p:txBody>
        </p:sp>
        <p:pic>
          <p:nvPicPr>
            <p:cNvPr id="10" name="Picture 3"/>
            <p:cNvPicPr>
              <a:picLocks noChangeAspect="1" noChangeArrowheads="1"/>
            </p:cNvPicPr>
            <p:nvPr/>
          </p:nvPicPr>
          <p:blipFill>
            <a:blip r:embed="rId2" cstate="print"/>
            <a:srcRect/>
            <a:stretch>
              <a:fillRect/>
            </a:stretch>
          </p:blipFill>
          <p:spPr bwMode="auto">
            <a:xfrm>
              <a:off x="5256339" y="5690519"/>
              <a:ext cx="797040" cy="861840"/>
            </a:xfrm>
            <a:prstGeom prst="rect">
              <a:avLst/>
            </a:prstGeom>
            <a:noFill/>
            <a:ln w="9525">
              <a:noFill/>
              <a:miter lim="800000"/>
              <a:headEnd/>
              <a:tailEnd/>
            </a:ln>
            <a:effectLst/>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4518" r="6287"/>
            <a:stretch/>
          </p:blipFill>
          <p:spPr>
            <a:xfrm>
              <a:off x="703245" y="929616"/>
              <a:ext cx="8589525" cy="5185029"/>
            </a:xfrm>
            <a:prstGeom prst="rect">
              <a:avLst/>
            </a:prstGeom>
          </p:spPr>
        </p:pic>
      </p:grpSp>
      <p:sp>
        <p:nvSpPr>
          <p:cNvPr id="7" name="TextBox 6"/>
          <p:cNvSpPr txBox="1"/>
          <p:nvPr/>
        </p:nvSpPr>
        <p:spPr>
          <a:xfrm>
            <a:off x="1508609" y="6038850"/>
            <a:ext cx="3358666" cy="523220"/>
          </a:xfrm>
          <a:prstGeom prst="rect">
            <a:avLst/>
          </a:prstGeom>
          <a:noFill/>
        </p:spPr>
        <p:txBody>
          <a:bodyPr wrap="square" rtlCol="0">
            <a:spAutoFit/>
          </a:bodyPr>
          <a:lstStyle/>
          <a:p>
            <a:r>
              <a:rPr lang="en-US" sz="1400" dirty="0">
                <a:solidFill>
                  <a:srgbClr val="000000"/>
                </a:solidFill>
                <a:latin typeface="Arial" panose="020B0604020202020204" pitchFamily="34" charset="0"/>
                <a:cs typeface="Arial" panose="020B0604020202020204" pitchFamily="34" charset="0"/>
              </a:rPr>
              <a:t>National Diabetes Surveillance </a:t>
            </a:r>
            <a:r>
              <a:rPr lang="en-US" sz="1400" dirty="0" smtClean="0">
                <a:solidFill>
                  <a:srgbClr val="000000"/>
                </a:solidFill>
                <a:latin typeface="Arial" panose="020B0604020202020204" pitchFamily="34" charset="0"/>
                <a:cs typeface="Arial" panose="020B0604020202020204" pitchFamily="34" charset="0"/>
              </a:rPr>
              <a:t>System </a:t>
            </a:r>
            <a:r>
              <a:rPr lang="en-US" sz="1400" dirty="0">
                <a:solidFill>
                  <a:srgbClr val="000000"/>
                </a:solidFill>
                <a:latin typeface="Arial" panose="020B0604020202020204" pitchFamily="34" charset="0"/>
                <a:cs typeface="Arial" panose="020B0604020202020204" pitchFamily="34" charset="0"/>
              </a:rPr>
              <a:t>www.cdc.gov/diabetes</a:t>
            </a:r>
          </a:p>
        </p:txBody>
      </p:sp>
      <p:sp>
        <p:nvSpPr>
          <p:cNvPr id="12" name="TextBox 11"/>
          <p:cNvSpPr txBox="1"/>
          <p:nvPr/>
        </p:nvSpPr>
        <p:spPr>
          <a:xfrm>
            <a:off x="8467725" y="6457950"/>
            <a:ext cx="361950" cy="276999"/>
          </a:xfrm>
          <a:prstGeom prst="rect">
            <a:avLst/>
          </a:prstGeom>
          <a:noFill/>
        </p:spPr>
        <p:txBody>
          <a:bodyPr wrap="square" rtlCol="0">
            <a:spAutoFit/>
          </a:bodyPr>
          <a:lstStyle/>
          <a:p>
            <a:pPr algn="r"/>
            <a:fld id="{337BD94B-9A63-4E36-A999-886A54B3289E}" type="slidenum">
              <a:rPr lang="en-US" sz="1200" smtClean="0">
                <a:solidFill>
                  <a:srgbClr val="000000"/>
                </a:solidFill>
                <a:latin typeface="Arial" panose="020B0604020202020204" pitchFamily="34" charset="0"/>
                <a:cs typeface="Arial" panose="020B0604020202020204" pitchFamily="34" charset="0"/>
              </a:rPr>
              <a:pPr algn="r"/>
              <a:t>63</a:t>
            </a:fld>
            <a:endParaRPr lang="en-US" sz="1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69678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99"/>
          <p:cNvSpPr txBox="1">
            <a:spLocks noChangeArrowheads="1"/>
          </p:cNvSpPr>
          <p:nvPr/>
        </p:nvSpPr>
        <p:spPr bwMode="auto">
          <a:xfrm>
            <a:off x="691676" y="207943"/>
            <a:ext cx="8628316" cy="707886"/>
          </a:xfrm>
          <a:prstGeom prst="rect">
            <a:avLst/>
          </a:prstGeom>
          <a:noFill/>
          <a:ln w="9525">
            <a:noFill/>
            <a:miter lim="800000"/>
            <a:headEnd/>
            <a:tailEnd/>
          </a:ln>
          <a:effectLst/>
        </p:spPr>
        <p:txBody>
          <a:bodyPr wrap="square">
            <a:spAutoFit/>
          </a:bodyPr>
          <a:lstStyle/>
          <a:p>
            <a:pPr algn="ctr">
              <a:spcBef>
                <a:spcPct val="50000"/>
              </a:spcBef>
            </a:pPr>
            <a:r>
              <a:rPr lang="en-US" sz="2000" dirty="0">
                <a:solidFill>
                  <a:srgbClr val="003F72"/>
                </a:solidFill>
                <a:latin typeface="Arial Black" panose="020B0A04020102020204" pitchFamily="34" charset="0"/>
              </a:rPr>
              <a:t>County-level Estimates of </a:t>
            </a:r>
            <a:r>
              <a:rPr lang="en-US" sz="2000" dirty="0" smtClean="0">
                <a:solidFill>
                  <a:srgbClr val="003F72"/>
                </a:solidFill>
                <a:latin typeface="Arial Black" panose="020B0A04020102020204" pitchFamily="34" charset="0"/>
              </a:rPr>
              <a:t>Diagnosed Diabetes </a:t>
            </a:r>
            <a:br>
              <a:rPr lang="en-US" sz="2000" dirty="0" smtClean="0">
                <a:solidFill>
                  <a:srgbClr val="003F72"/>
                </a:solidFill>
                <a:latin typeface="Arial Black" panose="020B0A04020102020204" pitchFamily="34" charset="0"/>
              </a:rPr>
            </a:br>
            <a:r>
              <a:rPr lang="en-US" sz="2000" dirty="0" smtClean="0">
                <a:solidFill>
                  <a:srgbClr val="003F72"/>
                </a:solidFill>
                <a:latin typeface="Arial Black" panose="020B0A04020102020204" pitchFamily="34" charset="0"/>
              </a:rPr>
              <a:t>among </a:t>
            </a:r>
            <a:r>
              <a:rPr lang="en-US" sz="2000" dirty="0">
                <a:solidFill>
                  <a:srgbClr val="003F72"/>
                </a:solidFill>
                <a:latin typeface="Arial Black" panose="020B0A04020102020204" pitchFamily="34" charset="0"/>
              </a:rPr>
              <a:t>Adults </a:t>
            </a:r>
            <a:r>
              <a:rPr lang="en-US" sz="2000" dirty="0" smtClean="0">
                <a:solidFill>
                  <a:srgbClr val="003F72"/>
                </a:solidFill>
                <a:latin typeface="Arial Black" panose="020B0A04020102020204" pitchFamily="34" charset="0"/>
              </a:rPr>
              <a:t>Aged ≥20 Years</a:t>
            </a:r>
            <a:r>
              <a:rPr lang="en-US" sz="2000" dirty="0">
                <a:solidFill>
                  <a:srgbClr val="003F72"/>
                </a:solidFill>
                <a:latin typeface="Arial Black" panose="020B0A04020102020204" pitchFamily="34" charset="0"/>
              </a:rPr>
              <a:t>: </a:t>
            </a:r>
            <a:r>
              <a:rPr lang="en-US" sz="2000" dirty="0" smtClean="0">
                <a:solidFill>
                  <a:srgbClr val="003F72"/>
                </a:solidFill>
                <a:latin typeface="Arial Black" panose="020B0A04020102020204" pitchFamily="34" charset="0"/>
              </a:rPr>
              <a:t>United States 2009</a:t>
            </a:r>
            <a:endParaRPr lang="en-US" dirty="0">
              <a:solidFill>
                <a:srgbClr val="003F72"/>
              </a:solidFill>
              <a:latin typeface="Arial Black" panose="020B0A04020102020204" pitchFamily="34" charset="0"/>
            </a:endParaRPr>
          </a:p>
        </p:txBody>
      </p:sp>
      <p:grpSp>
        <p:nvGrpSpPr>
          <p:cNvPr id="2" name="Group 1"/>
          <p:cNvGrpSpPr/>
          <p:nvPr/>
        </p:nvGrpSpPr>
        <p:grpSpPr>
          <a:xfrm>
            <a:off x="818016" y="928529"/>
            <a:ext cx="8501975" cy="5624488"/>
            <a:chOff x="818016" y="928529"/>
            <a:chExt cx="8501975" cy="5624488"/>
          </a:xfrm>
        </p:grpSpPr>
        <p:sp>
          <p:nvSpPr>
            <p:cNvPr id="9" name="TextBox 8"/>
            <p:cNvSpPr txBox="1"/>
            <p:nvPr/>
          </p:nvSpPr>
          <p:spPr>
            <a:xfrm>
              <a:off x="5170608" y="5399790"/>
              <a:ext cx="1143000" cy="246221"/>
            </a:xfrm>
            <a:prstGeom prst="rect">
              <a:avLst/>
            </a:prstGeom>
            <a:noFill/>
          </p:spPr>
          <p:txBody>
            <a:bodyPr wrap="square" rtlCol="0">
              <a:spAutoFit/>
            </a:bodyPr>
            <a:lstStyle/>
            <a:p>
              <a:r>
                <a:rPr lang="en-US" sz="1000" dirty="0" smtClean="0">
                  <a:solidFill>
                    <a:srgbClr val="000000"/>
                  </a:solidFill>
                  <a:latin typeface="Arial" panose="020B0604020202020204" pitchFamily="34" charset="0"/>
                  <a:cs typeface="Arial" panose="020B0604020202020204" pitchFamily="34" charset="0"/>
                </a:rPr>
                <a:t>Percentage</a:t>
              </a:r>
              <a:endParaRPr lang="en-US" sz="1000" dirty="0">
                <a:solidFill>
                  <a:srgbClr val="000000"/>
                </a:solidFill>
                <a:latin typeface="Arial" panose="020B0604020202020204" pitchFamily="34" charset="0"/>
                <a:cs typeface="Arial" panose="020B0604020202020204" pitchFamily="34" charset="0"/>
              </a:endParaRPr>
            </a:p>
          </p:txBody>
        </p:sp>
        <p:pic>
          <p:nvPicPr>
            <p:cNvPr id="10" name="Picture 3"/>
            <p:cNvPicPr>
              <a:picLocks noChangeAspect="1" noChangeArrowheads="1"/>
            </p:cNvPicPr>
            <p:nvPr/>
          </p:nvPicPr>
          <p:blipFill>
            <a:blip r:embed="rId2" cstate="print"/>
            <a:srcRect/>
            <a:stretch>
              <a:fillRect/>
            </a:stretch>
          </p:blipFill>
          <p:spPr bwMode="auto">
            <a:xfrm>
              <a:off x="5250556" y="5691177"/>
              <a:ext cx="797040" cy="861840"/>
            </a:xfrm>
            <a:prstGeom prst="rect">
              <a:avLst/>
            </a:prstGeom>
            <a:noFill/>
            <a:ln w="9525">
              <a:noFill/>
              <a:miter lim="800000"/>
              <a:headEnd/>
              <a:tailEnd/>
            </a:ln>
            <a:effectLst/>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5459" r="6050"/>
            <a:stretch/>
          </p:blipFill>
          <p:spPr>
            <a:xfrm>
              <a:off x="818016" y="928529"/>
              <a:ext cx="8501975" cy="5185029"/>
            </a:xfrm>
            <a:prstGeom prst="rect">
              <a:avLst/>
            </a:prstGeom>
          </p:spPr>
        </p:pic>
      </p:grpSp>
      <p:sp>
        <p:nvSpPr>
          <p:cNvPr id="7" name="TextBox 6"/>
          <p:cNvSpPr txBox="1"/>
          <p:nvPr/>
        </p:nvSpPr>
        <p:spPr>
          <a:xfrm>
            <a:off x="1508609" y="6038850"/>
            <a:ext cx="3358666" cy="523220"/>
          </a:xfrm>
          <a:prstGeom prst="rect">
            <a:avLst/>
          </a:prstGeom>
          <a:noFill/>
        </p:spPr>
        <p:txBody>
          <a:bodyPr wrap="square" rtlCol="0">
            <a:spAutoFit/>
          </a:bodyPr>
          <a:lstStyle/>
          <a:p>
            <a:r>
              <a:rPr lang="en-US" sz="1400" dirty="0">
                <a:solidFill>
                  <a:srgbClr val="000000"/>
                </a:solidFill>
                <a:latin typeface="Arial" panose="020B0604020202020204" pitchFamily="34" charset="0"/>
                <a:cs typeface="Arial" panose="020B0604020202020204" pitchFamily="34" charset="0"/>
              </a:rPr>
              <a:t>National Diabetes Surveillance </a:t>
            </a:r>
            <a:r>
              <a:rPr lang="en-US" sz="1400" dirty="0" smtClean="0">
                <a:solidFill>
                  <a:srgbClr val="000000"/>
                </a:solidFill>
                <a:latin typeface="Arial" panose="020B0604020202020204" pitchFamily="34" charset="0"/>
                <a:cs typeface="Arial" panose="020B0604020202020204" pitchFamily="34" charset="0"/>
              </a:rPr>
              <a:t>System </a:t>
            </a:r>
            <a:r>
              <a:rPr lang="en-US" sz="1400" dirty="0">
                <a:solidFill>
                  <a:srgbClr val="000000"/>
                </a:solidFill>
                <a:latin typeface="Arial" panose="020B0604020202020204" pitchFamily="34" charset="0"/>
                <a:cs typeface="Arial" panose="020B0604020202020204" pitchFamily="34" charset="0"/>
              </a:rPr>
              <a:t>www.cdc.gov/diabetes</a:t>
            </a:r>
          </a:p>
        </p:txBody>
      </p:sp>
      <p:sp>
        <p:nvSpPr>
          <p:cNvPr id="12" name="TextBox 11"/>
          <p:cNvSpPr txBox="1"/>
          <p:nvPr/>
        </p:nvSpPr>
        <p:spPr>
          <a:xfrm>
            <a:off x="8467725" y="6457950"/>
            <a:ext cx="361950" cy="276999"/>
          </a:xfrm>
          <a:prstGeom prst="rect">
            <a:avLst/>
          </a:prstGeom>
          <a:noFill/>
        </p:spPr>
        <p:txBody>
          <a:bodyPr wrap="square" rtlCol="0">
            <a:spAutoFit/>
          </a:bodyPr>
          <a:lstStyle/>
          <a:p>
            <a:pPr algn="r"/>
            <a:fld id="{337BD94B-9A63-4E36-A999-886A54B3289E}" type="slidenum">
              <a:rPr lang="en-US" sz="1200" smtClean="0">
                <a:solidFill>
                  <a:srgbClr val="000000"/>
                </a:solidFill>
                <a:latin typeface="Arial" panose="020B0604020202020204" pitchFamily="34" charset="0"/>
                <a:cs typeface="Arial" panose="020B0604020202020204" pitchFamily="34" charset="0"/>
              </a:rPr>
              <a:pPr algn="r"/>
              <a:t>64</a:t>
            </a:fld>
            <a:endParaRPr lang="en-US" sz="1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59778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99"/>
          <p:cNvSpPr txBox="1">
            <a:spLocks noChangeArrowheads="1"/>
          </p:cNvSpPr>
          <p:nvPr/>
        </p:nvSpPr>
        <p:spPr bwMode="auto">
          <a:xfrm>
            <a:off x="691676" y="207943"/>
            <a:ext cx="8628316" cy="707886"/>
          </a:xfrm>
          <a:prstGeom prst="rect">
            <a:avLst/>
          </a:prstGeom>
          <a:noFill/>
          <a:ln w="9525">
            <a:noFill/>
            <a:miter lim="800000"/>
            <a:headEnd/>
            <a:tailEnd/>
          </a:ln>
          <a:effectLst/>
        </p:spPr>
        <p:txBody>
          <a:bodyPr wrap="square">
            <a:spAutoFit/>
          </a:bodyPr>
          <a:lstStyle/>
          <a:p>
            <a:pPr algn="ctr">
              <a:spcBef>
                <a:spcPct val="50000"/>
              </a:spcBef>
            </a:pPr>
            <a:r>
              <a:rPr lang="en-US" sz="2000" dirty="0">
                <a:solidFill>
                  <a:srgbClr val="003F72"/>
                </a:solidFill>
                <a:latin typeface="Arial Black" panose="020B0A04020102020204" pitchFamily="34" charset="0"/>
              </a:rPr>
              <a:t>County-level Estimates of </a:t>
            </a:r>
            <a:r>
              <a:rPr lang="en-US" sz="2000" dirty="0" smtClean="0">
                <a:solidFill>
                  <a:srgbClr val="003F72"/>
                </a:solidFill>
                <a:latin typeface="Arial Black" panose="020B0A04020102020204" pitchFamily="34" charset="0"/>
              </a:rPr>
              <a:t>Diagnosed Diabetes </a:t>
            </a:r>
            <a:br>
              <a:rPr lang="en-US" sz="2000" dirty="0" smtClean="0">
                <a:solidFill>
                  <a:srgbClr val="003F72"/>
                </a:solidFill>
                <a:latin typeface="Arial Black" panose="020B0A04020102020204" pitchFamily="34" charset="0"/>
              </a:rPr>
            </a:br>
            <a:r>
              <a:rPr lang="en-US" sz="2000" dirty="0" smtClean="0">
                <a:solidFill>
                  <a:srgbClr val="003F72"/>
                </a:solidFill>
                <a:latin typeface="Arial Black" panose="020B0A04020102020204" pitchFamily="34" charset="0"/>
              </a:rPr>
              <a:t>among </a:t>
            </a:r>
            <a:r>
              <a:rPr lang="en-US" sz="2000" dirty="0">
                <a:solidFill>
                  <a:srgbClr val="003F72"/>
                </a:solidFill>
                <a:latin typeface="Arial Black" panose="020B0A04020102020204" pitchFamily="34" charset="0"/>
              </a:rPr>
              <a:t>Adults </a:t>
            </a:r>
            <a:r>
              <a:rPr lang="en-US" sz="2000" dirty="0" smtClean="0">
                <a:solidFill>
                  <a:srgbClr val="003F72"/>
                </a:solidFill>
                <a:latin typeface="Arial Black" panose="020B0A04020102020204" pitchFamily="34" charset="0"/>
              </a:rPr>
              <a:t>Aged ≥20 Years</a:t>
            </a:r>
            <a:r>
              <a:rPr lang="en-US" sz="2000" dirty="0">
                <a:solidFill>
                  <a:srgbClr val="003F72"/>
                </a:solidFill>
                <a:latin typeface="Arial Black" panose="020B0A04020102020204" pitchFamily="34" charset="0"/>
              </a:rPr>
              <a:t>: </a:t>
            </a:r>
            <a:r>
              <a:rPr lang="en-US" sz="2000" dirty="0" smtClean="0">
                <a:solidFill>
                  <a:srgbClr val="003F72"/>
                </a:solidFill>
                <a:latin typeface="Arial Black" panose="020B0A04020102020204" pitchFamily="34" charset="0"/>
              </a:rPr>
              <a:t>United States 2010</a:t>
            </a:r>
            <a:endParaRPr lang="en-US" dirty="0">
              <a:solidFill>
                <a:srgbClr val="003F72"/>
              </a:solidFill>
              <a:latin typeface="Arial Black" panose="020B0A04020102020204" pitchFamily="34" charset="0"/>
            </a:endParaRPr>
          </a:p>
        </p:txBody>
      </p:sp>
      <p:grpSp>
        <p:nvGrpSpPr>
          <p:cNvPr id="6" name="Group 5"/>
          <p:cNvGrpSpPr/>
          <p:nvPr/>
        </p:nvGrpSpPr>
        <p:grpSpPr>
          <a:xfrm>
            <a:off x="719325" y="927801"/>
            <a:ext cx="8570069" cy="5626203"/>
            <a:chOff x="719325" y="927801"/>
            <a:chExt cx="8570069" cy="5626203"/>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4675" r="6286"/>
            <a:stretch/>
          </p:blipFill>
          <p:spPr>
            <a:xfrm>
              <a:off x="719325" y="927801"/>
              <a:ext cx="8570069" cy="5185029"/>
            </a:xfrm>
            <a:prstGeom prst="rect">
              <a:avLst/>
            </a:prstGeom>
          </p:spPr>
        </p:pic>
        <p:sp>
          <p:nvSpPr>
            <p:cNvPr id="10" name="TextBox 9"/>
            <p:cNvSpPr txBox="1"/>
            <p:nvPr/>
          </p:nvSpPr>
          <p:spPr>
            <a:xfrm>
              <a:off x="5178001" y="5400777"/>
              <a:ext cx="1143000" cy="246221"/>
            </a:xfrm>
            <a:prstGeom prst="rect">
              <a:avLst/>
            </a:prstGeom>
            <a:noFill/>
          </p:spPr>
          <p:txBody>
            <a:bodyPr wrap="square" rtlCol="0">
              <a:spAutoFit/>
            </a:bodyPr>
            <a:lstStyle/>
            <a:p>
              <a:r>
                <a:rPr lang="en-US" sz="1000" dirty="0" smtClean="0">
                  <a:solidFill>
                    <a:srgbClr val="000000"/>
                  </a:solidFill>
                  <a:latin typeface="Arial" panose="020B0604020202020204" pitchFamily="34" charset="0"/>
                  <a:cs typeface="Arial" panose="020B0604020202020204" pitchFamily="34" charset="0"/>
                </a:rPr>
                <a:t>Percentage</a:t>
              </a:r>
              <a:endParaRPr lang="en-US" sz="1000" dirty="0">
                <a:solidFill>
                  <a:srgbClr val="000000"/>
                </a:solidFill>
                <a:latin typeface="Arial" panose="020B0604020202020204" pitchFamily="34" charset="0"/>
                <a:cs typeface="Arial" panose="020B0604020202020204" pitchFamily="34" charset="0"/>
              </a:endParaRPr>
            </a:p>
          </p:txBody>
        </p:sp>
        <p:pic>
          <p:nvPicPr>
            <p:cNvPr id="11" name="Picture 3"/>
            <p:cNvPicPr>
              <a:picLocks noChangeAspect="1" noChangeArrowheads="1"/>
            </p:cNvPicPr>
            <p:nvPr/>
          </p:nvPicPr>
          <p:blipFill>
            <a:blip r:embed="rId3" cstate="print"/>
            <a:srcRect/>
            <a:stretch>
              <a:fillRect/>
            </a:stretch>
          </p:blipFill>
          <p:spPr bwMode="auto">
            <a:xfrm>
              <a:off x="5257949" y="5692164"/>
              <a:ext cx="797040" cy="861840"/>
            </a:xfrm>
            <a:prstGeom prst="rect">
              <a:avLst/>
            </a:prstGeom>
            <a:noFill/>
            <a:ln w="9525">
              <a:noFill/>
              <a:miter lim="800000"/>
              <a:headEnd/>
              <a:tailEnd/>
            </a:ln>
            <a:effectLst/>
          </p:spPr>
        </p:pic>
      </p:grpSp>
      <p:sp>
        <p:nvSpPr>
          <p:cNvPr id="7" name="TextBox 6"/>
          <p:cNvSpPr txBox="1"/>
          <p:nvPr/>
        </p:nvSpPr>
        <p:spPr>
          <a:xfrm>
            <a:off x="1508609" y="6038850"/>
            <a:ext cx="3358666" cy="523220"/>
          </a:xfrm>
          <a:prstGeom prst="rect">
            <a:avLst/>
          </a:prstGeom>
          <a:noFill/>
        </p:spPr>
        <p:txBody>
          <a:bodyPr wrap="square" rtlCol="0">
            <a:spAutoFit/>
          </a:bodyPr>
          <a:lstStyle/>
          <a:p>
            <a:r>
              <a:rPr lang="en-US" sz="1400" dirty="0">
                <a:solidFill>
                  <a:srgbClr val="000000"/>
                </a:solidFill>
                <a:latin typeface="Arial" panose="020B0604020202020204" pitchFamily="34" charset="0"/>
                <a:cs typeface="Arial" panose="020B0604020202020204" pitchFamily="34" charset="0"/>
              </a:rPr>
              <a:t>National Diabetes Surveillance </a:t>
            </a:r>
            <a:r>
              <a:rPr lang="en-US" sz="1400" dirty="0" smtClean="0">
                <a:solidFill>
                  <a:srgbClr val="000000"/>
                </a:solidFill>
                <a:latin typeface="Arial" panose="020B0604020202020204" pitchFamily="34" charset="0"/>
                <a:cs typeface="Arial" panose="020B0604020202020204" pitchFamily="34" charset="0"/>
              </a:rPr>
              <a:t>System </a:t>
            </a:r>
            <a:r>
              <a:rPr lang="en-US" sz="1400" dirty="0">
                <a:solidFill>
                  <a:srgbClr val="000000"/>
                </a:solidFill>
                <a:latin typeface="Arial" panose="020B0604020202020204" pitchFamily="34" charset="0"/>
                <a:cs typeface="Arial" panose="020B0604020202020204" pitchFamily="34" charset="0"/>
              </a:rPr>
              <a:t>www.cdc.gov/diabetes</a:t>
            </a:r>
          </a:p>
        </p:txBody>
      </p:sp>
      <p:sp>
        <p:nvSpPr>
          <p:cNvPr id="12" name="TextBox 11"/>
          <p:cNvSpPr txBox="1"/>
          <p:nvPr/>
        </p:nvSpPr>
        <p:spPr>
          <a:xfrm>
            <a:off x="8467725" y="6457950"/>
            <a:ext cx="361950" cy="276999"/>
          </a:xfrm>
          <a:prstGeom prst="rect">
            <a:avLst/>
          </a:prstGeom>
          <a:noFill/>
        </p:spPr>
        <p:txBody>
          <a:bodyPr wrap="square" rtlCol="0">
            <a:spAutoFit/>
          </a:bodyPr>
          <a:lstStyle/>
          <a:p>
            <a:pPr algn="r"/>
            <a:fld id="{337BD94B-9A63-4E36-A999-886A54B3289E}" type="slidenum">
              <a:rPr lang="en-US" sz="1200" smtClean="0">
                <a:solidFill>
                  <a:srgbClr val="000000"/>
                </a:solidFill>
                <a:latin typeface="Arial" panose="020B0604020202020204" pitchFamily="34" charset="0"/>
                <a:cs typeface="Arial" panose="020B0604020202020204" pitchFamily="34" charset="0"/>
              </a:rPr>
              <a:pPr algn="r"/>
              <a:t>65</a:t>
            </a:fld>
            <a:endParaRPr lang="en-US" sz="1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04341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99"/>
          <p:cNvSpPr txBox="1">
            <a:spLocks noChangeArrowheads="1"/>
          </p:cNvSpPr>
          <p:nvPr/>
        </p:nvSpPr>
        <p:spPr bwMode="auto">
          <a:xfrm>
            <a:off x="691676" y="207943"/>
            <a:ext cx="8628316" cy="707886"/>
          </a:xfrm>
          <a:prstGeom prst="rect">
            <a:avLst/>
          </a:prstGeom>
          <a:noFill/>
          <a:ln w="9525">
            <a:noFill/>
            <a:miter lim="800000"/>
            <a:headEnd/>
            <a:tailEnd/>
          </a:ln>
          <a:effectLst/>
        </p:spPr>
        <p:txBody>
          <a:bodyPr wrap="square">
            <a:spAutoFit/>
          </a:bodyPr>
          <a:lstStyle/>
          <a:p>
            <a:pPr algn="ctr">
              <a:spcBef>
                <a:spcPct val="50000"/>
              </a:spcBef>
            </a:pPr>
            <a:r>
              <a:rPr lang="en-US" sz="2000" dirty="0" smtClean="0">
                <a:solidFill>
                  <a:srgbClr val="003F72"/>
                </a:solidFill>
                <a:latin typeface="Arial Black" panose="020B0A04020102020204" pitchFamily="34" charset="0"/>
              </a:rPr>
              <a:t>County-Level </a:t>
            </a:r>
            <a:r>
              <a:rPr lang="en-US" sz="2000" dirty="0">
                <a:solidFill>
                  <a:srgbClr val="003F72"/>
                </a:solidFill>
                <a:latin typeface="Arial Black" panose="020B0A04020102020204" pitchFamily="34" charset="0"/>
              </a:rPr>
              <a:t>Estimates of </a:t>
            </a:r>
            <a:r>
              <a:rPr lang="en-US" sz="2000" dirty="0" smtClean="0">
                <a:solidFill>
                  <a:srgbClr val="003F72"/>
                </a:solidFill>
                <a:latin typeface="Arial Black" panose="020B0A04020102020204" pitchFamily="34" charset="0"/>
              </a:rPr>
              <a:t>Diagnosed Diabetes </a:t>
            </a:r>
            <a:br>
              <a:rPr lang="en-US" sz="2000" dirty="0" smtClean="0">
                <a:solidFill>
                  <a:srgbClr val="003F72"/>
                </a:solidFill>
                <a:latin typeface="Arial Black" panose="020B0A04020102020204" pitchFamily="34" charset="0"/>
              </a:rPr>
            </a:br>
            <a:r>
              <a:rPr lang="en-US" sz="2000" dirty="0" smtClean="0">
                <a:solidFill>
                  <a:srgbClr val="003F72"/>
                </a:solidFill>
                <a:latin typeface="Arial Black" panose="020B0A04020102020204" pitchFamily="34" charset="0"/>
              </a:rPr>
              <a:t>among </a:t>
            </a:r>
            <a:r>
              <a:rPr lang="en-US" sz="2000" dirty="0">
                <a:solidFill>
                  <a:srgbClr val="003F72"/>
                </a:solidFill>
                <a:latin typeface="Arial Black" panose="020B0A04020102020204" pitchFamily="34" charset="0"/>
              </a:rPr>
              <a:t>Adults </a:t>
            </a:r>
            <a:r>
              <a:rPr lang="en-US" sz="2000" dirty="0" smtClean="0">
                <a:solidFill>
                  <a:srgbClr val="003F72"/>
                </a:solidFill>
                <a:latin typeface="Arial Black" panose="020B0A04020102020204" pitchFamily="34" charset="0"/>
              </a:rPr>
              <a:t>Aged ≥20 Years</a:t>
            </a:r>
            <a:r>
              <a:rPr lang="en-US" sz="2000" dirty="0">
                <a:solidFill>
                  <a:srgbClr val="003F72"/>
                </a:solidFill>
                <a:latin typeface="Arial Black" panose="020B0A04020102020204" pitchFamily="34" charset="0"/>
              </a:rPr>
              <a:t>: </a:t>
            </a:r>
            <a:r>
              <a:rPr lang="en-US" sz="2000" dirty="0" smtClean="0">
                <a:solidFill>
                  <a:srgbClr val="003F72"/>
                </a:solidFill>
                <a:latin typeface="Arial Black" panose="020B0A04020102020204" pitchFamily="34" charset="0"/>
              </a:rPr>
              <a:t>United States 2011</a:t>
            </a:r>
            <a:endParaRPr lang="en-US" dirty="0">
              <a:solidFill>
                <a:srgbClr val="003F72"/>
              </a:solidFill>
              <a:latin typeface="Arial Black" panose="020B0A04020102020204" pitchFamily="34" charset="0"/>
            </a:endParaRPr>
          </a:p>
        </p:txBody>
      </p:sp>
      <p:grpSp>
        <p:nvGrpSpPr>
          <p:cNvPr id="4" name="Group 3"/>
          <p:cNvGrpSpPr/>
          <p:nvPr/>
        </p:nvGrpSpPr>
        <p:grpSpPr>
          <a:xfrm>
            <a:off x="875030" y="939800"/>
            <a:ext cx="8265795" cy="5614204"/>
            <a:chOff x="875030" y="939800"/>
            <a:chExt cx="8265795" cy="5614204"/>
          </a:xfrm>
        </p:grpSpPr>
        <p:grpSp>
          <p:nvGrpSpPr>
            <p:cNvPr id="3" name="Group 2"/>
            <p:cNvGrpSpPr/>
            <p:nvPr/>
          </p:nvGrpSpPr>
          <p:grpSpPr>
            <a:xfrm>
              <a:off x="875030" y="939800"/>
              <a:ext cx="8265795" cy="5130800"/>
              <a:chOff x="875030" y="939800"/>
              <a:chExt cx="8265795" cy="5130800"/>
            </a:xfrm>
          </p:grpSpPr>
          <p:pic>
            <p:nvPicPr>
              <p:cNvPr id="14" name="Picture 13" descr="Map of the United States shows the 2011 county-level estimates of diagnosed diabetes prevalence among adults aged 20 years and older, by percent. Most of the counties with the highest prevalence of diagnosed diabetes are found in the South. Most of the counties with the lowest prevalence of diagnosed diabetes are found in the Northeast and the West. For data used to create this map, see http://www.cdc.gov/diabetes/atlas/countydata/County_EXCELstatelistDM.html."/>
              <p:cNvPicPr>
                <a:picLocks noChangeAspect="1"/>
              </p:cNvPicPr>
              <p:nvPr/>
            </p:nvPicPr>
            <p:blipFill rotWithShape="1">
              <a:blip r:embed="rId2" cstate="email">
                <a:extLst>
                  <a:ext uri="{28A0092B-C50C-407E-A947-70E740481C1C}">
                    <a14:useLocalDpi xmlns:a14="http://schemas.microsoft.com/office/drawing/2010/main" val="0"/>
                  </a:ext>
                </a:extLst>
              </a:blip>
              <a:srcRect l="9171" t="3633" r="9587" b="15209"/>
              <a:stretch/>
            </p:blipFill>
            <p:spPr>
              <a:xfrm>
                <a:off x="875030" y="939800"/>
                <a:ext cx="8265795" cy="5130800"/>
              </a:xfrm>
              <a:prstGeom prst="rect">
                <a:avLst/>
              </a:prstGeom>
            </p:spPr>
          </p:pic>
          <p:sp>
            <p:nvSpPr>
              <p:cNvPr id="2" name="Rectangle 1"/>
              <p:cNvSpPr/>
              <p:nvPr/>
            </p:nvSpPr>
            <p:spPr bwMode="auto">
              <a:xfrm>
                <a:off x="5334000" y="5791200"/>
                <a:ext cx="581025" cy="279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grpSp>
        <p:sp>
          <p:nvSpPr>
            <p:cNvPr id="19" name="TextBox 18"/>
            <p:cNvSpPr txBox="1"/>
            <p:nvPr/>
          </p:nvSpPr>
          <p:spPr>
            <a:xfrm>
              <a:off x="5178001" y="5400777"/>
              <a:ext cx="1143000" cy="246221"/>
            </a:xfrm>
            <a:prstGeom prst="rect">
              <a:avLst/>
            </a:prstGeom>
            <a:noFill/>
          </p:spPr>
          <p:txBody>
            <a:bodyPr wrap="square" rtlCol="0">
              <a:spAutoFit/>
            </a:bodyPr>
            <a:lstStyle/>
            <a:p>
              <a:r>
                <a:rPr lang="en-US" sz="1000" dirty="0" smtClean="0">
                  <a:solidFill>
                    <a:srgbClr val="000000"/>
                  </a:solidFill>
                  <a:latin typeface="Arial" panose="020B0604020202020204" pitchFamily="34" charset="0"/>
                  <a:cs typeface="Arial" panose="020B0604020202020204" pitchFamily="34" charset="0"/>
                </a:rPr>
                <a:t>Percentage</a:t>
              </a:r>
              <a:endParaRPr lang="en-US" sz="1000" dirty="0">
                <a:solidFill>
                  <a:srgbClr val="000000"/>
                </a:solidFill>
                <a:latin typeface="Arial" panose="020B0604020202020204" pitchFamily="34" charset="0"/>
                <a:cs typeface="Arial" panose="020B0604020202020204" pitchFamily="34" charset="0"/>
              </a:endParaRPr>
            </a:p>
          </p:txBody>
        </p:sp>
        <p:pic>
          <p:nvPicPr>
            <p:cNvPr id="20" name="Picture 3"/>
            <p:cNvPicPr>
              <a:picLocks noChangeAspect="1" noChangeArrowheads="1"/>
            </p:cNvPicPr>
            <p:nvPr/>
          </p:nvPicPr>
          <p:blipFill>
            <a:blip r:embed="rId3" cstate="print"/>
            <a:srcRect/>
            <a:stretch>
              <a:fillRect/>
            </a:stretch>
          </p:blipFill>
          <p:spPr bwMode="auto">
            <a:xfrm>
              <a:off x="5257949" y="5692164"/>
              <a:ext cx="797040" cy="861840"/>
            </a:xfrm>
            <a:prstGeom prst="rect">
              <a:avLst/>
            </a:prstGeom>
            <a:noFill/>
            <a:ln w="9525">
              <a:noFill/>
              <a:miter lim="800000"/>
              <a:headEnd/>
              <a:tailEnd/>
            </a:ln>
            <a:effectLst/>
          </p:spPr>
        </p:pic>
      </p:grpSp>
      <p:sp>
        <p:nvSpPr>
          <p:cNvPr id="9" name="TextBox 8"/>
          <p:cNvSpPr txBox="1"/>
          <p:nvPr/>
        </p:nvSpPr>
        <p:spPr>
          <a:xfrm>
            <a:off x="1508609" y="6038850"/>
            <a:ext cx="3358666" cy="523220"/>
          </a:xfrm>
          <a:prstGeom prst="rect">
            <a:avLst/>
          </a:prstGeom>
          <a:noFill/>
        </p:spPr>
        <p:txBody>
          <a:bodyPr wrap="square" rtlCol="0">
            <a:spAutoFit/>
          </a:bodyPr>
          <a:lstStyle/>
          <a:p>
            <a:r>
              <a:rPr lang="en-US" sz="1400" dirty="0">
                <a:solidFill>
                  <a:srgbClr val="000000"/>
                </a:solidFill>
                <a:latin typeface="Arial" panose="020B0604020202020204" pitchFamily="34" charset="0"/>
                <a:cs typeface="Arial" panose="020B0604020202020204" pitchFamily="34" charset="0"/>
              </a:rPr>
              <a:t>National Diabetes Surveillance </a:t>
            </a:r>
            <a:r>
              <a:rPr lang="en-US" sz="1400" dirty="0" smtClean="0">
                <a:solidFill>
                  <a:srgbClr val="000000"/>
                </a:solidFill>
                <a:latin typeface="Arial" panose="020B0604020202020204" pitchFamily="34" charset="0"/>
                <a:cs typeface="Arial" panose="020B0604020202020204" pitchFamily="34" charset="0"/>
              </a:rPr>
              <a:t>System </a:t>
            </a:r>
            <a:r>
              <a:rPr lang="en-US" sz="1400" dirty="0">
                <a:solidFill>
                  <a:srgbClr val="000000"/>
                </a:solidFill>
                <a:latin typeface="Arial" panose="020B0604020202020204" pitchFamily="34" charset="0"/>
                <a:cs typeface="Arial" panose="020B0604020202020204" pitchFamily="34" charset="0"/>
              </a:rPr>
              <a:t>www.cdc.gov/diabetes</a:t>
            </a:r>
          </a:p>
        </p:txBody>
      </p:sp>
      <p:sp>
        <p:nvSpPr>
          <p:cNvPr id="10" name="TextBox 9"/>
          <p:cNvSpPr txBox="1"/>
          <p:nvPr/>
        </p:nvSpPr>
        <p:spPr>
          <a:xfrm>
            <a:off x="8467725" y="6457950"/>
            <a:ext cx="361950" cy="276999"/>
          </a:xfrm>
          <a:prstGeom prst="rect">
            <a:avLst/>
          </a:prstGeom>
          <a:noFill/>
        </p:spPr>
        <p:txBody>
          <a:bodyPr wrap="square" rtlCol="0">
            <a:spAutoFit/>
          </a:bodyPr>
          <a:lstStyle/>
          <a:p>
            <a:pPr algn="r"/>
            <a:fld id="{337BD94B-9A63-4E36-A999-886A54B3289E}" type="slidenum">
              <a:rPr lang="en-US" sz="1200" smtClean="0">
                <a:solidFill>
                  <a:srgbClr val="000000"/>
                </a:solidFill>
                <a:latin typeface="Arial" panose="020B0604020202020204" pitchFamily="34" charset="0"/>
                <a:cs typeface="Arial" panose="020B0604020202020204" pitchFamily="34" charset="0"/>
              </a:rPr>
              <a:pPr algn="r"/>
              <a:t>66</a:t>
            </a:fld>
            <a:endParaRPr lang="en-US" sz="1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07404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2"/>
          <p:cNvSpPr>
            <a:spLocks noGrp="1"/>
          </p:cNvSpPr>
          <p:nvPr>
            <p:ph type="title"/>
          </p:nvPr>
        </p:nvSpPr>
        <p:spPr>
          <a:xfrm>
            <a:off x="1423598" y="28420"/>
            <a:ext cx="7615002" cy="1143000"/>
          </a:xfrm>
          <a:ln/>
        </p:spPr>
        <p:txBody>
          <a:bodyPr/>
          <a:lstStyle/>
          <a:p>
            <a:r>
              <a:rPr lang="en-US" sz="2400" dirty="0" smtClean="0">
                <a:cs typeface="Arial" charset="0"/>
              </a:rPr>
              <a:t>Trends in Type 2 Diabetes Prevalence, 2001</a:t>
            </a:r>
            <a:r>
              <a:rPr lang="en-US" sz="2400" dirty="0" smtClean="0">
                <a:latin typeface="Arial"/>
                <a:cs typeface="Arial"/>
              </a:rPr>
              <a:t>–</a:t>
            </a:r>
            <a:r>
              <a:rPr lang="en-US" sz="2400" dirty="0" smtClean="0">
                <a:cs typeface="Arial" charset="0"/>
              </a:rPr>
              <a:t>2009, among Youth Age 10</a:t>
            </a:r>
            <a:r>
              <a:rPr lang="en-US" sz="2400" dirty="0">
                <a:latin typeface="Arial"/>
                <a:cs typeface="Arial"/>
              </a:rPr>
              <a:t>–</a:t>
            </a:r>
            <a:r>
              <a:rPr lang="en-US" sz="2400" dirty="0" smtClean="0">
                <a:cs typeface="Arial" charset="0"/>
              </a:rPr>
              <a:t>19 Years</a:t>
            </a:r>
          </a:p>
        </p:txBody>
      </p:sp>
      <p:graphicFrame>
        <p:nvGraphicFramePr>
          <p:cNvPr id="25" name="Chart 24"/>
          <p:cNvGraphicFramePr>
            <a:graphicFrameLocks/>
          </p:cNvGraphicFramePr>
          <p:nvPr>
            <p:extLst>
              <p:ext uri="{D42A27DB-BD31-4B8C-83A1-F6EECF244321}">
                <p14:modId xmlns:p14="http://schemas.microsoft.com/office/powerpoint/2010/main" val="347827623"/>
              </p:ext>
            </p:extLst>
          </p:nvPr>
        </p:nvGraphicFramePr>
        <p:xfrm>
          <a:off x="482003" y="1300162"/>
          <a:ext cx="8166697" cy="458232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5231566" y="1689104"/>
            <a:ext cx="2118465" cy="369332"/>
          </a:xfrm>
          <a:prstGeom prst="rect">
            <a:avLst/>
          </a:prstGeom>
          <a:noFill/>
        </p:spPr>
        <p:txBody>
          <a:bodyPr wrap="none" rtlCol="0">
            <a:spAutoFit/>
          </a:bodyPr>
          <a:lstStyle/>
          <a:p>
            <a:pPr eaLnBrk="0" fontAlgn="base" hangingPunct="0">
              <a:spcBef>
                <a:spcPct val="0"/>
              </a:spcBef>
              <a:spcAft>
                <a:spcPct val="0"/>
              </a:spcAft>
            </a:pPr>
            <a:r>
              <a:rPr lang="en-US" dirty="0" smtClean="0">
                <a:solidFill>
                  <a:prstClr val="white"/>
                </a:solidFill>
                <a:latin typeface="Garamond" pitchFamily="18" charset="0"/>
              </a:rPr>
              <a:t>31% </a:t>
            </a:r>
            <a:r>
              <a:rPr lang="en-US" dirty="0">
                <a:solidFill>
                  <a:prstClr val="white"/>
                </a:solidFill>
                <a:latin typeface="Garamond" pitchFamily="18" charset="0"/>
              </a:rPr>
              <a:t>relative increase </a:t>
            </a:r>
          </a:p>
        </p:txBody>
      </p:sp>
      <p:sp>
        <p:nvSpPr>
          <p:cNvPr id="3" name="TextBox 2"/>
          <p:cNvSpPr txBox="1"/>
          <p:nvPr/>
        </p:nvSpPr>
        <p:spPr>
          <a:xfrm>
            <a:off x="1508609" y="6000750"/>
            <a:ext cx="4639314" cy="307777"/>
          </a:xfrm>
          <a:prstGeom prst="rect">
            <a:avLst/>
          </a:prstGeom>
          <a:noFill/>
        </p:spPr>
        <p:txBody>
          <a:bodyPr wrap="square" rtlCol="0">
            <a:spAutoFit/>
          </a:bodyPr>
          <a:lstStyle/>
          <a:p>
            <a:r>
              <a:rPr lang="en-US" sz="1400" dirty="0" err="1">
                <a:solidFill>
                  <a:srgbClr val="000000"/>
                </a:solidFill>
                <a:latin typeface="Arial" panose="020B0604020202020204" pitchFamily="34" charset="0"/>
                <a:cs typeface="Arial" panose="020B0604020202020204" pitchFamily="34" charset="0"/>
              </a:rPr>
              <a:t>Dabelea</a:t>
            </a:r>
            <a:r>
              <a:rPr lang="en-US" sz="1400" dirty="0">
                <a:solidFill>
                  <a:srgbClr val="000000"/>
                </a:solidFill>
                <a:latin typeface="Arial" panose="020B0604020202020204" pitchFamily="34" charset="0"/>
                <a:cs typeface="Arial" panose="020B0604020202020204" pitchFamily="34" charset="0"/>
              </a:rPr>
              <a:t> D et al. JAMA. 2014 May 7;311(17):</a:t>
            </a:r>
            <a:r>
              <a:rPr lang="en-US" sz="1400" dirty="0" smtClean="0">
                <a:solidFill>
                  <a:srgbClr val="000000"/>
                </a:solidFill>
                <a:latin typeface="Arial" panose="020B0604020202020204" pitchFamily="34" charset="0"/>
                <a:cs typeface="Arial" panose="020B0604020202020204" pitchFamily="34" charset="0"/>
              </a:rPr>
              <a:t>1778</a:t>
            </a:r>
            <a:r>
              <a:rPr lang="en-US" sz="1400" dirty="0" smtClean="0">
                <a:solidFill>
                  <a:srgbClr val="000000"/>
                </a:solidFill>
                <a:latin typeface="Arial"/>
                <a:cs typeface="Arial"/>
              </a:rPr>
              <a:t>–</a:t>
            </a:r>
            <a:r>
              <a:rPr lang="en-US" sz="1400" dirty="0" smtClean="0">
                <a:solidFill>
                  <a:srgbClr val="000000"/>
                </a:solidFill>
                <a:latin typeface="Arial" panose="020B0604020202020204" pitchFamily="34" charset="0"/>
                <a:cs typeface="Arial" panose="020B0604020202020204" pitchFamily="34" charset="0"/>
              </a:rPr>
              <a:t>86</a:t>
            </a:r>
            <a:r>
              <a:rPr lang="en-US" sz="1400" dirty="0">
                <a:solidFill>
                  <a:srgbClr val="000000"/>
                </a:solidFill>
                <a:latin typeface="Arial" panose="020B0604020202020204" pitchFamily="34" charset="0"/>
                <a:cs typeface="Arial" panose="020B0604020202020204" pitchFamily="34" charset="0"/>
              </a:rPr>
              <a:t>.</a:t>
            </a:r>
          </a:p>
        </p:txBody>
      </p:sp>
      <p:sp>
        <p:nvSpPr>
          <p:cNvPr id="8" name="TextBox 7"/>
          <p:cNvSpPr txBox="1"/>
          <p:nvPr/>
        </p:nvSpPr>
        <p:spPr>
          <a:xfrm>
            <a:off x="8467725" y="6457950"/>
            <a:ext cx="361950" cy="276999"/>
          </a:xfrm>
          <a:prstGeom prst="rect">
            <a:avLst/>
          </a:prstGeom>
          <a:noFill/>
        </p:spPr>
        <p:txBody>
          <a:bodyPr wrap="square" rtlCol="0">
            <a:spAutoFit/>
          </a:bodyPr>
          <a:lstStyle/>
          <a:p>
            <a:pPr algn="r"/>
            <a:fld id="{337BD94B-9A63-4E36-A999-886A54B3289E}" type="slidenum">
              <a:rPr lang="en-US" sz="1200" smtClean="0">
                <a:solidFill>
                  <a:srgbClr val="000000"/>
                </a:solidFill>
                <a:latin typeface="Arial" panose="020B0604020202020204" pitchFamily="34" charset="0"/>
                <a:cs typeface="Arial" panose="020B0604020202020204" pitchFamily="34" charset="0"/>
              </a:rPr>
              <a:pPr algn="r"/>
              <a:t>67</a:t>
            </a:fld>
            <a:endParaRPr lang="en-US" sz="1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7271084"/>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414463" y="146586"/>
            <a:ext cx="7710487" cy="825500"/>
          </a:xfrm>
        </p:spPr>
        <p:txBody>
          <a:bodyPr/>
          <a:lstStyle/>
          <a:p>
            <a:r>
              <a:rPr lang="en-US" altLang="en-US" sz="2000" b="0" dirty="0" smtClean="0"/>
              <a:t>Changes in Lifetime Risk for Diagnosed Diabetes </a:t>
            </a:r>
            <a:br>
              <a:rPr lang="en-US" altLang="en-US" sz="2000" b="0" dirty="0" smtClean="0"/>
            </a:br>
            <a:r>
              <a:rPr lang="en-US" altLang="en-US" sz="2000" b="0" dirty="0" smtClean="0"/>
              <a:t>after Age 20 Years in the United States, 1985 to 2011</a:t>
            </a: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3601052445"/>
              </p:ext>
            </p:extLst>
          </p:nvPr>
        </p:nvGraphicFramePr>
        <p:xfrm>
          <a:off x="449263" y="1446213"/>
          <a:ext cx="8267700" cy="4441825"/>
        </p:xfrm>
        <a:graphic>
          <a:graphicData uri="http://schemas.openxmlformats.org/presentationml/2006/ole">
            <mc:AlternateContent xmlns:mc="http://schemas.openxmlformats.org/markup-compatibility/2006">
              <mc:Choice xmlns:v="urn:schemas-microsoft-com:vml" Requires="v">
                <p:oleObj spid="_x0000_s1032" name="Worksheet" r:id="rId4" imgW="8381901" imgH="4503384" progId="Excel.Sheet.8">
                  <p:embed/>
                </p:oleObj>
              </mc:Choice>
              <mc:Fallback>
                <p:oleObj name="Worksheet" r:id="rId4" imgW="8381901" imgH="4503384" progId="Excel.Sheet.8">
                  <p:embed/>
                  <p:pic>
                    <p:nvPicPr>
                      <p:cNvPr id="0" name=""/>
                      <p:cNvPicPr>
                        <a:picLocks noGrp="1" noChangeArrowheads="1"/>
                      </p:cNvPicPr>
                      <p:nvPr/>
                    </p:nvPicPr>
                    <p:blipFill>
                      <a:blip r:embed="rId5"/>
                      <a:srcRect/>
                      <a:stretch>
                        <a:fillRect/>
                      </a:stretch>
                    </p:blipFill>
                    <p:spPr bwMode="auto">
                      <a:xfrm>
                        <a:off x="449263" y="1446213"/>
                        <a:ext cx="8267700" cy="4441825"/>
                      </a:xfrm>
                      <a:prstGeom prst="rect">
                        <a:avLst/>
                      </a:prstGeom>
                      <a:noFill/>
                      <a:ln>
                        <a:noFill/>
                      </a:ln>
                      <a:extLst/>
                    </p:spPr>
                  </p:pic>
                </p:oleObj>
              </mc:Fallback>
            </mc:AlternateContent>
          </a:graphicData>
        </a:graphic>
      </p:graphicFrame>
      <p:sp>
        <p:nvSpPr>
          <p:cNvPr id="6" name="TextBox 5"/>
          <p:cNvSpPr txBox="1"/>
          <p:nvPr/>
        </p:nvSpPr>
        <p:spPr>
          <a:xfrm>
            <a:off x="385234" y="5840328"/>
            <a:ext cx="5444066" cy="369332"/>
          </a:xfrm>
          <a:prstGeom prst="rect">
            <a:avLst/>
          </a:prstGeom>
          <a:noFill/>
        </p:spPr>
        <p:txBody>
          <a:bodyPr wrap="square" rtlCol="0">
            <a:spAutoFit/>
          </a:bodyPr>
          <a:lstStyle/>
          <a:p>
            <a:r>
              <a:rPr lang="en-US" dirty="0" smtClean="0">
                <a:solidFill>
                  <a:srgbClr val="000000"/>
                </a:solidFill>
                <a:latin typeface="Calibri" panose="020F0502020204030204" pitchFamily="34" charset="0"/>
              </a:rPr>
              <a:t>Gregg et al., Lancet Diabetes &amp; Endocrinology, 2014</a:t>
            </a:r>
            <a:endParaRPr lang="en-US" dirty="0">
              <a:solidFill>
                <a:srgbClr val="000000"/>
              </a:solidFill>
              <a:latin typeface="Calibri" panose="020F0502020204030204" pitchFamily="34" charset="0"/>
            </a:endParaRPr>
          </a:p>
        </p:txBody>
      </p:sp>
      <p:sp>
        <p:nvSpPr>
          <p:cNvPr id="7" name="TextBox 6"/>
          <p:cNvSpPr txBox="1"/>
          <p:nvPr/>
        </p:nvSpPr>
        <p:spPr>
          <a:xfrm>
            <a:off x="8467725" y="6457950"/>
            <a:ext cx="361950" cy="276999"/>
          </a:xfrm>
          <a:prstGeom prst="rect">
            <a:avLst/>
          </a:prstGeom>
          <a:noFill/>
        </p:spPr>
        <p:txBody>
          <a:bodyPr wrap="square" rtlCol="0">
            <a:spAutoFit/>
          </a:bodyPr>
          <a:lstStyle/>
          <a:p>
            <a:pPr algn="r"/>
            <a:fld id="{337BD94B-9A63-4E36-A999-886A54B3289E}" type="slidenum">
              <a:rPr lang="en-US" sz="1200" smtClean="0">
                <a:solidFill>
                  <a:srgbClr val="000000"/>
                </a:solidFill>
                <a:latin typeface="Arial" panose="020B0604020202020204" pitchFamily="34" charset="0"/>
                <a:cs typeface="Arial" panose="020B0604020202020204" pitchFamily="34" charset="0"/>
              </a:rPr>
              <a:pPr algn="r"/>
              <a:t>68</a:t>
            </a:fld>
            <a:endParaRPr lang="en-US" sz="1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433242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extBox 167"/>
          <p:cNvSpPr txBox="1"/>
          <p:nvPr/>
        </p:nvSpPr>
        <p:spPr>
          <a:xfrm>
            <a:off x="1416050" y="6447449"/>
            <a:ext cx="3838575" cy="338554"/>
          </a:xfrm>
          <a:prstGeom prst="rect">
            <a:avLst/>
          </a:prstGeom>
          <a:noFill/>
        </p:spPr>
        <p:txBody>
          <a:bodyPr wrap="square" rtlCol="0">
            <a:spAutoFit/>
          </a:bodyPr>
          <a:lstStyle/>
          <a:p>
            <a:r>
              <a:rPr lang="en-US" sz="1600" dirty="0" smtClean="0">
                <a:solidFill>
                  <a:srgbClr val="000000"/>
                </a:solidFill>
                <a:latin typeface="Calibri" panose="020F0502020204030204" pitchFamily="34" charset="0"/>
              </a:rPr>
              <a:t>Gregg et al., New Engl J Med, 2014</a:t>
            </a:r>
            <a:endParaRPr lang="en-US" sz="1600" dirty="0">
              <a:solidFill>
                <a:srgbClr val="000000"/>
              </a:solidFill>
              <a:latin typeface="Calibri" panose="020F0502020204030204" pitchFamily="34" charset="0"/>
            </a:endParaRPr>
          </a:p>
        </p:txBody>
      </p:sp>
      <p:sp>
        <p:nvSpPr>
          <p:cNvPr id="169" name="Rectangle 168"/>
          <p:cNvSpPr/>
          <p:nvPr/>
        </p:nvSpPr>
        <p:spPr>
          <a:xfrm>
            <a:off x="1341437" y="203021"/>
            <a:ext cx="8012113" cy="584775"/>
          </a:xfrm>
          <a:prstGeom prst="rect">
            <a:avLst/>
          </a:prstGeom>
        </p:spPr>
        <p:txBody>
          <a:bodyPr wrap="square">
            <a:spAutoFit/>
          </a:bodyPr>
          <a:lstStyle/>
          <a:p>
            <a:pPr>
              <a:defRPr/>
            </a:pPr>
            <a:r>
              <a:rPr lang="en-US" sz="1600" dirty="0">
                <a:solidFill>
                  <a:srgbClr val="003F72"/>
                </a:solidFill>
                <a:latin typeface="Arial Black" panose="020B0A04020102020204" pitchFamily="34" charset="0"/>
                <a:cs typeface="Arial" pitchFamily="34" charset="0"/>
              </a:rPr>
              <a:t>Trends in Age-Standardized Rates of Diabetes-Related Complications </a:t>
            </a:r>
            <a:r>
              <a:rPr lang="en-US" sz="1600" dirty="0" smtClean="0">
                <a:solidFill>
                  <a:srgbClr val="003F72"/>
                </a:solidFill>
                <a:latin typeface="Arial Black" panose="020B0A04020102020204" pitchFamily="34" charset="0"/>
                <a:cs typeface="Arial" pitchFamily="34" charset="0"/>
              </a:rPr>
              <a:t>from </a:t>
            </a:r>
            <a:r>
              <a:rPr lang="en-US" sz="1600" dirty="0">
                <a:solidFill>
                  <a:srgbClr val="003F72"/>
                </a:solidFill>
                <a:latin typeface="Arial Black" panose="020B0A04020102020204" pitchFamily="34" charset="0"/>
                <a:cs typeface="Arial" pitchFamily="34" charset="0"/>
              </a:rPr>
              <a:t>1990 to 2010 among U.S. Adults with Diagnosed Diabetes</a:t>
            </a:r>
          </a:p>
        </p:txBody>
      </p:sp>
      <p:grpSp>
        <p:nvGrpSpPr>
          <p:cNvPr id="178" name="Group 177"/>
          <p:cNvGrpSpPr/>
          <p:nvPr/>
        </p:nvGrpSpPr>
        <p:grpSpPr>
          <a:xfrm>
            <a:off x="1503362" y="990362"/>
            <a:ext cx="7591425" cy="5458063"/>
            <a:chOff x="1512887" y="828437"/>
            <a:chExt cx="7591425" cy="5458063"/>
          </a:xfrm>
        </p:grpSpPr>
        <p:sp>
          <p:nvSpPr>
            <p:cNvPr id="5" name="Rectangle 6"/>
            <p:cNvSpPr>
              <a:spLocks noChangeArrowheads="1"/>
            </p:cNvSpPr>
            <p:nvPr/>
          </p:nvSpPr>
          <p:spPr bwMode="auto">
            <a:xfrm>
              <a:off x="1512887" y="828437"/>
              <a:ext cx="7591425" cy="5458063"/>
            </a:xfrm>
            <a:prstGeom prst="rect">
              <a:avLst/>
            </a:prstGeom>
            <a:solidFill>
              <a:schemeClr val="bg1"/>
            </a:solidFill>
            <a:ln w="10" cap="flat">
              <a:solidFill>
                <a:srgbClr val="000000"/>
              </a:solidFill>
              <a:prstDash val="solid"/>
              <a:miter lim="800000"/>
              <a:headEnd/>
              <a:tailEnd/>
            </a:ln>
          </p:spPr>
          <p:txBody>
            <a:bodyPr/>
            <a:lstStyle/>
            <a:p>
              <a:pPr algn="ctr">
                <a:defRPr/>
              </a:pPr>
              <a:endParaRPr lang="en-US" sz="2000" dirty="0">
                <a:solidFill>
                  <a:srgbClr val="0039A6"/>
                </a:solidFill>
                <a:latin typeface="Calibri" panose="020F0502020204030204" pitchFamily="34" charset="0"/>
                <a:cs typeface="Arial" pitchFamily="34" charset="0"/>
              </a:endParaRPr>
            </a:p>
          </p:txBody>
        </p:sp>
        <p:sp>
          <p:nvSpPr>
            <p:cNvPr id="6" name="Freeform 7"/>
            <p:cNvSpPr>
              <a:spLocks/>
            </p:cNvSpPr>
            <p:nvPr/>
          </p:nvSpPr>
          <p:spPr bwMode="auto">
            <a:xfrm>
              <a:off x="3006725" y="1135063"/>
              <a:ext cx="4754563" cy="2384425"/>
            </a:xfrm>
            <a:custGeom>
              <a:avLst/>
              <a:gdLst>
                <a:gd name="T0" fmla="*/ 0 w 2995"/>
                <a:gd name="T1" fmla="*/ 85 h 1502"/>
                <a:gd name="T2" fmla="*/ 749 w 2995"/>
                <a:gd name="T3" fmla="*/ 0 h 1502"/>
                <a:gd name="T4" fmla="*/ 1498 w 2995"/>
                <a:gd name="T5" fmla="*/ 604 h 1502"/>
                <a:gd name="T6" fmla="*/ 2249 w 2995"/>
                <a:gd name="T7" fmla="*/ 1226 h 1502"/>
                <a:gd name="T8" fmla="*/ 2995 w 2995"/>
                <a:gd name="T9" fmla="*/ 1502 h 1502"/>
              </a:gdLst>
              <a:ahLst/>
              <a:cxnLst>
                <a:cxn ang="0">
                  <a:pos x="T0" y="T1"/>
                </a:cxn>
                <a:cxn ang="0">
                  <a:pos x="T2" y="T3"/>
                </a:cxn>
                <a:cxn ang="0">
                  <a:pos x="T4" y="T5"/>
                </a:cxn>
                <a:cxn ang="0">
                  <a:pos x="T6" y="T7"/>
                </a:cxn>
                <a:cxn ang="0">
                  <a:pos x="T8" y="T9"/>
                </a:cxn>
              </a:cxnLst>
              <a:rect l="0" t="0" r="r" b="b"/>
              <a:pathLst>
                <a:path w="2995" h="1502">
                  <a:moveTo>
                    <a:pt x="0" y="85"/>
                  </a:moveTo>
                  <a:lnTo>
                    <a:pt x="749" y="0"/>
                  </a:lnTo>
                  <a:lnTo>
                    <a:pt x="1498" y="604"/>
                  </a:lnTo>
                  <a:lnTo>
                    <a:pt x="2249" y="1226"/>
                  </a:lnTo>
                  <a:lnTo>
                    <a:pt x="2995" y="1502"/>
                  </a:lnTo>
                </a:path>
              </a:pathLst>
            </a:custGeom>
            <a:noFill/>
            <a:ln w="12700"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7" name="Freeform 8"/>
            <p:cNvSpPr>
              <a:spLocks/>
            </p:cNvSpPr>
            <p:nvPr/>
          </p:nvSpPr>
          <p:spPr bwMode="auto">
            <a:xfrm>
              <a:off x="3006725" y="1839913"/>
              <a:ext cx="4754563" cy="1511300"/>
            </a:xfrm>
            <a:custGeom>
              <a:avLst/>
              <a:gdLst>
                <a:gd name="T0" fmla="*/ 0 w 2995"/>
                <a:gd name="T1" fmla="*/ 66 h 952"/>
                <a:gd name="T2" fmla="*/ 751 w 2995"/>
                <a:gd name="T3" fmla="*/ 0 h 952"/>
                <a:gd name="T4" fmla="*/ 1500 w 2995"/>
                <a:gd name="T5" fmla="*/ 446 h 952"/>
                <a:gd name="T6" fmla="*/ 2251 w 2995"/>
                <a:gd name="T7" fmla="*/ 782 h 952"/>
                <a:gd name="T8" fmla="*/ 2995 w 2995"/>
                <a:gd name="T9" fmla="*/ 952 h 952"/>
              </a:gdLst>
              <a:ahLst/>
              <a:cxnLst>
                <a:cxn ang="0">
                  <a:pos x="T0" y="T1"/>
                </a:cxn>
                <a:cxn ang="0">
                  <a:pos x="T2" y="T3"/>
                </a:cxn>
                <a:cxn ang="0">
                  <a:pos x="T4" y="T5"/>
                </a:cxn>
                <a:cxn ang="0">
                  <a:pos x="T6" y="T7"/>
                </a:cxn>
                <a:cxn ang="0">
                  <a:pos x="T8" y="T9"/>
                </a:cxn>
              </a:cxnLst>
              <a:rect l="0" t="0" r="r" b="b"/>
              <a:pathLst>
                <a:path w="2995" h="952">
                  <a:moveTo>
                    <a:pt x="0" y="66"/>
                  </a:moveTo>
                  <a:lnTo>
                    <a:pt x="751" y="0"/>
                  </a:lnTo>
                  <a:lnTo>
                    <a:pt x="1500" y="446"/>
                  </a:lnTo>
                  <a:lnTo>
                    <a:pt x="2251" y="782"/>
                  </a:lnTo>
                  <a:lnTo>
                    <a:pt x="2995" y="952"/>
                  </a:lnTo>
                </a:path>
              </a:pathLst>
            </a:custGeom>
            <a:noFill/>
            <a:ln w="12700"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8" name="Freeform 9"/>
            <p:cNvSpPr>
              <a:spLocks/>
            </p:cNvSpPr>
            <p:nvPr/>
          </p:nvSpPr>
          <p:spPr bwMode="auto">
            <a:xfrm>
              <a:off x="3006725" y="2930526"/>
              <a:ext cx="4754563" cy="993775"/>
            </a:xfrm>
            <a:custGeom>
              <a:avLst/>
              <a:gdLst>
                <a:gd name="T0" fmla="*/ 0 w 2995"/>
                <a:gd name="T1" fmla="*/ 161 h 626"/>
                <a:gd name="T2" fmla="*/ 747 w 2995"/>
                <a:gd name="T3" fmla="*/ 0 h 626"/>
                <a:gd name="T4" fmla="*/ 1505 w 2995"/>
                <a:gd name="T5" fmla="*/ 317 h 626"/>
                <a:gd name="T6" fmla="*/ 2251 w 2995"/>
                <a:gd name="T7" fmla="*/ 524 h 626"/>
                <a:gd name="T8" fmla="*/ 2995 w 2995"/>
                <a:gd name="T9" fmla="*/ 626 h 626"/>
              </a:gdLst>
              <a:ahLst/>
              <a:cxnLst>
                <a:cxn ang="0">
                  <a:pos x="T0" y="T1"/>
                </a:cxn>
                <a:cxn ang="0">
                  <a:pos x="T2" y="T3"/>
                </a:cxn>
                <a:cxn ang="0">
                  <a:pos x="T4" y="T5"/>
                </a:cxn>
                <a:cxn ang="0">
                  <a:pos x="T6" y="T7"/>
                </a:cxn>
                <a:cxn ang="0">
                  <a:pos x="T8" y="T9"/>
                </a:cxn>
              </a:cxnLst>
              <a:rect l="0" t="0" r="r" b="b"/>
              <a:pathLst>
                <a:path w="2995" h="626">
                  <a:moveTo>
                    <a:pt x="0" y="161"/>
                  </a:moveTo>
                  <a:lnTo>
                    <a:pt x="747" y="0"/>
                  </a:lnTo>
                  <a:lnTo>
                    <a:pt x="1505" y="317"/>
                  </a:lnTo>
                  <a:lnTo>
                    <a:pt x="2251" y="524"/>
                  </a:lnTo>
                  <a:lnTo>
                    <a:pt x="2995" y="626"/>
                  </a:lnTo>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9" name="Freeform 10"/>
            <p:cNvSpPr>
              <a:spLocks/>
            </p:cNvSpPr>
            <p:nvPr/>
          </p:nvSpPr>
          <p:spPr bwMode="auto">
            <a:xfrm>
              <a:off x="3006725" y="3762376"/>
              <a:ext cx="4754563" cy="514350"/>
            </a:xfrm>
            <a:custGeom>
              <a:avLst/>
              <a:gdLst>
                <a:gd name="T0" fmla="*/ 0 w 2995"/>
                <a:gd name="T1" fmla="*/ 100 h 324"/>
                <a:gd name="T2" fmla="*/ 751 w 2995"/>
                <a:gd name="T3" fmla="*/ 0 h 324"/>
                <a:gd name="T4" fmla="*/ 1495 w 2995"/>
                <a:gd name="T5" fmla="*/ 102 h 324"/>
                <a:gd name="T6" fmla="*/ 2251 w 2995"/>
                <a:gd name="T7" fmla="*/ 178 h 324"/>
                <a:gd name="T8" fmla="*/ 2995 w 2995"/>
                <a:gd name="T9" fmla="*/ 324 h 324"/>
              </a:gdLst>
              <a:ahLst/>
              <a:cxnLst>
                <a:cxn ang="0">
                  <a:pos x="T0" y="T1"/>
                </a:cxn>
                <a:cxn ang="0">
                  <a:pos x="T2" y="T3"/>
                </a:cxn>
                <a:cxn ang="0">
                  <a:pos x="T4" y="T5"/>
                </a:cxn>
                <a:cxn ang="0">
                  <a:pos x="T6" y="T7"/>
                </a:cxn>
                <a:cxn ang="0">
                  <a:pos x="T8" y="T9"/>
                </a:cxn>
              </a:cxnLst>
              <a:rect l="0" t="0" r="r" b="b"/>
              <a:pathLst>
                <a:path w="2995" h="324">
                  <a:moveTo>
                    <a:pt x="0" y="100"/>
                  </a:moveTo>
                  <a:lnTo>
                    <a:pt x="751" y="0"/>
                  </a:lnTo>
                  <a:lnTo>
                    <a:pt x="1495" y="102"/>
                  </a:lnTo>
                  <a:lnTo>
                    <a:pt x="2251" y="178"/>
                  </a:lnTo>
                  <a:lnTo>
                    <a:pt x="2995" y="324"/>
                  </a:lnTo>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10" name="Rectangle 11"/>
            <p:cNvSpPr>
              <a:spLocks noChangeArrowheads="1"/>
            </p:cNvSpPr>
            <p:nvPr/>
          </p:nvSpPr>
          <p:spPr bwMode="auto">
            <a:xfrm>
              <a:off x="2957513" y="1220788"/>
              <a:ext cx="101600" cy="101600"/>
            </a:xfrm>
            <a:prstGeom prst="rect">
              <a:avLst/>
            </a:prstGeom>
            <a:solidFill>
              <a:srgbClr val="0066FF"/>
            </a:solidFill>
            <a:ln>
              <a:headEnd/>
              <a:tailEnd/>
            </a:ln>
          </p:spPr>
          <p:style>
            <a:lnRef idx="0">
              <a:schemeClr val="accent1"/>
            </a:lnRef>
            <a:fillRef idx="3">
              <a:schemeClr val="accent1"/>
            </a:fillRef>
            <a:effectRef idx="3">
              <a:schemeClr val="accent1"/>
            </a:effectRef>
            <a:fontRef idx="minor">
              <a:schemeClr val="lt1"/>
            </a:fontRef>
          </p:style>
          <p:txBody>
            <a:bodyPr/>
            <a:lstStyle/>
            <a:p>
              <a:pPr>
                <a:defRPr/>
              </a:pPr>
              <a:endParaRPr lang="en-US">
                <a:solidFill>
                  <a:srgbClr val="0F56DC"/>
                </a:solidFill>
                <a:latin typeface="Calibri" panose="020F0502020204030204" pitchFamily="34" charset="0"/>
              </a:endParaRPr>
            </a:p>
          </p:txBody>
        </p:sp>
        <p:sp>
          <p:nvSpPr>
            <p:cNvPr id="11" name="Rectangle 12"/>
            <p:cNvSpPr>
              <a:spLocks noChangeArrowheads="1"/>
            </p:cNvSpPr>
            <p:nvPr/>
          </p:nvSpPr>
          <p:spPr bwMode="auto">
            <a:xfrm>
              <a:off x="4151313" y="1077913"/>
              <a:ext cx="96838" cy="98425"/>
            </a:xfrm>
            <a:prstGeom prst="rect">
              <a:avLst/>
            </a:prstGeom>
            <a:solidFill>
              <a:srgbClr val="0066FF"/>
            </a:solidFill>
            <a:ln>
              <a:headEnd/>
              <a:tailEnd/>
            </a:ln>
          </p:spPr>
          <p:style>
            <a:lnRef idx="0">
              <a:schemeClr val="accent1"/>
            </a:lnRef>
            <a:fillRef idx="3">
              <a:schemeClr val="accent1"/>
            </a:fillRef>
            <a:effectRef idx="3">
              <a:schemeClr val="accent1"/>
            </a:effectRef>
            <a:fontRef idx="minor">
              <a:schemeClr val="lt1"/>
            </a:fontRef>
          </p:style>
          <p:txBody>
            <a:bodyPr/>
            <a:lstStyle/>
            <a:p>
              <a:pPr>
                <a:defRPr/>
              </a:pPr>
              <a:endParaRPr lang="en-US">
                <a:solidFill>
                  <a:srgbClr val="0F56DC"/>
                </a:solidFill>
                <a:latin typeface="Calibri" panose="020F0502020204030204" pitchFamily="34" charset="0"/>
              </a:endParaRPr>
            </a:p>
          </p:txBody>
        </p:sp>
        <p:sp>
          <p:nvSpPr>
            <p:cNvPr id="12" name="Rectangle 13"/>
            <p:cNvSpPr>
              <a:spLocks noChangeArrowheads="1"/>
            </p:cNvSpPr>
            <p:nvPr/>
          </p:nvSpPr>
          <p:spPr bwMode="auto">
            <a:xfrm>
              <a:off x="5346700" y="2046288"/>
              <a:ext cx="98425" cy="96838"/>
            </a:xfrm>
            <a:prstGeom prst="rect">
              <a:avLst/>
            </a:prstGeom>
            <a:solidFill>
              <a:srgbClr val="0066FF"/>
            </a:solidFill>
            <a:ln>
              <a:headEnd/>
              <a:tailEnd/>
            </a:ln>
          </p:spPr>
          <p:style>
            <a:lnRef idx="0">
              <a:schemeClr val="accent1"/>
            </a:lnRef>
            <a:fillRef idx="3">
              <a:schemeClr val="accent1"/>
            </a:fillRef>
            <a:effectRef idx="3">
              <a:schemeClr val="accent1"/>
            </a:effectRef>
            <a:fontRef idx="minor">
              <a:schemeClr val="lt1"/>
            </a:fontRef>
          </p:style>
          <p:txBody>
            <a:bodyPr/>
            <a:lstStyle/>
            <a:p>
              <a:pPr>
                <a:defRPr/>
              </a:pPr>
              <a:endParaRPr lang="en-US">
                <a:solidFill>
                  <a:srgbClr val="0F56DC"/>
                </a:solidFill>
                <a:latin typeface="Calibri" panose="020F0502020204030204" pitchFamily="34" charset="0"/>
              </a:endParaRPr>
            </a:p>
          </p:txBody>
        </p:sp>
        <p:sp>
          <p:nvSpPr>
            <p:cNvPr id="13" name="Rectangle 14"/>
            <p:cNvSpPr>
              <a:spLocks noChangeArrowheads="1"/>
            </p:cNvSpPr>
            <p:nvPr/>
          </p:nvSpPr>
          <p:spPr bwMode="auto">
            <a:xfrm>
              <a:off x="7713663" y="3467101"/>
              <a:ext cx="96838" cy="101600"/>
            </a:xfrm>
            <a:prstGeom prst="rect">
              <a:avLst/>
            </a:prstGeom>
            <a:solidFill>
              <a:srgbClr val="0066FF"/>
            </a:solidFill>
            <a:ln>
              <a:headEnd/>
              <a:tailEnd/>
            </a:ln>
          </p:spPr>
          <p:style>
            <a:lnRef idx="0">
              <a:schemeClr val="accent1"/>
            </a:lnRef>
            <a:fillRef idx="3">
              <a:schemeClr val="accent1"/>
            </a:fillRef>
            <a:effectRef idx="3">
              <a:schemeClr val="accent1"/>
            </a:effectRef>
            <a:fontRef idx="minor">
              <a:schemeClr val="lt1"/>
            </a:fontRef>
          </p:style>
          <p:txBody>
            <a:bodyPr/>
            <a:lstStyle/>
            <a:p>
              <a:pPr>
                <a:defRPr/>
              </a:pPr>
              <a:endParaRPr lang="en-US">
                <a:solidFill>
                  <a:srgbClr val="0F56DC"/>
                </a:solidFill>
                <a:latin typeface="Calibri" panose="020F0502020204030204" pitchFamily="34" charset="0"/>
              </a:endParaRPr>
            </a:p>
          </p:txBody>
        </p:sp>
        <p:sp>
          <p:nvSpPr>
            <p:cNvPr id="14" name="Freeform 15"/>
            <p:cNvSpPr>
              <a:spLocks/>
            </p:cNvSpPr>
            <p:nvPr/>
          </p:nvSpPr>
          <p:spPr bwMode="auto">
            <a:xfrm>
              <a:off x="2935288" y="3849688"/>
              <a:ext cx="142875" cy="142875"/>
            </a:xfrm>
            <a:custGeom>
              <a:avLst/>
              <a:gdLst>
                <a:gd name="T0" fmla="*/ 90 w 90"/>
                <a:gd name="T1" fmla="*/ 45 h 90"/>
                <a:gd name="T2" fmla="*/ 45 w 90"/>
                <a:gd name="T3" fmla="*/ 90 h 90"/>
                <a:gd name="T4" fmla="*/ 0 w 90"/>
                <a:gd name="T5" fmla="*/ 45 h 90"/>
                <a:gd name="T6" fmla="*/ 45 w 90"/>
                <a:gd name="T7" fmla="*/ 0 h 90"/>
                <a:gd name="T8" fmla="*/ 90 w 90"/>
                <a:gd name="T9" fmla="*/ 45 h 90"/>
              </a:gdLst>
              <a:ahLst/>
              <a:cxnLst>
                <a:cxn ang="0">
                  <a:pos x="T0" y="T1"/>
                </a:cxn>
                <a:cxn ang="0">
                  <a:pos x="T2" y="T3"/>
                </a:cxn>
                <a:cxn ang="0">
                  <a:pos x="T4" y="T5"/>
                </a:cxn>
                <a:cxn ang="0">
                  <a:pos x="T6" y="T7"/>
                </a:cxn>
                <a:cxn ang="0">
                  <a:pos x="T8" y="T9"/>
                </a:cxn>
              </a:cxnLst>
              <a:rect l="0" t="0" r="r" b="b"/>
              <a:pathLst>
                <a:path w="90" h="90">
                  <a:moveTo>
                    <a:pt x="90" y="45"/>
                  </a:moveTo>
                  <a:lnTo>
                    <a:pt x="45" y="90"/>
                  </a:lnTo>
                  <a:lnTo>
                    <a:pt x="0" y="45"/>
                  </a:lnTo>
                  <a:lnTo>
                    <a:pt x="45" y="0"/>
                  </a:lnTo>
                  <a:lnTo>
                    <a:pt x="90" y="45"/>
                  </a:lnTo>
                  <a:close/>
                </a:path>
              </a:pathLst>
            </a:custGeom>
            <a:ln>
              <a:headEnd/>
              <a:tailEnd/>
            </a:ln>
          </p:spPr>
          <p:style>
            <a:lnRef idx="0">
              <a:schemeClr val="accent4"/>
            </a:lnRef>
            <a:fillRef idx="3">
              <a:schemeClr val="accent4"/>
            </a:fillRef>
            <a:effectRef idx="3">
              <a:schemeClr val="accent4"/>
            </a:effectRef>
            <a:fontRef idx="minor">
              <a:schemeClr val="lt1"/>
            </a:fontRef>
          </p:style>
          <p:txBody>
            <a:bodyPr/>
            <a:lstStyle/>
            <a:p>
              <a:pPr>
                <a:defRPr/>
              </a:pPr>
              <a:endParaRPr lang="en-US">
                <a:solidFill>
                  <a:srgbClr val="0F56DC"/>
                </a:solidFill>
                <a:latin typeface="Calibri" panose="020F0502020204030204" pitchFamily="34" charset="0"/>
              </a:endParaRPr>
            </a:p>
          </p:txBody>
        </p:sp>
        <p:sp>
          <p:nvSpPr>
            <p:cNvPr id="15" name="Freeform 16"/>
            <p:cNvSpPr>
              <a:spLocks/>
            </p:cNvSpPr>
            <p:nvPr/>
          </p:nvSpPr>
          <p:spPr bwMode="auto">
            <a:xfrm>
              <a:off x="4124325" y="3692526"/>
              <a:ext cx="142875" cy="141288"/>
            </a:xfrm>
            <a:custGeom>
              <a:avLst/>
              <a:gdLst>
                <a:gd name="T0" fmla="*/ 90 w 90"/>
                <a:gd name="T1" fmla="*/ 44 h 89"/>
                <a:gd name="T2" fmla="*/ 45 w 90"/>
                <a:gd name="T3" fmla="*/ 89 h 89"/>
                <a:gd name="T4" fmla="*/ 0 w 90"/>
                <a:gd name="T5" fmla="*/ 44 h 89"/>
                <a:gd name="T6" fmla="*/ 45 w 90"/>
                <a:gd name="T7" fmla="*/ 0 h 89"/>
                <a:gd name="T8" fmla="*/ 90 w 90"/>
                <a:gd name="T9" fmla="*/ 44 h 89"/>
              </a:gdLst>
              <a:ahLst/>
              <a:cxnLst>
                <a:cxn ang="0">
                  <a:pos x="T0" y="T1"/>
                </a:cxn>
                <a:cxn ang="0">
                  <a:pos x="T2" y="T3"/>
                </a:cxn>
                <a:cxn ang="0">
                  <a:pos x="T4" y="T5"/>
                </a:cxn>
                <a:cxn ang="0">
                  <a:pos x="T6" y="T7"/>
                </a:cxn>
                <a:cxn ang="0">
                  <a:pos x="T8" y="T9"/>
                </a:cxn>
              </a:cxnLst>
              <a:rect l="0" t="0" r="r" b="b"/>
              <a:pathLst>
                <a:path w="90" h="89">
                  <a:moveTo>
                    <a:pt x="90" y="44"/>
                  </a:moveTo>
                  <a:lnTo>
                    <a:pt x="45" y="89"/>
                  </a:lnTo>
                  <a:lnTo>
                    <a:pt x="0" y="44"/>
                  </a:lnTo>
                  <a:lnTo>
                    <a:pt x="45" y="0"/>
                  </a:lnTo>
                  <a:lnTo>
                    <a:pt x="90" y="44"/>
                  </a:lnTo>
                  <a:close/>
                </a:path>
              </a:pathLst>
            </a:custGeom>
            <a:ln>
              <a:headEnd/>
              <a:tailEnd/>
            </a:ln>
          </p:spPr>
          <p:style>
            <a:lnRef idx="0">
              <a:schemeClr val="accent4"/>
            </a:lnRef>
            <a:fillRef idx="3">
              <a:schemeClr val="accent4"/>
            </a:fillRef>
            <a:effectRef idx="3">
              <a:schemeClr val="accent4"/>
            </a:effectRef>
            <a:fontRef idx="minor">
              <a:schemeClr val="lt1"/>
            </a:fontRef>
          </p:style>
          <p:txBody>
            <a:bodyPr/>
            <a:lstStyle/>
            <a:p>
              <a:pPr>
                <a:defRPr/>
              </a:pPr>
              <a:endParaRPr lang="en-US">
                <a:solidFill>
                  <a:srgbClr val="0F56DC"/>
                </a:solidFill>
                <a:latin typeface="Calibri" panose="020F0502020204030204" pitchFamily="34" charset="0"/>
              </a:endParaRPr>
            </a:p>
          </p:txBody>
        </p:sp>
        <p:sp>
          <p:nvSpPr>
            <p:cNvPr id="16" name="Freeform 17"/>
            <p:cNvSpPr>
              <a:spLocks/>
            </p:cNvSpPr>
            <p:nvPr/>
          </p:nvSpPr>
          <p:spPr bwMode="auto">
            <a:xfrm>
              <a:off x="5308600" y="3849688"/>
              <a:ext cx="142875" cy="142875"/>
            </a:xfrm>
            <a:custGeom>
              <a:avLst/>
              <a:gdLst>
                <a:gd name="T0" fmla="*/ 90 w 90"/>
                <a:gd name="T1" fmla="*/ 45 h 90"/>
                <a:gd name="T2" fmla="*/ 45 w 90"/>
                <a:gd name="T3" fmla="*/ 90 h 90"/>
                <a:gd name="T4" fmla="*/ 0 w 90"/>
                <a:gd name="T5" fmla="*/ 45 h 90"/>
                <a:gd name="T6" fmla="*/ 45 w 90"/>
                <a:gd name="T7" fmla="*/ 0 h 90"/>
                <a:gd name="T8" fmla="*/ 90 w 90"/>
                <a:gd name="T9" fmla="*/ 45 h 90"/>
              </a:gdLst>
              <a:ahLst/>
              <a:cxnLst>
                <a:cxn ang="0">
                  <a:pos x="T0" y="T1"/>
                </a:cxn>
                <a:cxn ang="0">
                  <a:pos x="T2" y="T3"/>
                </a:cxn>
                <a:cxn ang="0">
                  <a:pos x="T4" y="T5"/>
                </a:cxn>
                <a:cxn ang="0">
                  <a:pos x="T6" y="T7"/>
                </a:cxn>
                <a:cxn ang="0">
                  <a:pos x="T8" y="T9"/>
                </a:cxn>
              </a:cxnLst>
              <a:rect l="0" t="0" r="r" b="b"/>
              <a:pathLst>
                <a:path w="90" h="90">
                  <a:moveTo>
                    <a:pt x="90" y="45"/>
                  </a:moveTo>
                  <a:lnTo>
                    <a:pt x="45" y="90"/>
                  </a:lnTo>
                  <a:lnTo>
                    <a:pt x="0" y="45"/>
                  </a:lnTo>
                  <a:lnTo>
                    <a:pt x="45" y="0"/>
                  </a:lnTo>
                  <a:lnTo>
                    <a:pt x="90" y="45"/>
                  </a:lnTo>
                  <a:close/>
                </a:path>
              </a:pathLst>
            </a:custGeom>
            <a:ln>
              <a:headEnd/>
              <a:tailEnd/>
            </a:ln>
          </p:spPr>
          <p:style>
            <a:lnRef idx="0">
              <a:schemeClr val="accent4"/>
            </a:lnRef>
            <a:fillRef idx="3">
              <a:schemeClr val="accent4"/>
            </a:fillRef>
            <a:effectRef idx="3">
              <a:schemeClr val="accent4"/>
            </a:effectRef>
            <a:fontRef idx="minor">
              <a:schemeClr val="lt1"/>
            </a:fontRef>
          </p:style>
          <p:txBody>
            <a:bodyPr/>
            <a:lstStyle/>
            <a:p>
              <a:pPr>
                <a:defRPr/>
              </a:pPr>
              <a:endParaRPr lang="en-US">
                <a:solidFill>
                  <a:srgbClr val="0F56DC"/>
                </a:solidFill>
                <a:latin typeface="Calibri" panose="020F0502020204030204" pitchFamily="34" charset="0"/>
              </a:endParaRPr>
            </a:p>
          </p:txBody>
        </p:sp>
        <p:sp>
          <p:nvSpPr>
            <p:cNvPr id="17" name="Freeform 18"/>
            <p:cNvSpPr>
              <a:spLocks/>
            </p:cNvSpPr>
            <p:nvPr/>
          </p:nvSpPr>
          <p:spPr bwMode="auto">
            <a:xfrm>
              <a:off x="6508750" y="3968751"/>
              <a:ext cx="142875" cy="146050"/>
            </a:xfrm>
            <a:custGeom>
              <a:avLst/>
              <a:gdLst>
                <a:gd name="T0" fmla="*/ 90 w 90"/>
                <a:gd name="T1" fmla="*/ 48 h 92"/>
                <a:gd name="T2" fmla="*/ 45 w 90"/>
                <a:gd name="T3" fmla="*/ 92 h 92"/>
                <a:gd name="T4" fmla="*/ 0 w 90"/>
                <a:gd name="T5" fmla="*/ 48 h 92"/>
                <a:gd name="T6" fmla="*/ 45 w 90"/>
                <a:gd name="T7" fmla="*/ 0 h 92"/>
                <a:gd name="T8" fmla="*/ 90 w 90"/>
                <a:gd name="T9" fmla="*/ 48 h 92"/>
              </a:gdLst>
              <a:ahLst/>
              <a:cxnLst>
                <a:cxn ang="0">
                  <a:pos x="T0" y="T1"/>
                </a:cxn>
                <a:cxn ang="0">
                  <a:pos x="T2" y="T3"/>
                </a:cxn>
                <a:cxn ang="0">
                  <a:pos x="T4" y="T5"/>
                </a:cxn>
                <a:cxn ang="0">
                  <a:pos x="T6" y="T7"/>
                </a:cxn>
                <a:cxn ang="0">
                  <a:pos x="T8" y="T9"/>
                </a:cxn>
              </a:cxnLst>
              <a:rect l="0" t="0" r="r" b="b"/>
              <a:pathLst>
                <a:path w="90" h="92">
                  <a:moveTo>
                    <a:pt x="90" y="48"/>
                  </a:moveTo>
                  <a:lnTo>
                    <a:pt x="45" y="92"/>
                  </a:lnTo>
                  <a:lnTo>
                    <a:pt x="0" y="48"/>
                  </a:lnTo>
                  <a:lnTo>
                    <a:pt x="45" y="0"/>
                  </a:lnTo>
                  <a:lnTo>
                    <a:pt x="90" y="48"/>
                  </a:lnTo>
                  <a:close/>
                </a:path>
              </a:pathLst>
            </a:custGeom>
            <a:ln>
              <a:headEnd/>
              <a:tailEnd/>
            </a:ln>
          </p:spPr>
          <p:style>
            <a:lnRef idx="0">
              <a:schemeClr val="accent4"/>
            </a:lnRef>
            <a:fillRef idx="3">
              <a:schemeClr val="accent4"/>
            </a:fillRef>
            <a:effectRef idx="3">
              <a:schemeClr val="accent4"/>
            </a:effectRef>
            <a:fontRef idx="minor">
              <a:schemeClr val="lt1"/>
            </a:fontRef>
          </p:style>
          <p:txBody>
            <a:bodyPr/>
            <a:lstStyle/>
            <a:p>
              <a:pPr>
                <a:defRPr/>
              </a:pPr>
              <a:endParaRPr lang="en-US">
                <a:solidFill>
                  <a:srgbClr val="0F56DC"/>
                </a:solidFill>
                <a:latin typeface="Calibri" panose="020F0502020204030204" pitchFamily="34" charset="0"/>
              </a:endParaRPr>
            </a:p>
          </p:txBody>
        </p:sp>
        <p:sp>
          <p:nvSpPr>
            <p:cNvPr id="18" name="Freeform 19"/>
            <p:cNvSpPr>
              <a:spLocks/>
            </p:cNvSpPr>
            <p:nvPr/>
          </p:nvSpPr>
          <p:spPr bwMode="auto">
            <a:xfrm>
              <a:off x="7689850" y="4205288"/>
              <a:ext cx="147638" cy="146050"/>
            </a:xfrm>
            <a:custGeom>
              <a:avLst/>
              <a:gdLst>
                <a:gd name="T0" fmla="*/ 93 w 93"/>
                <a:gd name="T1" fmla="*/ 45 h 92"/>
                <a:gd name="T2" fmla="*/ 45 w 93"/>
                <a:gd name="T3" fmla="*/ 92 h 92"/>
                <a:gd name="T4" fmla="*/ 0 w 93"/>
                <a:gd name="T5" fmla="*/ 45 h 92"/>
                <a:gd name="T6" fmla="*/ 45 w 93"/>
                <a:gd name="T7" fmla="*/ 0 h 92"/>
                <a:gd name="T8" fmla="*/ 93 w 93"/>
                <a:gd name="T9" fmla="*/ 45 h 92"/>
              </a:gdLst>
              <a:ahLst/>
              <a:cxnLst>
                <a:cxn ang="0">
                  <a:pos x="T0" y="T1"/>
                </a:cxn>
                <a:cxn ang="0">
                  <a:pos x="T2" y="T3"/>
                </a:cxn>
                <a:cxn ang="0">
                  <a:pos x="T4" y="T5"/>
                </a:cxn>
                <a:cxn ang="0">
                  <a:pos x="T6" y="T7"/>
                </a:cxn>
                <a:cxn ang="0">
                  <a:pos x="T8" y="T9"/>
                </a:cxn>
              </a:cxnLst>
              <a:rect l="0" t="0" r="r" b="b"/>
              <a:pathLst>
                <a:path w="93" h="92">
                  <a:moveTo>
                    <a:pt x="93" y="45"/>
                  </a:moveTo>
                  <a:lnTo>
                    <a:pt x="45" y="92"/>
                  </a:lnTo>
                  <a:lnTo>
                    <a:pt x="0" y="45"/>
                  </a:lnTo>
                  <a:lnTo>
                    <a:pt x="45" y="0"/>
                  </a:lnTo>
                  <a:lnTo>
                    <a:pt x="93" y="45"/>
                  </a:lnTo>
                  <a:close/>
                </a:path>
              </a:pathLst>
            </a:custGeom>
            <a:ln>
              <a:headEnd/>
              <a:tailEnd/>
            </a:ln>
          </p:spPr>
          <p:style>
            <a:lnRef idx="0">
              <a:schemeClr val="accent4"/>
            </a:lnRef>
            <a:fillRef idx="3">
              <a:schemeClr val="accent4"/>
            </a:fillRef>
            <a:effectRef idx="3">
              <a:schemeClr val="accent4"/>
            </a:effectRef>
            <a:fontRef idx="minor">
              <a:schemeClr val="lt1"/>
            </a:fontRef>
          </p:style>
          <p:txBody>
            <a:bodyPr/>
            <a:lstStyle/>
            <a:p>
              <a:pPr>
                <a:defRPr/>
              </a:pPr>
              <a:endParaRPr lang="en-US">
                <a:solidFill>
                  <a:srgbClr val="0F56DC"/>
                </a:solidFill>
                <a:latin typeface="Calibri" panose="020F0502020204030204" pitchFamily="34" charset="0"/>
              </a:endParaRPr>
            </a:p>
          </p:txBody>
        </p:sp>
        <p:sp>
          <p:nvSpPr>
            <p:cNvPr id="19" name="Rectangle 20"/>
            <p:cNvSpPr>
              <a:spLocks noChangeArrowheads="1"/>
            </p:cNvSpPr>
            <p:nvPr/>
          </p:nvSpPr>
          <p:spPr bwMode="auto">
            <a:xfrm>
              <a:off x="6532563" y="3035301"/>
              <a:ext cx="96838" cy="9842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lstStyle/>
            <a:p>
              <a:pPr>
                <a:defRPr/>
              </a:pPr>
              <a:endParaRPr lang="en-US">
                <a:solidFill>
                  <a:srgbClr val="0F56DC"/>
                </a:solidFill>
                <a:latin typeface="Calibri" panose="020F0502020204030204" pitchFamily="34" charset="0"/>
              </a:endParaRPr>
            </a:p>
          </p:txBody>
        </p:sp>
        <p:sp>
          <p:nvSpPr>
            <p:cNvPr id="20" name="Freeform 22"/>
            <p:cNvSpPr>
              <a:spLocks/>
            </p:cNvSpPr>
            <p:nvPr/>
          </p:nvSpPr>
          <p:spPr bwMode="auto">
            <a:xfrm>
              <a:off x="2932113" y="3075003"/>
              <a:ext cx="214424" cy="197673"/>
            </a:xfrm>
            <a:custGeom>
              <a:avLst/>
              <a:gdLst>
                <a:gd name="T0" fmla="*/ 31 w 64"/>
                <a:gd name="T1" fmla="*/ 0 h 59"/>
                <a:gd name="T2" fmla="*/ 41 w 64"/>
                <a:gd name="T3" fmla="*/ 19 h 59"/>
                <a:gd name="T4" fmla="*/ 64 w 64"/>
                <a:gd name="T5" fmla="*/ 22 h 59"/>
                <a:gd name="T6" fmla="*/ 48 w 64"/>
                <a:gd name="T7" fmla="*/ 38 h 59"/>
                <a:gd name="T8" fmla="*/ 52 w 64"/>
                <a:gd name="T9" fmla="*/ 59 h 59"/>
                <a:gd name="T10" fmla="*/ 31 w 64"/>
                <a:gd name="T11" fmla="*/ 48 h 59"/>
                <a:gd name="T12" fmla="*/ 12 w 64"/>
                <a:gd name="T13" fmla="*/ 59 h 59"/>
                <a:gd name="T14" fmla="*/ 17 w 64"/>
                <a:gd name="T15" fmla="*/ 38 h 59"/>
                <a:gd name="T16" fmla="*/ 0 w 64"/>
                <a:gd name="T17" fmla="*/ 22 h 59"/>
                <a:gd name="T18" fmla="*/ 22 w 64"/>
                <a:gd name="T19" fmla="*/ 19 h 59"/>
                <a:gd name="T20" fmla="*/ 31 w 64"/>
                <a:gd name="T2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31" y="0"/>
                  </a:moveTo>
                  <a:lnTo>
                    <a:pt x="41" y="19"/>
                  </a:lnTo>
                  <a:lnTo>
                    <a:pt x="64" y="22"/>
                  </a:lnTo>
                  <a:lnTo>
                    <a:pt x="48" y="38"/>
                  </a:lnTo>
                  <a:lnTo>
                    <a:pt x="52" y="59"/>
                  </a:lnTo>
                  <a:lnTo>
                    <a:pt x="31" y="48"/>
                  </a:lnTo>
                  <a:lnTo>
                    <a:pt x="12" y="59"/>
                  </a:lnTo>
                  <a:lnTo>
                    <a:pt x="17" y="38"/>
                  </a:lnTo>
                  <a:lnTo>
                    <a:pt x="0" y="22"/>
                  </a:lnTo>
                  <a:lnTo>
                    <a:pt x="22" y="19"/>
                  </a:lnTo>
                  <a:lnTo>
                    <a:pt x="31" y="0"/>
                  </a:lnTo>
                  <a:close/>
                </a:path>
              </a:pathLst>
            </a:custGeom>
            <a:solidFill>
              <a:srgbClr val="EAB200"/>
            </a:solidFill>
            <a:ln>
              <a:headEnd/>
              <a:tailEnd/>
            </a:ln>
          </p:spPr>
          <p:style>
            <a:lnRef idx="0">
              <a:schemeClr val="accent3"/>
            </a:lnRef>
            <a:fillRef idx="3">
              <a:schemeClr val="accent3"/>
            </a:fillRef>
            <a:effectRef idx="3">
              <a:schemeClr val="accent3"/>
            </a:effectRef>
            <a:fontRef idx="minor">
              <a:schemeClr val="lt1"/>
            </a:fontRef>
          </p:style>
          <p:txBody>
            <a:bodyPr/>
            <a:lstStyle/>
            <a:p>
              <a:pPr>
                <a:defRPr/>
              </a:pPr>
              <a:endParaRPr lang="en-US">
                <a:solidFill>
                  <a:srgbClr val="0F56DC"/>
                </a:solidFill>
                <a:latin typeface="Calibri" panose="020F0502020204030204" pitchFamily="34" charset="0"/>
              </a:endParaRPr>
            </a:p>
          </p:txBody>
        </p:sp>
        <p:sp>
          <p:nvSpPr>
            <p:cNvPr id="25" name="Oval 27"/>
            <p:cNvSpPr>
              <a:spLocks noChangeArrowheads="1"/>
            </p:cNvSpPr>
            <p:nvPr/>
          </p:nvSpPr>
          <p:spPr bwMode="auto">
            <a:xfrm>
              <a:off x="2954338" y="1892301"/>
              <a:ext cx="109538" cy="107950"/>
            </a:xfrm>
            <a:prstGeom prst="ellipse">
              <a:avLst/>
            </a:prstGeom>
            <a:solidFill>
              <a:srgbClr val="00B050"/>
            </a:solidFill>
            <a:ln>
              <a:headEnd/>
              <a:tailEnd/>
            </a:ln>
          </p:spPr>
          <p:style>
            <a:lnRef idx="0">
              <a:schemeClr val="accent2"/>
            </a:lnRef>
            <a:fillRef idx="3">
              <a:schemeClr val="accent2"/>
            </a:fillRef>
            <a:effectRef idx="3">
              <a:schemeClr val="accent2"/>
            </a:effectRef>
            <a:fontRef idx="minor">
              <a:schemeClr val="lt1"/>
            </a:fontRef>
          </p:style>
          <p:txBody>
            <a:bodyPr/>
            <a:lstStyle/>
            <a:p>
              <a:pPr>
                <a:defRPr/>
              </a:pPr>
              <a:endParaRPr lang="en-US">
                <a:ln>
                  <a:solidFill>
                    <a:srgbClr val="00B050"/>
                  </a:solidFill>
                </a:ln>
                <a:solidFill>
                  <a:srgbClr val="00B050"/>
                </a:solidFill>
                <a:latin typeface="Calibri" panose="020F0502020204030204" pitchFamily="34" charset="0"/>
              </a:endParaRPr>
            </a:p>
          </p:txBody>
        </p:sp>
        <p:sp>
          <p:nvSpPr>
            <p:cNvPr id="26" name="Oval 28"/>
            <p:cNvSpPr>
              <a:spLocks noChangeArrowheads="1"/>
            </p:cNvSpPr>
            <p:nvPr/>
          </p:nvSpPr>
          <p:spPr bwMode="auto">
            <a:xfrm>
              <a:off x="4143375" y="1782763"/>
              <a:ext cx="107950" cy="112713"/>
            </a:xfrm>
            <a:prstGeom prst="ellipse">
              <a:avLst/>
            </a:prstGeom>
            <a:solidFill>
              <a:srgbClr val="00B050"/>
            </a:solidFill>
            <a:ln>
              <a:headEnd/>
              <a:tailEnd/>
            </a:ln>
          </p:spPr>
          <p:style>
            <a:lnRef idx="0">
              <a:schemeClr val="accent2"/>
            </a:lnRef>
            <a:fillRef idx="3">
              <a:schemeClr val="accent2"/>
            </a:fillRef>
            <a:effectRef idx="3">
              <a:schemeClr val="accent2"/>
            </a:effectRef>
            <a:fontRef idx="minor">
              <a:schemeClr val="lt1"/>
            </a:fontRef>
          </p:style>
          <p:txBody>
            <a:bodyPr/>
            <a:lstStyle/>
            <a:p>
              <a:pPr>
                <a:defRPr/>
              </a:pPr>
              <a:endParaRPr lang="en-US">
                <a:solidFill>
                  <a:srgbClr val="00B050"/>
                </a:solidFill>
                <a:latin typeface="Calibri" panose="020F0502020204030204" pitchFamily="34" charset="0"/>
              </a:endParaRPr>
            </a:p>
          </p:txBody>
        </p:sp>
        <p:sp>
          <p:nvSpPr>
            <p:cNvPr id="27" name="Oval 29"/>
            <p:cNvSpPr>
              <a:spLocks noChangeArrowheads="1"/>
            </p:cNvSpPr>
            <p:nvPr/>
          </p:nvSpPr>
          <p:spPr bwMode="auto">
            <a:xfrm>
              <a:off x="5332413" y="2492376"/>
              <a:ext cx="112713" cy="107950"/>
            </a:xfrm>
            <a:prstGeom prst="ellipse">
              <a:avLst/>
            </a:prstGeom>
            <a:solidFill>
              <a:srgbClr val="00B050"/>
            </a:solidFill>
            <a:ln>
              <a:headEnd/>
              <a:tailEnd/>
            </a:ln>
          </p:spPr>
          <p:style>
            <a:lnRef idx="0">
              <a:schemeClr val="accent2"/>
            </a:lnRef>
            <a:fillRef idx="3">
              <a:schemeClr val="accent2"/>
            </a:fillRef>
            <a:effectRef idx="3">
              <a:schemeClr val="accent2"/>
            </a:effectRef>
            <a:fontRef idx="minor">
              <a:schemeClr val="lt1"/>
            </a:fontRef>
          </p:style>
          <p:txBody>
            <a:bodyPr/>
            <a:lstStyle/>
            <a:p>
              <a:pPr>
                <a:defRPr/>
              </a:pPr>
              <a:endParaRPr lang="en-US">
                <a:solidFill>
                  <a:srgbClr val="00B050"/>
                </a:solidFill>
                <a:latin typeface="Calibri" panose="020F0502020204030204" pitchFamily="34" charset="0"/>
              </a:endParaRPr>
            </a:p>
          </p:txBody>
        </p:sp>
        <p:sp>
          <p:nvSpPr>
            <p:cNvPr id="28" name="Oval 30"/>
            <p:cNvSpPr>
              <a:spLocks noChangeArrowheads="1"/>
            </p:cNvSpPr>
            <p:nvPr/>
          </p:nvSpPr>
          <p:spPr bwMode="auto">
            <a:xfrm>
              <a:off x="7705725" y="3294063"/>
              <a:ext cx="107950" cy="112713"/>
            </a:xfrm>
            <a:prstGeom prst="ellipse">
              <a:avLst/>
            </a:prstGeom>
            <a:solidFill>
              <a:srgbClr val="00B050"/>
            </a:solidFill>
            <a:ln>
              <a:headEnd/>
              <a:tailEnd/>
            </a:ln>
          </p:spPr>
          <p:style>
            <a:lnRef idx="0">
              <a:schemeClr val="accent2"/>
            </a:lnRef>
            <a:fillRef idx="3">
              <a:schemeClr val="accent2"/>
            </a:fillRef>
            <a:effectRef idx="3">
              <a:schemeClr val="accent2"/>
            </a:effectRef>
            <a:fontRef idx="minor">
              <a:schemeClr val="lt1"/>
            </a:fontRef>
          </p:style>
          <p:txBody>
            <a:bodyPr/>
            <a:lstStyle/>
            <a:p>
              <a:pPr>
                <a:defRPr/>
              </a:pPr>
              <a:endParaRPr lang="en-US">
                <a:solidFill>
                  <a:srgbClr val="00B050"/>
                </a:solidFill>
                <a:latin typeface="Calibri" panose="020F0502020204030204" pitchFamily="34" charset="0"/>
              </a:endParaRPr>
            </a:p>
          </p:txBody>
        </p:sp>
        <p:sp>
          <p:nvSpPr>
            <p:cNvPr id="29" name="Oval 31"/>
            <p:cNvSpPr>
              <a:spLocks noChangeArrowheads="1"/>
            </p:cNvSpPr>
            <p:nvPr/>
          </p:nvSpPr>
          <p:spPr bwMode="auto">
            <a:xfrm>
              <a:off x="6516688" y="3021013"/>
              <a:ext cx="123825" cy="127000"/>
            </a:xfrm>
            <a:prstGeom prst="ellipse">
              <a:avLst/>
            </a:prstGeom>
            <a:solidFill>
              <a:srgbClr val="00B050"/>
            </a:solidFill>
            <a:ln>
              <a:headEnd/>
              <a:tailEnd/>
            </a:ln>
          </p:spPr>
          <p:style>
            <a:lnRef idx="0">
              <a:schemeClr val="accent2"/>
            </a:lnRef>
            <a:fillRef idx="3">
              <a:schemeClr val="accent2"/>
            </a:fillRef>
            <a:effectRef idx="3">
              <a:schemeClr val="accent2"/>
            </a:effectRef>
            <a:fontRef idx="minor">
              <a:schemeClr val="lt1"/>
            </a:fontRef>
          </p:style>
          <p:txBody>
            <a:bodyPr/>
            <a:lstStyle/>
            <a:p>
              <a:pPr>
                <a:defRPr/>
              </a:pPr>
              <a:endParaRPr lang="en-US">
                <a:solidFill>
                  <a:srgbClr val="00B050"/>
                </a:solidFill>
                <a:latin typeface="Calibri" panose="020F0502020204030204" pitchFamily="34" charset="0"/>
              </a:endParaRPr>
            </a:p>
          </p:txBody>
        </p:sp>
        <p:sp>
          <p:nvSpPr>
            <p:cNvPr id="30" name="Line 32"/>
            <p:cNvSpPr>
              <a:spLocks noChangeShapeType="1"/>
            </p:cNvSpPr>
            <p:nvPr/>
          </p:nvSpPr>
          <p:spPr bwMode="auto">
            <a:xfrm>
              <a:off x="3006725" y="3186113"/>
              <a:ext cx="0" cy="0"/>
            </a:xfrm>
            <a:prstGeom prst="line">
              <a:avLst/>
            </a:prstGeom>
            <a:noFill/>
            <a:ln w="43" cap="flat">
              <a:solidFill>
                <a:srgbClr val="D1D3D4"/>
              </a:solidFill>
              <a:prstDash val="solid"/>
              <a:miter lim="800000"/>
              <a:headEnd/>
              <a:tailEnd/>
            </a:ln>
            <a:extLst>
              <a:ext uri="{909E8E84-426E-40DD-AFC4-6F175D3DCCD1}">
                <a14:hiddenFill xmlns:a14="http://schemas.microsoft.com/office/drawing/2010/main">
                  <a:noFill/>
                </a14:hiddenFill>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31" name="Line 33"/>
            <p:cNvSpPr>
              <a:spLocks noChangeShapeType="1"/>
            </p:cNvSpPr>
            <p:nvPr/>
          </p:nvSpPr>
          <p:spPr bwMode="auto">
            <a:xfrm>
              <a:off x="3006725" y="31861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32" name="Line 34"/>
            <p:cNvSpPr>
              <a:spLocks noChangeShapeType="1"/>
            </p:cNvSpPr>
            <p:nvPr/>
          </p:nvSpPr>
          <p:spPr bwMode="auto">
            <a:xfrm>
              <a:off x="3006725" y="3186113"/>
              <a:ext cx="0" cy="0"/>
            </a:xfrm>
            <a:prstGeom prst="line">
              <a:avLst/>
            </a:prstGeom>
            <a:noFill/>
            <a:ln w="1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33" name="Line 35"/>
            <p:cNvSpPr>
              <a:spLocks noChangeShapeType="1"/>
            </p:cNvSpPr>
            <p:nvPr/>
          </p:nvSpPr>
          <p:spPr bwMode="auto">
            <a:xfrm>
              <a:off x="4192588" y="293052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34" name="Line 36"/>
            <p:cNvSpPr>
              <a:spLocks noChangeShapeType="1"/>
            </p:cNvSpPr>
            <p:nvPr/>
          </p:nvSpPr>
          <p:spPr bwMode="auto">
            <a:xfrm>
              <a:off x="4192588" y="2930526"/>
              <a:ext cx="0" cy="0"/>
            </a:xfrm>
            <a:prstGeom prst="line">
              <a:avLst/>
            </a:prstGeom>
            <a:noFill/>
            <a:ln w="1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35" name="Rectangle 43"/>
            <p:cNvSpPr>
              <a:spLocks noChangeArrowheads="1"/>
            </p:cNvSpPr>
            <p:nvPr/>
          </p:nvSpPr>
          <p:spPr bwMode="auto">
            <a:xfrm>
              <a:off x="2832100" y="5885577"/>
              <a:ext cx="33983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1300" dirty="0" smtClean="0">
                  <a:solidFill>
                    <a:srgbClr val="000000"/>
                  </a:solidFill>
                  <a:latin typeface="Calibri" panose="020F0502020204030204" pitchFamily="34" charset="0"/>
                </a:rPr>
                <a:t>1990</a:t>
              </a:r>
              <a:endParaRPr lang="en-US" altLang="en-US" sz="1800" dirty="0" smtClean="0">
                <a:solidFill>
                  <a:srgbClr val="FFC000"/>
                </a:solidFill>
                <a:latin typeface="Calibri" panose="020F0502020204030204" pitchFamily="34" charset="0"/>
              </a:endParaRPr>
            </a:p>
          </p:txBody>
        </p:sp>
        <p:sp>
          <p:nvSpPr>
            <p:cNvPr id="36" name="Rectangle 44"/>
            <p:cNvSpPr>
              <a:spLocks noChangeArrowheads="1"/>
            </p:cNvSpPr>
            <p:nvPr/>
          </p:nvSpPr>
          <p:spPr bwMode="auto">
            <a:xfrm>
              <a:off x="4068763" y="5878513"/>
              <a:ext cx="33983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1300" smtClean="0">
                  <a:solidFill>
                    <a:srgbClr val="000000"/>
                  </a:solidFill>
                  <a:latin typeface="Calibri" panose="020F0502020204030204" pitchFamily="34" charset="0"/>
                </a:rPr>
                <a:t>1995</a:t>
              </a:r>
              <a:endParaRPr lang="en-US" altLang="en-US" sz="1800" smtClean="0">
                <a:solidFill>
                  <a:srgbClr val="FFC000"/>
                </a:solidFill>
                <a:latin typeface="Calibri" panose="020F0502020204030204" pitchFamily="34" charset="0"/>
              </a:endParaRPr>
            </a:p>
          </p:txBody>
        </p:sp>
        <p:sp>
          <p:nvSpPr>
            <p:cNvPr id="37" name="Rectangle 45"/>
            <p:cNvSpPr>
              <a:spLocks noChangeArrowheads="1"/>
            </p:cNvSpPr>
            <p:nvPr/>
          </p:nvSpPr>
          <p:spPr bwMode="auto">
            <a:xfrm>
              <a:off x="5251450" y="5878513"/>
              <a:ext cx="33983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1300" smtClean="0">
                  <a:solidFill>
                    <a:srgbClr val="000000"/>
                  </a:solidFill>
                  <a:latin typeface="Calibri" panose="020F0502020204030204" pitchFamily="34" charset="0"/>
                </a:rPr>
                <a:t>2000</a:t>
              </a:r>
              <a:endParaRPr lang="en-US" altLang="en-US" sz="1800" smtClean="0">
                <a:solidFill>
                  <a:srgbClr val="FFC000"/>
                </a:solidFill>
                <a:latin typeface="Calibri" panose="020F0502020204030204" pitchFamily="34" charset="0"/>
              </a:endParaRPr>
            </a:p>
          </p:txBody>
        </p:sp>
        <p:sp>
          <p:nvSpPr>
            <p:cNvPr id="38" name="Rectangle 46"/>
            <p:cNvSpPr>
              <a:spLocks noChangeArrowheads="1"/>
            </p:cNvSpPr>
            <p:nvPr/>
          </p:nvSpPr>
          <p:spPr bwMode="auto">
            <a:xfrm>
              <a:off x="6421438" y="5878513"/>
              <a:ext cx="33983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1300" smtClean="0">
                  <a:solidFill>
                    <a:srgbClr val="000000"/>
                  </a:solidFill>
                  <a:latin typeface="Calibri" panose="020F0502020204030204" pitchFamily="34" charset="0"/>
                </a:rPr>
                <a:t>2005</a:t>
              </a:r>
              <a:endParaRPr lang="en-US" altLang="en-US" sz="1800" smtClean="0">
                <a:solidFill>
                  <a:srgbClr val="FFC000"/>
                </a:solidFill>
                <a:latin typeface="Calibri" panose="020F0502020204030204" pitchFamily="34" charset="0"/>
              </a:endParaRPr>
            </a:p>
          </p:txBody>
        </p:sp>
        <p:sp>
          <p:nvSpPr>
            <p:cNvPr id="39" name="Rectangle 47"/>
            <p:cNvSpPr>
              <a:spLocks noChangeArrowheads="1"/>
            </p:cNvSpPr>
            <p:nvPr/>
          </p:nvSpPr>
          <p:spPr bwMode="auto">
            <a:xfrm>
              <a:off x="7593013" y="5884863"/>
              <a:ext cx="33983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1300" dirty="0" smtClean="0">
                  <a:solidFill>
                    <a:srgbClr val="000000"/>
                  </a:solidFill>
                  <a:latin typeface="Calibri" panose="020F0502020204030204" pitchFamily="34" charset="0"/>
                </a:rPr>
                <a:t>2010</a:t>
              </a:r>
              <a:endParaRPr lang="en-US" altLang="en-US" sz="1800" dirty="0" smtClean="0">
                <a:solidFill>
                  <a:srgbClr val="FFC000"/>
                </a:solidFill>
                <a:latin typeface="Calibri" panose="020F0502020204030204" pitchFamily="34" charset="0"/>
              </a:endParaRPr>
            </a:p>
          </p:txBody>
        </p:sp>
        <p:grpSp>
          <p:nvGrpSpPr>
            <p:cNvPr id="40" name="Group 1149"/>
            <p:cNvGrpSpPr>
              <a:grpSpLocks/>
            </p:cNvGrpSpPr>
            <p:nvPr/>
          </p:nvGrpSpPr>
          <p:grpSpPr bwMode="auto">
            <a:xfrm>
              <a:off x="1801813" y="1119188"/>
              <a:ext cx="165100" cy="4525963"/>
              <a:chOff x="811213" y="1019175"/>
              <a:chExt cx="165100" cy="4525963"/>
            </a:xfrm>
          </p:grpSpPr>
          <p:sp>
            <p:nvSpPr>
              <p:cNvPr id="41" name="Freeform 57"/>
              <p:cNvSpPr>
                <a:spLocks/>
              </p:cNvSpPr>
              <p:nvPr/>
            </p:nvSpPr>
            <p:spPr bwMode="auto">
              <a:xfrm>
                <a:off x="817563" y="5478463"/>
                <a:ext cx="120650" cy="66675"/>
              </a:xfrm>
              <a:custGeom>
                <a:avLst/>
                <a:gdLst>
                  <a:gd name="T0" fmla="*/ 41 w 76"/>
                  <a:gd name="T1" fmla="*/ 2 h 42"/>
                  <a:gd name="T2" fmla="*/ 41 w 76"/>
                  <a:gd name="T3" fmla="*/ 33 h 42"/>
                  <a:gd name="T4" fmla="*/ 67 w 76"/>
                  <a:gd name="T5" fmla="*/ 33 h 42"/>
                  <a:gd name="T6" fmla="*/ 67 w 76"/>
                  <a:gd name="T7" fmla="*/ 0 h 42"/>
                  <a:gd name="T8" fmla="*/ 76 w 76"/>
                  <a:gd name="T9" fmla="*/ 0 h 42"/>
                  <a:gd name="T10" fmla="*/ 76 w 76"/>
                  <a:gd name="T11" fmla="*/ 42 h 42"/>
                  <a:gd name="T12" fmla="*/ 0 w 76"/>
                  <a:gd name="T13" fmla="*/ 42 h 42"/>
                  <a:gd name="T14" fmla="*/ 0 w 76"/>
                  <a:gd name="T15" fmla="*/ 2 h 42"/>
                  <a:gd name="T16" fmla="*/ 7 w 76"/>
                  <a:gd name="T17" fmla="*/ 2 h 42"/>
                  <a:gd name="T18" fmla="*/ 7 w 76"/>
                  <a:gd name="T19" fmla="*/ 33 h 42"/>
                  <a:gd name="T20" fmla="*/ 31 w 76"/>
                  <a:gd name="T21" fmla="*/ 33 h 42"/>
                  <a:gd name="T22" fmla="*/ 31 w 76"/>
                  <a:gd name="T23" fmla="*/ 2 h 42"/>
                  <a:gd name="T24" fmla="*/ 41 w 76"/>
                  <a:gd name="T25"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42">
                    <a:moveTo>
                      <a:pt x="41" y="2"/>
                    </a:moveTo>
                    <a:lnTo>
                      <a:pt x="41" y="33"/>
                    </a:lnTo>
                    <a:lnTo>
                      <a:pt x="67" y="33"/>
                    </a:lnTo>
                    <a:lnTo>
                      <a:pt x="67" y="0"/>
                    </a:lnTo>
                    <a:lnTo>
                      <a:pt x="76" y="0"/>
                    </a:lnTo>
                    <a:lnTo>
                      <a:pt x="76" y="42"/>
                    </a:lnTo>
                    <a:lnTo>
                      <a:pt x="0" y="42"/>
                    </a:lnTo>
                    <a:lnTo>
                      <a:pt x="0" y="2"/>
                    </a:lnTo>
                    <a:lnTo>
                      <a:pt x="7" y="2"/>
                    </a:lnTo>
                    <a:lnTo>
                      <a:pt x="7" y="33"/>
                    </a:lnTo>
                    <a:lnTo>
                      <a:pt x="31" y="33"/>
                    </a:lnTo>
                    <a:lnTo>
                      <a:pt x="31" y="2"/>
                    </a:lnTo>
                    <a:lnTo>
                      <a:pt x="4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42" name="Freeform 58"/>
              <p:cNvSpPr>
                <a:spLocks/>
              </p:cNvSpPr>
              <p:nvPr/>
            </p:nvSpPr>
            <p:spPr bwMode="auto">
              <a:xfrm>
                <a:off x="852488" y="5387975"/>
                <a:ext cx="85725" cy="82550"/>
              </a:xfrm>
              <a:custGeom>
                <a:avLst/>
                <a:gdLst>
                  <a:gd name="T0" fmla="*/ 0 w 23"/>
                  <a:gd name="T1" fmla="*/ 17 h 22"/>
                  <a:gd name="T2" fmla="*/ 13 w 23"/>
                  <a:gd name="T3" fmla="*/ 13 h 22"/>
                  <a:gd name="T4" fmla="*/ 19 w 23"/>
                  <a:gd name="T5" fmla="*/ 11 h 22"/>
                  <a:gd name="T6" fmla="*/ 19 w 23"/>
                  <a:gd name="T7" fmla="*/ 11 h 22"/>
                  <a:gd name="T8" fmla="*/ 13 w 23"/>
                  <a:gd name="T9" fmla="*/ 9 h 22"/>
                  <a:gd name="T10" fmla="*/ 0 w 23"/>
                  <a:gd name="T11" fmla="*/ 4 h 22"/>
                  <a:gd name="T12" fmla="*/ 0 w 23"/>
                  <a:gd name="T13" fmla="*/ 0 h 22"/>
                  <a:gd name="T14" fmla="*/ 23 w 23"/>
                  <a:gd name="T15" fmla="*/ 9 h 22"/>
                  <a:gd name="T16" fmla="*/ 23 w 23"/>
                  <a:gd name="T17" fmla="*/ 13 h 22"/>
                  <a:gd name="T18" fmla="*/ 0 w 23"/>
                  <a:gd name="T19" fmla="*/ 22 h 22"/>
                  <a:gd name="T20" fmla="*/ 0 w 23"/>
                  <a:gd name="T21"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2">
                    <a:moveTo>
                      <a:pt x="0" y="17"/>
                    </a:moveTo>
                    <a:cubicBezTo>
                      <a:pt x="13" y="13"/>
                      <a:pt x="13" y="13"/>
                      <a:pt x="13" y="13"/>
                    </a:cubicBezTo>
                    <a:cubicBezTo>
                      <a:pt x="15" y="12"/>
                      <a:pt x="17" y="11"/>
                      <a:pt x="19" y="11"/>
                    </a:cubicBezTo>
                    <a:cubicBezTo>
                      <a:pt x="19" y="11"/>
                      <a:pt x="19" y="11"/>
                      <a:pt x="19" y="11"/>
                    </a:cubicBezTo>
                    <a:cubicBezTo>
                      <a:pt x="17" y="10"/>
                      <a:pt x="15" y="10"/>
                      <a:pt x="13" y="9"/>
                    </a:cubicBezTo>
                    <a:cubicBezTo>
                      <a:pt x="0" y="4"/>
                      <a:pt x="0" y="4"/>
                      <a:pt x="0" y="4"/>
                    </a:cubicBezTo>
                    <a:cubicBezTo>
                      <a:pt x="0" y="0"/>
                      <a:pt x="0" y="0"/>
                      <a:pt x="0" y="0"/>
                    </a:cubicBezTo>
                    <a:cubicBezTo>
                      <a:pt x="23" y="9"/>
                      <a:pt x="23" y="9"/>
                      <a:pt x="23" y="9"/>
                    </a:cubicBezTo>
                    <a:cubicBezTo>
                      <a:pt x="23" y="13"/>
                      <a:pt x="23" y="13"/>
                      <a:pt x="23" y="13"/>
                    </a:cubicBezTo>
                    <a:cubicBezTo>
                      <a:pt x="0" y="22"/>
                      <a:pt x="0" y="22"/>
                      <a:pt x="0" y="22"/>
                    </a:cubicBez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43" name="Freeform 59"/>
              <p:cNvSpPr>
                <a:spLocks noEditPoints="1"/>
              </p:cNvSpPr>
              <p:nvPr/>
            </p:nvSpPr>
            <p:spPr bwMode="auto">
              <a:xfrm>
                <a:off x="847725" y="5305425"/>
                <a:ext cx="90488" cy="74613"/>
              </a:xfrm>
              <a:custGeom>
                <a:avLst/>
                <a:gdLst>
                  <a:gd name="T0" fmla="*/ 13 w 24"/>
                  <a:gd name="T1" fmla="*/ 16 h 20"/>
                  <a:gd name="T2" fmla="*/ 21 w 24"/>
                  <a:gd name="T3" fmla="*/ 8 h 20"/>
                  <a:gd name="T4" fmla="*/ 20 w 24"/>
                  <a:gd name="T5" fmla="*/ 2 h 20"/>
                  <a:gd name="T6" fmla="*/ 23 w 24"/>
                  <a:gd name="T7" fmla="*/ 1 h 20"/>
                  <a:gd name="T8" fmla="*/ 24 w 24"/>
                  <a:gd name="T9" fmla="*/ 9 h 20"/>
                  <a:gd name="T10" fmla="*/ 13 w 24"/>
                  <a:gd name="T11" fmla="*/ 20 h 20"/>
                  <a:gd name="T12" fmla="*/ 0 w 24"/>
                  <a:gd name="T13" fmla="*/ 9 h 20"/>
                  <a:gd name="T14" fmla="*/ 11 w 24"/>
                  <a:gd name="T15" fmla="*/ 0 h 20"/>
                  <a:gd name="T16" fmla="*/ 13 w 24"/>
                  <a:gd name="T17" fmla="*/ 0 h 20"/>
                  <a:gd name="T18" fmla="*/ 13 w 24"/>
                  <a:gd name="T19" fmla="*/ 16 h 20"/>
                  <a:gd name="T20" fmla="*/ 10 w 24"/>
                  <a:gd name="T21" fmla="*/ 4 h 20"/>
                  <a:gd name="T22" fmla="*/ 3 w 24"/>
                  <a:gd name="T23" fmla="*/ 10 h 20"/>
                  <a:gd name="T24" fmla="*/ 10 w 24"/>
                  <a:gd name="T25" fmla="*/ 16 h 20"/>
                  <a:gd name="T26" fmla="*/ 10 w 24"/>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0">
                    <a:moveTo>
                      <a:pt x="13" y="16"/>
                    </a:moveTo>
                    <a:cubicBezTo>
                      <a:pt x="19" y="16"/>
                      <a:pt x="21" y="12"/>
                      <a:pt x="21" y="8"/>
                    </a:cubicBezTo>
                    <a:cubicBezTo>
                      <a:pt x="21" y="5"/>
                      <a:pt x="21" y="3"/>
                      <a:pt x="20" y="2"/>
                    </a:cubicBezTo>
                    <a:cubicBezTo>
                      <a:pt x="23" y="1"/>
                      <a:pt x="23" y="1"/>
                      <a:pt x="23" y="1"/>
                    </a:cubicBezTo>
                    <a:cubicBezTo>
                      <a:pt x="24" y="2"/>
                      <a:pt x="24" y="5"/>
                      <a:pt x="24" y="9"/>
                    </a:cubicBezTo>
                    <a:cubicBezTo>
                      <a:pt x="24" y="16"/>
                      <a:pt x="20" y="20"/>
                      <a:pt x="13" y="20"/>
                    </a:cubicBezTo>
                    <a:cubicBezTo>
                      <a:pt x="6" y="20"/>
                      <a:pt x="0" y="16"/>
                      <a:pt x="0" y="9"/>
                    </a:cubicBezTo>
                    <a:cubicBezTo>
                      <a:pt x="0" y="2"/>
                      <a:pt x="7" y="0"/>
                      <a:pt x="11" y="0"/>
                    </a:cubicBezTo>
                    <a:cubicBezTo>
                      <a:pt x="12" y="0"/>
                      <a:pt x="13" y="0"/>
                      <a:pt x="13" y="0"/>
                    </a:cubicBezTo>
                    <a:lnTo>
                      <a:pt x="13" y="16"/>
                    </a:lnTo>
                    <a:close/>
                    <a:moveTo>
                      <a:pt x="10" y="4"/>
                    </a:moveTo>
                    <a:cubicBezTo>
                      <a:pt x="7" y="4"/>
                      <a:pt x="3" y="5"/>
                      <a:pt x="3" y="10"/>
                    </a:cubicBezTo>
                    <a:cubicBezTo>
                      <a:pt x="3" y="14"/>
                      <a:pt x="7" y="16"/>
                      <a:pt x="10" y="16"/>
                    </a:cubicBezTo>
                    <a:lnTo>
                      <a:pt x="1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44" name="Freeform 60"/>
              <p:cNvSpPr>
                <a:spLocks/>
              </p:cNvSpPr>
              <p:nvPr/>
            </p:nvSpPr>
            <p:spPr bwMode="auto">
              <a:xfrm>
                <a:off x="847725" y="5211763"/>
                <a:ext cx="90488" cy="74612"/>
              </a:xfrm>
              <a:custGeom>
                <a:avLst/>
                <a:gdLst>
                  <a:gd name="T0" fmla="*/ 7 w 24"/>
                  <a:gd name="T1" fmla="*/ 19 h 20"/>
                  <a:gd name="T2" fmla="*/ 1 w 24"/>
                  <a:gd name="T3" fmla="*/ 20 h 20"/>
                  <a:gd name="T4" fmla="*/ 1 w 24"/>
                  <a:gd name="T5" fmla="*/ 16 h 20"/>
                  <a:gd name="T6" fmla="*/ 5 w 24"/>
                  <a:gd name="T7" fmla="*/ 16 h 20"/>
                  <a:gd name="T8" fmla="*/ 5 w 24"/>
                  <a:gd name="T9" fmla="*/ 15 h 20"/>
                  <a:gd name="T10" fmla="*/ 0 w 24"/>
                  <a:gd name="T11" fmla="*/ 8 h 20"/>
                  <a:gd name="T12" fmla="*/ 10 w 24"/>
                  <a:gd name="T13" fmla="*/ 0 h 20"/>
                  <a:gd name="T14" fmla="*/ 24 w 24"/>
                  <a:gd name="T15" fmla="*/ 0 h 20"/>
                  <a:gd name="T16" fmla="*/ 24 w 24"/>
                  <a:gd name="T17" fmla="*/ 4 h 20"/>
                  <a:gd name="T18" fmla="*/ 11 w 24"/>
                  <a:gd name="T19" fmla="*/ 4 h 20"/>
                  <a:gd name="T20" fmla="*/ 4 w 24"/>
                  <a:gd name="T21" fmla="*/ 9 h 20"/>
                  <a:gd name="T22" fmla="*/ 8 w 24"/>
                  <a:gd name="T23" fmla="*/ 15 h 20"/>
                  <a:gd name="T24" fmla="*/ 10 w 24"/>
                  <a:gd name="T25" fmla="*/ 15 h 20"/>
                  <a:gd name="T26" fmla="*/ 24 w 24"/>
                  <a:gd name="T27" fmla="*/ 15 h 20"/>
                  <a:gd name="T28" fmla="*/ 24 w 24"/>
                  <a:gd name="T29" fmla="*/ 19 h 20"/>
                  <a:gd name="T30" fmla="*/ 7 w 24"/>
                  <a:gd name="T31"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20">
                    <a:moveTo>
                      <a:pt x="7" y="19"/>
                    </a:moveTo>
                    <a:cubicBezTo>
                      <a:pt x="5" y="19"/>
                      <a:pt x="3" y="19"/>
                      <a:pt x="1" y="20"/>
                    </a:cubicBezTo>
                    <a:cubicBezTo>
                      <a:pt x="1" y="16"/>
                      <a:pt x="1" y="16"/>
                      <a:pt x="1" y="16"/>
                    </a:cubicBezTo>
                    <a:cubicBezTo>
                      <a:pt x="5" y="16"/>
                      <a:pt x="5" y="16"/>
                      <a:pt x="5" y="16"/>
                    </a:cubicBezTo>
                    <a:cubicBezTo>
                      <a:pt x="5" y="15"/>
                      <a:pt x="5" y="15"/>
                      <a:pt x="5" y="15"/>
                    </a:cubicBezTo>
                    <a:cubicBezTo>
                      <a:pt x="2" y="14"/>
                      <a:pt x="0" y="12"/>
                      <a:pt x="0" y="8"/>
                    </a:cubicBezTo>
                    <a:cubicBezTo>
                      <a:pt x="0" y="5"/>
                      <a:pt x="2" y="0"/>
                      <a:pt x="10" y="0"/>
                    </a:cubicBezTo>
                    <a:cubicBezTo>
                      <a:pt x="24" y="0"/>
                      <a:pt x="24" y="0"/>
                      <a:pt x="24" y="0"/>
                    </a:cubicBezTo>
                    <a:cubicBezTo>
                      <a:pt x="24" y="4"/>
                      <a:pt x="24" y="4"/>
                      <a:pt x="24" y="4"/>
                    </a:cubicBezTo>
                    <a:cubicBezTo>
                      <a:pt x="11" y="4"/>
                      <a:pt x="11" y="4"/>
                      <a:pt x="11" y="4"/>
                    </a:cubicBezTo>
                    <a:cubicBezTo>
                      <a:pt x="7" y="4"/>
                      <a:pt x="4" y="5"/>
                      <a:pt x="4" y="9"/>
                    </a:cubicBezTo>
                    <a:cubicBezTo>
                      <a:pt x="4" y="12"/>
                      <a:pt x="6" y="14"/>
                      <a:pt x="8" y="15"/>
                    </a:cubicBezTo>
                    <a:cubicBezTo>
                      <a:pt x="9" y="15"/>
                      <a:pt x="9" y="15"/>
                      <a:pt x="10" y="15"/>
                    </a:cubicBezTo>
                    <a:cubicBezTo>
                      <a:pt x="24" y="15"/>
                      <a:pt x="24" y="15"/>
                      <a:pt x="24" y="15"/>
                    </a:cubicBezTo>
                    <a:cubicBezTo>
                      <a:pt x="24" y="19"/>
                      <a:pt x="24" y="19"/>
                      <a:pt x="24" y="19"/>
                    </a:cubicBezTo>
                    <a:lnTo>
                      <a:pt x="7"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45" name="Freeform 61"/>
              <p:cNvSpPr>
                <a:spLocks/>
              </p:cNvSpPr>
              <p:nvPr/>
            </p:nvSpPr>
            <p:spPr bwMode="auto">
              <a:xfrm>
                <a:off x="828675" y="5143500"/>
                <a:ext cx="109538" cy="53975"/>
              </a:xfrm>
              <a:custGeom>
                <a:avLst/>
                <a:gdLst>
                  <a:gd name="T0" fmla="*/ 0 w 29"/>
                  <a:gd name="T1" fmla="*/ 6 h 14"/>
                  <a:gd name="T2" fmla="*/ 6 w 29"/>
                  <a:gd name="T3" fmla="*/ 6 h 14"/>
                  <a:gd name="T4" fmla="*/ 6 w 29"/>
                  <a:gd name="T5" fmla="*/ 0 h 14"/>
                  <a:gd name="T6" fmla="*/ 9 w 29"/>
                  <a:gd name="T7" fmla="*/ 0 h 14"/>
                  <a:gd name="T8" fmla="*/ 9 w 29"/>
                  <a:gd name="T9" fmla="*/ 6 h 14"/>
                  <a:gd name="T10" fmla="*/ 21 w 29"/>
                  <a:gd name="T11" fmla="*/ 6 h 14"/>
                  <a:gd name="T12" fmla="*/ 26 w 29"/>
                  <a:gd name="T13" fmla="*/ 3 h 14"/>
                  <a:gd name="T14" fmla="*/ 26 w 29"/>
                  <a:gd name="T15" fmla="*/ 0 h 14"/>
                  <a:gd name="T16" fmla="*/ 29 w 29"/>
                  <a:gd name="T17" fmla="*/ 0 h 14"/>
                  <a:gd name="T18" fmla="*/ 29 w 29"/>
                  <a:gd name="T19" fmla="*/ 4 h 14"/>
                  <a:gd name="T20" fmla="*/ 28 w 29"/>
                  <a:gd name="T21" fmla="*/ 8 h 14"/>
                  <a:gd name="T22" fmla="*/ 22 w 29"/>
                  <a:gd name="T23" fmla="*/ 10 h 14"/>
                  <a:gd name="T24" fmla="*/ 9 w 29"/>
                  <a:gd name="T25" fmla="*/ 10 h 14"/>
                  <a:gd name="T26" fmla="*/ 9 w 29"/>
                  <a:gd name="T27" fmla="*/ 14 h 14"/>
                  <a:gd name="T28" fmla="*/ 6 w 29"/>
                  <a:gd name="T29" fmla="*/ 14 h 14"/>
                  <a:gd name="T30" fmla="*/ 6 w 29"/>
                  <a:gd name="T31" fmla="*/ 10 h 14"/>
                  <a:gd name="T32" fmla="*/ 1 w 29"/>
                  <a:gd name="T33" fmla="*/ 10 h 14"/>
                  <a:gd name="T34" fmla="*/ 0 w 29"/>
                  <a:gd name="T35"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14">
                    <a:moveTo>
                      <a:pt x="0" y="6"/>
                    </a:moveTo>
                    <a:cubicBezTo>
                      <a:pt x="6" y="6"/>
                      <a:pt x="6" y="6"/>
                      <a:pt x="6" y="6"/>
                    </a:cubicBezTo>
                    <a:cubicBezTo>
                      <a:pt x="6" y="0"/>
                      <a:pt x="6" y="0"/>
                      <a:pt x="6" y="0"/>
                    </a:cubicBezTo>
                    <a:cubicBezTo>
                      <a:pt x="9" y="0"/>
                      <a:pt x="9" y="0"/>
                      <a:pt x="9" y="0"/>
                    </a:cubicBezTo>
                    <a:cubicBezTo>
                      <a:pt x="9" y="6"/>
                      <a:pt x="9" y="6"/>
                      <a:pt x="9" y="6"/>
                    </a:cubicBezTo>
                    <a:cubicBezTo>
                      <a:pt x="21" y="6"/>
                      <a:pt x="21" y="6"/>
                      <a:pt x="21" y="6"/>
                    </a:cubicBezTo>
                    <a:cubicBezTo>
                      <a:pt x="24" y="6"/>
                      <a:pt x="26" y="5"/>
                      <a:pt x="26" y="3"/>
                    </a:cubicBezTo>
                    <a:cubicBezTo>
                      <a:pt x="26" y="2"/>
                      <a:pt x="26" y="1"/>
                      <a:pt x="26" y="0"/>
                    </a:cubicBezTo>
                    <a:cubicBezTo>
                      <a:pt x="29" y="0"/>
                      <a:pt x="29" y="0"/>
                      <a:pt x="29" y="0"/>
                    </a:cubicBezTo>
                    <a:cubicBezTo>
                      <a:pt x="29" y="1"/>
                      <a:pt x="29" y="2"/>
                      <a:pt x="29" y="4"/>
                    </a:cubicBezTo>
                    <a:cubicBezTo>
                      <a:pt x="29" y="6"/>
                      <a:pt x="29" y="7"/>
                      <a:pt x="28" y="8"/>
                    </a:cubicBezTo>
                    <a:cubicBezTo>
                      <a:pt x="26" y="9"/>
                      <a:pt x="24" y="10"/>
                      <a:pt x="22" y="10"/>
                    </a:cubicBezTo>
                    <a:cubicBezTo>
                      <a:pt x="9" y="10"/>
                      <a:pt x="9" y="10"/>
                      <a:pt x="9" y="10"/>
                    </a:cubicBezTo>
                    <a:cubicBezTo>
                      <a:pt x="9" y="14"/>
                      <a:pt x="9" y="14"/>
                      <a:pt x="9" y="14"/>
                    </a:cubicBezTo>
                    <a:cubicBezTo>
                      <a:pt x="6" y="14"/>
                      <a:pt x="6" y="14"/>
                      <a:pt x="6" y="14"/>
                    </a:cubicBezTo>
                    <a:cubicBezTo>
                      <a:pt x="6" y="10"/>
                      <a:pt x="6" y="10"/>
                      <a:pt x="6" y="10"/>
                    </a:cubicBezTo>
                    <a:cubicBezTo>
                      <a:pt x="1" y="10"/>
                      <a:pt x="1" y="10"/>
                      <a:pt x="1" y="10"/>
                    </a:cubicBez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46" name="Freeform 62"/>
              <p:cNvSpPr>
                <a:spLocks/>
              </p:cNvSpPr>
              <p:nvPr/>
            </p:nvSpPr>
            <p:spPr bwMode="auto">
              <a:xfrm>
                <a:off x="847725" y="5073650"/>
                <a:ext cx="90488" cy="58738"/>
              </a:xfrm>
              <a:custGeom>
                <a:avLst/>
                <a:gdLst>
                  <a:gd name="T0" fmla="*/ 20 w 24"/>
                  <a:gd name="T1" fmla="*/ 15 h 16"/>
                  <a:gd name="T2" fmla="*/ 21 w 24"/>
                  <a:gd name="T3" fmla="*/ 9 h 16"/>
                  <a:gd name="T4" fmla="*/ 18 w 24"/>
                  <a:gd name="T5" fmla="*/ 5 h 16"/>
                  <a:gd name="T6" fmla="*/ 14 w 24"/>
                  <a:gd name="T7" fmla="*/ 9 h 16"/>
                  <a:gd name="T8" fmla="*/ 7 w 24"/>
                  <a:gd name="T9" fmla="*/ 15 h 16"/>
                  <a:gd name="T10" fmla="*/ 0 w 24"/>
                  <a:gd name="T11" fmla="*/ 7 h 16"/>
                  <a:gd name="T12" fmla="*/ 2 w 24"/>
                  <a:gd name="T13" fmla="*/ 1 h 16"/>
                  <a:gd name="T14" fmla="*/ 5 w 24"/>
                  <a:gd name="T15" fmla="*/ 2 h 16"/>
                  <a:gd name="T16" fmla="*/ 3 w 24"/>
                  <a:gd name="T17" fmla="*/ 7 h 16"/>
                  <a:gd name="T18" fmla="*/ 7 w 24"/>
                  <a:gd name="T19" fmla="*/ 11 h 16"/>
                  <a:gd name="T20" fmla="*/ 11 w 24"/>
                  <a:gd name="T21" fmla="*/ 7 h 16"/>
                  <a:gd name="T22" fmla="*/ 17 w 24"/>
                  <a:gd name="T23" fmla="*/ 0 h 16"/>
                  <a:gd name="T24" fmla="*/ 24 w 24"/>
                  <a:gd name="T25" fmla="*/ 9 h 16"/>
                  <a:gd name="T26" fmla="*/ 23 w 24"/>
                  <a:gd name="T27" fmla="*/ 16 h 16"/>
                  <a:gd name="T28" fmla="*/ 20 w 24"/>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6">
                    <a:moveTo>
                      <a:pt x="20" y="15"/>
                    </a:moveTo>
                    <a:cubicBezTo>
                      <a:pt x="20" y="13"/>
                      <a:pt x="21" y="11"/>
                      <a:pt x="21" y="9"/>
                    </a:cubicBezTo>
                    <a:cubicBezTo>
                      <a:pt x="21" y="6"/>
                      <a:pt x="20" y="5"/>
                      <a:pt x="18" y="5"/>
                    </a:cubicBezTo>
                    <a:cubicBezTo>
                      <a:pt x="16" y="5"/>
                      <a:pt x="15" y="6"/>
                      <a:pt x="14" y="9"/>
                    </a:cubicBezTo>
                    <a:cubicBezTo>
                      <a:pt x="12" y="13"/>
                      <a:pt x="10" y="15"/>
                      <a:pt x="7" y="15"/>
                    </a:cubicBezTo>
                    <a:cubicBezTo>
                      <a:pt x="3" y="15"/>
                      <a:pt x="0" y="12"/>
                      <a:pt x="0" y="7"/>
                    </a:cubicBezTo>
                    <a:cubicBezTo>
                      <a:pt x="0" y="5"/>
                      <a:pt x="1" y="3"/>
                      <a:pt x="2" y="1"/>
                    </a:cubicBezTo>
                    <a:cubicBezTo>
                      <a:pt x="5" y="2"/>
                      <a:pt x="5" y="2"/>
                      <a:pt x="5" y="2"/>
                    </a:cubicBezTo>
                    <a:cubicBezTo>
                      <a:pt x="4" y="3"/>
                      <a:pt x="3" y="5"/>
                      <a:pt x="3" y="7"/>
                    </a:cubicBezTo>
                    <a:cubicBezTo>
                      <a:pt x="3" y="10"/>
                      <a:pt x="5" y="11"/>
                      <a:pt x="7" y="11"/>
                    </a:cubicBezTo>
                    <a:cubicBezTo>
                      <a:pt x="8" y="11"/>
                      <a:pt x="9" y="10"/>
                      <a:pt x="11" y="7"/>
                    </a:cubicBezTo>
                    <a:cubicBezTo>
                      <a:pt x="12" y="3"/>
                      <a:pt x="14" y="0"/>
                      <a:pt x="17" y="0"/>
                    </a:cubicBezTo>
                    <a:cubicBezTo>
                      <a:pt x="22" y="0"/>
                      <a:pt x="24" y="4"/>
                      <a:pt x="24" y="9"/>
                    </a:cubicBezTo>
                    <a:cubicBezTo>
                      <a:pt x="24" y="12"/>
                      <a:pt x="24" y="14"/>
                      <a:pt x="23" y="16"/>
                    </a:cubicBezTo>
                    <a:lnTo>
                      <a:pt x="2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47" name="Freeform 63"/>
              <p:cNvSpPr>
                <a:spLocks noEditPoints="1"/>
              </p:cNvSpPr>
              <p:nvPr/>
            </p:nvSpPr>
            <p:spPr bwMode="auto">
              <a:xfrm>
                <a:off x="847725" y="4933950"/>
                <a:ext cx="123825" cy="82550"/>
              </a:xfrm>
              <a:custGeom>
                <a:avLst/>
                <a:gdLst>
                  <a:gd name="T0" fmla="*/ 8 w 33"/>
                  <a:gd name="T1" fmla="*/ 22 h 22"/>
                  <a:gd name="T2" fmla="*/ 1 w 33"/>
                  <a:gd name="T3" fmla="*/ 22 h 22"/>
                  <a:gd name="T4" fmla="*/ 1 w 33"/>
                  <a:gd name="T5" fmla="*/ 18 h 22"/>
                  <a:gd name="T6" fmla="*/ 5 w 33"/>
                  <a:gd name="T7" fmla="*/ 18 h 22"/>
                  <a:gd name="T8" fmla="*/ 5 w 33"/>
                  <a:gd name="T9" fmla="*/ 18 h 22"/>
                  <a:gd name="T10" fmla="*/ 0 w 33"/>
                  <a:gd name="T11" fmla="*/ 10 h 22"/>
                  <a:gd name="T12" fmla="*/ 12 w 33"/>
                  <a:gd name="T13" fmla="*/ 0 h 22"/>
                  <a:gd name="T14" fmla="*/ 24 w 33"/>
                  <a:gd name="T15" fmla="*/ 10 h 22"/>
                  <a:gd name="T16" fmla="*/ 21 w 33"/>
                  <a:gd name="T17" fmla="*/ 18 h 22"/>
                  <a:gd name="T18" fmla="*/ 21 w 33"/>
                  <a:gd name="T19" fmla="*/ 18 h 22"/>
                  <a:gd name="T20" fmla="*/ 33 w 33"/>
                  <a:gd name="T21" fmla="*/ 18 h 22"/>
                  <a:gd name="T22" fmla="*/ 33 w 33"/>
                  <a:gd name="T23" fmla="*/ 22 h 22"/>
                  <a:gd name="T24" fmla="*/ 8 w 33"/>
                  <a:gd name="T25" fmla="*/ 22 h 22"/>
                  <a:gd name="T26" fmla="*/ 14 w 33"/>
                  <a:gd name="T27" fmla="*/ 18 h 22"/>
                  <a:gd name="T28" fmla="*/ 16 w 33"/>
                  <a:gd name="T29" fmla="*/ 17 h 22"/>
                  <a:gd name="T30" fmla="*/ 21 w 33"/>
                  <a:gd name="T31" fmla="*/ 11 h 22"/>
                  <a:gd name="T32" fmla="*/ 12 w 33"/>
                  <a:gd name="T33" fmla="*/ 4 h 22"/>
                  <a:gd name="T34" fmla="*/ 4 w 33"/>
                  <a:gd name="T35" fmla="*/ 11 h 22"/>
                  <a:gd name="T36" fmla="*/ 9 w 33"/>
                  <a:gd name="T37" fmla="*/ 17 h 22"/>
                  <a:gd name="T38" fmla="*/ 10 w 33"/>
                  <a:gd name="T39" fmla="*/ 18 h 22"/>
                  <a:gd name="T40" fmla="*/ 14 w 33"/>
                  <a:gd name="T41"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22">
                    <a:moveTo>
                      <a:pt x="8" y="22"/>
                    </a:moveTo>
                    <a:cubicBezTo>
                      <a:pt x="5" y="22"/>
                      <a:pt x="3" y="22"/>
                      <a:pt x="1" y="22"/>
                    </a:cubicBezTo>
                    <a:cubicBezTo>
                      <a:pt x="1" y="18"/>
                      <a:pt x="1" y="18"/>
                      <a:pt x="1" y="18"/>
                    </a:cubicBezTo>
                    <a:cubicBezTo>
                      <a:pt x="5" y="18"/>
                      <a:pt x="5" y="18"/>
                      <a:pt x="5" y="18"/>
                    </a:cubicBezTo>
                    <a:cubicBezTo>
                      <a:pt x="5" y="18"/>
                      <a:pt x="5" y="18"/>
                      <a:pt x="5" y="18"/>
                    </a:cubicBezTo>
                    <a:cubicBezTo>
                      <a:pt x="2" y="16"/>
                      <a:pt x="0" y="14"/>
                      <a:pt x="0" y="10"/>
                    </a:cubicBezTo>
                    <a:cubicBezTo>
                      <a:pt x="0" y="4"/>
                      <a:pt x="5" y="0"/>
                      <a:pt x="12" y="0"/>
                    </a:cubicBezTo>
                    <a:cubicBezTo>
                      <a:pt x="20" y="0"/>
                      <a:pt x="24" y="5"/>
                      <a:pt x="24" y="10"/>
                    </a:cubicBezTo>
                    <a:cubicBezTo>
                      <a:pt x="24" y="14"/>
                      <a:pt x="23" y="16"/>
                      <a:pt x="21" y="18"/>
                    </a:cubicBezTo>
                    <a:cubicBezTo>
                      <a:pt x="21" y="18"/>
                      <a:pt x="21" y="18"/>
                      <a:pt x="21" y="18"/>
                    </a:cubicBezTo>
                    <a:cubicBezTo>
                      <a:pt x="33" y="18"/>
                      <a:pt x="33" y="18"/>
                      <a:pt x="33" y="18"/>
                    </a:cubicBezTo>
                    <a:cubicBezTo>
                      <a:pt x="33" y="22"/>
                      <a:pt x="33" y="22"/>
                      <a:pt x="33" y="22"/>
                    </a:cubicBezTo>
                    <a:lnTo>
                      <a:pt x="8" y="22"/>
                    </a:lnTo>
                    <a:close/>
                    <a:moveTo>
                      <a:pt x="14" y="18"/>
                    </a:moveTo>
                    <a:cubicBezTo>
                      <a:pt x="15" y="18"/>
                      <a:pt x="16" y="18"/>
                      <a:pt x="16" y="17"/>
                    </a:cubicBezTo>
                    <a:cubicBezTo>
                      <a:pt x="19" y="17"/>
                      <a:pt x="21" y="14"/>
                      <a:pt x="21" y="11"/>
                    </a:cubicBezTo>
                    <a:cubicBezTo>
                      <a:pt x="21" y="7"/>
                      <a:pt x="18" y="4"/>
                      <a:pt x="12" y="4"/>
                    </a:cubicBezTo>
                    <a:cubicBezTo>
                      <a:pt x="8" y="4"/>
                      <a:pt x="4" y="7"/>
                      <a:pt x="4" y="11"/>
                    </a:cubicBezTo>
                    <a:cubicBezTo>
                      <a:pt x="4" y="14"/>
                      <a:pt x="6" y="17"/>
                      <a:pt x="9" y="17"/>
                    </a:cubicBezTo>
                    <a:cubicBezTo>
                      <a:pt x="9" y="18"/>
                      <a:pt x="10" y="18"/>
                      <a:pt x="10" y="18"/>
                    </a:cubicBezTo>
                    <a:lnTo>
                      <a:pt x="14"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48" name="Freeform 64"/>
              <p:cNvSpPr>
                <a:spLocks noEditPoints="1"/>
              </p:cNvSpPr>
              <p:nvPr/>
            </p:nvSpPr>
            <p:spPr bwMode="auto">
              <a:xfrm>
                <a:off x="847725" y="4843463"/>
                <a:ext cx="90488" cy="76200"/>
              </a:xfrm>
              <a:custGeom>
                <a:avLst/>
                <a:gdLst>
                  <a:gd name="T0" fmla="*/ 13 w 24"/>
                  <a:gd name="T1" fmla="*/ 16 h 20"/>
                  <a:gd name="T2" fmla="*/ 21 w 24"/>
                  <a:gd name="T3" fmla="*/ 8 h 20"/>
                  <a:gd name="T4" fmla="*/ 20 w 24"/>
                  <a:gd name="T5" fmla="*/ 2 h 20"/>
                  <a:gd name="T6" fmla="*/ 23 w 24"/>
                  <a:gd name="T7" fmla="*/ 1 h 20"/>
                  <a:gd name="T8" fmla="*/ 24 w 24"/>
                  <a:gd name="T9" fmla="*/ 9 h 20"/>
                  <a:gd name="T10" fmla="*/ 13 w 24"/>
                  <a:gd name="T11" fmla="*/ 20 h 20"/>
                  <a:gd name="T12" fmla="*/ 0 w 24"/>
                  <a:gd name="T13" fmla="*/ 9 h 20"/>
                  <a:gd name="T14" fmla="*/ 11 w 24"/>
                  <a:gd name="T15" fmla="*/ 0 h 20"/>
                  <a:gd name="T16" fmla="*/ 13 w 24"/>
                  <a:gd name="T17" fmla="*/ 0 h 20"/>
                  <a:gd name="T18" fmla="*/ 13 w 24"/>
                  <a:gd name="T19" fmla="*/ 16 h 20"/>
                  <a:gd name="T20" fmla="*/ 10 w 24"/>
                  <a:gd name="T21" fmla="*/ 4 h 20"/>
                  <a:gd name="T22" fmla="*/ 3 w 24"/>
                  <a:gd name="T23" fmla="*/ 10 h 20"/>
                  <a:gd name="T24" fmla="*/ 10 w 24"/>
                  <a:gd name="T25" fmla="*/ 16 h 20"/>
                  <a:gd name="T26" fmla="*/ 10 w 24"/>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0">
                    <a:moveTo>
                      <a:pt x="13" y="16"/>
                    </a:moveTo>
                    <a:cubicBezTo>
                      <a:pt x="19" y="16"/>
                      <a:pt x="21" y="13"/>
                      <a:pt x="21" y="8"/>
                    </a:cubicBezTo>
                    <a:cubicBezTo>
                      <a:pt x="21" y="5"/>
                      <a:pt x="21" y="3"/>
                      <a:pt x="20" y="2"/>
                    </a:cubicBezTo>
                    <a:cubicBezTo>
                      <a:pt x="23" y="1"/>
                      <a:pt x="23" y="1"/>
                      <a:pt x="23" y="1"/>
                    </a:cubicBezTo>
                    <a:cubicBezTo>
                      <a:pt x="24" y="3"/>
                      <a:pt x="24" y="5"/>
                      <a:pt x="24" y="9"/>
                    </a:cubicBezTo>
                    <a:cubicBezTo>
                      <a:pt x="24" y="16"/>
                      <a:pt x="20" y="20"/>
                      <a:pt x="13" y="20"/>
                    </a:cubicBezTo>
                    <a:cubicBezTo>
                      <a:pt x="6" y="20"/>
                      <a:pt x="0" y="16"/>
                      <a:pt x="0" y="9"/>
                    </a:cubicBezTo>
                    <a:cubicBezTo>
                      <a:pt x="0" y="2"/>
                      <a:pt x="7" y="0"/>
                      <a:pt x="11" y="0"/>
                    </a:cubicBezTo>
                    <a:cubicBezTo>
                      <a:pt x="12" y="0"/>
                      <a:pt x="13" y="0"/>
                      <a:pt x="13" y="0"/>
                    </a:cubicBezTo>
                    <a:lnTo>
                      <a:pt x="13" y="16"/>
                    </a:lnTo>
                    <a:close/>
                    <a:moveTo>
                      <a:pt x="10" y="4"/>
                    </a:moveTo>
                    <a:cubicBezTo>
                      <a:pt x="7" y="4"/>
                      <a:pt x="3" y="5"/>
                      <a:pt x="3" y="10"/>
                    </a:cubicBezTo>
                    <a:cubicBezTo>
                      <a:pt x="3" y="14"/>
                      <a:pt x="7" y="16"/>
                      <a:pt x="10" y="16"/>
                    </a:cubicBezTo>
                    <a:lnTo>
                      <a:pt x="1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49" name="Freeform 65"/>
              <p:cNvSpPr>
                <a:spLocks/>
              </p:cNvSpPr>
              <p:nvPr/>
            </p:nvSpPr>
            <p:spPr bwMode="auto">
              <a:xfrm>
                <a:off x="847725" y="4779963"/>
                <a:ext cx="90488" cy="46037"/>
              </a:xfrm>
              <a:custGeom>
                <a:avLst/>
                <a:gdLst>
                  <a:gd name="T0" fmla="*/ 8 w 24"/>
                  <a:gd name="T1" fmla="*/ 12 h 12"/>
                  <a:gd name="T2" fmla="*/ 1 w 24"/>
                  <a:gd name="T3" fmla="*/ 12 h 12"/>
                  <a:gd name="T4" fmla="*/ 1 w 24"/>
                  <a:gd name="T5" fmla="*/ 8 h 12"/>
                  <a:gd name="T6" fmla="*/ 5 w 24"/>
                  <a:gd name="T7" fmla="*/ 8 h 12"/>
                  <a:gd name="T8" fmla="*/ 5 w 24"/>
                  <a:gd name="T9" fmla="*/ 8 h 12"/>
                  <a:gd name="T10" fmla="*/ 0 w 24"/>
                  <a:gd name="T11" fmla="*/ 1 h 12"/>
                  <a:gd name="T12" fmla="*/ 0 w 24"/>
                  <a:gd name="T13" fmla="*/ 0 h 12"/>
                  <a:gd name="T14" fmla="*/ 4 w 24"/>
                  <a:gd name="T15" fmla="*/ 0 h 12"/>
                  <a:gd name="T16" fmla="*/ 4 w 24"/>
                  <a:gd name="T17" fmla="*/ 1 h 12"/>
                  <a:gd name="T18" fmla="*/ 10 w 24"/>
                  <a:gd name="T19" fmla="*/ 7 h 12"/>
                  <a:gd name="T20" fmla="*/ 12 w 24"/>
                  <a:gd name="T21" fmla="*/ 7 h 12"/>
                  <a:gd name="T22" fmla="*/ 24 w 24"/>
                  <a:gd name="T23" fmla="*/ 7 h 12"/>
                  <a:gd name="T24" fmla="*/ 24 w 24"/>
                  <a:gd name="T25" fmla="*/ 12 h 12"/>
                  <a:gd name="T26" fmla="*/ 8 w 24"/>
                  <a:gd name="T2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12">
                    <a:moveTo>
                      <a:pt x="8" y="12"/>
                    </a:moveTo>
                    <a:cubicBezTo>
                      <a:pt x="5" y="12"/>
                      <a:pt x="3" y="12"/>
                      <a:pt x="1" y="12"/>
                    </a:cubicBezTo>
                    <a:cubicBezTo>
                      <a:pt x="1" y="8"/>
                      <a:pt x="1" y="8"/>
                      <a:pt x="1" y="8"/>
                    </a:cubicBezTo>
                    <a:cubicBezTo>
                      <a:pt x="5" y="8"/>
                      <a:pt x="5" y="8"/>
                      <a:pt x="5" y="8"/>
                    </a:cubicBezTo>
                    <a:cubicBezTo>
                      <a:pt x="5" y="8"/>
                      <a:pt x="5" y="8"/>
                      <a:pt x="5" y="8"/>
                    </a:cubicBezTo>
                    <a:cubicBezTo>
                      <a:pt x="2" y="7"/>
                      <a:pt x="0" y="4"/>
                      <a:pt x="0" y="1"/>
                    </a:cubicBezTo>
                    <a:cubicBezTo>
                      <a:pt x="0" y="1"/>
                      <a:pt x="0" y="0"/>
                      <a:pt x="0" y="0"/>
                    </a:cubicBezTo>
                    <a:cubicBezTo>
                      <a:pt x="4" y="0"/>
                      <a:pt x="4" y="0"/>
                      <a:pt x="4" y="0"/>
                    </a:cubicBezTo>
                    <a:cubicBezTo>
                      <a:pt x="4" y="0"/>
                      <a:pt x="4" y="1"/>
                      <a:pt x="4" y="1"/>
                    </a:cubicBezTo>
                    <a:cubicBezTo>
                      <a:pt x="4" y="4"/>
                      <a:pt x="6" y="7"/>
                      <a:pt x="10" y="7"/>
                    </a:cubicBezTo>
                    <a:cubicBezTo>
                      <a:pt x="10" y="7"/>
                      <a:pt x="11" y="7"/>
                      <a:pt x="12" y="7"/>
                    </a:cubicBezTo>
                    <a:cubicBezTo>
                      <a:pt x="24" y="7"/>
                      <a:pt x="24" y="7"/>
                      <a:pt x="24" y="7"/>
                    </a:cubicBezTo>
                    <a:cubicBezTo>
                      <a:pt x="24" y="12"/>
                      <a:pt x="24" y="12"/>
                      <a:pt x="24" y="12"/>
                    </a:cubicBezTo>
                    <a:lnTo>
                      <a:pt x="8"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50" name="Freeform 66"/>
              <p:cNvSpPr>
                <a:spLocks/>
              </p:cNvSpPr>
              <p:nvPr/>
            </p:nvSpPr>
            <p:spPr bwMode="auto">
              <a:xfrm>
                <a:off x="822325" y="4683125"/>
                <a:ext cx="115888" cy="38100"/>
              </a:xfrm>
              <a:custGeom>
                <a:avLst/>
                <a:gdLst>
                  <a:gd name="T0" fmla="*/ 9 w 73"/>
                  <a:gd name="T1" fmla="*/ 9 h 24"/>
                  <a:gd name="T2" fmla="*/ 9 w 73"/>
                  <a:gd name="T3" fmla="*/ 9 h 24"/>
                  <a:gd name="T4" fmla="*/ 16 w 73"/>
                  <a:gd name="T5" fmla="*/ 21 h 24"/>
                  <a:gd name="T6" fmla="*/ 7 w 73"/>
                  <a:gd name="T7" fmla="*/ 24 h 24"/>
                  <a:gd name="T8" fmla="*/ 0 w 73"/>
                  <a:gd name="T9" fmla="*/ 7 h 24"/>
                  <a:gd name="T10" fmla="*/ 0 w 73"/>
                  <a:gd name="T11" fmla="*/ 0 h 24"/>
                  <a:gd name="T12" fmla="*/ 73 w 73"/>
                  <a:gd name="T13" fmla="*/ 0 h 24"/>
                  <a:gd name="T14" fmla="*/ 73 w 73"/>
                  <a:gd name="T15" fmla="*/ 9 h 24"/>
                  <a:gd name="T16" fmla="*/ 9 w 73"/>
                  <a:gd name="T1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24">
                    <a:moveTo>
                      <a:pt x="9" y="9"/>
                    </a:moveTo>
                    <a:lnTo>
                      <a:pt x="9" y="9"/>
                    </a:lnTo>
                    <a:lnTo>
                      <a:pt x="16" y="21"/>
                    </a:lnTo>
                    <a:lnTo>
                      <a:pt x="7" y="24"/>
                    </a:lnTo>
                    <a:lnTo>
                      <a:pt x="0" y="7"/>
                    </a:lnTo>
                    <a:lnTo>
                      <a:pt x="0" y="0"/>
                    </a:lnTo>
                    <a:lnTo>
                      <a:pt x="73" y="0"/>
                    </a:lnTo>
                    <a:lnTo>
                      <a:pt x="73" y="9"/>
                    </a:lnTo>
                    <a:lnTo>
                      <a:pt x="9"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51" name="Freeform 67"/>
              <p:cNvSpPr>
                <a:spLocks noEditPoints="1"/>
              </p:cNvSpPr>
              <p:nvPr/>
            </p:nvSpPr>
            <p:spPr bwMode="auto">
              <a:xfrm>
                <a:off x="817563" y="4562475"/>
                <a:ext cx="120650" cy="79375"/>
              </a:xfrm>
              <a:custGeom>
                <a:avLst/>
                <a:gdLst>
                  <a:gd name="T0" fmla="*/ 16 w 32"/>
                  <a:gd name="T1" fmla="*/ 0 h 21"/>
                  <a:gd name="T2" fmla="*/ 32 w 32"/>
                  <a:gd name="T3" fmla="*/ 10 h 21"/>
                  <a:gd name="T4" fmla="*/ 16 w 32"/>
                  <a:gd name="T5" fmla="*/ 21 h 21"/>
                  <a:gd name="T6" fmla="*/ 0 w 32"/>
                  <a:gd name="T7" fmla="*/ 10 h 21"/>
                  <a:gd name="T8" fmla="*/ 16 w 32"/>
                  <a:gd name="T9" fmla="*/ 0 h 21"/>
                  <a:gd name="T10" fmla="*/ 16 w 32"/>
                  <a:gd name="T11" fmla="*/ 17 h 21"/>
                  <a:gd name="T12" fmla="*/ 29 w 32"/>
                  <a:gd name="T13" fmla="*/ 10 h 21"/>
                  <a:gd name="T14" fmla="*/ 16 w 32"/>
                  <a:gd name="T15" fmla="*/ 4 h 21"/>
                  <a:gd name="T16" fmla="*/ 3 w 32"/>
                  <a:gd name="T17" fmla="*/ 10 h 21"/>
                  <a:gd name="T18" fmla="*/ 16 w 32"/>
                  <a:gd name="T19"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21">
                    <a:moveTo>
                      <a:pt x="16" y="0"/>
                    </a:moveTo>
                    <a:cubicBezTo>
                      <a:pt x="27" y="0"/>
                      <a:pt x="32" y="4"/>
                      <a:pt x="32" y="10"/>
                    </a:cubicBezTo>
                    <a:cubicBezTo>
                      <a:pt x="32" y="17"/>
                      <a:pt x="27" y="21"/>
                      <a:pt x="16" y="21"/>
                    </a:cubicBezTo>
                    <a:cubicBezTo>
                      <a:pt x="6" y="21"/>
                      <a:pt x="0" y="16"/>
                      <a:pt x="0" y="10"/>
                    </a:cubicBezTo>
                    <a:cubicBezTo>
                      <a:pt x="0" y="3"/>
                      <a:pt x="6" y="0"/>
                      <a:pt x="16" y="0"/>
                    </a:cubicBezTo>
                    <a:close/>
                    <a:moveTo>
                      <a:pt x="16" y="17"/>
                    </a:moveTo>
                    <a:cubicBezTo>
                      <a:pt x="25" y="17"/>
                      <a:pt x="29" y="14"/>
                      <a:pt x="29" y="10"/>
                    </a:cubicBezTo>
                    <a:cubicBezTo>
                      <a:pt x="29" y="6"/>
                      <a:pt x="24" y="4"/>
                      <a:pt x="16" y="4"/>
                    </a:cubicBezTo>
                    <a:cubicBezTo>
                      <a:pt x="9" y="4"/>
                      <a:pt x="3" y="6"/>
                      <a:pt x="3" y="10"/>
                    </a:cubicBezTo>
                    <a:cubicBezTo>
                      <a:pt x="3" y="14"/>
                      <a:pt x="8" y="17"/>
                      <a:pt x="16" y="1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52" name="Freeform 68"/>
              <p:cNvSpPr>
                <a:spLocks/>
              </p:cNvSpPr>
              <p:nvPr/>
            </p:nvSpPr>
            <p:spPr bwMode="auto">
              <a:xfrm>
                <a:off x="915988" y="4525963"/>
                <a:ext cx="44450" cy="25400"/>
              </a:xfrm>
              <a:custGeom>
                <a:avLst/>
                <a:gdLst>
                  <a:gd name="T0" fmla="*/ 12 w 12"/>
                  <a:gd name="T1" fmla="*/ 7 h 7"/>
                  <a:gd name="T2" fmla="*/ 0 w 12"/>
                  <a:gd name="T3" fmla="*/ 4 h 7"/>
                  <a:gd name="T4" fmla="*/ 0 w 12"/>
                  <a:gd name="T5" fmla="*/ 0 h 7"/>
                  <a:gd name="T6" fmla="*/ 12 w 12"/>
                  <a:gd name="T7" fmla="*/ 4 h 7"/>
                  <a:gd name="T8" fmla="*/ 12 w 12"/>
                  <a:gd name="T9" fmla="*/ 7 h 7"/>
                </a:gdLst>
                <a:ahLst/>
                <a:cxnLst>
                  <a:cxn ang="0">
                    <a:pos x="T0" y="T1"/>
                  </a:cxn>
                  <a:cxn ang="0">
                    <a:pos x="T2" y="T3"/>
                  </a:cxn>
                  <a:cxn ang="0">
                    <a:pos x="T4" y="T5"/>
                  </a:cxn>
                  <a:cxn ang="0">
                    <a:pos x="T6" y="T7"/>
                  </a:cxn>
                  <a:cxn ang="0">
                    <a:pos x="T8" y="T9"/>
                  </a:cxn>
                </a:cxnLst>
                <a:rect l="0" t="0" r="r" b="b"/>
                <a:pathLst>
                  <a:path w="12" h="7">
                    <a:moveTo>
                      <a:pt x="12" y="7"/>
                    </a:moveTo>
                    <a:cubicBezTo>
                      <a:pt x="9" y="6"/>
                      <a:pt x="4" y="5"/>
                      <a:pt x="0" y="4"/>
                    </a:cubicBezTo>
                    <a:cubicBezTo>
                      <a:pt x="0" y="0"/>
                      <a:pt x="0" y="0"/>
                      <a:pt x="0" y="0"/>
                    </a:cubicBezTo>
                    <a:cubicBezTo>
                      <a:pt x="4" y="1"/>
                      <a:pt x="9" y="3"/>
                      <a:pt x="12" y="4"/>
                    </a:cubicBezTo>
                    <a:lnTo>
                      <a:pt x="1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53" name="Freeform 69"/>
              <p:cNvSpPr>
                <a:spLocks noEditPoints="1"/>
              </p:cNvSpPr>
              <p:nvPr/>
            </p:nvSpPr>
            <p:spPr bwMode="auto">
              <a:xfrm>
                <a:off x="817563" y="4432300"/>
                <a:ext cx="120650" cy="77788"/>
              </a:xfrm>
              <a:custGeom>
                <a:avLst/>
                <a:gdLst>
                  <a:gd name="T0" fmla="*/ 16 w 32"/>
                  <a:gd name="T1" fmla="*/ 0 h 21"/>
                  <a:gd name="T2" fmla="*/ 32 w 32"/>
                  <a:gd name="T3" fmla="*/ 11 h 21"/>
                  <a:gd name="T4" fmla="*/ 16 w 32"/>
                  <a:gd name="T5" fmla="*/ 21 h 21"/>
                  <a:gd name="T6" fmla="*/ 0 w 32"/>
                  <a:gd name="T7" fmla="*/ 10 h 21"/>
                  <a:gd name="T8" fmla="*/ 16 w 32"/>
                  <a:gd name="T9" fmla="*/ 0 h 21"/>
                  <a:gd name="T10" fmla="*/ 16 w 32"/>
                  <a:gd name="T11" fmla="*/ 17 h 21"/>
                  <a:gd name="T12" fmla="*/ 29 w 32"/>
                  <a:gd name="T13" fmla="*/ 11 h 21"/>
                  <a:gd name="T14" fmla="*/ 16 w 32"/>
                  <a:gd name="T15" fmla="*/ 4 h 21"/>
                  <a:gd name="T16" fmla="*/ 3 w 32"/>
                  <a:gd name="T17" fmla="*/ 11 h 21"/>
                  <a:gd name="T18" fmla="*/ 16 w 32"/>
                  <a:gd name="T19"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21">
                    <a:moveTo>
                      <a:pt x="16" y="0"/>
                    </a:moveTo>
                    <a:cubicBezTo>
                      <a:pt x="27" y="0"/>
                      <a:pt x="32" y="4"/>
                      <a:pt x="32" y="11"/>
                    </a:cubicBezTo>
                    <a:cubicBezTo>
                      <a:pt x="32" y="17"/>
                      <a:pt x="27" y="21"/>
                      <a:pt x="16" y="21"/>
                    </a:cubicBezTo>
                    <a:cubicBezTo>
                      <a:pt x="6" y="21"/>
                      <a:pt x="0" y="17"/>
                      <a:pt x="0" y="10"/>
                    </a:cubicBezTo>
                    <a:cubicBezTo>
                      <a:pt x="0" y="4"/>
                      <a:pt x="6" y="0"/>
                      <a:pt x="16" y="0"/>
                    </a:cubicBezTo>
                    <a:close/>
                    <a:moveTo>
                      <a:pt x="16" y="17"/>
                    </a:moveTo>
                    <a:cubicBezTo>
                      <a:pt x="25" y="17"/>
                      <a:pt x="29" y="14"/>
                      <a:pt x="29" y="11"/>
                    </a:cubicBezTo>
                    <a:cubicBezTo>
                      <a:pt x="29" y="6"/>
                      <a:pt x="24" y="4"/>
                      <a:pt x="16" y="4"/>
                    </a:cubicBezTo>
                    <a:cubicBezTo>
                      <a:pt x="9" y="4"/>
                      <a:pt x="3" y="6"/>
                      <a:pt x="3" y="11"/>
                    </a:cubicBezTo>
                    <a:cubicBezTo>
                      <a:pt x="3" y="14"/>
                      <a:pt x="8" y="17"/>
                      <a:pt x="16" y="1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54" name="Freeform 70"/>
              <p:cNvSpPr>
                <a:spLocks noEditPoints="1"/>
              </p:cNvSpPr>
              <p:nvPr/>
            </p:nvSpPr>
            <p:spPr bwMode="auto">
              <a:xfrm>
                <a:off x="817563" y="4338638"/>
                <a:ext cx="120650" cy="82550"/>
              </a:xfrm>
              <a:custGeom>
                <a:avLst/>
                <a:gdLst>
                  <a:gd name="T0" fmla="*/ 16 w 32"/>
                  <a:gd name="T1" fmla="*/ 0 h 22"/>
                  <a:gd name="T2" fmla="*/ 32 w 32"/>
                  <a:gd name="T3" fmla="*/ 11 h 22"/>
                  <a:gd name="T4" fmla="*/ 16 w 32"/>
                  <a:gd name="T5" fmla="*/ 22 h 22"/>
                  <a:gd name="T6" fmla="*/ 0 w 32"/>
                  <a:gd name="T7" fmla="*/ 11 h 22"/>
                  <a:gd name="T8" fmla="*/ 16 w 32"/>
                  <a:gd name="T9" fmla="*/ 0 h 22"/>
                  <a:gd name="T10" fmla="*/ 16 w 32"/>
                  <a:gd name="T11" fmla="*/ 17 h 22"/>
                  <a:gd name="T12" fmla="*/ 29 w 32"/>
                  <a:gd name="T13" fmla="*/ 11 h 22"/>
                  <a:gd name="T14" fmla="*/ 16 w 32"/>
                  <a:gd name="T15" fmla="*/ 5 h 22"/>
                  <a:gd name="T16" fmla="*/ 3 w 32"/>
                  <a:gd name="T17" fmla="*/ 11 h 22"/>
                  <a:gd name="T18" fmla="*/ 16 w 32"/>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22">
                    <a:moveTo>
                      <a:pt x="16" y="0"/>
                    </a:moveTo>
                    <a:cubicBezTo>
                      <a:pt x="27" y="0"/>
                      <a:pt x="32" y="4"/>
                      <a:pt x="32" y="11"/>
                    </a:cubicBezTo>
                    <a:cubicBezTo>
                      <a:pt x="32" y="17"/>
                      <a:pt x="27" y="22"/>
                      <a:pt x="16" y="22"/>
                    </a:cubicBezTo>
                    <a:cubicBezTo>
                      <a:pt x="6" y="22"/>
                      <a:pt x="0" y="17"/>
                      <a:pt x="0" y="11"/>
                    </a:cubicBezTo>
                    <a:cubicBezTo>
                      <a:pt x="0" y="4"/>
                      <a:pt x="6" y="0"/>
                      <a:pt x="16" y="0"/>
                    </a:cubicBezTo>
                    <a:close/>
                    <a:moveTo>
                      <a:pt x="16" y="17"/>
                    </a:moveTo>
                    <a:cubicBezTo>
                      <a:pt x="25" y="17"/>
                      <a:pt x="29" y="15"/>
                      <a:pt x="29" y="11"/>
                    </a:cubicBezTo>
                    <a:cubicBezTo>
                      <a:pt x="29" y="7"/>
                      <a:pt x="24" y="5"/>
                      <a:pt x="16" y="5"/>
                    </a:cubicBezTo>
                    <a:cubicBezTo>
                      <a:pt x="9" y="5"/>
                      <a:pt x="3" y="7"/>
                      <a:pt x="3" y="11"/>
                    </a:cubicBezTo>
                    <a:cubicBezTo>
                      <a:pt x="3" y="15"/>
                      <a:pt x="8" y="17"/>
                      <a:pt x="16" y="1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55" name="Freeform 71"/>
              <p:cNvSpPr>
                <a:spLocks noEditPoints="1"/>
              </p:cNvSpPr>
              <p:nvPr/>
            </p:nvSpPr>
            <p:spPr bwMode="auto">
              <a:xfrm>
                <a:off x="817563" y="4248150"/>
                <a:ext cx="120650" cy="79375"/>
              </a:xfrm>
              <a:custGeom>
                <a:avLst/>
                <a:gdLst>
                  <a:gd name="T0" fmla="*/ 16 w 32"/>
                  <a:gd name="T1" fmla="*/ 0 h 21"/>
                  <a:gd name="T2" fmla="*/ 32 w 32"/>
                  <a:gd name="T3" fmla="*/ 11 h 21"/>
                  <a:gd name="T4" fmla="*/ 16 w 32"/>
                  <a:gd name="T5" fmla="*/ 21 h 21"/>
                  <a:gd name="T6" fmla="*/ 0 w 32"/>
                  <a:gd name="T7" fmla="*/ 10 h 21"/>
                  <a:gd name="T8" fmla="*/ 16 w 32"/>
                  <a:gd name="T9" fmla="*/ 0 h 21"/>
                  <a:gd name="T10" fmla="*/ 16 w 32"/>
                  <a:gd name="T11" fmla="*/ 17 h 21"/>
                  <a:gd name="T12" fmla="*/ 29 w 32"/>
                  <a:gd name="T13" fmla="*/ 10 h 21"/>
                  <a:gd name="T14" fmla="*/ 16 w 32"/>
                  <a:gd name="T15" fmla="*/ 4 h 21"/>
                  <a:gd name="T16" fmla="*/ 3 w 32"/>
                  <a:gd name="T17" fmla="*/ 10 h 21"/>
                  <a:gd name="T18" fmla="*/ 16 w 32"/>
                  <a:gd name="T19"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21">
                    <a:moveTo>
                      <a:pt x="16" y="0"/>
                    </a:moveTo>
                    <a:cubicBezTo>
                      <a:pt x="27" y="0"/>
                      <a:pt x="32" y="4"/>
                      <a:pt x="32" y="11"/>
                    </a:cubicBezTo>
                    <a:cubicBezTo>
                      <a:pt x="32" y="17"/>
                      <a:pt x="27" y="21"/>
                      <a:pt x="16" y="21"/>
                    </a:cubicBezTo>
                    <a:cubicBezTo>
                      <a:pt x="6" y="21"/>
                      <a:pt x="0" y="16"/>
                      <a:pt x="0" y="10"/>
                    </a:cubicBezTo>
                    <a:cubicBezTo>
                      <a:pt x="0" y="4"/>
                      <a:pt x="6" y="0"/>
                      <a:pt x="16" y="0"/>
                    </a:cubicBezTo>
                    <a:close/>
                    <a:moveTo>
                      <a:pt x="16" y="17"/>
                    </a:moveTo>
                    <a:cubicBezTo>
                      <a:pt x="25" y="17"/>
                      <a:pt x="29" y="14"/>
                      <a:pt x="29" y="10"/>
                    </a:cubicBezTo>
                    <a:cubicBezTo>
                      <a:pt x="29" y="6"/>
                      <a:pt x="24" y="4"/>
                      <a:pt x="16" y="4"/>
                    </a:cubicBezTo>
                    <a:cubicBezTo>
                      <a:pt x="9" y="4"/>
                      <a:pt x="3" y="6"/>
                      <a:pt x="3" y="10"/>
                    </a:cubicBezTo>
                    <a:cubicBezTo>
                      <a:pt x="3" y="14"/>
                      <a:pt x="8" y="17"/>
                      <a:pt x="16" y="1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56" name="Freeform 72"/>
              <p:cNvSpPr>
                <a:spLocks noEditPoints="1"/>
              </p:cNvSpPr>
              <p:nvPr/>
            </p:nvSpPr>
            <p:spPr bwMode="auto">
              <a:xfrm>
                <a:off x="817563" y="4097338"/>
                <a:ext cx="120650" cy="101600"/>
              </a:xfrm>
              <a:custGeom>
                <a:avLst/>
                <a:gdLst>
                  <a:gd name="T0" fmla="*/ 22 w 32"/>
                  <a:gd name="T1" fmla="*/ 19 h 27"/>
                  <a:gd name="T2" fmla="*/ 32 w 32"/>
                  <a:gd name="T3" fmla="*/ 22 h 27"/>
                  <a:gd name="T4" fmla="*/ 32 w 32"/>
                  <a:gd name="T5" fmla="*/ 27 h 27"/>
                  <a:gd name="T6" fmla="*/ 0 w 32"/>
                  <a:gd name="T7" fmla="*/ 16 h 27"/>
                  <a:gd name="T8" fmla="*/ 0 w 32"/>
                  <a:gd name="T9" fmla="*/ 11 h 27"/>
                  <a:gd name="T10" fmla="*/ 32 w 32"/>
                  <a:gd name="T11" fmla="*/ 0 h 27"/>
                  <a:gd name="T12" fmla="*/ 32 w 32"/>
                  <a:gd name="T13" fmla="*/ 4 h 27"/>
                  <a:gd name="T14" fmla="*/ 22 w 32"/>
                  <a:gd name="T15" fmla="*/ 8 h 27"/>
                  <a:gd name="T16" fmla="*/ 22 w 32"/>
                  <a:gd name="T17" fmla="*/ 19 h 27"/>
                  <a:gd name="T18" fmla="*/ 19 w 32"/>
                  <a:gd name="T19" fmla="*/ 8 h 27"/>
                  <a:gd name="T20" fmla="*/ 9 w 32"/>
                  <a:gd name="T21" fmla="*/ 12 h 27"/>
                  <a:gd name="T22" fmla="*/ 3 w 32"/>
                  <a:gd name="T23" fmla="*/ 13 h 27"/>
                  <a:gd name="T24" fmla="*/ 3 w 32"/>
                  <a:gd name="T25" fmla="*/ 13 h 27"/>
                  <a:gd name="T26" fmla="*/ 9 w 32"/>
                  <a:gd name="T27" fmla="*/ 15 h 27"/>
                  <a:gd name="T28" fmla="*/ 19 w 32"/>
                  <a:gd name="T29" fmla="*/ 18 h 27"/>
                  <a:gd name="T30" fmla="*/ 19 w 32"/>
                  <a:gd name="T31"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27">
                    <a:moveTo>
                      <a:pt x="22" y="19"/>
                    </a:moveTo>
                    <a:cubicBezTo>
                      <a:pt x="32" y="22"/>
                      <a:pt x="32" y="22"/>
                      <a:pt x="32" y="22"/>
                    </a:cubicBezTo>
                    <a:cubicBezTo>
                      <a:pt x="32" y="27"/>
                      <a:pt x="32" y="27"/>
                      <a:pt x="32" y="27"/>
                    </a:cubicBezTo>
                    <a:cubicBezTo>
                      <a:pt x="0" y="16"/>
                      <a:pt x="0" y="16"/>
                      <a:pt x="0" y="16"/>
                    </a:cubicBezTo>
                    <a:cubicBezTo>
                      <a:pt x="0" y="11"/>
                      <a:pt x="0" y="11"/>
                      <a:pt x="0" y="11"/>
                    </a:cubicBezTo>
                    <a:cubicBezTo>
                      <a:pt x="32" y="0"/>
                      <a:pt x="32" y="0"/>
                      <a:pt x="32" y="0"/>
                    </a:cubicBezTo>
                    <a:cubicBezTo>
                      <a:pt x="32" y="4"/>
                      <a:pt x="32" y="4"/>
                      <a:pt x="32" y="4"/>
                    </a:cubicBezTo>
                    <a:cubicBezTo>
                      <a:pt x="22" y="8"/>
                      <a:pt x="22" y="8"/>
                      <a:pt x="22" y="8"/>
                    </a:cubicBezTo>
                    <a:lnTo>
                      <a:pt x="22" y="19"/>
                    </a:lnTo>
                    <a:close/>
                    <a:moveTo>
                      <a:pt x="19" y="8"/>
                    </a:moveTo>
                    <a:cubicBezTo>
                      <a:pt x="9" y="12"/>
                      <a:pt x="9" y="12"/>
                      <a:pt x="9" y="12"/>
                    </a:cubicBezTo>
                    <a:cubicBezTo>
                      <a:pt x="7" y="12"/>
                      <a:pt x="5" y="13"/>
                      <a:pt x="3" y="13"/>
                    </a:cubicBezTo>
                    <a:cubicBezTo>
                      <a:pt x="3" y="13"/>
                      <a:pt x="3" y="13"/>
                      <a:pt x="3" y="13"/>
                    </a:cubicBezTo>
                    <a:cubicBezTo>
                      <a:pt x="5" y="14"/>
                      <a:pt x="7" y="14"/>
                      <a:pt x="9" y="15"/>
                    </a:cubicBezTo>
                    <a:cubicBezTo>
                      <a:pt x="19" y="18"/>
                      <a:pt x="19" y="18"/>
                      <a:pt x="19" y="18"/>
                    </a:cubicBezTo>
                    <a:lnTo>
                      <a:pt x="19"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57" name="Freeform 73"/>
              <p:cNvSpPr>
                <a:spLocks noEditPoints="1"/>
              </p:cNvSpPr>
              <p:nvPr/>
            </p:nvSpPr>
            <p:spPr bwMode="auto">
              <a:xfrm>
                <a:off x="811213" y="4003675"/>
                <a:ext cx="127000" cy="82550"/>
              </a:xfrm>
              <a:custGeom>
                <a:avLst/>
                <a:gdLst>
                  <a:gd name="T0" fmla="*/ 0 w 34"/>
                  <a:gd name="T1" fmla="*/ 1 h 22"/>
                  <a:gd name="T2" fmla="*/ 28 w 34"/>
                  <a:gd name="T3" fmla="*/ 1 h 22"/>
                  <a:gd name="T4" fmla="*/ 34 w 34"/>
                  <a:gd name="T5" fmla="*/ 0 h 22"/>
                  <a:gd name="T6" fmla="*/ 34 w 34"/>
                  <a:gd name="T7" fmla="*/ 4 h 22"/>
                  <a:gd name="T8" fmla="*/ 30 w 34"/>
                  <a:gd name="T9" fmla="*/ 4 h 22"/>
                  <a:gd name="T10" fmla="*/ 30 w 34"/>
                  <a:gd name="T11" fmla="*/ 4 h 22"/>
                  <a:gd name="T12" fmla="*/ 34 w 34"/>
                  <a:gd name="T13" fmla="*/ 12 h 22"/>
                  <a:gd name="T14" fmla="*/ 23 w 34"/>
                  <a:gd name="T15" fmla="*/ 22 h 22"/>
                  <a:gd name="T16" fmla="*/ 10 w 34"/>
                  <a:gd name="T17" fmla="*/ 12 h 22"/>
                  <a:gd name="T18" fmla="*/ 14 w 34"/>
                  <a:gd name="T19" fmla="*/ 5 h 22"/>
                  <a:gd name="T20" fmla="*/ 14 w 34"/>
                  <a:gd name="T21" fmla="*/ 5 h 22"/>
                  <a:gd name="T22" fmla="*/ 0 w 34"/>
                  <a:gd name="T23" fmla="*/ 5 h 22"/>
                  <a:gd name="T24" fmla="*/ 0 w 34"/>
                  <a:gd name="T25" fmla="*/ 1 h 22"/>
                  <a:gd name="T26" fmla="*/ 20 w 34"/>
                  <a:gd name="T27" fmla="*/ 5 h 22"/>
                  <a:gd name="T28" fmla="*/ 18 w 34"/>
                  <a:gd name="T29" fmla="*/ 5 h 22"/>
                  <a:gd name="T30" fmla="*/ 14 w 34"/>
                  <a:gd name="T31" fmla="*/ 11 h 22"/>
                  <a:gd name="T32" fmla="*/ 22 w 34"/>
                  <a:gd name="T33" fmla="*/ 18 h 22"/>
                  <a:gd name="T34" fmla="*/ 31 w 34"/>
                  <a:gd name="T35" fmla="*/ 11 h 22"/>
                  <a:gd name="T36" fmla="*/ 26 w 34"/>
                  <a:gd name="T37" fmla="*/ 5 h 22"/>
                  <a:gd name="T38" fmla="*/ 24 w 34"/>
                  <a:gd name="T39" fmla="*/ 5 h 22"/>
                  <a:gd name="T40" fmla="*/ 20 w 34"/>
                  <a:gd name="T4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22">
                    <a:moveTo>
                      <a:pt x="0" y="1"/>
                    </a:moveTo>
                    <a:cubicBezTo>
                      <a:pt x="28" y="1"/>
                      <a:pt x="28" y="1"/>
                      <a:pt x="28" y="1"/>
                    </a:cubicBezTo>
                    <a:cubicBezTo>
                      <a:pt x="30" y="1"/>
                      <a:pt x="32" y="0"/>
                      <a:pt x="34" y="0"/>
                    </a:cubicBezTo>
                    <a:cubicBezTo>
                      <a:pt x="34" y="4"/>
                      <a:pt x="34" y="4"/>
                      <a:pt x="34" y="4"/>
                    </a:cubicBezTo>
                    <a:cubicBezTo>
                      <a:pt x="30" y="4"/>
                      <a:pt x="30" y="4"/>
                      <a:pt x="30" y="4"/>
                    </a:cubicBezTo>
                    <a:cubicBezTo>
                      <a:pt x="30" y="4"/>
                      <a:pt x="30" y="4"/>
                      <a:pt x="30" y="4"/>
                    </a:cubicBezTo>
                    <a:cubicBezTo>
                      <a:pt x="32" y="6"/>
                      <a:pt x="34" y="9"/>
                      <a:pt x="34" y="12"/>
                    </a:cubicBezTo>
                    <a:cubicBezTo>
                      <a:pt x="34" y="18"/>
                      <a:pt x="30" y="22"/>
                      <a:pt x="23" y="22"/>
                    </a:cubicBezTo>
                    <a:cubicBezTo>
                      <a:pt x="15" y="22"/>
                      <a:pt x="10" y="17"/>
                      <a:pt x="10" y="12"/>
                    </a:cubicBezTo>
                    <a:cubicBezTo>
                      <a:pt x="10" y="8"/>
                      <a:pt x="12" y="6"/>
                      <a:pt x="14" y="5"/>
                    </a:cubicBezTo>
                    <a:cubicBezTo>
                      <a:pt x="14" y="5"/>
                      <a:pt x="14" y="5"/>
                      <a:pt x="14" y="5"/>
                    </a:cubicBezTo>
                    <a:cubicBezTo>
                      <a:pt x="0" y="5"/>
                      <a:pt x="0" y="5"/>
                      <a:pt x="0" y="5"/>
                    </a:cubicBezTo>
                    <a:lnTo>
                      <a:pt x="0" y="1"/>
                    </a:lnTo>
                    <a:close/>
                    <a:moveTo>
                      <a:pt x="20" y="5"/>
                    </a:moveTo>
                    <a:cubicBezTo>
                      <a:pt x="20" y="5"/>
                      <a:pt x="19" y="5"/>
                      <a:pt x="18" y="5"/>
                    </a:cubicBezTo>
                    <a:cubicBezTo>
                      <a:pt x="16" y="6"/>
                      <a:pt x="14" y="8"/>
                      <a:pt x="14" y="11"/>
                    </a:cubicBezTo>
                    <a:cubicBezTo>
                      <a:pt x="14" y="15"/>
                      <a:pt x="17" y="18"/>
                      <a:pt x="22" y="18"/>
                    </a:cubicBezTo>
                    <a:cubicBezTo>
                      <a:pt x="27" y="18"/>
                      <a:pt x="31" y="16"/>
                      <a:pt x="31" y="11"/>
                    </a:cubicBezTo>
                    <a:cubicBezTo>
                      <a:pt x="31" y="8"/>
                      <a:pt x="29" y="6"/>
                      <a:pt x="26" y="5"/>
                    </a:cubicBezTo>
                    <a:cubicBezTo>
                      <a:pt x="25" y="5"/>
                      <a:pt x="25" y="5"/>
                      <a:pt x="24" y="5"/>
                    </a:cubicBezTo>
                    <a:lnTo>
                      <a:pt x="2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58" name="Freeform 74"/>
              <p:cNvSpPr>
                <a:spLocks/>
              </p:cNvSpPr>
              <p:nvPr/>
            </p:nvSpPr>
            <p:spPr bwMode="auto">
              <a:xfrm>
                <a:off x="852488" y="3906838"/>
                <a:ext cx="85725" cy="74612"/>
              </a:xfrm>
              <a:custGeom>
                <a:avLst/>
                <a:gdLst>
                  <a:gd name="T0" fmla="*/ 17 w 23"/>
                  <a:gd name="T1" fmla="*/ 0 h 20"/>
                  <a:gd name="T2" fmla="*/ 23 w 23"/>
                  <a:gd name="T3" fmla="*/ 0 h 20"/>
                  <a:gd name="T4" fmla="*/ 23 w 23"/>
                  <a:gd name="T5" fmla="*/ 4 h 20"/>
                  <a:gd name="T6" fmla="*/ 19 w 23"/>
                  <a:gd name="T7" fmla="*/ 4 h 20"/>
                  <a:gd name="T8" fmla="*/ 19 w 23"/>
                  <a:gd name="T9" fmla="*/ 4 h 20"/>
                  <a:gd name="T10" fmla="*/ 23 w 23"/>
                  <a:gd name="T11" fmla="*/ 12 h 20"/>
                  <a:gd name="T12" fmla="*/ 13 w 23"/>
                  <a:gd name="T13" fmla="*/ 20 h 20"/>
                  <a:gd name="T14" fmla="*/ 0 w 23"/>
                  <a:gd name="T15" fmla="*/ 20 h 20"/>
                  <a:gd name="T16" fmla="*/ 0 w 23"/>
                  <a:gd name="T17" fmla="*/ 15 h 20"/>
                  <a:gd name="T18" fmla="*/ 13 w 23"/>
                  <a:gd name="T19" fmla="*/ 15 h 20"/>
                  <a:gd name="T20" fmla="*/ 20 w 23"/>
                  <a:gd name="T21" fmla="*/ 10 h 20"/>
                  <a:gd name="T22" fmla="*/ 16 w 23"/>
                  <a:gd name="T23" fmla="*/ 5 h 20"/>
                  <a:gd name="T24" fmla="*/ 14 w 23"/>
                  <a:gd name="T25" fmla="*/ 4 h 20"/>
                  <a:gd name="T26" fmla="*/ 0 w 23"/>
                  <a:gd name="T27" fmla="*/ 4 h 20"/>
                  <a:gd name="T28" fmla="*/ 0 w 23"/>
                  <a:gd name="T29" fmla="*/ 0 h 20"/>
                  <a:gd name="T30" fmla="*/ 17 w 23"/>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0">
                    <a:moveTo>
                      <a:pt x="17" y="0"/>
                    </a:moveTo>
                    <a:cubicBezTo>
                      <a:pt x="19" y="0"/>
                      <a:pt x="21" y="0"/>
                      <a:pt x="23" y="0"/>
                    </a:cubicBezTo>
                    <a:cubicBezTo>
                      <a:pt x="23" y="4"/>
                      <a:pt x="23" y="4"/>
                      <a:pt x="23" y="4"/>
                    </a:cubicBezTo>
                    <a:cubicBezTo>
                      <a:pt x="19" y="4"/>
                      <a:pt x="19" y="4"/>
                      <a:pt x="19" y="4"/>
                    </a:cubicBezTo>
                    <a:cubicBezTo>
                      <a:pt x="19" y="4"/>
                      <a:pt x="19" y="4"/>
                      <a:pt x="19" y="4"/>
                    </a:cubicBezTo>
                    <a:cubicBezTo>
                      <a:pt x="21" y="5"/>
                      <a:pt x="23" y="8"/>
                      <a:pt x="23" y="12"/>
                    </a:cubicBezTo>
                    <a:cubicBezTo>
                      <a:pt x="23" y="15"/>
                      <a:pt x="21" y="20"/>
                      <a:pt x="13" y="20"/>
                    </a:cubicBezTo>
                    <a:cubicBezTo>
                      <a:pt x="0" y="20"/>
                      <a:pt x="0" y="20"/>
                      <a:pt x="0" y="20"/>
                    </a:cubicBezTo>
                    <a:cubicBezTo>
                      <a:pt x="0" y="15"/>
                      <a:pt x="0" y="15"/>
                      <a:pt x="0" y="15"/>
                    </a:cubicBezTo>
                    <a:cubicBezTo>
                      <a:pt x="13" y="15"/>
                      <a:pt x="13" y="15"/>
                      <a:pt x="13" y="15"/>
                    </a:cubicBezTo>
                    <a:cubicBezTo>
                      <a:pt x="17" y="15"/>
                      <a:pt x="20" y="14"/>
                      <a:pt x="20" y="10"/>
                    </a:cubicBezTo>
                    <a:cubicBezTo>
                      <a:pt x="20" y="7"/>
                      <a:pt x="18" y="5"/>
                      <a:pt x="16" y="5"/>
                    </a:cubicBezTo>
                    <a:cubicBezTo>
                      <a:pt x="16" y="4"/>
                      <a:pt x="15" y="4"/>
                      <a:pt x="14" y="4"/>
                    </a:cubicBezTo>
                    <a:cubicBezTo>
                      <a:pt x="0" y="4"/>
                      <a:pt x="0" y="4"/>
                      <a:pt x="0" y="4"/>
                    </a:cubicBezTo>
                    <a:cubicBezTo>
                      <a:pt x="0" y="0"/>
                      <a:pt x="0" y="0"/>
                      <a:pt x="0" y="0"/>
                    </a:cubicBez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59" name="Rectangle 75"/>
              <p:cNvSpPr>
                <a:spLocks noChangeArrowheads="1"/>
              </p:cNvSpPr>
              <p:nvPr/>
            </p:nvSpPr>
            <p:spPr bwMode="auto">
              <a:xfrm>
                <a:off x="811213" y="3865563"/>
                <a:ext cx="127000" cy="14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60" name="Freeform 76"/>
              <p:cNvSpPr>
                <a:spLocks/>
              </p:cNvSpPr>
              <p:nvPr/>
            </p:nvSpPr>
            <p:spPr bwMode="auto">
              <a:xfrm>
                <a:off x="828675" y="3797300"/>
                <a:ext cx="109538" cy="49213"/>
              </a:xfrm>
              <a:custGeom>
                <a:avLst/>
                <a:gdLst>
                  <a:gd name="T0" fmla="*/ 0 w 29"/>
                  <a:gd name="T1" fmla="*/ 6 h 13"/>
                  <a:gd name="T2" fmla="*/ 6 w 29"/>
                  <a:gd name="T3" fmla="*/ 6 h 13"/>
                  <a:gd name="T4" fmla="*/ 6 w 29"/>
                  <a:gd name="T5" fmla="*/ 0 h 13"/>
                  <a:gd name="T6" fmla="*/ 9 w 29"/>
                  <a:gd name="T7" fmla="*/ 0 h 13"/>
                  <a:gd name="T8" fmla="*/ 9 w 29"/>
                  <a:gd name="T9" fmla="*/ 6 h 13"/>
                  <a:gd name="T10" fmla="*/ 21 w 29"/>
                  <a:gd name="T11" fmla="*/ 6 h 13"/>
                  <a:gd name="T12" fmla="*/ 26 w 29"/>
                  <a:gd name="T13" fmla="*/ 3 h 13"/>
                  <a:gd name="T14" fmla="*/ 26 w 29"/>
                  <a:gd name="T15" fmla="*/ 0 h 13"/>
                  <a:gd name="T16" fmla="*/ 29 w 29"/>
                  <a:gd name="T17" fmla="*/ 0 h 13"/>
                  <a:gd name="T18" fmla="*/ 29 w 29"/>
                  <a:gd name="T19" fmla="*/ 4 h 13"/>
                  <a:gd name="T20" fmla="*/ 28 w 29"/>
                  <a:gd name="T21" fmla="*/ 8 h 13"/>
                  <a:gd name="T22" fmla="*/ 22 w 29"/>
                  <a:gd name="T23" fmla="*/ 10 h 13"/>
                  <a:gd name="T24" fmla="*/ 9 w 29"/>
                  <a:gd name="T25" fmla="*/ 10 h 13"/>
                  <a:gd name="T26" fmla="*/ 9 w 29"/>
                  <a:gd name="T27" fmla="*/ 13 h 13"/>
                  <a:gd name="T28" fmla="*/ 6 w 29"/>
                  <a:gd name="T29" fmla="*/ 13 h 13"/>
                  <a:gd name="T30" fmla="*/ 6 w 29"/>
                  <a:gd name="T31" fmla="*/ 10 h 13"/>
                  <a:gd name="T32" fmla="*/ 1 w 29"/>
                  <a:gd name="T33" fmla="*/ 10 h 13"/>
                  <a:gd name="T34" fmla="*/ 0 w 29"/>
                  <a:gd name="T35"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13">
                    <a:moveTo>
                      <a:pt x="0" y="6"/>
                    </a:moveTo>
                    <a:cubicBezTo>
                      <a:pt x="6" y="6"/>
                      <a:pt x="6" y="6"/>
                      <a:pt x="6" y="6"/>
                    </a:cubicBezTo>
                    <a:cubicBezTo>
                      <a:pt x="6" y="0"/>
                      <a:pt x="6" y="0"/>
                      <a:pt x="6" y="0"/>
                    </a:cubicBezTo>
                    <a:cubicBezTo>
                      <a:pt x="9" y="0"/>
                      <a:pt x="9" y="0"/>
                      <a:pt x="9" y="0"/>
                    </a:cubicBezTo>
                    <a:cubicBezTo>
                      <a:pt x="9" y="6"/>
                      <a:pt x="9" y="6"/>
                      <a:pt x="9" y="6"/>
                    </a:cubicBezTo>
                    <a:cubicBezTo>
                      <a:pt x="21" y="6"/>
                      <a:pt x="21" y="6"/>
                      <a:pt x="21" y="6"/>
                    </a:cubicBezTo>
                    <a:cubicBezTo>
                      <a:pt x="24" y="6"/>
                      <a:pt x="26" y="5"/>
                      <a:pt x="26" y="3"/>
                    </a:cubicBezTo>
                    <a:cubicBezTo>
                      <a:pt x="26" y="1"/>
                      <a:pt x="26" y="1"/>
                      <a:pt x="26" y="0"/>
                    </a:cubicBezTo>
                    <a:cubicBezTo>
                      <a:pt x="29" y="0"/>
                      <a:pt x="29" y="0"/>
                      <a:pt x="29" y="0"/>
                    </a:cubicBezTo>
                    <a:cubicBezTo>
                      <a:pt x="29" y="1"/>
                      <a:pt x="29" y="2"/>
                      <a:pt x="29" y="4"/>
                    </a:cubicBezTo>
                    <a:cubicBezTo>
                      <a:pt x="29" y="6"/>
                      <a:pt x="29" y="7"/>
                      <a:pt x="28" y="8"/>
                    </a:cubicBezTo>
                    <a:cubicBezTo>
                      <a:pt x="26" y="9"/>
                      <a:pt x="24" y="10"/>
                      <a:pt x="22" y="10"/>
                    </a:cubicBezTo>
                    <a:cubicBezTo>
                      <a:pt x="9" y="10"/>
                      <a:pt x="9" y="10"/>
                      <a:pt x="9" y="10"/>
                    </a:cubicBezTo>
                    <a:cubicBezTo>
                      <a:pt x="9" y="13"/>
                      <a:pt x="9" y="13"/>
                      <a:pt x="9" y="13"/>
                    </a:cubicBezTo>
                    <a:cubicBezTo>
                      <a:pt x="6" y="13"/>
                      <a:pt x="6" y="13"/>
                      <a:pt x="6" y="13"/>
                    </a:cubicBezTo>
                    <a:cubicBezTo>
                      <a:pt x="6" y="10"/>
                      <a:pt x="6" y="10"/>
                      <a:pt x="6" y="10"/>
                    </a:cubicBezTo>
                    <a:cubicBezTo>
                      <a:pt x="1" y="10"/>
                      <a:pt x="1" y="10"/>
                      <a:pt x="1" y="10"/>
                    </a:cubicBez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61" name="Freeform 77"/>
              <p:cNvSpPr>
                <a:spLocks noEditPoints="1"/>
              </p:cNvSpPr>
              <p:nvPr/>
            </p:nvSpPr>
            <p:spPr bwMode="auto">
              <a:xfrm>
                <a:off x="814388" y="3667125"/>
                <a:ext cx="123825" cy="74613"/>
              </a:xfrm>
              <a:custGeom>
                <a:avLst/>
                <a:gdLst>
                  <a:gd name="T0" fmla="*/ 1 w 33"/>
                  <a:gd name="T1" fmla="*/ 20 h 20"/>
                  <a:gd name="T2" fmla="*/ 0 w 33"/>
                  <a:gd name="T3" fmla="*/ 12 h 20"/>
                  <a:gd name="T4" fmla="*/ 3 w 33"/>
                  <a:gd name="T5" fmla="*/ 2 h 20"/>
                  <a:gd name="T6" fmla="*/ 10 w 33"/>
                  <a:gd name="T7" fmla="*/ 0 h 20"/>
                  <a:gd name="T8" fmla="*/ 17 w 33"/>
                  <a:gd name="T9" fmla="*/ 2 h 20"/>
                  <a:gd name="T10" fmla="*/ 20 w 33"/>
                  <a:gd name="T11" fmla="*/ 12 h 20"/>
                  <a:gd name="T12" fmla="*/ 20 w 33"/>
                  <a:gd name="T13" fmla="*/ 15 h 20"/>
                  <a:gd name="T14" fmla="*/ 33 w 33"/>
                  <a:gd name="T15" fmla="*/ 15 h 20"/>
                  <a:gd name="T16" fmla="*/ 33 w 33"/>
                  <a:gd name="T17" fmla="*/ 20 h 20"/>
                  <a:gd name="T18" fmla="*/ 1 w 33"/>
                  <a:gd name="T19" fmla="*/ 20 h 20"/>
                  <a:gd name="T20" fmla="*/ 17 w 33"/>
                  <a:gd name="T21" fmla="*/ 15 h 20"/>
                  <a:gd name="T22" fmla="*/ 17 w 33"/>
                  <a:gd name="T23" fmla="*/ 12 h 20"/>
                  <a:gd name="T24" fmla="*/ 10 w 33"/>
                  <a:gd name="T25" fmla="*/ 4 h 20"/>
                  <a:gd name="T26" fmla="*/ 4 w 33"/>
                  <a:gd name="T27" fmla="*/ 11 h 20"/>
                  <a:gd name="T28" fmla="*/ 4 w 33"/>
                  <a:gd name="T29" fmla="*/ 15 h 20"/>
                  <a:gd name="T30" fmla="*/ 17 w 33"/>
                  <a:gd name="T31"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20">
                    <a:moveTo>
                      <a:pt x="1" y="20"/>
                    </a:moveTo>
                    <a:cubicBezTo>
                      <a:pt x="1" y="18"/>
                      <a:pt x="0" y="15"/>
                      <a:pt x="0" y="12"/>
                    </a:cubicBezTo>
                    <a:cubicBezTo>
                      <a:pt x="0" y="7"/>
                      <a:pt x="1" y="4"/>
                      <a:pt x="3" y="2"/>
                    </a:cubicBezTo>
                    <a:cubicBezTo>
                      <a:pt x="5" y="1"/>
                      <a:pt x="7" y="0"/>
                      <a:pt x="10" y="0"/>
                    </a:cubicBezTo>
                    <a:cubicBezTo>
                      <a:pt x="13" y="0"/>
                      <a:pt x="15" y="1"/>
                      <a:pt x="17" y="2"/>
                    </a:cubicBezTo>
                    <a:cubicBezTo>
                      <a:pt x="19" y="4"/>
                      <a:pt x="20" y="8"/>
                      <a:pt x="20" y="12"/>
                    </a:cubicBezTo>
                    <a:cubicBezTo>
                      <a:pt x="20" y="13"/>
                      <a:pt x="20" y="14"/>
                      <a:pt x="20" y="15"/>
                    </a:cubicBezTo>
                    <a:cubicBezTo>
                      <a:pt x="33" y="15"/>
                      <a:pt x="33" y="15"/>
                      <a:pt x="33" y="15"/>
                    </a:cubicBezTo>
                    <a:cubicBezTo>
                      <a:pt x="33" y="20"/>
                      <a:pt x="33" y="20"/>
                      <a:pt x="33" y="20"/>
                    </a:cubicBezTo>
                    <a:lnTo>
                      <a:pt x="1" y="20"/>
                    </a:lnTo>
                    <a:close/>
                    <a:moveTo>
                      <a:pt x="17" y="15"/>
                    </a:moveTo>
                    <a:cubicBezTo>
                      <a:pt x="17" y="14"/>
                      <a:pt x="17" y="13"/>
                      <a:pt x="17" y="12"/>
                    </a:cubicBezTo>
                    <a:cubicBezTo>
                      <a:pt x="17" y="7"/>
                      <a:pt x="14" y="4"/>
                      <a:pt x="10" y="4"/>
                    </a:cubicBezTo>
                    <a:cubicBezTo>
                      <a:pt x="6" y="4"/>
                      <a:pt x="4" y="7"/>
                      <a:pt x="4" y="11"/>
                    </a:cubicBezTo>
                    <a:cubicBezTo>
                      <a:pt x="4" y="13"/>
                      <a:pt x="4" y="15"/>
                      <a:pt x="4" y="15"/>
                    </a:cubicBezTo>
                    <a:lnTo>
                      <a:pt x="1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62" name="Freeform 78"/>
              <p:cNvSpPr>
                <a:spLocks noEditPoints="1"/>
              </p:cNvSpPr>
              <p:nvPr/>
            </p:nvSpPr>
            <p:spPr bwMode="auto">
              <a:xfrm>
                <a:off x="847725" y="3568700"/>
                <a:ext cx="90488" cy="87313"/>
              </a:xfrm>
              <a:custGeom>
                <a:avLst/>
                <a:gdLst>
                  <a:gd name="T0" fmla="*/ 12 w 24"/>
                  <a:gd name="T1" fmla="*/ 0 h 23"/>
                  <a:gd name="T2" fmla="*/ 24 w 24"/>
                  <a:gd name="T3" fmla="*/ 12 h 23"/>
                  <a:gd name="T4" fmla="*/ 13 w 24"/>
                  <a:gd name="T5" fmla="*/ 23 h 23"/>
                  <a:gd name="T6" fmla="*/ 0 w 24"/>
                  <a:gd name="T7" fmla="*/ 12 h 23"/>
                  <a:gd name="T8" fmla="*/ 12 w 24"/>
                  <a:gd name="T9" fmla="*/ 0 h 23"/>
                  <a:gd name="T10" fmla="*/ 12 w 24"/>
                  <a:gd name="T11" fmla="*/ 19 h 23"/>
                  <a:gd name="T12" fmla="*/ 21 w 24"/>
                  <a:gd name="T13" fmla="*/ 12 h 23"/>
                  <a:gd name="T14" fmla="*/ 12 w 24"/>
                  <a:gd name="T15" fmla="*/ 5 h 23"/>
                  <a:gd name="T16" fmla="*/ 3 w 24"/>
                  <a:gd name="T17" fmla="*/ 12 h 23"/>
                  <a:gd name="T18" fmla="*/ 12 w 24"/>
                  <a:gd name="T1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3">
                    <a:moveTo>
                      <a:pt x="12" y="0"/>
                    </a:moveTo>
                    <a:cubicBezTo>
                      <a:pt x="21" y="0"/>
                      <a:pt x="24" y="6"/>
                      <a:pt x="24" y="12"/>
                    </a:cubicBezTo>
                    <a:cubicBezTo>
                      <a:pt x="24" y="18"/>
                      <a:pt x="20" y="23"/>
                      <a:pt x="13" y="23"/>
                    </a:cubicBezTo>
                    <a:cubicBezTo>
                      <a:pt x="5" y="23"/>
                      <a:pt x="0" y="18"/>
                      <a:pt x="0" y="12"/>
                    </a:cubicBezTo>
                    <a:cubicBezTo>
                      <a:pt x="0" y="5"/>
                      <a:pt x="5" y="0"/>
                      <a:pt x="12" y="0"/>
                    </a:cubicBezTo>
                    <a:close/>
                    <a:moveTo>
                      <a:pt x="12" y="19"/>
                    </a:moveTo>
                    <a:cubicBezTo>
                      <a:pt x="17" y="19"/>
                      <a:pt x="21" y="16"/>
                      <a:pt x="21" y="12"/>
                    </a:cubicBezTo>
                    <a:cubicBezTo>
                      <a:pt x="21" y="8"/>
                      <a:pt x="18" y="5"/>
                      <a:pt x="12" y="5"/>
                    </a:cubicBezTo>
                    <a:cubicBezTo>
                      <a:pt x="8" y="5"/>
                      <a:pt x="3" y="7"/>
                      <a:pt x="3" y="12"/>
                    </a:cubicBezTo>
                    <a:cubicBezTo>
                      <a:pt x="3" y="17"/>
                      <a:pt x="8" y="19"/>
                      <a:pt x="12" y="1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63" name="Freeform 79"/>
              <p:cNvSpPr>
                <a:spLocks noEditPoints="1"/>
              </p:cNvSpPr>
              <p:nvPr/>
            </p:nvSpPr>
            <p:spPr bwMode="auto">
              <a:xfrm>
                <a:off x="847725" y="3468688"/>
                <a:ext cx="123825" cy="82550"/>
              </a:xfrm>
              <a:custGeom>
                <a:avLst/>
                <a:gdLst>
                  <a:gd name="T0" fmla="*/ 8 w 33"/>
                  <a:gd name="T1" fmla="*/ 22 h 22"/>
                  <a:gd name="T2" fmla="*/ 1 w 33"/>
                  <a:gd name="T3" fmla="*/ 22 h 22"/>
                  <a:gd name="T4" fmla="*/ 1 w 33"/>
                  <a:gd name="T5" fmla="*/ 18 h 22"/>
                  <a:gd name="T6" fmla="*/ 5 w 33"/>
                  <a:gd name="T7" fmla="*/ 18 h 22"/>
                  <a:gd name="T8" fmla="*/ 5 w 33"/>
                  <a:gd name="T9" fmla="*/ 18 h 22"/>
                  <a:gd name="T10" fmla="*/ 0 w 33"/>
                  <a:gd name="T11" fmla="*/ 10 h 22"/>
                  <a:gd name="T12" fmla="*/ 12 w 33"/>
                  <a:gd name="T13" fmla="*/ 0 h 22"/>
                  <a:gd name="T14" fmla="*/ 24 w 33"/>
                  <a:gd name="T15" fmla="*/ 11 h 22"/>
                  <a:gd name="T16" fmla="*/ 21 w 33"/>
                  <a:gd name="T17" fmla="*/ 18 h 22"/>
                  <a:gd name="T18" fmla="*/ 21 w 33"/>
                  <a:gd name="T19" fmla="*/ 18 h 22"/>
                  <a:gd name="T20" fmla="*/ 33 w 33"/>
                  <a:gd name="T21" fmla="*/ 18 h 22"/>
                  <a:gd name="T22" fmla="*/ 33 w 33"/>
                  <a:gd name="T23" fmla="*/ 22 h 22"/>
                  <a:gd name="T24" fmla="*/ 8 w 33"/>
                  <a:gd name="T25" fmla="*/ 22 h 22"/>
                  <a:gd name="T26" fmla="*/ 14 w 33"/>
                  <a:gd name="T27" fmla="*/ 18 h 22"/>
                  <a:gd name="T28" fmla="*/ 16 w 33"/>
                  <a:gd name="T29" fmla="*/ 18 h 22"/>
                  <a:gd name="T30" fmla="*/ 21 w 33"/>
                  <a:gd name="T31" fmla="*/ 11 h 22"/>
                  <a:gd name="T32" fmla="*/ 12 w 33"/>
                  <a:gd name="T33" fmla="*/ 4 h 22"/>
                  <a:gd name="T34" fmla="*/ 4 w 33"/>
                  <a:gd name="T35" fmla="*/ 11 h 22"/>
                  <a:gd name="T36" fmla="*/ 9 w 33"/>
                  <a:gd name="T37" fmla="*/ 18 h 22"/>
                  <a:gd name="T38" fmla="*/ 10 w 33"/>
                  <a:gd name="T39" fmla="*/ 18 h 22"/>
                  <a:gd name="T40" fmla="*/ 14 w 33"/>
                  <a:gd name="T41"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22">
                    <a:moveTo>
                      <a:pt x="8" y="22"/>
                    </a:moveTo>
                    <a:cubicBezTo>
                      <a:pt x="5" y="22"/>
                      <a:pt x="3" y="22"/>
                      <a:pt x="1" y="22"/>
                    </a:cubicBezTo>
                    <a:cubicBezTo>
                      <a:pt x="1" y="18"/>
                      <a:pt x="1" y="18"/>
                      <a:pt x="1" y="18"/>
                    </a:cubicBezTo>
                    <a:cubicBezTo>
                      <a:pt x="5" y="18"/>
                      <a:pt x="5" y="18"/>
                      <a:pt x="5" y="18"/>
                    </a:cubicBezTo>
                    <a:cubicBezTo>
                      <a:pt x="5" y="18"/>
                      <a:pt x="5" y="18"/>
                      <a:pt x="5" y="18"/>
                    </a:cubicBezTo>
                    <a:cubicBezTo>
                      <a:pt x="2" y="16"/>
                      <a:pt x="0" y="14"/>
                      <a:pt x="0" y="10"/>
                    </a:cubicBezTo>
                    <a:cubicBezTo>
                      <a:pt x="0" y="4"/>
                      <a:pt x="5" y="0"/>
                      <a:pt x="12" y="0"/>
                    </a:cubicBezTo>
                    <a:cubicBezTo>
                      <a:pt x="20" y="0"/>
                      <a:pt x="24" y="5"/>
                      <a:pt x="24" y="11"/>
                    </a:cubicBezTo>
                    <a:cubicBezTo>
                      <a:pt x="24" y="14"/>
                      <a:pt x="23" y="16"/>
                      <a:pt x="21" y="18"/>
                    </a:cubicBezTo>
                    <a:cubicBezTo>
                      <a:pt x="21" y="18"/>
                      <a:pt x="21" y="18"/>
                      <a:pt x="21" y="18"/>
                    </a:cubicBezTo>
                    <a:cubicBezTo>
                      <a:pt x="33" y="18"/>
                      <a:pt x="33" y="18"/>
                      <a:pt x="33" y="18"/>
                    </a:cubicBezTo>
                    <a:cubicBezTo>
                      <a:pt x="33" y="22"/>
                      <a:pt x="33" y="22"/>
                      <a:pt x="33" y="22"/>
                    </a:cubicBezTo>
                    <a:lnTo>
                      <a:pt x="8" y="22"/>
                    </a:lnTo>
                    <a:close/>
                    <a:moveTo>
                      <a:pt x="14" y="18"/>
                    </a:moveTo>
                    <a:cubicBezTo>
                      <a:pt x="15" y="18"/>
                      <a:pt x="16" y="18"/>
                      <a:pt x="16" y="18"/>
                    </a:cubicBezTo>
                    <a:cubicBezTo>
                      <a:pt x="19" y="17"/>
                      <a:pt x="21" y="14"/>
                      <a:pt x="21" y="11"/>
                    </a:cubicBezTo>
                    <a:cubicBezTo>
                      <a:pt x="21" y="7"/>
                      <a:pt x="18" y="4"/>
                      <a:pt x="12" y="4"/>
                    </a:cubicBezTo>
                    <a:cubicBezTo>
                      <a:pt x="8" y="4"/>
                      <a:pt x="4" y="7"/>
                      <a:pt x="4" y="11"/>
                    </a:cubicBezTo>
                    <a:cubicBezTo>
                      <a:pt x="4" y="14"/>
                      <a:pt x="6" y="17"/>
                      <a:pt x="9" y="18"/>
                    </a:cubicBezTo>
                    <a:cubicBezTo>
                      <a:pt x="9" y="18"/>
                      <a:pt x="10" y="18"/>
                      <a:pt x="10" y="18"/>
                    </a:cubicBezTo>
                    <a:lnTo>
                      <a:pt x="14"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64" name="Freeform 80"/>
              <p:cNvSpPr>
                <a:spLocks/>
              </p:cNvSpPr>
              <p:nvPr/>
            </p:nvSpPr>
            <p:spPr bwMode="auto">
              <a:xfrm>
                <a:off x="852488" y="3375025"/>
                <a:ext cx="85725" cy="74613"/>
              </a:xfrm>
              <a:custGeom>
                <a:avLst/>
                <a:gdLst>
                  <a:gd name="T0" fmla="*/ 17 w 23"/>
                  <a:gd name="T1" fmla="*/ 0 h 20"/>
                  <a:gd name="T2" fmla="*/ 23 w 23"/>
                  <a:gd name="T3" fmla="*/ 0 h 20"/>
                  <a:gd name="T4" fmla="*/ 23 w 23"/>
                  <a:gd name="T5" fmla="*/ 4 h 20"/>
                  <a:gd name="T6" fmla="*/ 19 w 23"/>
                  <a:gd name="T7" fmla="*/ 4 h 20"/>
                  <a:gd name="T8" fmla="*/ 19 w 23"/>
                  <a:gd name="T9" fmla="*/ 4 h 20"/>
                  <a:gd name="T10" fmla="*/ 23 w 23"/>
                  <a:gd name="T11" fmla="*/ 12 h 20"/>
                  <a:gd name="T12" fmla="*/ 13 w 23"/>
                  <a:gd name="T13" fmla="*/ 20 h 20"/>
                  <a:gd name="T14" fmla="*/ 0 w 23"/>
                  <a:gd name="T15" fmla="*/ 20 h 20"/>
                  <a:gd name="T16" fmla="*/ 0 w 23"/>
                  <a:gd name="T17" fmla="*/ 16 h 20"/>
                  <a:gd name="T18" fmla="*/ 13 w 23"/>
                  <a:gd name="T19" fmla="*/ 16 h 20"/>
                  <a:gd name="T20" fmla="*/ 20 w 23"/>
                  <a:gd name="T21" fmla="*/ 10 h 20"/>
                  <a:gd name="T22" fmla="*/ 16 w 23"/>
                  <a:gd name="T23" fmla="*/ 5 h 20"/>
                  <a:gd name="T24" fmla="*/ 14 w 23"/>
                  <a:gd name="T25" fmla="*/ 4 h 20"/>
                  <a:gd name="T26" fmla="*/ 0 w 23"/>
                  <a:gd name="T27" fmla="*/ 4 h 20"/>
                  <a:gd name="T28" fmla="*/ 0 w 23"/>
                  <a:gd name="T29" fmla="*/ 0 h 20"/>
                  <a:gd name="T30" fmla="*/ 17 w 23"/>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0">
                    <a:moveTo>
                      <a:pt x="17" y="0"/>
                    </a:moveTo>
                    <a:cubicBezTo>
                      <a:pt x="19" y="0"/>
                      <a:pt x="21" y="0"/>
                      <a:pt x="23" y="0"/>
                    </a:cubicBezTo>
                    <a:cubicBezTo>
                      <a:pt x="23" y="4"/>
                      <a:pt x="23" y="4"/>
                      <a:pt x="23" y="4"/>
                    </a:cubicBezTo>
                    <a:cubicBezTo>
                      <a:pt x="19" y="4"/>
                      <a:pt x="19" y="4"/>
                      <a:pt x="19" y="4"/>
                    </a:cubicBezTo>
                    <a:cubicBezTo>
                      <a:pt x="19" y="4"/>
                      <a:pt x="19" y="4"/>
                      <a:pt x="19" y="4"/>
                    </a:cubicBezTo>
                    <a:cubicBezTo>
                      <a:pt x="21" y="5"/>
                      <a:pt x="23" y="8"/>
                      <a:pt x="23" y="12"/>
                    </a:cubicBezTo>
                    <a:cubicBezTo>
                      <a:pt x="23" y="15"/>
                      <a:pt x="21" y="20"/>
                      <a:pt x="13" y="20"/>
                    </a:cubicBezTo>
                    <a:cubicBezTo>
                      <a:pt x="0" y="20"/>
                      <a:pt x="0" y="20"/>
                      <a:pt x="0" y="20"/>
                    </a:cubicBezTo>
                    <a:cubicBezTo>
                      <a:pt x="0" y="16"/>
                      <a:pt x="0" y="16"/>
                      <a:pt x="0" y="16"/>
                    </a:cubicBezTo>
                    <a:cubicBezTo>
                      <a:pt x="13" y="16"/>
                      <a:pt x="13" y="16"/>
                      <a:pt x="13" y="16"/>
                    </a:cubicBezTo>
                    <a:cubicBezTo>
                      <a:pt x="17" y="16"/>
                      <a:pt x="20" y="14"/>
                      <a:pt x="20" y="10"/>
                    </a:cubicBezTo>
                    <a:cubicBezTo>
                      <a:pt x="20" y="8"/>
                      <a:pt x="18" y="6"/>
                      <a:pt x="16" y="5"/>
                    </a:cubicBezTo>
                    <a:cubicBezTo>
                      <a:pt x="16" y="5"/>
                      <a:pt x="15" y="4"/>
                      <a:pt x="14" y="4"/>
                    </a:cubicBezTo>
                    <a:cubicBezTo>
                      <a:pt x="0" y="4"/>
                      <a:pt x="0" y="4"/>
                      <a:pt x="0" y="4"/>
                    </a:cubicBezTo>
                    <a:cubicBezTo>
                      <a:pt x="0" y="0"/>
                      <a:pt x="0" y="0"/>
                      <a:pt x="0" y="0"/>
                    </a:cubicBez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65" name="Rectangle 81"/>
              <p:cNvSpPr>
                <a:spLocks noChangeArrowheads="1"/>
              </p:cNvSpPr>
              <p:nvPr/>
            </p:nvSpPr>
            <p:spPr bwMode="auto">
              <a:xfrm>
                <a:off x="811213" y="3333750"/>
                <a:ext cx="127000" cy="14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66" name="Freeform 82"/>
              <p:cNvSpPr>
                <a:spLocks noEditPoints="1"/>
              </p:cNvSpPr>
              <p:nvPr/>
            </p:nvSpPr>
            <p:spPr bwMode="auto">
              <a:xfrm>
                <a:off x="847725" y="3243263"/>
                <a:ext cx="90488" cy="71437"/>
              </a:xfrm>
              <a:custGeom>
                <a:avLst/>
                <a:gdLst>
                  <a:gd name="T0" fmla="*/ 18 w 24"/>
                  <a:gd name="T1" fmla="*/ 1 h 19"/>
                  <a:gd name="T2" fmla="*/ 24 w 24"/>
                  <a:gd name="T3" fmla="*/ 0 h 19"/>
                  <a:gd name="T4" fmla="*/ 24 w 24"/>
                  <a:gd name="T5" fmla="*/ 4 h 19"/>
                  <a:gd name="T6" fmla="*/ 21 w 24"/>
                  <a:gd name="T7" fmla="*/ 4 h 19"/>
                  <a:gd name="T8" fmla="*/ 21 w 24"/>
                  <a:gd name="T9" fmla="*/ 5 h 19"/>
                  <a:gd name="T10" fmla="*/ 24 w 24"/>
                  <a:gd name="T11" fmla="*/ 12 h 19"/>
                  <a:gd name="T12" fmla="*/ 18 w 24"/>
                  <a:gd name="T13" fmla="*/ 19 h 19"/>
                  <a:gd name="T14" fmla="*/ 9 w 24"/>
                  <a:gd name="T15" fmla="*/ 5 h 19"/>
                  <a:gd name="T16" fmla="*/ 9 w 24"/>
                  <a:gd name="T17" fmla="*/ 5 h 19"/>
                  <a:gd name="T18" fmla="*/ 3 w 24"/>
                  <a:gd name="T19" fmla="*/ 10 h 19"/>
                  <a:gd name="T20" fmla="*/ 5 w 24"/>
                  <a:gd name="T21" fmla="*/ 16 h 19"/>
                  <a:gd name="T22" fmla="*/ 2 w 24"/>
                  <a:gd name="T23" fmla="*/ 17 h 19"/>
                  <a:gd name="T24" fmla="*/ 0 w 24"/>
                  <a:gd name="T25" fmla="*/ 9 h 19"/>
                  <a:gd name="T26" fmla="*/ 10 w 24"/>
                  <a:gd name="T27" fmla="*/ 1 h 19"/>
                  <a:gd name="T28" fmla="*/ 18 w 24"/>
                  <a:gd name="T29" fmla="*/ 1 h 19"/>
                  <a:gd name="T30" fmla="*/ 12 w 24"/>
                  <a:gd name="T31" fmla="*/ 5 h 19"/>
                  <a:gd name="T32" fmla="*/ 17 w 24"/>
                  <a:gd name="T33" fmla="*/ 15 h 19"/>
                  <a:gd name="T34" fmla="*/ 21 w 24"/>
                  <a:gd name="T35" fmla="*/ 11 h 19"/>
                  <a:gd name="T36" fmla="*/ 17 w 24"/>
                  <a:gd name="T37" fmla="*/ 5 h 19"/>
                  <a:gd name="T38" fmla="*/ 16 w 24"/>
                  <a:gd name="T39" fmla="*/ 5 h 19"/>
                  <a:gd name="T40" fmla="*/ 12 w 24"/>
                  <a:gd name="T41"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19">
                    <a:moveTo>
                      <a:pt x="18" y="1"/>
                    </a:moveTo>
                    <a:cubicBezTo>
                      <a:pt x="20" y="1"/>
                      <a:pt x="22" y="1"/>
                      <a:pt x="24" y="0"/>
                    </a:cubicBezTo>
                    <a:cubicBezTo>
                      <a:pt x="24" y="4"/>
                      <a:pt x="24" y="4"/>
                      <a:pt x="24" y="4"/>
                    </a:cubicBezTo>
                    <a:cubicBezTo>
                      <a:pt x="21" y="4"/>
                      <a:pt x="21" y="4"/>
                      <a:pt x="21" y="4"/>
                    </a:cubicBezTo>
                    <a:cubicBezTo>
                      <a:pt x="21" y="5"/>
                      <a:pt x="21" y="5"/>
                      <a:pt x="21" y="5"/>
                    </a:cubicBezTo>
                    <a:cubicBezTo>
                      <a:pt x="23" y="6"/>
                      <a:pt x="24" y="8"/>
                      <a:pt x="24" y="12"/>
                    </a:cubicBezTo>
                    <a:cubicBezTo>
                      <a:pt x="24" y="16"/>
                      <a:pt x="21" y="19"/>
                      <a:pt x="18" y="19"/>
                    </a:cubicBezTo>
                    <a:cubicBezTo>
                      <a:pt x="12" y="19"/>
                      <a:pt x="9" y="14"/>
                      <a:pt x="9" y="5"/>
                    </a:cubicBezTo>
                    <a:cubicBezTo>
                      <a:pt x="9" y="5"/>
                      <a:pt x="9" y="5"/>
                      <a:pt x="9" y="5"/>
                    </a:cubicBezTo>
                    <a:cubicBezTo>
                      <a:pt x="7" y="5"/>
                      <a:pt x="3" y="5"/>
                      <a:pt x="3" y="10"/>
                    </a:cubicBezTo>
                    <a:cubicBezTo>
                      <a:pt x="3" y="12"/>
                      <a:pt x="4" y="15"/>
                      <a:pt x="5" y="16"/>
                    </a:cubicBezTo>
                    <a:cubicBezTo>
                      <a:pt x="2" y="17"/>
                      <a:pt x="2" y="17"/>
                      <a:pt x="2" y="17"/>
                    </a:cubicBezTo>
                    <a:cubicBezTo>
                      <a:pt x="1" y="15"/>
                      <a:pt x="0" y="12"/>
                      <a:pt x="0" y="9"/>
                    </a:cubicBezTo>
                    <a:cubicBezTo>
                      <a:pt x="0" y="2"/>
                      <a:pt x="5" y="1"/>
                      <a:pt x="10" y="1"/>
                    </a:cubicBezTo>
                    <a:lnTo>
                      <a:pt x="18" y="1"/>
                    </a:lnTo>
                    <a:close/>
                    <a:moveTo>
                      <a:pt x="12" y="5"/>
                    </a:moveTo>
                    <a:cubicBezTo>
                      <a:pt x="12" y="9"/>
                      <a:pt x="13" y="15"/>
                      <a:pt x="17" y="15"/>
                    </a:cubicBezTo>
                    <a:cubicBezTo>
                      <a:pt x="20" y="15"/>
                      <a:pt x="21" y="13"/>
                      <a:pt x="21" y="11"/>
                    </a:cubicBezTo>
                    <a:cubicBezTo>
                      <a:pt x="21" y="8"/>
                      <a:pt x="19" y="6"/>
                      <a:pt x="17" y="5"/>
                    </a:cubicBezTo>
                    <a:cubicBezTo>
                      <a:pt x="17" y="5"/>
                      <a:pt x="17" y="5"/>
                      <a:pt x="16" y="5"/>
                    </a:cubicBezTo>
                    <a:lnTo>
                      <a:pt x="1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67" name="Freeform 83"/>
              <p:cNvSpPr>
                <a:spLocks/>
              </p:cNvSpPr>
              <p:nvPr/>
            </p:nvSpPr>
            <p:spPr bwMode="auto">
              <a:xfrm>
                <a:off x="828675" y="3179763"/>
                <a:ext cx="109538" cy="52387"/>
              </a:xfrm>
              <a:custGeom>
                <a:avLst/>
                <a:gdLst>
                  <a:gd name="T0" fmla="*/ 0 w 29"/>
                  <a:gd name="T1" fmla="*/ 6 h 14"/>
                  <a:gd name="T2" fmla="*/ 6 w 29"/>
                  <a:gd name="T3" fmla="*/ 6 h 14"/>
                  <a:gd name="T4" fmla="*/ 6 w 29"/>
                  <a:gd name="T5" fmla="*/ 0 h 14"/>
                  <a:gd name="T6" fmla="*/ 9 w 29"/>
                  <a:gd name="T7" fmla="*/ 0 h 14"/>
                  <a:gd name="T8" fmla="*/ 9 w 29"/>
                  <a:gd name="T9" fmla="*/ 6 h 14"/>
                  <a:gd name="T10" fmla="*/ 21 w 29"/>
                  <a:gd name="T11" fmla="*/ 6 h 14"/>
                  <a:gd name="T12" fmla="*/ 26 w 29"/>
                  <a:gd name="T13" fmla="*/ 3 h 14"/>
                  <a:gd name="T14" fmla="*/ 26 w 29"/>
                  <a:gd name="T15" fmla="*/ 0 h 14"/>
                  <a:gd name="T16" fmla="*/ 29 w 29"/>
                  <a:gd name="T17" fmla="*/ 0 h 14"/>
                  <a:gd name="T18" fmla="*/ 29 w 29"/>
                  <a:gd name="T19" fmla="*/ 4 h 14"/>
                  <a:gd name="T20" fmla="*/ 28 w 29"/>
                  <a:gd name="T21" fmla="*/ 8 h 14"/>
                  <a:gd name="T22" fmla="*/ 22 w 29"/>
                  <a:gd name="T23" fmla="*/ 10 h 14"/>
                  <a:gd name="T24" fmla="*/ 9 w 29"/>
                  <a:gd name="T25" fmla="*/ 10 h 14"/>
                  <a:gd name="T26" fmla="*/ 9 w 29"/>
                  <a:gd name="T27" fmla="*/ 14 h 14"/>
                  <a:gd name="T28" fmla="*/ 6 w 29"/>
                  <a:gd name="T29" fmla="*/ 14 h 14"/>
                  <a:gd name="T30" fmla="*/ 6 w 29"/>
                  <a:gd name="T31" fmla="*/ 10 h 14"/>
                  <a:gd name="T32" fmla="*/ 1 w 29"/>
                  <a:gd name="T33" fmla="*/ 10 h 14"/>
                  <a:gd name="T34" fmla="*/ 0 w 29"/>
                  <a:gd name="T35"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14">
                    <a:moveTo>
                      <a:pt x="0" y="6"/>
                    </a:moveTo>
                    <a:cubicBezTo>
                      <a:pt x="6" y="6"/>
                      <a:pt x="6" y="6"/>
                      <a:pt x="6" y="6"/>
                    </a:cubicBezTo>
                    <a:cubicBezTo>
                      <a:pt x="6" y="0"/>
                      <a:pt x="6" y="0"/>
                      <a:pt x="6" y="0"/>
                    </a:cubicBezTo>
                    <a:cubicBezTo>
                      <a:pt x="9" y="0"/>
                      <a:pt x="9" y="0"/>
                      <a:pt x="9" y="0"/>
                    </a:cubicBezTo>
                    <a:cubicBezTo>
                      <a:pt x="9" y="6"/>
                      <a:pt x="9" y="6"/>
                      <a:pt x="9" y="6"/>
                    </a:cubicBezTo>
                    <a:cubicBezTo>
                      <a:pt x="21" y="6"/>
                      <a:pt x="21" y="6"/>
                      <a:pt x="21" y="6"/>
                    </a:cubicBezTo>
                    <a:cubicBezTo>
                      <a:pt x="24" y="6"/>
                      <a:pt x="26" y="5"/>
                      <a:pt x="26" y="3"/>
                    </a:cubicBezTo>
                    <a:cubicBezTo>
                      <a:pt x="26" y="2"/>
                      <a:pt x="26" y="1"/>
                      <a:pt x="26" y="0"/>
                    </a:cubicBezTo>
                    <a:cubicBezTo>
                      <a:pt x="29" y="0"/>
                      <a:pt x="29" y="0"/>
                      <a:pt x="29" y="0"/>
                    </a:cubicBezTo>
                    <a:cubicBezTo>
                      <a:pt x="29" y="1"/>
                      <a:pt x="29" y="2"/>
                      <a:pt x="29" y="4"/>
                    </a:cubicBezTo>
                    <a:cubicBezTo>
                      <a:pt x="29" y="6"/>
                      <a:pt x="29" y="7"/>
                      <a:pt x="28" y="8"/>
                    </a:cubicBezTo>
                    <a:cubicBezTo>
                      <a:pt x="26" y="10"/>
                      <a:pt x="24" y="10"/>
                      <a:pt x="22" y="10"/>
                    </a:cubicBezTo>
                    <a:cubicBezTo>
                      <a:pt x="9" y="10"/>
                      <a:pt x="9" y="10"/>
                      <a:pt x="9" y="10"/>
                    </a:cubicBezTo>
                    <a:cubicBezTo>
                      <a:pt x="9" y="14"/>
                      <a:pt x="9" y="14"/>
                      <a:pt x="9" y="14"/>
                    </a:cubicBezTo>
                    <a:cubicBezTo>
                      <a:pt x="6" y="14"/>
                      <a:pt x="6" y="14"/>
                      <a:pt x="6" y="14"/>
                    </a:cubicBezTo>
                    <a:cubicBezTo>
                      <a:pt x="6" y="10"/>
                      <a:pt x="6" y="10"/>
                      <a:pt x="6" y="10"/>
                    </a:cubicBezTo>
                    <a:cubicBezTo>
                      <a:pt x="1" y="10"/>
                      <a:pt x="1" y="10"/>
                      <a:pt x="1" y="10"/>
                    </a:cubicBez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68" name="Freeform 84"/>
              <p:cNvSpPr>
                <a:spLocks noEditPoints="1"/>
              </p:cNvSpPr>
              <p:nvPr/>
            </p:nvSpPr>
            <p:spPr bwMode="auto">
              <a:xfrm>
                <a:off x="817563" y="3141663"/>
                <a:ext cx="120650" cy="22225"/>
              </a:xfrm>
              <a:custGeom>
                <a:avLst/>
                <a:gdLst>
                  <a:gd name="T0" fmla="*/ 2 w 32"/>
                  <a:gd name="T1" fmla="*/ 0 h 6"/>
                  <a:gd name="T2" fmla="*/ 5 w 32"/>
                  <a:gd name="T3" fmla="*/ 3 h 6"/>
                  <a:gd name="T4" fmla="*/ 2 w 32"/>
                  <a:gd name="T5" fmla="*/ 6 h 6"/>
                  <a:gd name="T6" fmla="*/ 0 w 32"/>
                  <a:gd name="T7" fmla="*/ 3 h 6"/>
                  <a:gd name="T8" fmla="*/ 2 w 32"/>
                  <a:gd name="T9" fmla="*/ 0 h 6"/>
                  <a:gd name="T10" fmla="*/ 32 w 32"/>
                  <a:gd name="T11" fmla="*/ 5 h 6"/>
                  <a:gd name="T12" fmla="*/ 9 w 32"/>
                  <a:gd name="T13" fmla="*/ 5 h 6"/>
                  <a:gd name="T14" fmla="*/ 9 w 32"/>
                  <a:gd name="T15" fmla="*/ 1 h 6"/>
                  <a:gd name="T16" fmla="*/ 32 w 32"/>
                  <a:gd name="T17" fmla="*/ 1 h 6"/>
                  <a:gd name="T18" fmla="*/ 32 w 32"/>
                  <a:gd name="T19"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6">
                    <a:moveTo>
                      <a:pt x="2" y="0"/>
                    </a:moveTo>
                    <a:cubicBezTo>
                      <a:pt x="4" y="0"/>
                      <a:pt x="5" y="1"/>
                      <a:pt x="5" y="3"/>
                    </a:cubicBezTo>
                    <a:cubicBezTo>
                      <a:pt x="5" y="5"/>
                      <a:pt x="4" y="6"/>
                      <a:pt x="2" y="6"/>
                    </a:cubicBezTo>
                    <a:cubicBezTo>
                      <a:pt x="1" y="6"/>
                      <a:pt x="0" y="5"/>
                      <a:pt x="0" y="3"/>
                    </a:cubicBezTo>
                    <a:cubicBezTo>
                      <a:pt x="0" y="1"/>
                      <a:pt x="1" y="0"/>
                      <a:pt x="2" y="0"/>
                    </a:cubicBezTo>
                    <a:close/>
                    <a:moveTo>
                      <a:pt x="32" y="5"/>
                    </a:moveTo>
                    <a:cubicBezTo>
                      <a:pt x="9" y="5"/>
                      <a:pt x="9" y="5"/>
                      <a:pt x="9" y="5"/>
                    </a:cubicBezTo>
                    <a:cubicBezTo>
                      <a:pt x="9" y="1"/>
                      <a:pt x="9" y="1"/>
                      <a:pt x="9" y="1"/>
                    </a:cubicBezTo>
                    <a:cubicBezTo>
                      <a:pt x="32" y="1"/>
                      <a:pt x="32" y="1"/>
                      <a:pt x="32" y="1"/>
                    </a:cubicBezTo>
                    <a:lnTo>
                      <a:pt x="3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69" name="Freeform 85"/>
              <p:cNvSpPr>
                <a:spLocks noEditPoints="1"/>
              </p:cNvSpPr>
              <p:nvPr/>
            </p:nvSpPr>
            <p:spPr bwMode="auto">
              <a:xfrm>
                <a:off x="847725" y="3040063"/>
                <a:ext cx="90488" cy="87312"/>
              </a:xfrm>
              <a:custGeom>
                <a:avLst/>
                <a:gdLst>
                  <a:gd name="T0" fmla="*/ 12 w 24"/>
                  <a:gd name="T1" fmla="*/ 0 h 23"/>
                  <a:gd name="T2" fmla="*/ 24 w 24"/>
                  <a:gd name="T3" fmla="*/ 11 h 23"/>
                  <a:gd name="T4" fmla="*/ 13 w 24"/>
                  <a:gd name="T5" fmla="*/ 23 h 23"/>
                  <a:gd name="T6" fmla="*/ 0 w 24"/>
                  <a:gd name="T7" fmla="*/ 11 h 23"/>
                  <a:gd name="T8" fmla="*/ 12 w 24"/>
                  <a:gd name="T9" fmla="*/ 0 h 23"/>
                  <a:gd name="T10" fmla="*/ 12 w 24"/>
                  <a:gd name="T11" fmla="*/ 18 h 23"/>
                  <a:gd name="T12" fmla="*/ 21 w 24"/>
                  <a:gd name="T13" fmla="*/ 11 h 23"/>
                  <a:gd name="T14" fmla="*/ 12 w 24"/>
                  <a:gd name="T15" fmla="*/ 4 h 23"/>
                  <a:gd name="T16" fmla="*/ 3 w 24"/>
                  <a:gd name="T17" fmla="*/ 11 h 23"/>
                  <a:gd name="T18" fmla="*/ 12 w 24"/>
                  <a:gd name="T19"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3">
                    <a:moveTo>
                      <a:pt x="12" y="0"/>
                    </a:moveTo>
                    <a:cubicBezTo>
                      <a:pt x="21" y="0"/>
                      <a:pt x="24" y="6"/>
                      <a:pt x="24" y="11"/>
                    </a:cubicBezTo>
                    <a:cubicBezTo>
                      <a:pt x="24" y="18"/>
                      <a:pt x="20" y="23"/>
                      <a:pt x="13" y="23"/>
                    </a:cubicBezTo>
                    <a:cubicBezTo>
                      <a:pt x="5" y="23"/>
                      <a:pt x="0" y="17"/>
                      <a:pt x="0" y="11"/>
                    </a:cubicBezTo>
                    <a:cubicBezTo>
                      <a:pt x="0" y="4"/>
                      <a:pt x="5" y="0"/>
                      <a:pt x="12" y="0"/>
                    </a:cubicBezTo>
                    <a:close/>
                    <a:moveTo>
                      <a:pt x="12" y="18"/>
                    </a:moveTo>
                    <a:cubicBezTo>
                      <a:pt x="17" y="18"/>
                      <a:pt x="21" y="15"/>
                      <a:pt x="21" y="11"/>
                    </a:cubicBezTo>
                    <a:cubicBezTo>
                      <a:pt x="21" y="7"/>
                      <a:pt x="18" y="4"/>
                      <a:pt x="12" y="4"/>
                    </a:cubicBezTo>
                    <a:cubicBezTo>
                      <a:pt x="8" y="4"/>
                      <a:pt x="3" y="6"/>
                      <a:pt x="3" y="11"/>
                    </a:cubicBezTo>
                    <a:cubicBezTo>
                      <a:pt x="3" y="16"/>
                      <a:pt x="8" y="18"/>
                      <a:pt x="12" y="1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70" name="Freeform 86"/>
              <p:cNvSpPr>
                <a:spLocks/>
              </p:cNvSpPr>
              <p:nvPr/>
            </p:nvSpPr>
            <p:spPr bwMode="auto">
              <a:xfrm>
                <a:off x="847725" y="2946400"/>
                <a:ext cx="90488" cy="76200"/>
              </a:xfrm>
              <a:custGeom>
                <a:avLst/>
                <a:gdLst>
                  <a:gd name="T0" fmla="*/ 7 w 24"/>
                  <a:gd name="T1" fmla="*/ 20 h 20"/>
                  <a:gd name="T2" fmla="*/ 1 w 24"/>
                  <a:gd name="T3" fmla="*/ 20 h 20"/>
                  <a:gd name="T4" fmla="*/ 1 w 24"/>
                  <a:gd name="T5" fmla="*/ 16 h 20"/>
                  <a:gd name="T6" fmla="*/ 5 w 24"/>
                  <a:gd name="T7" fmla="*/ 16 h 20"/>
                  <a:gd name="T8" fmla="*/ 5 w 24"/>
                  <a:gd name="T9" fmla="*/ 16 h 20"/>
                  <a:gd name="T10" fmla="*/ 0 w 24"/>
                  <a:gd name="T11" fmla="*/ 8 h 20"/>
                  <a:gd name="T12" fmla="*/ 10 w 24"/>
                  <a:gd name="T13" fmla="*/ 0 h 20"/>
                  <a:gd name="T14" fmla="*/ 24 w 24"/>
                  <a:gd name="T15" fmla="*/ 0 h 20"/>
                  <a:gd name="T16" fmla="*/ 24 w 24"/>
                  <a:gd name="T17" fmla="*/ 4 h 20"/>
                  <a:gd name="T18" fmla="*/ 11 w 24"/>
                  <a:gd name="T19" fmla="*/ 4 h 20"/>
                  <a:gd name="T20" fmla="*/ 4 w 24"/>
                  <a:gd name="T21" fmla="*/ 9 h 20"/>
                  <a:gd name="T22" fmla="*/ 8 w 24"/>
                  <a:gd name="T23" fmla="*/ 15 h 20"/>
                  <a:gd name="T24" fmla="*/ 10 w 24"/>
                  <a:gd name="T25" fmla="*/ 15 h 20"/>
                  <a:gd name="T26" fmla="*/ 24 w 24"/>
                  <a:gd name="T27" fmla="*/ 15 h 20"/>
                  <a:gd name="T28" fmla="*/ 24 w 24"/>
                  <a:gd name="T29" fmla="*/ 20 h 20"/>
                  <a:gd name="T30" fmla="*/ 7 w 24"/>
                  <a:gd name="T3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20">
                    <a:moveTo>
                      <a:pt x="7" y="20"/>
                    </a:moveTo>
                    <a:cubicBezTo>
                      <a:pt x="5" y="20"/>
                      <a:pt x="3" y="20"/>
                      <a:pt x="1" y="20"/>
                    </a:cubicBezTo>
                    <a:cubicBezTo>
                      <a:pt x="1" y="16"/>
                      <a:pt x="1" y="16"/>
                      <a:pt x="1" y="16"/>
                    </a:cubicBezTo>
                    <a:cubicBezTo>
                      <a:pt x="5" y="16"/>
                      <a:pt x="5" y="16"/>
                      <a:pt x="5" y="16"/>
                    </a:cubicBezTo>
                    <a:cubicBezTo>
                      <a:pt x="5" y="16"/>
                      <a:pt x="5" y="16"/>
                      <a:pt x="5" y="16"/>
                    </a:cubicBezTo>
                    <a:cubicBezTo>
                      <a:pt x="2" y="14"/>
                      <a:pt x="0" y="12"/>
                      <a:pt x="0" y="8"/>
                    </a:cubicBezTo>
                    <a:cubicBezTo>
                      <a:pt x="0" y="5"/>
                      <a:pt x="2" y="0"/>
                      <a:pt x="10" y="0"/>
                    </a:cubicBezTo>
                    <a:cubicBezTo>
                      <a:pt x="24" y="0"/>
                      <a:pt x="24" y="0"/>
                      <a:pt x="24" y="0"/>
                    </a:cubicBezTo>
                    <a:cubicBezTo>
                      <a:pt x="24" y="4"/>
                      <a:pt x="24" y="4"/>
                      <a:pt x="24" y="4"/>
                    </a:cubicBezTo>
                    <a:cubicBezTo>
                      <a:pt x="11" y="4"/>
                      <a:pt x="11" y="4"/>
                      <a:pt x="11" y="4"/>
                    </a:cubicBezTo>
                    <a:cubicBezTo>
                      <a:pt x="7" y="4"/>
                      <a:pt x="4" y="5"/>
                      <a:pt x="4" y="9"/>
                    </a:cubicBezTo>
                    <a:cubicBezTo>
                      <a:pt x="4" y="12"/>
                      <a:pt x="6" y="14"/>
                      <a:pt x="8" y="15"/>
                    </a:cubicBezTo>
                    <a:cubicBezTo>
                      <a:pt x="9" y="15"/>
                      <a:pt x="9" y="15"/>
                      <a:pt x="10" y="15"/>
                    </a:cubicBezTo>
                    <a:cubicBezTo>
                      <a:pt x="24" y="15"/>
                      <a:pt x="24" y="15"/>
                      <a:pt x="24" y="15"/>
                    </a:cubicBezTo>
                    <a:cubicBezTo>
                      <a:pt x="24" y="20"/>
                      <a:pt x="24" y="20"/>
                      <a:pt x="24" y="20"/>
                    </a:cubicBezTo>
                    <a:lnTo>
                      <a:pt x="7"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71" name="Freeform 87"/>
              <p:cNvSpPr>
                <a:spLocks/>
              </p:cNvSpPr>
              <p:nvPr/>
            </p:nvSpPr>
            <p:spPr bwMode="auto">
              <a:xfrm>
                <a:off x="852488" y="2767013"/>
                <a:ext cx="85725" cy="123825"/>
              </a:xfrm>
              <a:custGeom>
                <a:avLst/>
                <a:gdLst>
                  <a:gd name="T0" fmla="*/ 0 w 23"/>
                  <a:gd name="T1" fmla="*/ 29 h 33"/>
                  <a:gd name="T2" fmla="*/ 12 w 23"/>
                  <a:gd name="T3" fmla="*/ 26 h 33"/>
                  <a:gd name="T4" fmla="*/ 19 w 23"/>
                  <a:gd name="T5" fmla="*/ 24 h 33"/>
                  <a:gd name="T6" fmla="*/ 19 w 23"/>
                  <a:gd name="T7" fmla="*/ 24 h 33"/>
                  <a:gd name="T8" fmla="*/ 12 w 23"/>
                  <a:gd name="T9" fmla="*/ 22 h 33"/>
                  <a:gd name="T10" fmla="*/ 0 w 23"/>
                  <a:gd name="T11" fmla="*/ 18 h 33"/>
                  <a:gd name="T12" fmla="*/ 0 w 23"/>
                  <a:gd name="T13" fmla="*/ 15 h 33"/>
                  <a:gd name="T14" fmla="*/ 11 w 23"/>
                  <a:gd name="T15" fmla="*/ 11 h 33"/>
                  <a:gd name="T16" fmla="*/ 19 w 23"/>
                  <a:gd name="T17" fmla="*/ 9 h 33"/>
                  <a:gd name="T18" fmla="*/ 19 w 23"/>
                  <a:gd name="T19" fmla="*/ 9 h 33"/>
                  <a:gd name="T20" fmla="*/ 11 w 23"/>
                  <a:gd name="T21" fmla="*/ 7 h 33"/>
                  <a:gd name="T22" fmla="*/ 0 w 23"/>
                  <a:gd name="T23" fmla="*/ 4 h 33"/>
                  <a:gd name="T24" fmla="*/ 0 w 23"/>
                  <a:gd name="T25" fmla="*/ 0 h 33"/>
                  <a:gd name="T26" fmla="*/ 23 w 23"/>
                  <a:gd name="T27" fmla="*/ 7 h 33"/>
                  <a:gd name="T28" fmla="*/ 23 w 23"/>
                  <a:gd name="T29" fmla="*/ 11 h 33"/>
                  <a:gd name="T30" fmla="*/ 12 w 23"/>
                  <a:gd name="T31" fmla="*/ 14 h 33"/>
                  <a:gd name="T32" fmla="*/ 4 w 23"/>
                  <a:gd name="T33" fmla="*/ 17 h 33"/>
                  <a:gd name="T34" fmla="*/ 4 w 23"/>
                  <a:gd name="T35" fmla="*/ 17 h 33"/>
                  <a:gd name="T36" fmla="*/ 12 w 23"/>
                  <a:gd name="T37" fmla="*/ 19 h 33"/>
                  <a:gd name="T38" fmla="*/ 23 w 23"/>
                  <a:gd name="T39" fmla="*/ 22 h 33"/>
                  <a:gd name="T40" fmla="*/ 23 w 23"/>
                  <a:gd name="T41" fmla="*/ 26 h 33"/>
                  <a:gd name="T42" fmla="*/ 0 w 23"/>
                  <a:gd name="T43" fmla="*/ 33 h 33"/>
                  <a:gd name="T44" fmla="*/ 0 w 23"/>
                  <a:gd name="T45"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33">
                    <a:moveTo>
                      <a:pt x="0" y="29"/>
                    </a:moveTo>
                    <a:cubicBezTo>
                      <a:pt x="12" y="26"/>
                      <a:pt x="12" y="26"/>
                      <a:pt x="12" y="26"/>
                    </a:cubicBezTo>
                    <a:cubicBezTo>
                      <a:pt x="14" y="25"/>
                      <a:pt x="17" y="25"/>
                      <a:pt x="19" y="24"/>
                    </a:cubicBezTo>
                    <a:cubicBezTo>
                      <a:pt x="19" y="24"/>
                      <a:pt x="19" y="24"/>
                      <a:pt x="19" y="24"/>
                    </a:cubicBezTo>
                    <a:cubicBezTo>
                      <a:pt x="17" y="24"/>
                      <a:pt x="14" y="23"/>
                      <a:pt x="12" y="22"/>
                    </a:cubicBezTo>
                    <a:cubicBezTo>
                      <a:pt x="0" y="18"/>
                      <a:pt x="0" y="18"/>
                      <a:pt x="0" y="18"/>
                    </a:cubicBezTo>
                    <a:cubicBezTo>
                      <a:pt x="0" y="15"/>
                      <a:pt x="0" y="15"/>
                      <a:pt x="0" y="15"/>
                    </a:cubicBezTo>
                    <a:cubicBezTo>
                      <a:pt x="11" y="11"/>
                      <a:pt x="11" y="11"/>
                      <a:pt x="11" y="11"/>
                    </a:cubicBezTo>
                    <a:cubicBezTo>
                      <a:pt x="14" y="10"/>
                      <a:pt x="17" y="10"/>
                      <a:pt x="19" y="9"/>
                    </a:cubicBezTo>
                    <a:cubicBezTo>
                      <a:pt x="19" y="9"/>
                      <a:pt x="19" y="9"/>
                      <a:pt x="19" y="9"/>
                    </a:cubicBezTo>
                    <a:cubicBezTo>
                      <a:pt x="17" y="8"/>
                      <a:pt x="14" y="8"/>
                      <a:pt x="11" y="7"/>
                    </a:cubicBezTo>
                    <a:cubicBezTo>
                      <a:pt x="0" y="4"/>
                      <a:pt x="0" y="4"/>
                      <a:pt x="0" y="4"/>
                    </a:cubicBezTo>
                    <a:cubicBezTo>
                      <a:pt x="0" y="0"/>
                      <a:pt x="0" y="0"/>
                      <a:pt x="0" y="0"/>
                    </a:cubicBezTo>
                    <a:cubicBezTo>
                      <a:pt x="23" y="7"/>
                      <a:pt x="23" y="7"/>
                      <a:pt x="23" y="7"/>
                    </a:cubicBezTo>
                    <a:cubicBezTo>
                      <a:pt x="23" y="11"/>
                      <a:pt x="23" y="11"/>
                      <a:pt x="23" y="11"/>
                    </a:cubicBezTo>
                    <a:cubicBezTo>
                      <a:pt x="12" y="14"/>
                      <a:pt x="12" y="14"/>
                      <a:pt x="12" y="14"/>
                    </a:cubicBezTo>
                    <a:cubicBezTo>
                      <a:pt x="9" y="15"/>
                      <a:pt x="7" y="16"/>
                      <a:pt x="4" y="17"/>
                    </a:cubicBezTo>
                    <a:cubicBezTo>
                      <a:pt x="4" y="17"/>
                      <a:pt x="4" y="17"/>
                      <a:pt x="4" y="17"/>
                    </a:cubicBezTo>
                    <a:cubicBezTo>
                      <a:pt x="7" y="17"/>
                      <a:pt x="9" y="18"/>
                      <a:pt x="12" y="19"/>
                    </a:cubicBezTo>
                    <a:cubicBezTo>
                      <a:pt x="23" y="22"/>
                      <a:pt x="23" y="22"/>
                      <a:pt x="23" y="22"/>
                    </a:cubicBezTo>
                    <a:cubicBezTo>
                      <a:pt x="23" y="26"/>
                      <a:pt x="23" y="26"/>
                      <a:pt x="23" y="26"/>
                    </a:cubicBezTo>
                    <a:cubicBezTo>
                      <a:pt x="0" y="33"/>
                      <a:pt x="0" y="33"/>
                      <a:pt x="0" y="33"/>
                    </a:cubicBezTo>
                    <a:lnTo>
                      <a:pt x="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72" name="Freeform 88"/>
              <p:cNvSpPr>
                <a:spLocks noEditPoints="1"/>
              </p:cNvSpPr>
              <p:nvPr/>
            </p:nvSpPr>
            <p:spPr bwMode="auto">
              <a:xfrm>
                <a:off x="817563" y="2733675"/>
                <a:ext cx="120650" cy="17463"/>
              </a:xfrm>
              <a:custGeom>
                <a:avLst/>
                <a:gdLst>
                  <a:gd name="T0" fmla="*/ 2 w 32"/>
                  <a:gd name="T1" fmla="*/ 0 h 5"/>
                  <a:gd name="T2" fmla="*/ 5 w 32"/>
                  <a:gd name="T3" fmla="*/ 2 h 5"/>
                  <a:gd name="T4" fmla="*/ 2 w 32"/>
                  <a:gd name="T5" fmla="*/ 5 h 5"/>
                  <a:gd name="T6" fmla="*/ 0 w 32"/>
                  <a:gd name="T7" fmla="*/ 2 h 5"/>
                  <a:gd name="T8" fmla="*/ 2 w 32"/>
                  <a:gd name="T9" fmla="*/ 0 h 5"/>
                  <a:gd name="T10" fmla="*/ 32 w 32"/>
                  <a:gd name="T11" fmla="*/ 4 h 5"/>
                  <a:gd name="T12" fmla="*/ 9 w 32"/>
                  <a:gd name="T13" fmla="*/ 4 h 5"/>
                  <a:gd name="T14" fmla="*/ 9 w 32"/>
                  <a:gd name="T15" fmla="*/ 0 h 5"/>
                  <a:gd name="T16" fmla="*/ 32 w 32"/>
                  <a:gd name="T17" fmla="*/ 0 h 5"/>
                  <a:gd name="T18" fmla="*/ 32 w 32"/>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5">
                    <a:moveTo>
                      <a:pt x="2" y="0"/>
                    </a:moveTo>
                    <a:cubicBezTo>
                      <a:pt x="4" y="0"/>
                      <a:pt x="5" y="1"/>
                      <a:pt x="5" y="2"/>
                    </a:cubicBezTo>
                    <a:cubicBezTo>
                      <a:pt x="5" y="4"/>
                      <a:pt x="4" y="5"/>
                      <a:pt x="2" y="5"/>
                    </a:cubicBezTo>
                    <a:cubicBezTo>
                      <a:pt x="1" y="5"/>
                      <a:pt x="0" y="4"/>
                      <a:pt x="0" y="2"/>
                    </a:cubicBezTo>
                    <a:cubicBezTo>
                      <a:pt x="0" y="1"/>
                      <a:pt x="1" y="0"/>
                      <a:pt x="2" y="0"/>
                    </a:cubicBezTo>
                    <a:close/>
                    <a:moveTo>
                      <a:pt x="32" y="4"/>
                    </a:moveTo>
                    <a:cubicBezTo>
                      <a:pt x="9" y="4"/>
                      <a:pt x="9" y="4"/>
                      <a:pt x="9" y="4"/>
                    </a:cubicBezTo>
                    <a:cubicBezTo>
                      <a:pt x="9" y="0"/>
                      <a:pt x="9" y="0"/>
                      <a:pt x="9" y="0"/>
                    </a:cubicBezTo>
                    <a:cubicBezTo>
                      <a:pt x="32" y="0"/>
                      <a:pt x="32" y="0"/>
                      <a:pt x="32" y="0"/>
                    </a:cubicBezTo>
                    <a:lnTo>
                      <a:pt x="3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73" name="Freeform 89"/>
              <p:cNvSpPr>
                <a:spLocks/>
              </p:cNvSpPr>
              <p:nvPr/>
            </p:nvSpPr>
            <p:spPr bwMode="auto">
              <a:xfrm>
                <a:off x="828675" y="2665413"/>
                <a:ext cx="109538" cy="52387"/>
              </a:xfrm>
              <a:custGeom>
                <a:avLst/>
                <a:gdLst>
                  <a:gd name="T0" fmla="*/ 0 w 29"/>
                  <a:gd name="T1" fmla="*/ 6 h 14"/>
                  <a:gd name="T2" fmla="*/ 6 w 29"/>
                  <a:gd name="T3" fmla="*/ 6 h 14"/>
                  <a:gd name="T4" fmla="*/ 6 w 29"/>
                  <a:gd name="T5" fmla="*/ 0 h 14"/>
                  <a:gd name="T6" fmla="*/ 9 w 29"/>
                  <a:gd name="T7" fmla="*/ 0 h 14"/>
                  <a:gd name="T8" fmla="*/ 9 w 29"/>
                  <a:gd name="T9" fmla="*/ 6 h 14"/>
                  <a:gd name="T10" fmla="*/ 21 w 29"/>
                  <a:gd name="T11" fmla="*/ 6 h 14"/>
                  <a:gd name="T12" fmla="*/ 26 w 29"/>
                  <a:gd name="T13" fmla="*/ 3 h 14"/>
                  <a:gd name="T14" fmla="*/ 26 w 29"/>
                  <a:gd name="T15" fmla="*/ 0 h 14"/>
                  <a:gd name="T16" fmla="*/ 29 w 29"/>
                  <a:gd name="T17" fmla="*/ 0 h 14"/>
                  <a:gd name="T18" fmla="*/ 29 w 29"/>
                  <a:gd name="T19" fmla="*/ 4 h 14"/>
                  <a:gd name="T20" fmla="*/ 28 w 29"/>
                  <a:gd name="T21" fmla="*/ 9 h 14"/>
                  <a:gd name="T22" fmla="*/ 22 w 29"/>
                  <a:gd name="T23" fmla="*/ 10 h 14"/>
                  <a:gd name="T24" fmla="*/ 9 w 29"/>
                  <a:gd name="T25" fmla="*/ 10 h 14"/>
                  <a:gd name="T26" fmla="*/ 9 w 29"/>
                  <a:gd name="T27" fmla="*/ 14 h 14"/>
                  <a:gd name="T28" fmla="*/ 6 w 29"/>
                  <a:gd name="T29" fmla="*/ 14 h 14"/>
                  <a:gd name="T30" fmla="*/ 6 w 29"/>
                  <a:gd name="T31" fmla="*/ 10 h 14"/>
                  <a:gd name="T32" fmla="*/ 1 w 29"/>
                  <a:gd name="T33" fmla="*/ 10 h 14"/>
                  <a:gd name="T34" fmla="*/ 0 w 29"/>
                  <a:gd name="T35"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14">
                    <a:moveTo>
                      <a:pt x="0" y="6"/>
                    </a:moveTo>
                    <a:cubicBezTo>
                      <a:pt x="6" y="6"/>
                      <a:pt x="6" y="6"/>
                      <a:pt x="6" y="6"/>
                    </a:cubicBezTo>
                    <a:cubicBezTo>
                      <a:pt x="6" y="0"/>
                      <a:pt x="6" y="0"/>
                      <a:pt x="6" y="0"/>
                    </a:cubicBezTo>
                    <a:cubicBezTo>
                      <a:pt x="9" y="0"/>
                      <a:pt x="9" y="0"/>
                      <a:pt x="9" y="0"/>
                    </a:cubicBezTo>
                    <a:cubicBezTo>
                      <a:pt x="9" y="6"/>
                      <a:pt x="9" y="6"/>
                      <a:pt x="9" y="6"/>
                    </a:cubicBezTo>
                    <a:cubicBezTo>
                      <a:pt x="21" y="6"/>
                      <a:pt x="21" y="6"/>
                      <a:pt x="21" y="6"/>
                    </a:cubicBezTo>
                    <a:cubicBezTo>
                      <a:pt x="24" y="6"/>
                      <a:pt x="26" y="5"/>
                      <a:pt x="26" y="3"/>
                    </a:cubicBezTo>
                    <a:cubicBezTo>
                      <a:pt x="26" y="2"/>
                      <a:pt x="26" y="1"/>
                      <a:pt x="26" y="0"/>
                    </a:cubicBezTo>
                    <a:cubicBezTo>
                      <a:pt x="29" y="0"/>
                      <a:pt x="29" y="0"/>
                      <a:pt x="29" y="0"/>
                    </a:cubicBezTo>
                    <a:cubicBezTo>
                      <a:pt x="29" y="1"/>
                      <a:pt x="29" y="2"/>
                      <a:pt x="29" y="4"/>
                    </a:cubicBezTo>
                    <a:cubicBezTo>
                      <a:pt x="29" y="6"/>
                      <a:pt x="29" y="8"/>
                      <a:pt x="28" y="9"/>
                    </a:cubicBezTo>
                    <a:cubicBezTo>
                      <a:pt x="26" y="10"/>
                      <a:pt x="24" y="10"/>
                      <a:pt x="22" y="10"/>
                    </a:cubicBezTo>
                    <a:cubicBezTo>
                      <a:pt x="9" y="10"/>
                      <a:pt x="9" y="10"/>
                      <a:pt x="9" y="10"/>
                    </a:cubicBezTo>
                    <a:cubicBezTo>
                      <a:pt x="9" y="14"/>
                      <a:pt x="9" y="14"/>
                      <a:pt x="9" y="14"/>
                    </a:cubicBezTo>
                    <a:cubicBezTo>
                      <a:pt x="6" y="14"/>
                      <a:pt x="6" y="14"/>
                      <a:pt x="6" y="14"/>
                    </a:cubicBezTo>
                    <a:cubicBezTo>
                      <a:pt x="6" y="10"/>
                      <a:pt x="6" y="10"/>
                      <a:pt x="6" y="10"/>
                    </a:cubicBezTo>
                    <a:cubicBezTo>
                      <a:pt x="1" y="10"/>
                      <a:pt x="1" y="10"/>
                      <a:pt x="1" y="10"/>
                    </a:cubicBez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74" name="Freeform 90"/>
              <p:cNvSpPr>
                <a:spLocks/>
              </p:cNvSpPr>
              <p:nvPr/>
            </p:nvSpPr>
            <p:spPr bwMode="auto">
              <a:xfrm>
                <a:off x="811213" y="2571750"/>
                <a:ext cx="127000" cy="74613"/>
              </a:xfrm>
              <a:custGeom>
                <a:avLst/>
                <a:gdLst>
                  <a:gd name="T0" fmla="*/ 0 w 34"/>
                  <a:gd name="T1" fmla="*/ 20 h 20"/>
                  <a:gd name="T2" fmla="*/ 0 w 34"/>
                  <a:gd name="T3" fmla="*/ 16 h 20"/>
                  <a:gd name="T4" fmla="*/ 14 w 34"/>
                  <a:gd name="T5" fmla="*/ 16 h 20"/>
                  <a:gd name="T6" fmla="*/ 14 w 34"/>
                  <a:gd name="T7" fmla="*/ 16 h 20"/>
                  <a:gd name="T8" fmla="*/ 11 w 34"/>
                  <a:gd name="T9" fmla="*/ 13 h 20"/>
                  <a:gd name="T10" fmla="*/ 10 w 34"/>
                  <a:gd name="T11" fmla="*/ 9 h 20"/>
                  <a:gd name="T12" fmla="*/ 20 w 34"/>
                  <a:gd name="T13" fmla="*/ 0 h 20"/>
                  <a:gd name="T14" fmla="*/ 34 w 34"/>
                  <a:gd name="T15" fmla="*/ 0 h 20"/>
                  <a:gd name="T16" fmla="*/ 34 w 34"/>
                  <a:gd name="T17" fmla="*/ 5 h 20"/>
                  <a:gd name="T18" fmla="*/ 21 w 34"/>
                  <a:gd name="T19" fmla="*/ 5 h 20"/>
                  <a:gd name="T20" fmla="*/ 14 w 34"/>
                  <a:gd name="T21" fmla="*/ 10 h 20"/>
                  <a:gd name="T22" fmla="*/ 18 w 34"/>
                  <a:gd name="T23" fmla="*/ 16 h 20"/>
                  <a:gd name="T24" fmla="*/ 20 w 34"/>
                  <a:gd name="T25" fmla="*/ 16 h 20"/>
                  <a:gd name="T26" fmla="*/ 34 w 34"/>
                  <a:gd name="T27" fmla="*/ 16 h 20"/>
                  <a:gd name="T28" fmla="*/ 34 w 34"/>
                  <a:gd name="T29" fmla="*/ 20 h 20"/>
                  <a:gd name="T30" fmla="*/ 0 w 34"/>
                  <a:gd name="T3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20">
                    <a:moveTo>
                      <a:pt x="0" y="20"/>
                    </a:moveTo>
                    <a:cubicBezTo>
                      <a:pt x="0" y="16"/>
                      <a:pt x="0" y="16"/>
                      <a:pt x="0" y="16"/>
                    </a:cubicBezTo>
                    <a:cubicBezTo>
                      <a:pt x="14" y="16"/>
                      <a:pt x="14" y="16"/>
                      <a:pt x="14" y="16"/>
                    </a:cubicBezTo>
                    <a:cubicBezTo>
                      <a:pt x="14" y="16"/>
                      <a:pt x="14" y="16"/>
                      <a:pt x="14" y="16"/>
                    </a:cubicBezTo>
                    <a:cubicBezTo>
                      <a:pt x="13" y="15"/>
                      <a:pt x="12" y="14"/>
                      <a:pt x="11" y="13"/>
                    </a:cubicBezTo>
                    <a:cubicBezTo>
                      <a:pt x="11" y="12"/>
                      <a:pt x="10" y="10"/>
                      <a:pt x="10" y="9"/>
                    </a:cubicBezTo>
                    <a:cubicBezTo>
                      <a:pt x="10" y="5"/>
                      <a:pt x="12" y="0"/>
                      <a:pt x="20" y="0"/>
                    </a:cubicBezTo>
                    <a:cubicBezTo>
                      <a:pt x="34" y="0"/>
                      <a:pt x="34" y="0"/>
                      <a:pt x="34" y="0"/>
                    </a:cubicBezTo>
                    <a:cubicBezTo>
                      <a:pt x="34" y="5"/>
                      <a:pt x="34" y="5"/>
                      <a:pt x="34" y="5"/>
                    </a:cubicBezTo>
                    <a:cubicBezTo>
                      <a:pt x="21" y="5"/>
                      <a:pt x="21" y="5"/>
                      <a:pt x="21" y="5"/>
                    </a:cubicBezTo>
                    <a:cubicBezTo>
                      <a:pt x="17" y="5"/>
                      <a:pt x="14" y="6"/>
                      <a:pt x="14" y="10"/>
                    </a:cubicBezTo>
                    <a:cubicBezTo>
                      <a:pt x="14" y="13"/>
                      <a:pt x="16" y="15"/>
                      <a:pt x="18" y="16"/>
                    </a:cubicBezTo>
                    <a:cubicBezTo>
                      <a:pt x="19" y="16"/>
                      <a:pt x="19" y="16"/>
                      <a:pt x="20" y="16"/>
                    </a:cubicBezTo>
                    <a:cubicBezTo>
                      <a:pt x="34" y="16"/>
                      <a:pt x="34" y="16"/>
                      <a:pt x="34" y="16"/>
                    </a:cubicBezTo>
                    <a:cubicBezTo>
                      <a:pt x="34" y="20"/>
                      <a:pt x="34" y="20"/>
                      <a:pt x="34" y="20"/>
                    </a:cubicBez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75" name="Freeform 91"/>
              <p:cNvSpPr>
                <a:spLocks noEditPoints="1"/>
              </p:cNvSpPr>
              <p:nvPr/>
            </p:nvSpPr>
            <p:spPr bwMode="auto">
              <a:xfrm>
                <a:off x="814388" y="2411413"/>
                <a:ext cx="123825" cy="96837"/>
              </a:xfrm>
              <a:custGeom>
                <a:avLst/>
                <a:gdLst>
                  <a:gd name="T0" fmla="*/ 1 w 33"/>
                  <a:gd name="T1" fmla="*/ 26 h 26"/>
                  <a:gd name="T2" fmla="*/ 0 w 33"/>
                  <a:gd name="T3" fmla="*/ 17 h 26"/>
                  <a:gd name="T4" fmla="*/ 4 w 33"/>
                  <a:gd name="T5" fmla="*/ 4 h 26"/>
                  <a:gd name="T6" fmla="*/ 16 w 33"/>
                  <a:gd name="T7" fmla="*/ 0 h 26"/>
                  <a:gd name="T8" fmla="*/ 29 w 33"/>
                  <a:gd name="T9" fmla="*/ 4 h 26"/>
                  <a:gd name="T10" fmla="*/ 33 w 33"/>
                  <a:gd name="T11" fmla="*/ 19 h 26"/>
                  <a:gd name="T12" fmla="*/ 33 w 33"/>
                  <a:gd name="T13" fmla="*/ 26 h 26"/>
                  <a:gd name="T14" fmla="*/ 1 w 33"/>
                  <a:gd name="T15" fmla="*/ 26 h 26"/>
                  <a:gd name="T16" fmla="*/ 30 w 33"/>
                  <a:gd name="T17" fmla="*/ 22 h 26"/>
                  <a:gd name="T18" fmla="*/ 30 w 33"/>
                  <a:gd name="T19" fmla="*/ 18 h 26"/>
                  <a:gd name="T20" fmla="*/ 16 w 33"/>
                  <a:gd name="T21" fmla="*/ 4 h 26"/>
                  <a:gd name="T22" fmla="*/ 4 w 33"/>
                  <a:gd name="T23" fmla="*/ 17 h 26"/>
                  <a:gd name="T24" fmla="*/ 4 w 33"/>
                  <a:gd name="T25" fmla="*/ 22 h 26"/>
                  <a:gd name="T26" fmla="*/ 30 w 33"/>
                  <a:gd name="T2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26">
                    <a:moveTo>
                      <a:pt x="1" y="26"/>
                    </a:moveTo>
                    <a:cubicBezTo>
                      <a:pt x="1" y="24"/>
                      <a:pt x="0" y="21"/>
                      <a:pt x="0" y="17"/>
                    </a:cubicBezTo>
                    <a:cubicBezTo>
                      <a:pt x="0" y="11"/>
                      <a:pt x="2" y="7"/>
                      <a:pt x="4" y="4"/>
                    </a:cubicBezTo>
                    <a:cubicBezTo>
                      <a:pt x="7" y="1"/>
                      <a:pt x="11" y="0"/>
                      <a:pt x="16" y="0"/>
                    </a:cubicBezTo>
                    <a:cubicBezTo>
                      <a:pt x="21" y="0"/>
                      <a:pt x="26" y="1"/>
                      <a:pt x="29" y="4"/>
                    </a:cubicBezTo>
                    <a:cubicBezTo>
                      <a:pt x="32" y="7"/>
                      <a:pt x="33" y="12"/>
                      <a:pt x="33" y="19"/>
                    </a:cubicBezTo>
                    <a:cubicBezTo>
                      <a:pt x="33" y="22"/>
                      <a:pt x="33" y="24"/>
                      <a:pt x="33" y="26"/>
                    </a:cubicBezTo>
                    <a:lnTo>
                      <a:pt x="1" y="26"/>
                    </a:lnTo>
                    <a:close/>
                    <a:moveTo>
                      <a:pt x="30" y="22"/>
                    </a:moveTo>
                    <a:cubicBezTo>
                      <a:pt x="30" y="21"/>
                      <a:pt x="30" y="20"/>
                      <a:pt x="30" y="18"/>
                    </a:cubicBezTo>
                    <a:cubicBezTo>
                      <a:pt x="30" y="9"/>
                      <a:pt x="25" y="4"/>
                      <a:pt x="16" y="4"/>
                    </a:cubicBezTo>
                    <a:cubicBezTo>
                      <a:pt x="9" y="4"/>
                      <a:pt x="4" y="8"/>
                      <a:pt x="4" y="17"/>
                    </a:cubicBezTo>
                    <a:cubicBezTo>
                      <a:pt x="4" y="19"/>
                      <a:pt x="4" y="21"/>
                      <a:pt x="4" y="22"/>
                    </a:cubicBezTo>
                    <a:lnTo>
                      <a:pt x="3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76" name="Freeform 92"/>
              <p:cNvSpPr>
                <a:spLocks noEditPoints="1"/>
              </p:cNvSpPr>
              <p:nvPr/>
            </p:nvSpPr>
            <p:spPr bwMode="auto">
              <a:xfrm>
                <a:off x="817563" y="2373313"/>
                <a:ext cx="120650" cy="19050"/>
              </a:xfrm>
              <a:custGeom>
                <a:avLst/>
                <a:gdLst>
                  <a:gd name="T0" fmla="*/ 2 w 32"/>
                  <a:gd name="T1" fmla="*/ 0 h 5"/>
                  <a:gd name="T2" fmla="*/ 5 w 32"/>
                  <a:gd name="T3" fmla="*/ 2 h 5"/>
                  <a:gd name="T4" fmla="*/ 2 w 32"/>
                  <a:gd name="T5" fmla="*/ 5 h 5"/>
                  <a:gd name="T6" fmla="*/ 0 w 32"/>
                  <a:gd name="T7" fmla="*/ 2 h 5"/>
                  <a:gd name="T8" fmla="*/ 2 w 32"/>
                  <a:gd name="T9" fmla="*/ 0 h 5"/>
                  <a:gd name="T10" fmla="*/ 32 w 32"/>
                  <a:gd name="T11" fmla="*/ 4 h 5"/>
                  <a:gd name="T12" fmla="*/ 9 w 32"/>
                  <a:gd name="T13" fmla="*/ 4 h 5"/>
                  <a:gd name="T14" fmla="*/ 9 w 32"/>
                  <a:gd name="T15" fmla="*/ 0 h 5"/>
                  <a:gd name="T16" fmla="*/ 32 w 32"/>
                  <a:gd name="T17" fmla="*/ 0 h 5"/>
                  <a:gd name="T18" fmla="*/ 32 w 32"/>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5">
                    <a:moveTo>
                      <a:pt x="2" y="0"/>
                    </a:moveTo>
                    <a:cubicBezTo>
                      <a:pt x="4" y="0"/>
                      <a:pt x="5" y="1"/>
                      <a:pt x="5" y="2"/>
                    </a:cubicBezTo>
                    <a:cubicBezTo>
                      <a:pt x="5" y="4"/>
                      <a:pt x="4" y="5"/>
                      <a:pt x="2" y="5"/>
                    </a:cubicBezTo>
                    <a:cubicBezTo>
                      <a:pt x="1" y="5"/>
                      <a:pt x="0" y="4"/>
                      <a:pt x="0" y="2"/>
                    </a:cubicBezTo>
                    <a:cubicBezTo>
                      <a:pt x="0" y="1"/>
                      <a:pt x="1" y="0"/>
                      <a:pt x="2" y="0"/>
                    </a:cubicBezTo>
                    <a:close/>
                    <a:moveTo>
                      <a:pt x="32" y="4"/>
                    </a:moveTo>
                    <a:cubicBezTo>
                      <a:pt x="9" y="4"/>
                      <a:pt x="9" y="4"/>
                      <a:pt x="9" y="4"/>
                    </a:cubicBezTo>
                    <a:cubicBezTo>
                      <a:pt x="9" y="0"/>
                      <a:pt x="9" y="0"/>
                      <a:pt x="9" y="0"/>
                    </a:cubicBezTo>
                    <a:cubicBezTo>
                      <a:pt x="32" y="0"/>
                      <a:pt x="32" y="0"/>
                      <a:pt x="32" y="0"/>
                    </a:cubicBezTo>
                    <a:lnTo>
                      <a:pt x="3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77" name="Freeform 93"/>
              <p:cNvSpPr>
                <a:spLocks noEditPoints="1"/>
              </p:cNvSpPr>
              <p:nvPr/>
            </p:nvSpPr>
            <p:spPr bwMode="auto">
              <a:xfrm>
                <a:off x="847725" y="2287588"/>
                <a:ext cx="90488" cy="66675"/>
              </a:xfrm>
              <a:custGeom>
                <a:avLst/>
                <a:gdLst>
                  <a:gd name="T0" fmla="*/ 18 w 24"/>
                  <a:gd name="T1" fmla="*/ 0 h 18"/>
                  <a:gd name="T2" fmla="*/ 24 w 24"/>
                  <a:gd name="T3" fmla="*/ 0 h 18"/>
                  <a:gd name="T4" fmla="*/ 24 w 24"/>
                  <a:gd name="T5" fmla="*/ 3 h 18"/>
                  <a:gd name="T6" fmla="*/ 21 w 24"/>
                  <a:gd name="T7" fmla="*/ 4 h 18"/>
                  <a:gd name="T8" fmla="*/ 21 w 24"/>
                  <a:gd name="T9" fmla="*/ 4 h 18"/>
                  <a:gd name="T10" fmla="*/ 24 w 24"/>
                  <a:gd name="T11" fmla="*/ 11 h 18"/>
                  <a:gd name="T12" fmla="*/ 18 w 24"/>
                  <a:gd name="T13" fmla="*/ 18 h 18"/>
                  <a:gd name="T14" fmla="*/ 9 w 24"/>
                  <a:gd name="T15" fmla="*/ 4 h 18"/>
                  <a:gd name="T16" fmla="*/ 9 w 24"/>
                  <a:gd name="T17" fmla="*/ 4 h 18"/>
                  <a:gd name="T18" fmla="*/ 3 w 24"/>
                  <a:gd name="T19" fmla="*/ 9 h 18"/>
                  <a:gd name="T20" fmla="*/ 5 w 24"/>
                  <a:gd name="T21" fmla="*/ 15 h 18"/>
                  <a:gd name="T22" fmla="*/ 2 w 24"/>
                  <a:gd name="T23" fmla="*/ 16 h 18"/>
                  <a:gd name="T24" fmla="*/ 0 w 24"/>
                  <a:gd name="T25" fmla="*/ 9 h 18"/>
                  <a:gd name="T26" fmla="*/ 10 w 24"/>
                  <a:gd name="T27" fmla="*/ 0 h 18"/>
                  <a:gd name="T28" fmla="*/ 18 w 24"/>
                  <a:gd name="T29" fmla="*/ 0 h 18"/>
                  <a:gd name="T30" fmla="*/ 12 w 24"/>
                  <a:gd name="T31" fmla="*/ 4 h 18"/>
                  <a:gd name="T32" fmla="*/ 17 w 24"/>
                  <a:gd name="T33" fmla="*/ 14 h 18"/>
                  <a:gd name="T34" fmla="*/ 21 w 24"/>
                  <a:gd name="T35" fmla="*/ 10 h 18"/>
                  <a:gd name="T36" fmla="*/ 17 w 24"/>
                  <a:gd name="T37" fmla="*/ 4 h 18"/>
                  <a:gd name="T38" fmla="*/ 16 w 24"/>
                  <a:gd name="T39" fmla="*/ 4 h 18"/>
                  <a:gd name="T40" fmla="*/ 12 w 24"/>
                  <a:gd name="T41"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18">
                    <a:moveTo>
                      <a:pt x="18" y="0"/>
                    </a:moveTo>
                    <a:cubicBezTo>
                      <a:pt x="20" y="0"/>
                      <a:pt x="22" y="0"/>
                      <a:pt x="24" y="0"/>
                    </a:cubicBezTo>
                    <a:cubicBezTo>
                      <a:pt x="24" y="3"/>
                      <a:pt x="24" y="3"/>
                      <a:pt x="24" y="3"/>
                    </a:cubicBezTo>
                    <a:cubicBezTo>
                      <a:pt x="21" y="4"/>
                      <a:pt x="21" y="4"/>
                      <a:pt x="21" y="4"/>
                    </a:cubicBezTo>
                    <a:cubicBezTo>
                      <a:pt x="21" y="4"/>
                      <a:pt x="21" y="4"/>
                      <a:pt x="21" y="4"/>
                    </a:cubicBezTo>
                    <a:cubicBezTo>
                      <a:pt x="23" y="5"/>
                      <a:pt x="24" y="8"/>
                      <a:pt x="24" y="11"/>
                    </a:cubicBezTo>
                    <a:cubicBezTo>
                      <a:pt x="24" y="16"/>
                      <a:pt x="21" y="18"/>
                      <a:pt x="18" y="18"/>
                    </a:cubicBezTo>
                    <a:cubicBezTo>
                      <a:pt x="12" y="18"/>
                      <a:pt x="9" y="13"/>
                      <a:pt x="9" y="4"/>
                    </a:cubicBezTo>
                    <a:cubicBezTo>
                      <a:pt x="9" y="4"/>
                      <a:pt x="9" y="4"/>
                      <a:pt x="9" y="4"/>
                    </a:cubicBezTo>
                    <a:cubicBezTo>
                      <a:pt x="7" y="4"/>
                      <a:pt x="3" y="5"/>
                      <a:pt x="3" y="9"/>
                    </a:cubicBezTo>
                    <a:cubicBezTo>
                      <a:pt x="3" y="12"/>
                      <a:pt x="4" y="14"/>
                      <a:pt x="5" y="15"/>
                    </a:cubicBezTo>
                    <a:cubicBezTo>
                      <a:pt x="2" y="16"/>
                      <a:pt x="2" y="16"/>
                      <a:pt x="2" y="16"/>
                    </a:cubicBezTo>
                    <a:cubicBezTo>
                      <a:pt x="1" y="14"/>
                      <a:pt x="0" y="12"/>
                      <a:pt x="0" y="9"/>
                    </a:cubicBezTo>
                    <a:cubicBezTo>
                      <a:pt x="0" y="2"/>
                      <a:pt x="5" y="0"/>
                      <a:pt x="10" y="0"/>
                    </a:cubicBezTo>
                    <a:lnTo>
                      <a:pt x="18" y="0"/>
                    </a:lnTo>
                    <a:close/>
                    <a:moveTo>
                      <a:pt x="12" y="4"/>
                    </a:moveTo>
                    <a:cubicBezTo>
                      <a:pt x="12" y="9"/>
                      <a:pt x="13" y="14"/>
                      <a:pt x="17" y="14"/>
                    </a:cubicBezTo>
                    <a:cubicBezTo>
                      <a:pt x="20" y="14"/>
                      <a:pt x="21" y="12"/>
                      <a:pt x="21" y="10"/>
                    </a:cubicBezTo>
                    <a:cubicBezTo>
                      <a:pt x="21" y="7"/>
                      <a:pt x="19" y="5"/>
                      <a:pt x="17" y="4"/>
                    </a:cubicBezTo>
                    <a:cubicBezTo>
                      <a:pt x="17" y="4"/>
                      <a:pt x="17" y="4"/>
                      <a:pt x="16" y="4"/>
                    </a:cubicBezTo>
                    <a:lnTo>
                      <a:pt x="1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78" name="Freeform 94"/>
              <p:cNvSpPr>
                <a:spLocks noEditPoints="1"/>
              </p:cNvSpPr>
              <p:nvPr/>
            </p:nvSpPr>
            <p:spPr bwMode="auto">
              <a:xfrm>
                <a:off x="847725" y="2185988"/>
                <a:ext cx="128588" cy="82550"/>
              </a:xfrm>
              <a:custGeom>
                <a:avLst/>
                <a:gdLst>
                  <a:gd name="T0" fmla="*/ 21 w 34"/>
                  <a:gd name="T1" fmla="*/ 0 h 22"/>
                  <a:gd name="T2" fmla="*/ 31 w 34"/>
                  <a:gd name="T3" fmla="*/ 4 h 22"/>
                  <a:gd name="T4" fmla="*/ 34 w 34"/>
                  <a:gd name="T5" fmla="*/ 12 h 22"/>
                  <a:gd name="T6" fmla="*/ 32 w 34"/>
                  <a:gd name="T7" fmla="*/ 20 h 22"/>
                  <a:gd name="T8" fmla="*/ 29 w 34"/>
                  <a:gd name="T9" fmla="*/ 19 h 22"/>
                  <a:gd name="T10" fmla="*/ 31 w 34"/>
                  <a:gd name="T11" fmla="*/ 12 h 22"/>
                  <a:gd name="T12" fmla="*/ 22 w 34"/>
                  <a:gd name="T13" fmla="*/ 4 h 22"/>
                  <a:gd name="T14" fmla="*/ 20 w 34"/>
                  <a:gd name="T15" fmla="*/ 4 h 22"/>
                  <a:gd name="T16" fmla="*/ 20 w 34"/>
                  <a:gd name="T17" fmla="*/ 4 h 22"/>
                  <a:gd name="T18" fmla="*/ 24 w 34"/>
                  <a:gd name="T19" fmla="*/ 12 h 22"/>
                  <a:gd name="T20" fmla="*/ 13 w 34"/>
                  <a:gd name="T21" fmla="*/ 22 h 22"/>
                  <a:gd name="T22" fmla="*/ 0 w 34"/>
                  <a:gd name="T23" fmla="*/ 11 h 22"/>
                  <a:gd name="T24" fmla="*/ 4 w 34"/>
                  <a:gd name="T25" fmla="*/ 4 h 22"/>
                  <a:gd name="T26" fmla="*/ 4 w 34"/>
                  <a:gd name="T27" fmla="*/ 4 h 22"/>
                  <a:gd name="T28" fmla="*/ 1 w 34"/>
                  <a:gd name="T29" fmla="*/ 4 h 22"/>
                  <a:gd name="T30" fmla="*/ 1 w 34"/>
                  <a:gd name="T31" fmla="*/ 0 h 22"/>
                  <a:gd name="T32" fmla="*/ 7 w 34"/>
                  <a:gd name="T33" fmla="*/ 0 h 22"/>
                  <a:gd name="T34" fmla="*/ 21 w 34"/>
                  <a:gd name="T35" fmla="*/ 0 h 22"/>
                  <a:gd name="T36" fmla="*/ 10 w 34"/>
                  <a:gd name="T37" fmla="*/ 4 h 22"/>
                  <a:gd name="T38" fmla="*/ 8 w 34"/>
                  <a:gd name="T39" fmla="*/ 5 h 22"/>
                  <a:gd name="T40" fmla="*/ 3 w 34"/>
                  <a:gd name="T41" fmla="*/ 11 h 22"/>
                  <a:gd name="T42" fmla="*/ 12 w 34"/>
                  <a:gd name="T43" fmla="*/ 17 h 22"/>
                  <a:gd name="T44" fmla="*/ 21 w 34"/>
                  <a:gd name="T45" fmla="*/ 11 h 22"/>
                  <a:gd name="T46" fmla="*/ 16 w 34"/>
                  <a:gd name="T47" fmla="*/ 5 h 22"/>
                  <a:gd name="T48" fmla="*/ 14 w 34"/>
                  <a:gd name="T49" fmla="*/ 4 h 22"/>
                  <a:gd name="T50" fmla="*/ 10 w 34"/>
                  <a:gd name="T51"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 h="22">
                    <a:moveTo>
                      <a:pt x="21" y="0"/>
                    </a:moveTo>
                    <a:cubicBezTo>
                      <a:pt x="26" y="0"/>
                      <a:pt x="29" y="1"/>
                      <a:pt x="31" y="4"/>
                    </a:cubicBezTo>
                    <a:cubicBezTo>
                      <a:pt x="33" y="6"/>
                      <a:pt x="34" y="9"/>
                      <a:pt x="34" y="12"/>
                    </a:cubicBezTo>
                    <a:cubicBezTo>
                      <a:pt x="34" y="15"/>
                      <a:pt x="33" y="18"/>
                      <a:pt x="32" y="20"/>
                    </a:cubicBezTo>
                    <a:cubicBezTo>
                      <a:pt x="29" y="19"/>
                      <a:pt x="29" y="19"/>
                      <a:pt x="29" y="19"/>
                    </a:cubicBezTo>
                    <a:cubicBezTo>
                      <a:pt x="30" y="17"/>
                      <a:pt x="31" y="15"/>
                      <a:pt x="31" y="12"/>
                    </a:cubicBezTo>
                    <a:cubicBezTo>
                      <a:pt x="31" y="8"/>
                      <a:pt x="28" y="4"/>
                      <a:pt x="22" y="4"/>
                    </a:cubicBezTo>
                    <a:cubicBezTo>
                      <a:pt x="20" y="4"/>
                      <a:pt x="20" y="4"/>
                      <a:pt x="20" y="4"/>
                    </a:cubicBezTo>
                    <a:cubicBezTo>
                      <a:pt x="20" y="4"/>
                      <a:pt x="20" y="4"/>
                      <a:pt x="20" y="4"/>
                    </a:cubicBezTo>
                    <a:cubicBezTo>
                      <a:pt x="22" y="6"/>
                      <a:pt x="24" y="8"/>
                      <a:pt x="24" y="12"/>
                    </a:cubicBezTo>
                    <a:cubicBezTo>
                      <a:pt x="24" y="18"/>
                      <a:pt x="19" y="22"/>
                      <a:pt x="13" y="22"/>
                    </a:cubicBezTo>
                    <a:cubicBezTo>
                      <a:pt x="5" y="22"/>
                      <a:pt x="0" y="17"/>
                      <a:pt x="0" y="11"/>
                    </a:cubicBezTo>
                    <a:cubicBezTo>
                      <a:pt x="0" y="7"/>
                      <a:pt x="2" y="5"/>
                      <a:pt x="4" y="4"/>
                    </a:cubicBezTo>
                    <a:cubicBezTo>
                      <a:pt x="4" y="4"/>
                      <a:pt x="4" y="4"/>
                      <a:pt x="4" y="4"/>
                    </a:cubicBezTo>
                    <a:cubicBezTo>
                      <a:pt x="1" y="4"/>
                      <a:pt x="1" y="4"/>
                      <a:pt x="1" y="4"/>
                    </a:cubicBezTo>
                    <a:cubicBezTo>
                      <a:pt x="1" y="0"/>
                      <a:pt x="1" y="0"/>
                      <a:pt x="1" y="0"/>
                    </a:cubicBezTo>
                    <a:cubicBezTo>
                      <a:pt x="2" y="0"/>
                      <a:pt x="4" y="0"/>
                      <a:pt x="7" y="0"/>
                    </a:cubicBezTo>
                    <a:lnTo>
                      <a:pt x="21" y="0"/>
                    </a:lnTo>
                    <a:close/>
                    <a:moveTo>
                      <a:pt x="10" y="4"/>
                    </a:moveTo>
                    <a:cubicBezTo>
                      <a:pt x="9" y="4"/>
                      <a:pt x="9" y="4"/>
                      <a:pt x="8" y="5"/>
                    </a:cubicBezTo>
                    <a:cubicBezTo>
                      <a:pt x="6" y="5"/>
                      <a:pt x="3" y="7"/>
                      <a:pt x="3" y="11"/>
                    </a:cubicBezTo>
                    <a:cubicBezTo>
                      <a:pt x="3" y="15"/>
                      <a:pt x="7" y="17"/>
                      <a:pt x="12" y="17"/>
                    </a:cubicBezTo>
                    <a:cubicBezTo>
                      <a:pt x="17" y="17"/>
                      <a:pt x="21" y="15"/>
                      <a:pt x="21" y="11"/>
                    </a:cubicBezTo>
                    <a:cubicBezTo>
                      <a:pt x="21" y="8"/>
                      <a:pt x="19" y="6"/>
                      <a:pt x="16" y="5"/>
                    </a:cubicBezTo>
                    <a:cubicBezTo>
                      <a:pt x="16" y="5"/>
                      <a:pt x="15" y="4"/>
                      <a:pt x="14" y="4"/>
                    </a:cubicBezTo>
                    <a:lnTo>
                      <a:pt x="1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79" name="Freeform 95"/>
              <p:cNvSpPr>
                <a:spLocks/>
              </p:cNvSpPr>
              <p:nvPr/>
            </p:nvSpPr>
            <p:spPr bwMode="auto">
              <a:xfrm>
                <a:off x="847725" y="2087563"/>
                <a:ext cx="90488" cy="76200"/>
              </a:xfrm>
              <a:custGeom>
                <a:avLst/>
                <a:gdLst>
                  <a:gd name="T0" fmla="*/ 7 w 24"/>
                  <a:gd name="T1" fmla="*/ 20 h 20"/>
                  <a:gd name="T2" fmla="*/ 1 w 24"/>
                  <a:gd name="T3" fmla="*/ 20 h 20"/>
                  <a:gd name="T4" fmla="*/ 1 w 24"/>
                  <a:gd name="T5" fmla="*/ 16 h 20"/>
                  <a:gd name="T6" fmla="*/ 5 w 24"/>
                  <a:gd name="T7" fmla="*/ 16 h 20"/>
                  <a:gd name="T8" fmla="*/ 5 w 24"/>
                  <a:gd name="T9" fmla="*/ 16 h 20"/>
                  <a:gd name="T10" fmla="*/ 0 w 24"/>
                  <a:gd name="T11" fmla="*/ 8 h 20"/>
                  <a:gd name="T12" fmla="*/ 10 w 24"/>
                  <a:gd name="T13" fmla="*/ 0 h 20"/>
                  <a:gd name="T14" fmla="*/ 24 w 24"/>
                  <a:gd name="T15" fmla="*/ 0 h 20"/>
                  <a:gd name="T16" fmla="*/ 24 w 24"/>
                  <a:gd name="T17" fmla="*/ 4 h 20"/>
                  <a:gd name="T18" fmla="*/ 11 w 24"/>
                  <a:gd name="T19" fmla="*/ 4 h 20"/>
                  <a:gd name="T20" fmla="*/ 4 w 24"/>
                  <a:gd name="T21" fmla="*/ 9 h 20"/>
                  <a:gd name="T22" fmla="*/ 8 w 24"/>
                  <a:gd name="T23" fmla="*/ 15 h 20"/>
                  <a:gd name="T24" fmla="*/ 10 w 24"/>
                  <a:gd name="T25" fmla="*/ 15 h 20"/>
                  <a:gd name="T26" fmla="*/ 24 w 24"/>
                  <a:gd name="T27" fmla="*/ 15 h 20"/>
                  <a:gd name="T28" fmla="*/ 24 w 24"/>
                  <a:gd name="T29" fmla="*/ 20 h 20"/>
                  <a:gd name="T30" fmla="*/ 7 w 24"/>
                  <a:gd name="T3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20">
                    <a:moveTo>
                      <a:pt x="7" y="20"/>
                    </a:moveTo>
                    <a:cubicBezTo>
                      <a:pt x="5" y="20"/>
                      <a:pt x="3" y="20"/>
                      <a:pt x="1" y="20"/>
                    </a:cubicBezTo>
                    <a:cubicBezTo>
                      <a:pt x="1" y="16"/>
                      <a:pt x="1" y="16"/>
                      <a:pt x="1" y="16"/>
                    </a:cubicBezTo>
                    <a:cubicBezTo>
                      <a:pt x="5" y="16"/>
                      <a:pt x="5" y="16"/>
                      <a:pt x="5" y="16"/>
                    </a:cubicBezTo>
                    <a:cubicBezTo>
                      <a:pt x="5" y="16"/>
                      <a:pt x="5" y="16"/>
                      <a:pt x="5" y="16"/>
                    </a:cubicBezTo>
                    <a:cubicBezTo>
                      <a:pt x="2" y="15"/>
                      <a:pt x="0" y="12"/>
                      <a:pt x="0" y="8"/>
                    </a:cubicBezTo>
                    <a:cubicBezTo>
                      <a:pt x="0" y="5"/>
                      <a:pt x="2" y="0"/>
                      <a:pt x="10" y="0"/>
                    </a:cubicBezTo>
                    <a:cubicBezTo>
                      <a:pt x="24" y="0"/>
                      <a:pt x="24" y="0"/>
                      <a:pt x="24" y="0"/>
                    </a:cubicBezTo>
                    <a:cubicBezTo>
                      <a:pt x="24" y="4"/>
                      <a:pt x="24" y="4"/>
                      <a:pt x="24" y="4"/>
                    </a:cubicBezTo>
                    <a:cubicBezTo>
                      <a:pt x="11" y="4"/>
                      <a:pt x="11" y="4"/>
                      <a:pt x="11" y="4"/>
                    </a:cubicBezTo>
                    <a:cubicBezTo>
                      <a:pt x="7" y="4"/>
                      <a:pt x="4" y="5"/>
                      <a:pt x="4" y="9"/>
                    </a:cubicBezTo>
                    <a:cubicBezTo>
                      <a:pt x="4" y="12"/>
                      <a:pt x="6" y="14"/>
                      <a:pt x="8" y="15"/>
                    </a:cubicBezTo>
                    <a:cubicBezTo>
                      <a:pt x="9" y="15"/>
                      <a:pt x="9" y="15"/>
                      <a:pt x="10" y="15"/>
                    </a:cubicBezTo>
                    <a:cubicBezTo>
                      <a:pt x="24" y="15"/>
                      <a:pt x="24" y="15"/>
                      <a:pt x="24" y="15"/>
                    </a:cubicBezTo>
                    <a:cubicBezTo>
                      <a:pt x="24" y="20"/>
                      <a:pt x="24" y="20"/>
                      <a:pt x="24" y="20"/>
                    </a:cubicBezTo>
                    <a:lnTo>
                      <a:pt x="7"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80" name="Freeform 96"/>
              <p:cNvSpPr>
                <a:spLocks noEditPoints="1"/>
              </p:cNvSpPr>
              <p:nvPr/>
            </p:nvSpPr>
            <p:spPr bwMode="auto">
              <a:xfrm>
                <a:off x="847725" y="1982788"/>
                <a:ext cx="90488" cy="87312"/>
              </a:xfrm>
              <a:custGeom>
                <a:avLst/>
                <a:gdLst>
                  <a:gd name="T0" fmla="*/ 12 w 24"/>
                  <a:gd name="T1" fmla="*/ 0 h 23"/>
                  <a:gd name="T2" fmla="*/ 24 w 24"/>
                  <a:gd name="T3" fmla="*/ 11 h 23"/>
                  <a:gd name="T4" fmla="*/ 13 w 24"/>
                  <a:gd name="T5" fmla="*/ 23 h 23"/>
                  <a:gd name="T6" fmla="*/ 0 w 24"/>
                  <a:gd name="T7" fmla="*/ 11 h 23"/>
                  <a:gd name="T8" fmla="*/ 12 w 24"/>
                  <a:gd name="T9" fmla="*/ 0 h 23"/>
                  <a:gd name="T10" fmla="*/ 12 w 24"/>
                  <a:gd name="T11" fmla="*/ 18 h 23"/>
                  <a:gd name="T12" fmla="*/ 21 w 24"/>
                  <a:gd name="T13" fmla="*/ 11 h 23"/>
                  <a:gd name="T14" fmla="*/ 12 w 24"/>
                  <a:gd name="T15" fmla="*/ 4 h 23"/>
                  <a:gd name="T16" fmla="*/ 3 w 24"/>
                  <a:gd name="T17" fmla="*/ 11 h 23"/>
                  <a:gd name="T18" fmla="*/ 12 w 24"/>
                  <a:gd name="T19"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3">
                    <a:moveTo>
                      <a:pt x="12" y="0"/>
                    </a:moveTo>
                    <a:cubicBezTo>
                      <a:pt x="21" y="0"/>
                      <a:pt x="24" y="6"/>
                      <a:pt x="24" y="11"/>
                    </a:cubicBezTo>
                    <a:cubicBezTo>
                      <a:pt x="24" y="18"/>
                      <a:pt x="20" y="23"/>
                      <a:pt x="13" y="23"/>
                    </a:cubicBezTo>
                    <a:cubicBezTo>
                      <a:pt x="5" y="23"/>
                      <a:pt x="0" y="17"/>
                      <a:pt x="0" y="11"/>
                    </a:cubicBezTo>
                    <a:cubicBezTo>
                      <a:pt x="0" y="4"/>
                      <a:pt x="5" y="0"/>
                      <a:pt x="12" y="0"/>
                    </a:cubicBezTo>
                    <a:close/>
                    <a:moveTo>
                      <a:pt x="12" y="18"/>
                    </a:moveTo>
                    <a:cubicBezTo>
                      <a:pt x="17" y="18"/>
                      <a:pt x="21" y="15"/>
                      <a:pt x="21" y="11"/>
                    </a:cubicBezTo>
                    <a:cubicBezTo>
                      <a:pt x="21" y="7"/>
                      <a:pt x="18" y="4"/>
                      <a:pt x="12" y="4"/>
                    </a:cubicBezTo>
                    <a:cubicBezTo>
                      <a:pt x="8" y="4"/>
                      <a:pt x="3" y="6"/>
                      <a:pt x="3" y="11"/>
                    </a:cubicBezTo>
                    <a:cubicBezTo>
                      <a:pt x="3" y="16"/>
                      <a:pt x="8" y="18"/>
                      <a:pt x="12" y="1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81" name="Freeform 97"/>
              <p:cNvSpPr>
                <a:spLocks/>
              </p:cNvSpPr>
              <p:nvPr/>
            </p:nvSpPr>
            <p:spPr bwMode="auto">
              <a:xfrm>
                <a:off x="847725" y="1911350"/>
                <a:ext cx="90488" cy="57150"/>
              </a:xfrm>
              <a:custGeom>
                <a:avLst/>
                <a:gdLst>
                  <a:gd name="T0" fmla="*/ 20 w 24"/>
                  <a:gd name="T1" fmla="*/ 14 h 15"/>
                  <a:gd name="T2" fmla="*/ 21 w 24"/>
                  <a:gd name="T3" fmla="*/ 9 h 15"/>
                  <a:gd name="T4" fmla="*/ 18 w 24"/>
                  <a:gd name="T5" fmla="*/ 4 h 15"/>
                  <a:gd name="T6" fmla="*/ 14 w 24"/>
                  <a:gd name="T7" fmla="*/ 8 h 15"/>
                  <a:gd name="T8" fmla="*/ 7 w 24"/>
                  <a:gd name="T9" fmla="*/ 15 h 15"/>
                  <a:gd name="T10" fmla="*/ 0 w 24"/>
                  <a:gd name="T11" fmla="*/ 6 h 15"/>
                  <a:gd name="T12" fmla="*/ 2 w 24"/>
                  <a:gd name="T13" fmla="*/ 1 h 15"/>
                  <a:gd name="T14" fmla="*/ 5 w 24"/>
                  <a:gd name="T15" fmla="*/ 2 h 15"/>
                  <a:gd name="T16" fmla="*/ 3 w 24"/>
                  <a:gd name="T17" fmla="*/ 7 h 15"/>
                  <a:gd name="T18" fmla="*/ 7 w 24"/>
                  <a:gd name="T19" fmla="*/ 10 h 15"/>
                  <a:gd name="T20" fmla="*/ 11 w 24"/>
                  <a:gd name="T21" fmla="*/ 6 h 15"/>
                  <a:gd name="T22" fmla="*/ 17 w 24"/>
                  <a:gd name="T23" fmla="*/ 0 h 15"/>
                  <a:gd name="T24" fmla="*/ 24 w 24"/>
                  <a:gd name="T25" fmla="*/ 9 h 15"/>
                  <a:gd name="T26" fmla="*/ 23 w 24"/>
                  <a:gd name="T27" fmla="*/ 15 h 15"/>
                  <a:gd name="T28" fmla="*/ 20 w 24"/>
                  <a:gd name="T2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20" y="14"/>
                    </a:moveTo>
                    <a:cubicBezTo>
                      <a:pt x="20" y="13"/>
                      <a:pt x="21" y="11"/>
                      <a:pt x="21" y="9"/>
                    </a:cubicBezTo>
                    <a:cubicBezTo>
                      <a:pt x="21" y="5"/>
                      <a:pt x="20" y="4"/>
                      <a:pt x="18" y="4"/>
                    </a:cubicBezTo>
                    <a:cubicBezTo>
                      <a:pt x="16" y="4"/>
                      <a:pt x="15" y="5"/>
                      <a:pt x="14" y="8"/>
                    </a:cubicBezTo>
                    <a:cubicBezTo>
                      <a:pt x="12" y="13"/>
                      <a:pt x="10" y="15"/>
                      <a:pt x="7" y="15"/>
                    </a:cubicBezTo>
                    <a:cubicBezTo>
                      <a:pt x="3" y="15"/>
                      <a:pt x="0" y="11"/>
                      <a:pt x="0" y="6"/>
                    </a:cubicBezTo>
                    <a:cubicBezTo>
                      <a:pt x="0" y="4"/>
                      <a:pt x="1" y="2"/>
                      <a:pt x="2" y="1"/>
                    </a:cubicBezTo>
                    <a:cubicBezTo>
                      <a:pt x="5" y="2"/>
                      <a:pt x="5" y="2"/>
                      <a:pt x="5" y="2"/>
                    </a:cubicBezTo>
                    <a:cubicBezTo>
                      <a:pt x="4" y="3"/>
                      <a:pt x="3" y="4"/>
                      <a:pt x="3" y="7"/>
                    </a:cubicBezTo>
                    <a:cubicBezTo>
                      <a:pt x="3" y="9"/>
                      <a:pt x="5" y="10"/>
                      <a:pt x="7" y="10"/>
                    </a:cubicBezTo>
                    <a:cubicBezTo>
                      <a:pt x="8" y="10"/>
                      <a:pt x="9" y="9"/>
                      <a:pt x="11" y="6"/>
                    </a:cubicBezTo>
                    <a:cubicBezTo>
                      <a:pt x="12" y="2"/>
                      <a:pt x="14" y="0"/>
                      <a:pt x="17" y="0"/>
                    </a:cubicBezTo>
                    <a:cubicBezTo>
                      <a:pt x="22" y="0"/>
                      <a:pt x="24" y="3"/>
                      <a:pt x="24" y="9"/>
                    </a:cubicBezTo>
                    <a:cubicBezTo>
                      <a:pt x="24" y="11"/>
                      <a:pt x="24" y="14"/>
                      <a:pt x="23" y="15"/>
                    </a:cubicBezTo>
                    <a:lnTo>
                      <a:pt x="2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82" name="Freeform 98"/>
              <p:cNvSpPr>
                <a:spLocks noEditPoints="1"/>
              </p:cNvSpPr>
              <p:nvPr/>
            </p:nvSpPr>
            <p:spPr bwMode="auto">
              <a:xfrm>
                <a:off x="847725" y="1822450"/>
                <a:ext cx="90488" cy="74613"/>
              </a:xfrm>
              <a:custGeom>
                <a:avLst/>
                <a:gdLst>
                  <a:gd name="T0" fmla="*/ 13 w 24"/>
                  <a:gd name="T1" fmla="*/ 16 h 20"/>
                  <a:gd name="T2" fmla="*/ 21 w 24"/>
                  <a:gd name="T3" fmla="*/ 8 h 20"/>
                  <a:gd name="T4" fmla="*/ 20 w 24"/>
                  <a:gd name="T5" fmla="*/ 2 h 20"/>
                  <a:gd name="T6" fmla="*/ 23 w 24"/>
                  <a:gd name="T7" fmla="*/ 1 h 20"/>
                  <a:gd name="T8" fmla="*/ 24 w 24"/>
                  <a:gd name="T9" fmla="*/ 9 h 20"/>
                  <a:gd name="T10" fmla="*/ 13 w 24"/>
                  <a:gd name="T11" fmla="*/ 20 h 20"/>
                  <a:gd name="T12" fmla="*/ 0 w 24"/>
                  <a:gd name="T13" fmla="*/ 9 h 20"/>
                  <a:gd name="T14" fmla="*/ 11 w 24"/>
                  <a:gd name="T15" fmla="*/ 0 h 20"/>
                  <a:gd name="T16" fmla="*/ 13 w 24"/>
                  <a:gd name="T17" fmla="*/ 0 h 20"/>
                  <a:gd name="T18" fmla="*/ 13 w 24"/>
                  <a:gd name="T19" fmla="*/ 16 h 20"/>
                  <a:gd name="T20" fmla="*/ 10 w 24"/>
                  <a:gd name="T21" fmla="*/ 4 h 20"/>
                  <a:gd name="T22" fmla="*/ 3 w 24"/>
                  <a:gd name="T23" fmla="*/ 10 h 20"/>
                  <a:gd name="T24" fmla="*/ 10 w 24"/>
                  <a:gd name="T25" fmla="*/ 16 h 20"/>
                  <a:gd name="T26" fmla="*/ 10 w 24"/>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0">
                    <a:moveTo>
                      <a:pt x="13" y="16"/>
                    </a:moveTo>
                    <a:cubicBezTo>
                      <a:pt x="19" y="16"/>
                      <a:pt x="21" y="12"/>
                      <a:pt x="21" y="8"/>
                    </a:cubicBezTo>
                    <a:cubicBezTo>
                      <a:pt x="21" y="5"/>
                      <a:pt x="21" y="3"/>
                      <a:pt x="20" y="2"/>
                    </a:cubicBezTo>
                    <a:cubicBezTo>
                      <a:pt x="23" y="1"/>
                      <a:pt x="23" y="1"/>
                      <a:pt x="23" y="1"/>
                    </a:cubicBezTo>
                    <a:cubicBezTo>
                      <a:pt x="24" y="3"/>
                      <a:pt x="24" y="5"/>
                      <a:pt x="24" y="9"/>
                    </a:cubicBezTo>
                    <a:cubicBezTo>
                      <a:pt x="24" y="16"/>
                      <a:pt x="20" y="20"/>
                      <a:pt x="13" y="20"/>
                    </a:cubicBezTo>
                    <a:cubicBezTo>
                      <a:pt x="6" y="20"/>
                      <a:pt x="0" y="16"/>
                      <a:pt x="0" y="9"/>
                    </a:cubicBezTo>
                    <a:cubicBezTo>
                      <a:pt x="0" y="2"/>
                      <a:pt x="7" y="0"/>
                      <a:pt x="11" y="0"/>
                    </a:cubicBezTo>
                    <a:cubicBezTo>
                      <a:pt x="12" y="0"/>
                      <a:pt x="13" y="0"/>
                      <a:pt x="13" y="0"/>
                    </a:cubicBezTo>
                    <a:lnTo>
                      <a:pt x="13" y="16"/>
                    </a:lnTo>
                    <a:close/>
                    <a:moveTo>
                      <a:pt x="10" y="4"/>
                    </a:moveTo>
                    <a:cubicBezTo>
                      <a:pt x="7" y="4"/>
                      <a:pt x="3" y="5"/>
                      <a:pt x="3" y="10"/>
                    </a:cubicBezTo>
                    <a:cubicBezTo>
                      <a:pt x="3" y="14"/>
                      <a:pt x="7" y="16"/>
                      <a:pt x="10" y="16"/>
                    </a:cubicBezTo>
                    <a:lnTo>
                      <a:pt x="1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83" name="Freeform 99"/>
              <p:cNvSpPr>
                <a:spLocks noEditPoints="1"/>
              </p:cNvSpPr>
              <p:nvPr/>
            </p:nvSpPr>
            <p:spPr bwMode="auto">
              <a:xfrm>
                <a:off x="811213" y="1724025"/>
                <a:ext cx="127000" cy="82550"/>
              </a:xfrm>
              <a:custGeom>
                <a:avLst/>
                <a:gdLst>
                  <a:gd name="T0" fmla="*/ 0 w 34"/>
                  <a:gd name="T1" fmla="*/ 0 h 22"/>
                  <a:gd name="T2" fmla="*/ 28 w 34"/>
                  <a:gd name="T3" fmla="*/ 0 h 22"/>
                  <a:gd name="T4" fmla="*/ 34 w 34"/>
                  <a:gd name="T5" fmla="*/ 0 h 22"/>
                  <a:gd name="T6" fmla="*/ 34 w 34"/>
                  <a:gd name="T7" fmla="*/ 4 h 22"/>
                  <a:gd name="T8" fmla="*/ 30 w 34"/>
                  <a:gd name="T9" fmla="*/ 4 h 22"/>
                  <a:gd name="T10" fmla="*/ 30 w 34"/>
                  <a:gd name="T11" fmla="*/ 4 h 22"/>
                  <a:gd name="T12" fmla="*/ 34 w 34"/>
                  <a:gd name="T13" fmla="*/ 12 h 22"/>
                  <a:gd name="T14" fmla="*/ 23 w 34"/>
                  <a:gd name="T15" fmla="*/ 22 h 22"/>
                  <a:gd name="T16" fmla="*/ 10 w 34"/>
                  <a:gd name="T17" fmla="*/ 12 h 22"/>
                  <a:gd name="T18" fmla="*/ 14 w 34"/>
                  <a:gd name="T19" fmla="*/ 5 h 22"/>
                  <a:gd name="T20" fmla="*/ 14 w 34"/>
                  <a:gd name="T21" fmla="*/ 5 h 22"/>
                  <a:gd name="T22" fmla="*/ 0 w 34"/>
                  <a:gd name="T23" fmla="*/ 5 h 22"/>
                  <a:gd name="T24" fmla="*/ 0 w 34"/>
                  <a:gd name="T25" fmla="*/ 0 h 22"/>
                  <a:gd name="T26" fmla="*/ 20 w 34"/>
                  <a:gd name="T27" fmla="*/ 5 h 22"/>
                  <a:gd name="T28" fmla="*/ 18 w 34"/>
                  <a:gd name="T29" fmla="*/ 5 h 22"/>
                  <a:gd name="T30" fmla="*/ 14 w 34"/>
                  <a:gd name="T31" fmla="*/ 11 h 22"/>
                  <a:gd name="T32" fmla="*/ 22 w 34"/>
                  <a:gd name="T33" fmla="*/ 18 h 22"/>
                  <a:gd name="T34" fmla="*/ 31 w 34"/>
                  <a:gd name="T35" fmla="*/ 11 h 22"/>
                  <a:gd name="T36" fmla="*/ 26 w 34"/>
                  <a:gd name="T37" fmla="*/ 5 h 22"/>
                  <a:gd name="T38" fmla="*/ 24 w 34"/>
                  <a:gd name="T39" fmla="*/ 5 h 22"/>
                  <a:gd name="T40" fmla="*/ 20 w 34"/>
                  <a:gd name="T4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22">
                    <a:moveTo>
                      <a:pt x="0" y="0"/>
                    </a:moveTo>
                    <a:cubicBezTo>
                      <a:pt x="28" y="0"/>
                      <a:pt x="28" y="0"/>
                      <a:pt x="28" y="0"/>
                    </a:cubicBezTo>
                    <a:cubicBezTo>
                      <a:pt x="30" y="0"/>
                      <a:pt x="32" y="0"/>
                      <a:pt x="34" y="0"/>
                    </a:cubicBezTo>
                    <a:cubicBezTo>
                      <a:pt x="34" y="4"/>
                      <a:pt x="34" y="4"/>
                      <a:pt x="34" y="4"/>
                    </a:cubicBezTo>
                    <a:cubicBezTo>
                      <a:pt x="30" y="4"/>
                      <a:pt x="30" y="4"/>
                      <a:pt x="30" y="4"/>
                    </a:cubicBezTo>
                    <a:cubicBezTo>
                      <a:pt x="30" y="4"/>
                      <a:pt x="30" y="4"/>
                      <a:pt x="30" y="4"/>
                    </a:cubicBezTo>
                    <a:cubicBezTo>
                      <a:pt x="32" y="6"/>
                      <a:pt x="34" y="8"/>
                      <a:pt x="34" y="12"/>
                    </a:cubicBezTo>
                    <a:cubicBezTo>
                      <a:pt x="34" y="18"/>
                      <a:pt x="30" y="22"/>
                      <a:pt x="23" y="22"/>
                    </a:cubicBezTo>
                    <a:cubicBezTo>
                      <a:pt x="15" y="22"/>
                      <a:pt x="10" y="17"/>
                      <a:pt x="10" y="12"/>
                    </a:cubicBezTo>
                    <a:cubicBezTo>
                      <a:pt x="10" y="8"/>
                      <a:pt x="12" y="6"/>
                      <a:pt x="14" y="5"/>
                    </a:cubicBezTo>
                    <a:cubicBezTo>
                      <a:pt x="14" y="5"/>
                      <a:pt x="14" y="5"/>
                      <a:pt x="14" y="5"/>
                    </a:cubicBezTo>
                    <a:cubicBezTo>
                      <a:pt x="0" y="5"/>
                      <a:pt x="0" y="5"/>
                      <a:pt x="0" y="5"/>
                    </a:cubicBezTo>
                    <a:lnTo>
                      <a:pt x="0" y="0"/>
                    </a:lnTo>
                    <a:close/>
                    <a:moveTo>
                      <a:pt x="20" y="5"/>
                    </a:moveTo>
                    <a:cubicBezTo>
                      <a:pt x="20" y="5"/>
                      <a:pt x="19" y="5"/>
                      <a:pt x="18" y="5"/>
                    </a:cubicBezTo>
                    <a:cubicBezTo>
                      <a:pt x="16" y="5"/>
                      <a:pt x="14" y="8"/>
                      <a:pt x="14" y="11"/>
                    </a:cubicBezTo>
                    <a:cubicBezTo>
                      <a:pt x="14" y="15"/>
                      <a:pt x="17" y="18"/>
                      <a:pt x="22" y="18"/>
                    </a:cubicBezTo>
                    <a:cubicBezTo>
                      <a:pt x="27" y="18"/>
                      <a:pt x="31" y="16"/>
                      <a:pt x="31" y="11"/>
                    </a:cubicBezTo>
                    <a:cubicBezTo>
                      <a:pt x="31" y="8"/>
                      <a:pt x="29" y="6"/>
                      <a:pt x="26" y="5"/>
                    </a:cubicBezTo>
                    <a:cubicBezTo>
                      <a:pt x="25" y="5"/>
                      <a:pt x="25" y="5"/>
                      <a:pt x="24" y="5"/>
                    </a:cubicBezTo>
                    <a:lnTo>
                      <a:pt x="2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84" name="Freeform 100"/>
              <p:cNvSpPr>
                <a:spLocks noEditPoints="1"/>
              </p:cNvSpPr>
              <p:nvPr/>
            </p:nvSpPr>
            <p:spPr bwMode="auto">
              <a:xfrm>
                <a:off x="814388" y="1563688"/>
                <a:ext cx="123825" cy="96837"/>
              </a:xfrm>
              <a:custGeom>
                <a:avLst/>
                <a:gdLst>
                  <a:gd name="T0" fmla="*/ 1 w 33"/>
                  <a:gd name="T1" fmla="*/ 26 h 26"/>
                  <a:gd name="T2" fmla="*/ 0 w 33"/>
                  <a:gd name="T3" fmla="*/ 17 h 26"/>
                  <a:gd name="T4" fmla="*/ 4 w 33"/>
                  <a:gd name="T5" fmla="*/ 4 h 26"/>
                  <a:gd name="T6" fmla="*/ 16 w 33"/>
                  <a:gd name="T7" fmla="*/ 0 h 26"/>
                  <a:gd name="T8" fmla="*/ 29 w 33"/>
                  <a:gd name="T9" fmla="*/ 4 h 26"/>
                  <a:gd name="T10" fmla="*/ 33 w 33"/>
                  <a:gd name="T11" fmla="*/ 19 h 26"/>
                  <a:gd name="T12" fmla="*/ 33 w 33"/>
                  <a:gd name="T13" fmla="*/ 26 h 26"/>
                  <a:gd name="T14" fmla="*/ 1 w 33"/>
                  <a:gd name="T15" fmla="*/ 26 h 26"/>
                  <a:gd name="T16" fmla="*/ 30 w 33"/>
                  <a:gd name="T17" fmla="*/ 22 h 26"/>
                  <a:gd name="T18" fmla="*/ 30 w 33"/>
                  <a:gd name="T19" fmla="*/ 18 h 26"/>
                  <a:gd name="T20" fmla="*/ 16 w 33"/>
                  <a:gd name="T21" fmla="*/ 4 h 26"/>
                  <a:gd name="T22" fmla="*/ 4 w 33"/>
                  <a:gd name="T23" fmla="*/ 17 h 26"/>
                  <a:gd name="T24" fmla="*/ 4 w 33"/>
                  <a:gd name="T25" fmla="*/ 22 h 26"/>
                  <a:gd name="T26" fmla="*/ 30 w 33"/>
                  <a:gd name="T2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26">
                    <a:moveTo>
                      <a:pt x="1" y="26"/>
                    </a:moveTo>
                    <a:cubicBezTo>
                      <a:pt x="1" y="24"/>
                      <a:pt x="0" y="21"/>
                      <a:pt x="0" y="17"/>
                    </a:cubicBezTo>
                    <a:cubicBezTo>
                      <a:pt x="0" y="11"/>
                      <a:pt x="2" y="7"/>
                      <a:pt x="4" y="4"/>
                    </a:cubicBezTo>
                    <a:cubicBezTo>
                      <a:pt x="7" y="1"/>
                      <a:pt x="11" y="0"/>
                      <a:pt x="16" y="0"/>
                    </a:cubicBezTo>
                    <a:cubicBezTo>
                      <a:pt x="21" y="0"/>
                      <a:pt x="26" y="1"/>
                      <a:pt x="29" y="4"/>
                    </a:cubicBezTo>
                    <a:cubicBezTo>
                      <a:pt x="32" y="7"/>
                      <a:pt x="33" y="12"/>
                      <a:pt x="33" y="19"/>
                    </a:cubicBezTo>
                    <a:cubicBezTo>
                      <a:pt x="33" y="22"/>
                      <a:pt x="33" y="24"/>
                      <a:pt x="33" y="26"/>
                    </a:cubicBezTo>
                    <a:lnTo>
                      <a:pt x="1" y="26"/>
                    </a:lnTo>
                    <a:close/>
                    <a:moveTo>
                      <a:pt x="30" y="22"/>
                    </a:moveTo>
                    <a:cubicBezTo>
                      <a:pt x="30" y="21"/>
                      <a:pt x="30" y="19"/>
                      <a:pt x="30" y="18"/>
                    </a:cubicBezTo>
                    <a:cubicBezTo>
                      <a:pt x="30" y="9"/>
                      <a:pt x="25" y="4"/>
                      <a:pt x="16" y="4"/>
                    </a:cubicBezTo>
                    <a:cubicBezTo>
                      <a:pt x="9" y="4"/>
                      <a:pt x="4" y="8"/>
                      <a:pt x="4" y="17"/>
                    </a:cubicBezTo>
                    <a:cubicBezTo>
                      <a:pt x="4" y="19"/>
                      <a:pt x="4" y="21"/>
                      <a:pt x="4" y="22"/>
                    </a:cubicBezTo>
                    <a:lnTo>
                      <a:pt x="3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85" name="Freeform 101"/>
              <p:cNvSpPr>
                <a:spLocks noEditPoints="1"/>
              </p:cNvSpPr>
              <p:nvPr/>
            </p:nvSpPr>
            <p:spPr bwMode="auto">
              <a:xfrm>
                <a:off x="817563" y="1525588"/>
                <a:ext cx="120650" cy="19050"/>
              </a:xfrm>
              <a:custGeom>
                <a:avLst/>
                <a:gdLst>
                  <a:gd name="T0" fmla="*/ 2 w 32"/>
                  <a:gd name="T1" fmla="*/ 0 h 5"/>
                  <a:gd name="T2" fmla="*/ 5 w 32"/>
                  <a:gd name="T3" fmla="*/ 2 h 5"/>
                  <a:gd name="T4" fmla="*/ 2 w 32"/>
                  <a:gd name="T5" fmla="*/ 5 h 5"/>
                  <a:gd name="T6" fmla="*/ 0 w 32"/>
                  <a:gd name="T7" fmla="*/ 2 h 5"/>
                  <a:gd name="T8" fmla="*/ 2 w 32"/>
                  <a:gd name="T9" fmla="*/ 0 h 5"/>
                  <a:gd name="T10" fmla="*/ 32 w 32"/>
                  <a:gd name="T11" fmla="*/ 4 h 5"/>
                  <a:gd name="T12" fmla="*/ 9 w 32"/>
                  <a:gd name="T13" fmla="*/ 4 h 5"/>
                  <a:gd name="T14" fmla="*/ 9 w 32"/>
                  <a:gd name="T15" fmla="*/ 0 h 5"/>
                  <a:gd name="T16" fmla="*/ 32 w 32"/>
                  <a:gd name="T17" fmla="*/ 0 h 5"/>
                  <a:gd name="T18" fmla="*/ 32 w 32"/>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5">
                    <a:moveTo>
                      <a:pt x="2" y="0"/>
                    </a:moveTo>
                    <a:cubicBezTo>
                      <a:pt x="4" y="0"/>
                      <a:pt x="5" y="1"/>
                      <a:pt x="5" y="2"/>
                    </a:cubicBezTo>
                    <a:cubicBezTo>
                      <a:pt x="5" y="4"/>
                      <a:pt x="4" y="5"/>
                      <a:pt x="2" y="5"/>
                    </a:cubicBezTo>
                    <a:cubicBezTo>
                      <a:pt x="1" y="5"/>
                      <a:pt x="0" y="4"/>
                      <a:pt x="0" y="2"/>
                    </a:cubicBezTo>
                    <a:cubicBezTo>
                      <a:pt x="0" y="1"/>
                      <a:pt x="1" y="0"/>
                      <a:pt x="2" y="0"/>
                    </a:cubicBezTo>
                    <a:close/>
                    <a:moveTo>
                      <a:pt x="32" y="4"/>
                    </a:moveTo>
                    <a:cubicBezTo>
                      <a:pt x="9" y="4"/>
                      <a:pt x="9" y="4"/>
                      <a:pt x="9" y="4"/>
                    </a:cubicBezTo>
                    <a:cubicBezTo>
                      <a:pt x="9" y="0"/>
                      <a:pt x="9" y="0"/>
                      <a:pt x="9" y="0"/>
                    </a:cubicBezTo>
                    <a:cubicBezTo>
                      <a:pt x="32" y="0"/>
                      <a:pt x="32" y="0"/>
                      <a:pt x="32" y="0"/>
                    </a:cubicBezTo>
                    <a:lnTo>
                      <a:pt x="3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86" name="Freeform 102"/>
              <p:cNvSpPr>
                <a:spLocks noEditPoints="1"/>
              </p:cNvSpPr>
              <p:nvPr/>
            </p:nvSpPr>
            <p:spPr bwMode="auto">
              <a:xfrm>
                <a:off x="847725" y="1435100"/>
                <a:ext cx="90488" cy="71438"/>
              </a:xfrm>
              <a:custGeom>
                <a:avLst/>
                <a:gdLst>
                  <a:gd name="T0" fmla="*/ 18 w 24"/>
                  <a:gd name="T1" fmla="*/ 1 h 19"/>
                  <a:gd name="T2" fmla="*/ 24 w 24"/>
                  <a:gd name="T3" fmla="*/ 0 h 19"/>
                  <a:gd name="T4" fmla="*/ 24 w 24"/>
                  <a:gd name="T5" fmla="*/ 4 h 19"/>
                  <a:gd name="T6" fmla="*/ 21 w 24"/>
                  <a:gd name="T7" fmla="*/ 5 h 19"/>
                  <a:gd name="T8" fmla="*/ 21 w 24"/>
                  <a:gd name="T9" fmla="*/ 5 h 19"/>
                  <a:gd name="T10" fmla="*/ 24 w 24"/>
                  <a:gd name="T11" fmla="*/ 12 h 19"/>
                  <a:gd name="T12" fmla="*/ 18 w 24"/>
                  <a:gd name="T13" fmla="*/ 19 h 19"/>
                  <a:gd name="T14" fmla="*/ 9 w 24"/>
                  <a:gd name="T15" fmla="*/ 5 h 19"/>
                  <a:gd name="T16" fmla="*/ 9 w 24"/>
                  <a:gd name="T17" fmla="*/ 5 h 19"/>
                  <a:gd name="T18" fmla="*/ 3 w 24"/>
                  <a:gd name="T19" fmla="*/ 10 h 19"/>
                  <a:gd name="T20" fmla="*/ 5 w 24"/>
                  <a:gd name="T21" fmla="*/ 16 h 19"/>
                  <a:gd name="T22" fmla="*/ 2 w 24"/>
                  <a:gd name="T23" fmla="*/ 17 h 19"/>
                  <a:gd name="T24" fmla="*/ 0 w 24"/>
                  <a:gd name="T25" fmla="*/ 10 h 19"/>
                  <a:gd name="T26" fmla="*/ 10 w 24"/>
                  <a:gd name="T27" fmla="*/ 1 h 19"/>
                  <a:gd name="T28" fmla="*/ 18 w 24"/>
                  <a:gd name="T29" fmla="*/ 1 h 19"/>
                  <a:gd name="T30" fmla="*/ 12 w 24"/>
                  <a:gd name="T31" fmla="*/ 5 h 19"/>
                  <a:gd name="T32" fmla="*/ 17 w 24"/>
                  <a:gd name="T33" fmla="*/ 15 h 19"/>
                  <a:gd name="T34" fmla="*/ 21 w 24"/>
                  <a:gd name="T35" fmla="*/ 11 h 19"/>
                  <a:gd name="T36" fmla="*/ 17 w 24"/>
                  <a:gd name="T37" fmla="*/ 5 h 19"/>
                  <a:gd name="T38" fmla="*/ 16 w 24"/>
                  <a:gd name="T39" fmla="*/ 5 h 19"/>
                  <a:gd name="T40" fmla="*/ 12 w 24"/>
                  <a:gd name="T41"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19">
                    <a:moveTo>
                      <a:pt x="18" y="1"/>
                    </a:moveTo>
                    <a:cubicBezTo>
                      <a:pt x="20" y="1"/>
                      <a:pt x="22" y="1"/>
                      <a:pt x="24" y="0"/>
                    </a:cubicBezTo>
                    <a:cubicBezTo>
                      <a:pt x="24" y="4"/>
                      <a:pt x="24" y="4"/>
                      <a:pt x="24" y="4"/>
                    </a:cubicBezTo>
                    <a:cubicBezTo>
                      <a:pt x="21" y="5"/>
                      <a:pt x="21" y="5"/>
                      <a:pt x="21" y="5"/>
                    </a:cubicBezTo>
                    <a:cubicBezTo>
                      <a:pt x="21" y="5"/>
                      <a:pt x="21" y="5"/>
                      <a:pt x="21" y="5"/>
                    </a:cubicBezTo>
                    <a:cubicBezTo>
                      <a:pt x="23" y="6"/>
                      <a:pt x="24" y="8"/>
                      <a:pt x="24" y="12"/>
                    </a:cubicBezTo>
                    <a:cubicBezTo>
                      <a:pt x="24" y="16"/>
                      <a:pt x="21" y="19"/>
                      <a:pt x="18" y="19"/>
                    </a:cubicBezTo>
                    <a:cubicBezTo>
                      <a:pt x="12" y="19"/>
                      <a:pt x="9" y="14"/>
                      <a:pt x="9" y="5"/>
                    </a:cubicBezTo>
                    <a:cubicBezTo>
                      <a:pt x="9" y="5"/>
                      <a:pt x="9" y="5"/>
                      <a:pt x="9" y="5"/>
                    </a:cubicBezTo>
                    <a:cubicBezTo>
                      <a:pt x="7" y="5"/>
                      <a:pt x="3" y="5"/>
                      <a:pt x="3" y="10"/>
                    </a:cubicBezTo>
                    <a:cubicBezTo>
                      <a:pt x="3" y="12"/>
                      <a:pt x="4" y="15"/>
                      <a:pt x="5" y="16"/>
                    </a:cubicBezTo>
                    <a:cubicBezTo>
                      <a:pt x="2" y="17"/>
                      <a:pt x="2" y="17"/>
                      <a:pt x="2" y="17"/>
                    </a:cubicBezTo>
                    <a:cubicBezTo>
                      <a:pt x="1" y="15"/>
                      <a:pt x="0" y="12"/>
                      <a:pt x="0" y="10"/>
                    </a:cubicBezTo>
                    <a:cubicBezTo>
                      <a:pt x="0" y="2"/>
                      <a:pt x="5" y="1"/>
                      <a:pt x="10" y="1"/>
                    </a:cubicBezTo>
                    <a:lnTo>
                      <a:pt x="18" y="1"/>
                    </a:lnTo>
                    <a:close/>
                    <a:moveTo>
                      <a:pt x="12" y="5"/>
                    </a:moveTo>
                    <a:cubicBezTo>
                      <a:pt x="12" y="9"/>
                      <a:pt x="13" y="15"/>
                      <a:pt x="17" y="15"/>
                    </a:cubicBezTo>
                    <a:cubicBezTo>
                      <a:pt x="20" y="15"/>
                      <a:pt x="21" y="13"/>
                      <a:pt x="21" y="11"/>
                    </a:cubicBezTo>
                    <a:cubicBezTo>
                      <a:pt x="21" y="8"/>
                      <a:pt x="19" y="6"/>
                      <a:pt x="17" y="5"/>
                    </a:cubicBezTo>
                    <a:cubicBezTo>
                      <a:pt x="17" y="5"/>
                      <a:pt x="17" y="5"/>
                      <a:pt x="16" y="5"/>
                    </a:cubicBezTo>
                    <a:lnTo>
                      <a:pt x="1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87" name="Freeform 103"/>
              <p:cNvSpPr>
                <a:spLocks noEditPoints="1"/>
              </p:cNvSpPr>
              <p:nvPr/>
            </p:nvSpPr>
            <p:spPr bwMode="auto">
              <a:xfrm>
                <a:off x="811213" y="1330325"/>
                <a:ext cx="127000" cy="82550"/>
              </a:xfrm>
              <a:custGeom>
                <a:avLst/>
                <a:gdLst>
                  <a:gd name="T0" fmla="*/ 0 w 34"/>
                  <a:gd name="T1" fmla="*/ 22 h 22"/>
                  <a:gd name="T2" fmla="*/ 0 w 34"/>
                  <a:gd name="T3" fmla="*/ 18 h 22"/>
                  <a:gd name="T4" fmla="*/ 14 w 34"/>
                  <a:gd name="T5" fmla="*/ 18 h 22"/>
                  <a:gd name="T6" fmla="*/ 14 w 34"/>
                  <a:gd name="T7" fmla="*/ 18 h 22"/>
                  <a:gd name="T8" fmla="*/ 10 w 34"/>
                  <a:gd name="T9" fmla="*/ 10 h 22"/>
                  <a:gd name="T10" fmla="*/ 22 w 34"/>
                  <a:gd name="T11" fmla="*/ 0 h 22"/>
                  <a:gd name="T12" fmla="*/ 34 w 34"/>
                  <a:gd name="T13" fmla="*/ 10 h 22"/>
                  <a:gd name="T14" fmla="*/ 30 w 34"/>
                  <a:gd name="T15" fmla="*/ 18 h 22"/>
                  <a:gd name="T16" fmla="*/ 30 w 34"/>
                  <a:gd name="T17" fmla="*/ 18 h 22"/>
                  <a:gd name="T18" fmla="*/ 34 w 34"/>
                  <a:gd name="T19" fmla="*/ 19 h 22"/>
                  <a:gd name="T20" fmla="*/ 34 w 34"/>
                  <a:gd name="T21" fmla="*/ 22 h 22"/>
                  <a:gd name="T22" fmla="*/ 28 w 34"/>
                  <a:gd name="T23" fmla="*/ 22 h 22"/>
                  <a:gd name="T24" fmla="*/ 0 w 34"/>
                  <a:gd name="T25" fmla="*/ 22 h 22"/>
                  <a:gd name="T26" fmla="*/ 25 w 34"/>
                  <a:gd name="T27" fmla="*/ 18 h 22"/>
                  <a:gd name="T28" fmla="*/ 26 w 34"/>
                  <a:gd name="T29" fmla="*/ 18 h 22"/>
                  <a:gd name="T30" fmla="*/ 31 w 34"/>
                  <a:gd name="T31" fmla="*/ 11 h 22"/>
                  <a:gd name="T32" fmla="*/ 22 w 34"/>
                  <a:gd name="T33" fmla="*/ 4 h 22"/>
                  <a:gd name="T34" fmla="*/ 14 w 34"/>
                  <a:gd name="T35" fmla="*/ 11 h 22"/>
                  <a:gd name="T36" fmla="*/ 19 w 34"/>
                  <a:gd name="T37" fmla="*/ 17 h 22"/>
                  <a:gd name="T38" fmla="*/ 21 w 34"/>
                  <a:gd name="T39" fmla="*/ 18 h 22"/>
                  <a:gd name="T40" fmla="*/ 25 w 34"/>
                  <a:gd name="T41"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22">
                    <a:moveTo>
                      <a:pt x="0" y="22"/>
                    </a:moveTo>
                    <a:cubicBezTo>
                      <a:pt x="0" y="18"/>
                      <a:pt x="0" y="18"/>
                      <a:pt x="0" y="18"/>
                    </a:cubicBezTo>
                    <a:cubicBezTo>
                      <a:pt x="14" y="18"/>
                      <a:pt x="14" y="18"/>
                      <a:pt x="14" y="18"/>
                    </a:cubicBezTo>
                    <a:cubicBezTo>
                      <a:pt x="14" y="18"/>
                      <a:pt x="14" y="18"/>
                      <a:pt x="14" y="18"/>
                    </a:cubicBezTo>
                    <a:cubicBezTo>
                      <a:pt x="12" y="16"/>
                      <a:pt x="10" y="13"/>
                      <a:pt x="10" y="10"/>
                    </a:cubicBezTo>
                    <a:cubicBezTo>
                      <a:pt x="10" y="4"/>
                      <a:pt x="15" y="0"/>
                      <a:pt x="22" y="0"/>
                    </a:cubicBezTo>
                    <a:cubicBezTo>
                      <a:pt x="30" y="0"/>
                      <a:pt x="34" y="5"/>
                      <a:pt x="34" y="10"/>
                    </a:cubicBezTo>
                    <a:cubicBezTo>
                      <a:pt x="34" y="14"/>
                      <a:pt x="33" y="16"/>
                      <a:pt x="30" y="18"/>
                    </a:cubicBezTo>
                    <a:cubicBezTo>
                      <a:pt x="30" y="18"/>
                      <a:pt x="30" y="18"/>
                      <a:pt x="30" y="18"/>
                    </a:cubicBezTo>
                    <a:cubicBezTo>
                      <a:pt x="34" y="19"/>
                      <a:pt x="34" y="19"/>
                      <a:pt x="34" y="19"/>
                    </a:cubicBezTo>
                    <a:cubicBezTo>
                      <a:pt x="34" y="22"/>
                      <a:pt x="34" y="22"/>
                      <a:pt x="34" y="22"/>
                    </a:cubicBezTo>
                    <a:cubicBezTo>
                      <a:pt x="32" y="22"/>
                      <a:pt x="30" y="22"/>
                      <a:pt x="28" y="22"/>
                    </a:cubicBezTo>
                    <a:lnTo>
                      <a:pt x="0" y="22"/>
                    </a:lnTo>
                    <a:close/>
                    <a:moveTo>
                      <a:pt x="25" y="18"/>
                    </a:moveTo>
                    <a:cubicBezTo>
                      <a:pt x="25" y="18"/>
                      <a:pt x="26" y="18"/>
                      <a:pt x="26" y="18"/>
                    </a:cubicBezTo>
                    <a:cubicBezTo>
                      <a:pt x="29" y="17"/>
                      <a:pt x="31" y="14"/>
                      <a:pt x="31" y="11"/>
                    </a:cubicBezTo>
                    <a:cubicBezTo>
                      <a:pt x="31" y="7"/>
                      <a:pt x="28" y="4"/>
                      <a:pt x="22" y="4"/>
                    </a:cubicBezTo>
                    <a:cubicBezTo>
                      <a:pt x="18" y="4"/>
                      <a:pt x="14" y="7"/>
                      <a:pt x="14" y="11"/>
                    </a:cubicBezTo>
                    <a:cubicBezTo>
                      <a:pt x="14" y="14"/>
                      <a:pt x="16" y="17"/>
                      <a:pt x="19" y="17"/>
                    </a:cubicBezTo>
                    <a:cubicBezTo>
                      <a:pt x="19" y="18"/>
                      <a:pt x="20" y="18"/>
                      <a:pt x="21" y="18"/>
                    </a:cubicBezTo>
                    <a:lnTo>
                      <a:pt x="25"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88" name="Freeform 104"/>
              <p:cNvSpPr>
                <a:spLocks noEditPoints="1"/>
              </p:cNvSpPr>
              <p:nvPr/>
            </p:nvSpPr>
            <p:spPr bwMode="auto">
              <a:xfrm>
                <a:off x="847725" y="1241425"/>
                <a:ext cx="90488" cy="74613"/>
              </a:xfrm>
              <a:custGeom>
                <a:avLst/>
                <a:gdLst>
                  <a:gd name="T0" fmla="*/ 13 w 24"/>
                  <a:gd name="T1" fmla="*/ 16 h 20"/>
                  <a:gd name="T2" fmla="*/ 21 w 24"/>
                  <a:gd name="T3" fmla="*/ 8 h 20"/>
                  <a:gd name="T4" fmla="*/ 20 w 24"/>
                  <a:gd name="T5" fmla="*/ 2 h 20"/>
                  <a:gd name="T6" fmla="*/ 23 w 24"/>
                  <a:gd name="T7" fmla="*/ 1 h 20"/>
                  <a:gd name="T8" fmla="*/ 24 w 24"/>
                  <a:gd name="T9" fmla="*/ 9 h 20"/>
                  <a:gd name="T10" fmla="*/ 13 w 24"/>
                  <a:gd name="T11" fmla="*/ 20 h 20"/>
                  <a:gd name="T12" fmla="*/ 0 w 24"/>
                  <a:gd name="T13" fmla="*/ 9 h 20"/>
                  <a:gd name="T14" fmla="*/ 11 w 24"/>
                  <a:gd name="T15" fmla="*/ 0 h 20"/>
                  <a:gd name="T16" fmla="*/ 13 w 24"/>
                  <a:gd name="T17" fmla="*/ 0 h 20"/>
                  <a:gd name="T18" fmla="*/ 13 w 24"/>
                  <a:gd name="T19" fmla="*/ 16 h 20"/>
                  <a:gd name="T20" fmla="*/ 10 w 24"/>
                  <a:gd name="T21" fmla="*/ 4 h 20"/>
                  <a:gd name="T22" fmla="*/ 3 w 24"/>
                  <a:gd name="T23" fmla="*/ 10 h 20"/>
                  <a:gd name="T24" fmla="*/ 10 w 24"/>
                  <a:gd name="T25" fmla="*/ 16 h 20"/>
                  <a:gd name="T26" fmla="*/ 10 w 24"/>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0">
                    <a:moveTo>
                      <a:pt x="13" y="16"/>
                    </a:moveTo>
                    <a:cubicBezTo>
                      <a:pt x="19" y="16"/>
                      <a:pt x="21" y="13"/>
                      <a:pt x="21" y="8"/>
                    </a:cubicBezTo>
                    <a:cubicBezTo>
                      <a:pt x="21" y="5"/>
                      <a:pt x="21" y="3"/>
                      <a:pt x="20" y="2"/>
                    </a:cubicBezTo>
                    <a:cubicBezTo>
                      <a:pt x="23" y="1"/>
                      <a:pt x="23" y="1"/>
                      <a:pt x="23" y="1"/>
                    </a:cubicBezTo>
                    <a:cubicBezTo>
                      <a:pt x="24" y="3"/>
                      <a:pt x="24" y="5"/>
                      <a:pt x="24" y="9"/>
                    </a:cubicBezTo>
                    <a:cubicBezTo>
                      <a:pt x="24" y="16"/>
                      <a:pt x="20" y="20"/>
                      <a:pt x="13" y="20"/>
                    </a:cubicBezTo>
                    <a:cubicBezTo>
                      <a:pt x="6" y="20"/>
                      <a:pt x="0" y="16"/>
                      <a:pt x="0" y="9"/>
                    </a:cubicBezTo>
                    <a:cubicBezTo>
                      <a:pt x="0" y="2"/>
                      <a:pt x="7" y="0"/>
                      <a:pt x="11" y="0"/>
                    </a:cubicBezTo>
                    <a:cubicBezTo>
                      <a:pt x="12" y="0"/>
                      <a:pt x="13" y="0"/>
                      <a:pt x="13" y="0"/>
                    </a:cubicBezTo>
                    <a:lnTo>
                      <a:pt x="13" y="16"/>
                    </a:lnTo>
                    <a:close/>
                    <a:moveTo>
                      <a:pt x="10" y="4"/>
                    </a:moveTo>
                    <a:cubicBezTo>
                      <a:pt x="7" y="4"/>
                      <a:pt x="3" y="5"/>
                      <a:pt x="3" y="10"/>
                    </a:cubicBezTo>
                    <a:cubicBezTo>
                      <a:pt x="3" y="14"/>
                      <a:pt x="7" y="16"/>
                      <a:pt x="10" y="16"/>
                    </a:cubicBezTo>
                    <a:lnTo>
                      <a:pt x="1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89" name="Freeform 105"/>
              <p:cNvSpPr>
                <a:spLocks/>
              </p:cNvSpPr>
              <p:nvPr/>
            </p:nvSpPr>
            <p:spPr bwMode="auto">
              <a:xfrm>
                <a:off x="828675" y="1176338"/>
                <a:ext cx="109538" cy="53975"/>
              </a:xfrm>
              <a:custGeom>
                <a:avLst/>
                <a:gdLst>
                  <a:gd name="T0" fmla="*/ 0 w 29"/>
                  <a:gd name="T1" fmla="*/ 6 h 14"/>
                  <a:gd name="T2" fmla="*/ 6 w 29"/>
                  <a:gd name="T3" fmla="*/ 6 h 14"/>
                  <a:gd name="T4" fmla="*/ 6 w 29"/>
                  <a:gd name="T5" fmla="*/ 0 h 14"/>
                  <a:gd name="T6" fmla="*/ 9 w 29"/>
                  <a:gd name="T7" fmla="*/ 0 h 14"/>
                  <a:gd name="T8" fmla="*/ 9 w 29"/>
                  <a:gd name="T9" fmla="*/ 6 h 14"/>
                  <a:gd name="T10" fmla="*/ 21 w 29"/>
                  <a:gd name="T11" fmla="*/ 6 h 14"/>
                  <a:gd name="T12" fmla="*/ 26 w 29"/>
                  <a:gd name="T13" fmla="*/ 3 h 14"/>
                  <a:gd name="T14" fmla="*/ 26 w 29"/>
                  <a:gd name="T15" fmla="*/ 1 h 14"/>
                  <a:gd name="T16" fmla="*/ 29 w 29"/>
                  <a:gd name="T17" fmla="*/ 1 h 14"/>
                  <a:gd name="T18" fmla="*/ 29 w 29"/>
                  <a:gd name="T19" fmla="*/ 4 h 14"/>
                  <a:gd name="T20" fmla="*/ 28 w 29"/>
                  <a:gd name="T21" fmla="*/ 9 h 14"/>
                  <a:gd name="T22" fmla="*/ 22 w 29"/>
                  <a:gd name="T23" fmla="*/ 11 h 14"/>
                  <a:gd name="T24" fmla="*/ 9 w 29"/>
                  <a:gd name="T25" fmla="*/ 11 h 14"/>
                  <a:gd name="T26" fmla="*/ 9 w 29"/>
                  <a:gd name="T27" fmla="*/ 14 h 14"/>
                  <a:gd name="T28" fmla="*/ 6 w 29"/>
                  <a:gd name="T29" fmla="*/ 14 h 14"/>
                  <a:gd name="T30" fmla="*/ 6 w 29"/>
                  <a:gd name="T31" fmla="*/ 11 h 14"/>
                  <a:gd name="T32" fmla="*/ 1 w 29"/>
                  <a:gd name="T33" fmla="*/ 11 h 14"/>
                  <a:gd name="T34" fmla="*/ 0 w 29"/>
                  <a:gd name="T35"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14">
                    <a:moveTo>
                      <a:pt x="0" y="6"/>
                    </a:moveTo>
                    <a:cubicBezTo>
                      <a:pt x="6" y="6"/>
                      <a:pt x="6" y="6"/>
                      <a:pt x="6" y="6"/>
                    </a:cubicBezTo>
                    <a:cubicBezTo>
                      <a:pt x="6" y="0"/>
                      <a:pt x="6" y="0"/>
                      <a:pt x="6" y="0"/>
                    </a:cubicBezTo>
                    <a:cubicBezTo>
                      <a:pt x="9" y="0"/>
                      <a:pt x="9" y="0"/>
                      <a:pt x="9" y="0"/>
                    </a:cubicBezTo>
                    <a:cubicBezTo>
                      <a:pt x="9" y="6"/>
                      <a:pt x="9" y="6"/>
                      <a:pt x="9" y="6"/>
                    </a:cubicBezTo>
                    <a:cubicBezTo>
                      <a:pt x="21" y="6"/>
                      <a:pt x="21" y="6"/>
                      <a:pt x="21" y="6"/>
                    </a:cubicBezTo>
                    <a:cubicBezTo>
                      <a:pt x="24" y="6"/>
                      <a:pt x="26" y="6"/>
                      <a:pt x="26" y="3"/>
                    </a:cubicBezTo>
                    <a:cubicBezTo>
                      <a:pt x="26" y="2"/>
                      <a:pt x="26" y="1"/>
                      <a:pt x="26" y="1"/>
                    </a:cubicBezTo>
                    <a:cubicBezTo>
                      <a:pt x="29" y="1"/>
                      <a:pt x="29" y="1"/>
                      <a:pt x="29" y="1"/>
                    </a:cubicBezTo>
                    <a:cubicBezTo>
                      <a:pt x="29" y="1"/>
                      <a:pt x="29" y="3"/>
                      <a:pt x="29" y="4"/>
                    </a:cubicBezTo>
                    <a:cubicBezTo>
                      <a:pt x="29" y="6"/>
                      <a:pt x="29" y="8"/>
                      <a:pt x="28" y="9"/>
                    </a:cubicBezTo>
                    <a:cubicBezTo>
                      <a:pt x="26" y="10"/>
                      <a:pt x="24" y="11"/>
                      <a:pt x="22" y="11"/>
                    </a:cubicBezTo>
                    <a:cubicBezTo>
                      <a:pt x="9" y="11"/>
                      <a:pt x="9" y="11"/>
                      <a:pt x="9" y="11"/>
                    </a:cubicBezTo>
                    <a:cubicBezTo>
                      <a:pt x="9" y="14"/>
                      <a:pt x="9" y="14"/>
                      <a:pt x="9" y="14"/>
                    </a:cubicBezTo>
                    <a:cubicBezTo>
                      <a:pt x="6" y="14"/>
                      <a:pt x="6" y="14"/>
                      <a:pt x="6" y="14"/>
                    </a:cubicBezTo>
                    <a:cubicBezTo>
                      <a:pt x="6" y="11"/>
                      <a:pt x="6" y="11"/>
                      <a:pt x="6" y="11"/>
                    </a:cubicBezTo>
                    <a:cubicBezTo>
                      <a:pt x="1" y="11"/>
                      <a:pt x="1" y="11"/>
                      <a:pt x="1" y="11"/>
                    </a:cubicBez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90" name="Freeform 106"/>
              <p:cNvSpPr>
                <a:spLocks noEditPoints="1"/>
              </p:cNvSpPr>
              <p:nvPr/>
            </p:nvSpPr>
            <p:spPr bwMode="auto">
              <a:xfrm>
                <a:off x="847725" y="1090613"/>
                <a:ext cx="90488" cy="79375"/>
              </a:xfrm>
              <a:custGeom>
                <a:avLst/>
                <a:gdLst>
                  <a:gd name="T0" fmla="*/ 13 w 24"/>
                  <a:gd name="T1" fmla="*/ 17 h 21"/>
                  <a:gd name="T2" fmla="*/ 21 w 24"/>
                  <a:gd name="T3" fmla="*/ 9 h 21"/>
                  <a:gd name="T4" fmla="*/ 20 w 24"/>
                  <a:gd name="T5" fmla="*/ 2 h 21"/>
                  <a:gd name="T6" fmla="*/ 23 w 24"/>
                  <a:gd name="T7" fmla="*/ 1 h 21"/>
                  <a:gd name="T8" fmla="*/ 24 w 24"/>
                  <a:gd name="T9" fmla="*/ 9 h 21"/>
                  <a:gd name="T10" fmla="*/ 13 w 24"/>
                  <a:gd name="T11" fmla="*/ 21 h 21"/>
                  <a:gd name="T12" fmla="*/ 0 w 24"/>
                  <a:gd name="T13" fmla="*/ 10 h 21"/>
                  <a:gd name="T14" fmla="*/ 11 w 24"/>
                  <a:gd name="T15" fmla="*/ 0 h 21"/>
                  <a:gd name="T16" fmla="*/ 13 w 24"/>
                  <a:gd name="T17" fmla="*/ 0 h 21"/>
                  <a:gd name="T18" fmla="*/ 13 w 24"/>
                  <a:gd name="T19" fmla="*/ 17 h 21"/>
                  <a:gd name="T20" fmla="*/ 10 w 24"/>
                  <a:gd name="T21" fmla="*/ 4 h 21"/>
                  <a:gd name="T22" fmla="*/ 3 w 24"/>
                  <a:gd name="T23" fmla="*/ 10 h 21"/>
                  <a:gd name="T24" fmla="*/ 10 w 24"/>
                  <a:gd name="T25" fmla="*/ 17 h 21"/>
                  <a:gd name="T26" fmla="*/ 10 w 24"/>
                  <a:gd name="T27"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1">
                    <a:moveTo>
                      <a:pt x="13" y="17"/>
                    </a:moveTo>
                    <a:cubicBezTo>
                      <a:pt x="19" y="17"/>
                      <a:pt x="21" y="13"/>
                      <a:pt x="21" y="9"/>
                    </a:cubicBezTo>
                    <a:cubicBezTo>
                      <a:pt x="21" y="6"/>
                      <a:pt x="21" y="4"/>
                      <a:pt x="20" y="2"/>
                    </a:cubicBezTo>
                    <a:cubicBezTo>
                      <a:pt x="23" y="1"/>
                      <a:pt x="23" y="1"/>
                      <a:pt x="23" y="1"/>
                    </a:cubicBezTo>
                    <a:cubicBezTo>
                      <a:pt x="24" y="3"/>
                      <a:pt x="24" y="6"/>
                      <a:pt x="24" y="9"/>
                    </a:cubicBezTo>
                    <a:cubicBezTo>
                      <a:pt x="24" y="16"/>
                      <a:pt x="20" y="21"/>
                      <a:pt x="13" y="21"/>
                    </a:cubicBezTo>
                    <a:cubicBezTo>
                      <a:pt x="6" y="21"/>
                      <a:pt x="0" y="17"/>
                      <a:pt x="0" y="10"/>
                    </a:cubicBezTo>
                    <a:cubicBezTo>
                      <a:pt x="0" y="2"/>
                      <a:pt x="7" y="0"/>
                      <a:pt x="11" y="0"/>
                    </a:cubicBezTo>
                    <a:cubicBezTo>
                      <a:pt x="12" y="0"/>
                      <a:pt x="13" y="0"/>
                      <a:pt x="13" y="0"/>
                    </a:cubicBezTo>
                    <a:lnTo>
                      <a:pt x="13" y="17"/>
                    </a:lnTo>
                    <a:close/>
                    <a:moveTo>
                      <a:pt x="10" y="4"/>
                    </a:moveTo>
                    <a:cubicBezTo>
                      <a:pt x="7" y="4"/>
                      <a:pt x="3" y="5"/>
                      <a:pt x="3" y="10"/>
                    </a:cubicBezTo>
                    <a:cubicBezTo>
                      <a:pt x="3" y="14"/>
                      <a:pt x="7" y="16"/>
                      <a:pt x="10" y="17"/>
                    </a:cubicBezTo>
                    <a:lnTo>
                      <a:pt x="1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91" name="Freeform 107"/>
              <p:cNvSpPr>
                <a:spLocks/>
              </p:cNvSpPr>
              <p:nvPr/>
            </p:nvSpPr>
            <p:spPr bwMode="auto">
              <a:xfrm>
                <a:off x="847725" y="1019175"/>
                <a:ext cx="90488" cy="57150"/>
              </a:xfrm>
              <a:custGeom>
                <a:avLst/>
                <a:gdLst>
                  <a:gd name="T0" fmla="*/ 20 w 24"/>
                  <a:gd name="T1" fmla="*/ 14 h 15"/>
                  <a:gd name="T2" fmla="*/ 21 w 24"/>
                  <a:gd name="T3" fmla="*/ 9 h 15"/>
                  <a:gd name="T4" fmla="*/ 18 w 24"/>
                  <a:gd name="T5" fmla="*/ 4 h 15"/>
                  <a:gd name="T6" fmla="*/ 14 w 24"/>
                  <a:gd name="T7" fmla="*/ 9 h 15"/>
                  <a:gd name="T8" fmla="*/ 7 w 24"/>
                  <a:gd name="T9" fmla="*/ 15 h 15"/>
                  <a:gd name="T10" fmla="*/ 0 w 24"/>
                  <a:gd name="T11" fmla="*/ 7 h 15"/>
                  <a:gd name="T12" fmla="*/ 2 w 24"/>
                  <a:gd name="T13" fmla="*/ 1 h 15"/>
                  <a:gd name="T14" fmla="*/ 5 w 24"/>
                  <a:gd name="T15" fmla="*/ 2 h 15"/>
                  <a:gd name="T16" fmla="*/ 3 w 24"/>
                  <a:gd name="T17" fmla="*/ 7 h 15"/>
                  <a:gd name="T18" fmla="*/ 7 w 24"/>
                  <a:gd name="T19" fmla="*/ 11 h 15"/>
                  <a:gd name="T20" fmla="*/ 11 w 24"/>
                  <a:gd name="T21" fmla="*/ 6 h 15"/>
                  <a:gd name="T22" fmla="*/ 17 w 24"/>
                  <a:gd name="T23" fmla="*/ 0 h 15"/>
                  <a:gd name="T24" fmla="*/ 24 w 24"/>
                  <a:gd name="T25" fmla="*/ 9 h 15"/>
                  <a:gd name="T26" fmla="*/ 23 w 24"/>
                  <a:gd name="T27" fmla="*/ 15 h 15"/>
                  <a:gd name="T28" fmla="*/ 20 w 24"/>
                  <a:gd name="T2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20" y="14"/>
                    </a:moveTo>
                    <a:cubicBezTo>
                      <a:pt x="20" y="13"/>
                      <a:pt x="21" y="11"/>
                      <a:pt x="21" y="9"/>
                    </a:cubicBezTo>
                    <a:cubicBezTo>
                      <a:pt x="21" y="6"/>
                      <a:pt x="20" y="4"/>
                      <a:pt x="18" y="4"/>
                    </a:cubicBezTo>
                    <a:cubicBezTo>
                      <a:pt x="16" y="4"/>
                      <a:pt x="15" y="6"/>
                      <a:pt x="14" y="9"/>
                    </a:cubicBezTo>
                    <a:cubicBezTo>
                      <a:pt x="12" y="13"/>
                      <a:pt x="10" y="15"/>
                      <a:pt x="7" y="15"/>
                    </a:cubicBezTo>
                    <a:cubicBezTo>
                      <a:pt x="3" y="15"/>
                      <a:pt x="0" y="12"/>
                      <a:pt x="0" y="7"/>
                    </a:cubicBezTo>
                    <a:cubicBezTo>
                      <a:pt x="0" y="5"/>
                      <a:pt x="1" y="2"/>
                      <a:pt x="2" y="1"/>
                    </a:cubicBezTo>
                    <a:cubicBezTo>
                      <a:pt x="5" y="2"/>
                      <a:pt x="5" y="2"/>
                      <a:pt x="5" y="2"/>
                    </a:cubicBezTo>
                    <a:cubicBezTo>
                      <a:pt x="4" y="3"/>
                      <a:pt x="3" y="5"/>
                      <a:pt x="3" y="7"/>
                    </a:cubicBezTo>
                    <a:cubicBezTo>
                      <a:pt x="3" y="9"/>
                      <a:pt x="5" y="11"/>
                      <a:pt x="7" y="11"/>
                    </a:cubicBezTo>
                    <a:cubicBezTo>
                      <a:pt x="8" y="11"/>
                      <a:pt x="9" y="9"/>
                      <a:pt x="11" y="6"/>
                    </a:cubicBezTo>
                    <a:cubicBezTo>
                      <a:pt x="12" y="2"/>
                      <a:pt x="14" y="0"/>
                      <a:pt x="17" y="0"/>
                    </a:cubicBezTo>
                    <a:cubicBezTo>
                      <a:pt x="22" y="0"/>
                      <a:pt x="24" y="4"/>
                      <a:pt x="24" y="9"/>
                    </a:cubicBezTo>
                    <a:cubicBezTo>
                      <a:pt x="24" y="12"/>
                      <a:pt x="24" y="14"/>
                      <a:pt x="23" y="15"/>
                    </a:cubicBezTo>
                    <a:lnTo>
                      <a:pt x="2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C000"/>
                  </a:solidFill>
                  <a:latin typeface="Calibri" panose="020F0502020204030204" pitchFamily="34" charset="0"/>
                  <a:cs typeface="Arial" pitchFamily="34" charset="0"/>
                </a:endParaRPr>
              </a:p>
            </p:txBody>
          </p:sp>
        </p:grpSp>
        <p:grpSp>
          <p:nvGrpSpPr>
            <p:cNvPr id="99" name="Group 1157"/>
            <p:cNvGrpSpPr>
              <a:grpSpLocks/>
            </p:cNvGrpSpPr>
            <p:nvPr/>
          </p:nvGrpSpPr>
          <p:grpSpPr bwMode="auto">
            <a:xfrm>
              <a:off x="7240588" y="971551"/>
              <a:ext cx="1741487" cy="153888"/>
              <a:chOff x="6488113" y="871538"/>
              <a:chExt cx="1741487" cy="153888"/>
            </a:xfrm>
          </p:grpSpPr>
          <p:sp>
            <p:nvSpPr>
              <p:cNvPr id="100" name="Line 108"/>
              <p:cNvSpPr>
                <a:spLocks noChangeShapeType="1"/>
              </p:cNvSpPr>
              <p:nvPr/>
            </p:nvSpPr>
            <p:spPr bwMode="auto">
              <a:xfrm>
                <a:off x="6488113" y="958850"/>
                <a:ext cx="371475" cy="0"/>
              </a:xfrm>
              <a:prstGeom prst="line">
                <a:avLst/>
              </a:prstGeom>
              <a:noFill/>
              <a:ln w="43" cap="rnd">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101" name="Rectangle 109"/>
              <p:cNvSpPr>
                <a:spLocks noChangeArrowheads="1"/>
              </p:cNvSpPr>
              <p:nvPr/>
            </p:nvSpPr>
            <p:spPr bwMode="auto">
              <a:xfrm>
                <a:off x="6615113" y="903288"/>
                <a:ext cx="112713" cy="112713"/>
              </a:xfrm>
              <a:prstGeom prst="rect">
                <a:avLst/>
              </a:prstGeom>
              <a:solidFill>
                <a:srgbClr val="0066FF"/>
              </a:solidFill>
              <a:ln>
                <a:headEnd/>
                <a:tailEnd/>
              </a:ln>
            </p:spPr>
            <p:style>
              <a:lnRef idx="0">
                <a:schemeClr val="accent1"/>
              </a:lnRef>
              <a:fillRef idx="3">
                <a:schemeClr val="accent1"/>
              </a:fillRef>
              <a:effectRef idx="3">
                <a:schemeClr val="accent1"/>
              </a:effectRef>
              <a:fontRef idx="minor">
                <a:schemeClr val="lt1"/>
              </a:fontRef>
            </p:style>
            <p:txBody>
              <a:bodyPr/>
              <a:lstStyle/>
              <a:p>
                <a:pPr>
                  <a:defRPr/>
                </a:pPr>
                <a:endParaRPr lang="en-US">
                  <a:solidFill>
                    <a:srgbClr val="0F56DC"/>
                  </a:solidFill>
                  <a:latin typeface="Calibri" panose="020F0502020204030204" pitchFamily="34" charset="0"/>
                </a:endParaRPr>
              </a:p>
            </p:txBody>
          </p:sp>
          <p:sp>
            <p:nvSpPr>
              <p:cNvPr id="102" name="Rectangle 117"/>
              <p:cNvSpPr>
                <a:spLocks noChangeArrowheads="1"/>
              </p:cNvSpPr>
              <p:nvPr/>
            </p:nvSpPr>
            <p:spPr bwMode="auto">
              <a:xfrm>
                <a:off x="6929437" y="871538"/>
                <a:ext cx="130016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1000" dirty="0" smtClean="0">
                    <a:solidFill>
                      <a:srgbClr val="000000"/>
                    </a:solidFill>
                    <a:latin typeface="Calibri" panose="020F0502020204030204" pitchFamily="34" charset="0"/>
                  </a:rPr>
                  <a:t>Myocardial  Infarction</a:t>
                </a:r>
                <a:endParaRPr lang="en-US" altLang="en-US" sz="1800" dirty="0" smtClean="0">
                  <a:solidFill>
                    <a:srgbClr val="FFC000"/>
                  </a:solidFill>
                  <a:latin typeface="Calibri" panose="020F0502020204030204" pitchFamily="34" charset="0"/>
                </a:endParaRPr>
              </a:p>
            </p:txBody>
          </p:sp>
        </p:grpSp>
        <p:sp>
          <p:nvSpPr>
            <p:cNvPr id="107" name="Freeform 127"/>
            <p:cNvSpPr>
              <a:spLocks/>
            </p:cNvSpPr>
            <p:nvPr/>
          </p:nvSpPr>
          <p:spPr bwMode="auto">
            <a:xfrm>
              <a:off x="3006725" y="4854576"/>
              <a:ext cx="4754563" cy="606425"/>
            </a:xfrm>
            <a:custGeom>
              <a:avLst/>
              <a:gdLst>
                <a:gd name="T0" fmla="*/ 0 w 2995"/>
                <a:gd name="T1" fmla="*/ 0 h 382"/>
                <a:gd name="T2" fmla="*/ 751 w 2995"/>
                <a:gd name="T3" fmla="*/ 80 h 382"/>
                <a:gd name="T4" fmla="*/ 1495 w 2995"/>
                <a:gd name="T5" fmla="*/ 274 h 382"/>
                <a:gd name="T6" fmla="*/ 2251 w 2995"/>
                <a:gd name="T7" fmla="*/ 342 h 382"/>
                <a:gd name="T8" fmla="*/ 2995 w 2995"/>
                <a:gd name="T9" fmla="*/ 382 h 382"/>
              </a:gdLst>
              <a:ahLst/>
              <a:cxnLst>
                <a:cxn ang="0">
                  <a:pos x="T0" y="T1"/>
                </a:cxn>
                <a:cxn ang="0">
                  <a:pos x="T2" y="T3"/>
                </a:cxn>
                <a:cxn ang="0">
                  <a:pos x="T4" y="T5"/>
                </a:cxn>
                <a:cxn ang="0">
                  <a:pos x="T6" y="T7"/>
                </a:cxn>
                <a:cxn ang="0">
                  <a:pos x="T8" y="T9"/>
                </a:cxn>
              </a:cxnLst>
              <a:rect l="0" t="0" r="r" b="b"/>
              <a:pathLst>
                <a:path w="2995" h="382">
                  <a:moveTo>
                    <a:pt x="0" y="0"/>
                  </a:moveTo>
                  <a:lnTo>
                    <a:pt x="751" y="80"/>
                  </a:lnTo>
                  <a:lnTo>
                    <a:pt x="1495" y="274"/>
                  </a:lnTo>
                  <a:lnTo>
                    <a:pt x="2251" y="342"/>
                  </a:lnTo>
                  <a:lnTo>
                    <a:pt x="2995" y="382"/>
                  </a:lnTo>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solidFill>
                  <a:srgbClr val="FFC000"/>
                </a:solidFill>
                <a:latin typeface="Calibri" panose="020F0502020204030204" pitchFamily="34" charset="0"/>
                <a:cs typeface="Arial" pitchFamily="34" charset="0"/>
              </a:endParaRPr>
            </a:p>
          </p:txBody>
        </p:sp>
        <p:grpSp>
          <p:nvGrpSpPr>
            <p:cNvPr id="108" name="Group 107"/>
            <p:cNvGrpSpPr>
              <a:grpSpLocks/>
            </p:cNvGrpSpPr>
            <p:nvPr/>
          </p:nvGrpSpPr>
          <p:grpSpPr bwMode="auto">
            <a:xfrm>
              <a:off x="7240588" y="1306513"/>
              <a:ext cx="768591" cy="153888"/>
              <a:chOff x="6488113" y="1206500"/>
              <a:chExt cx="768591" cy="153888"/>
            </a:xfrm>
          </p:grpSpPr>
          <p:sp>
            <p:nvSpPr>
              <p:cNvPr id="109" name="Rectangle 129"/>
              <p:cNvSpPr>
                <a:spLocks noChangeArrowheads="1"/>
              </p:cNvSpPr>
              <p:nvPr/>
            </p:nvSpPr>
            <p:spPr bwMode="auto">
              <a:xfrm>
                <a:off x="6989763" y="1206500"/>
                <a:ext cx="4328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1000" smtClean="0">
                    <a:solidFill>
                      <a:srgbClr val="000000"/>
                    </a:solidFill>
                    <a:latin typeface="Calibri" panose="020F0502020204030204" pitchFamily="34" charset="0"/>
                  </a:rPr>
                  <a:t>t</a:t>
                </a:r>
                <a:endParaRPr lang="en-US" altLang="en-US" sz="1800" smtClean="0">
                  <a:solidFill>
                    <a:srgbClr val="FFC000"/>
                  </a:solidFill>
                  <a:latin typeface="Calibri" panose="020F0502020204030204" pitchFamily="34" charset="0"/>
                </a:endParaRPr>
              </a:p>
            </p:txBody>
          </p:sp>
          <p:grpSp>
            <p:nvGrpSpPr>
              <p:cNvPr id="110" name="Group 1155"/>
              <p:cNvGrpSpPr>
                <a:grpSpLocks/>
              </p:cNvGrpSpPr>
              <p:nvPr/>
            </p:nvGrpSpPr>
            <p:grpSpPr bwMode="auto">
              <a:xfrm>
                <a:off x="6488113" y="1206500"/>
                <a:ext cx="768591" cy="153888"/>
                <a:chOff x="6488113" y="1206500"/>
                <a:chExt cx="768591" cy="153888"/>
              </a:xfrm>
            </p:grpSpPr>
            <p:sp>
              <p:nvSpPr>
                <p:cNvPr id="111" name="Line 110"/>
                <p:cNvSpPr>
                  <a:spLocks noChangeShapeType="1"/>
                </p:cNvSpPr>
                <p:nvPr/>
              </p:nvSpPr>
              <p:spPr bwMode="auto">
                <a:xfrm>
                  <a:off x="6488113" y="1296988"/>
                  <a:ext cx="371475" cy="0"/>
                </a:xfrm>
                <a:prstGeom prst="line">
                  <a:avLst/>
                </a:prstGeom>
                <a:noFill/>
                <a:ln w="43" cap="rnd">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112" name="Oval 116"/>
                <p:cNvSpPr>
                  <a:spLocks noChangeArrowheads="1"/>
                </p:cNvSpPr>
                <p:nvPr/>
              </p:nvSpPr>
              <p:spPr bwMode="auto">
                <a:xfrm>
                  <a:off x="6611938" y="1241425"/>
                  <a:ext cx="115888" cy="111125"/>
                </a:xfrm>
                <a:prstGeom prst="ellipse">
                  <a:avLst/>
                </a:prstGeom>
                <a:solidFill>
                  <a:srgbClr val="00B050"/>
                </a:solidFill>
                <a:ln>
                  <a:headEnd/>
                  <a:tailEnd/>
                </a:ln>
              </p:spPr>
              <p:style>
                <a:lnRef idx="0">
                  <a:schemeClr val="accent2"/>
                </a:lnRef>
                <a:fillRef idx="3">
                  <a:schemeClr val="accent2"/>
                </a:fillRef>
                <a:effectRef idx="3">
                  <a:schemeClr val="accent2"/>
                </a:effectRef>
                <a:fontRef idx="minor">
                  <a:schemeClr val="lt1"/>
                </a:fontRef>
              </p:style>
              <p:txBody>
                <a:bodyPr/>
                <a:lstStyle/>
                <a:p>
                  <a:pPr>
                    <a:defRPr/>
                  </a:pPr>
                  <a:endParaRPr lang="en-US">
                    <a:solidFill>
                      <a:srgbClr val="0F56DC"/>
                    </a:solidFill>
                    <a:latin typeface="Calibri" panose="020F0502020204030204" pitchFamily="34" charset="0"/>
                  </a:endParaRPr>
                </a:p>
              </p:txBody>
            </p:sp>
            <p:sp>
              <p:nvSpPr>
                <p:cNvPr id="113" name="Rectangle 128"/>
                <p:cNvSpPr>
                  <a:spLocks noChangeArrowheads="1"/>
                </p:cNvSpPr>
                <p:nvPr/>
              </p:nvSpPr>
              <p:spPr bwMode="auto">
                <a:xfrm>
                  <a:off x="6929438" y="1206500"/>
                  <a:ext cx="593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1000" smtClean="0">
                      <a:solidFill>
                        <a:srgbClr val="000000"/>
                      </a:solidFill>
                      <a:latin typeface="Calibri" panose="020F0502020204030204" pitchFamily="34" charset="0"/>
                    </a:rPr>
                    <a:t>S</a:t>
                  </a:r>
                  <a:endParaRPr lang="en-US" altLang="en-US" sz="1800" smtClean="0">
                    <a:solidFill>
                      <a:srgbClr val="FFC000"/>
                    </a:solidFill>
                    <a:latin typeface="Calibri" panose="020F0502020204030204" pitchFamily="34" charset="0"/>
                  </a:endParaRPr>
                </a:p>
              </p:txBody>
            </p:sp>
            <p:sp>
              <p:nvSpPr>
                <p:cNvPr id="114" name="Rectangle 130"/>
                <p:cNvSpPr>
                  <a:spLocks noChangeArrowheads="1"/>
                </p:cNvSpPr>
                <p:nvPr/>
              </p:nvSpPr>
              <p:spPr bwMode="auto">
                <a:xfrm>
                  <a:off x="7029450" y="1206500"/>
                  <a:ext cx="448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1000" smtClean="0">
                      <a:solidFill>
                        <a:srgbClr val="000000"/>
                      </a:solidFill>
                      <a:latin typeface="Calibri" panose="020F0502020204030204" pitchFamily="34" charset="0"/>
                    </a:rPr>
                    <a:t>r</a:t>
                  </a:r>
                  <a:endParaRPr lang="en-US" altLang="en-US" sz="1800" smtClean="0">
                    <a:solidFill>
                      <a:srgbClr val="FFC000"/>
                    </a:solidFill>
                    <a:latin typeface="Calibri" panose="020F0502020204030204" pitchFamily="34" charset="0"/>
                  </a:endParaRPr>
                </a:p>
              </p:txBody>
            </p:sp>
            <p:sp>
              <p:nvSpPr>
                <p:cNvPr id="115" name="Rectangle 131"/>
                <p:cNvSpPr>
                  <a:spLocks noChangeArrowheads="1"/>
                </p:cNvSpPr>
                <p:nvPr/>
              </p:nvSpPr>
              <p:spPr bwMode="auto">
                <a:xfrm>
                  <a:off x="7067550" y="1206500"/>
                  <a:ext cx="18915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1000" smtClean="0">
                      <a:solidFill>
                        <a:srgbClr val="000000"/>
                      </a:solidFill>
                      <a:latin typeface="Calibri" panose="020F0502020204030204" pitchFamily="34" charset="0"/>
                    </a:rPr>
                    <a:t>oke</a:t>
                  </a:r>
                  <a:endParaRPr lang="en-US" altLang="en-US" sz="1800" smtClean="0">
                    <a:solidFill>
                      <a:srgbClr val="FFC000"/>
                    </a:solidFill>
                    <a:latin typeface="Calibri" panose="020F0502020204030204" pitchFamily="34" charset="0"/>
                  </a:endParaRPr>
                </a:p>
              </p:txBody>
            </p:sp>
          </p:grpSp>
        </p:grpSp>
        <p:grpSp>
          <p:nvGrpSpPr>
            <p:cNvPr id="118" name="Group 1153"/>
            <p:cNvGrpSpPr>
              <a:grpSpLocks/>
            </p:cNvGrpSpPr>
            <p:nvPr/>
          </p:nvGrpSpPr>
          <p:grpSpPr bwMode="auto">
            <a:xfrm>
              <a:off x="7240588" y="1651000"/>
              <a:ext cx="1286557" cy="277000"/>
              <a:chOff x="6488113" y="1550987"/>
              <a:chExt cx="1286557" cy="277000"/>
            </a:xfrm>
          </p:grpSpPr>
          <p:sp>
            <p:nvSpPr>
              <p:cNvPr id="119" name="Line 111"/>
              <p:cNvSpPr>
                <a:spLocks noChangeShapeType="1"/>
              </p:cNvSpPr>
              <p:nvPr/>
            </p:nvSpPr>
            <p:spPr bwMode="auto">
              <a:xfrm>
                <a:off x="6488113" y="1641475"/>
                <a:ext cx="371475" cy="0"/>
              </a:xfrm>
              <a:prstGeom prst="line">
                <a:avLst/>
              </a:prstGeom>
              <a:noFill/>
              <a:ln w="43" cap="rnd">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121" name="Rectangle 132"/>
              <p:cNvSpPr>
                <a:spLocks noChangeArrowheads="1"/>
              </p:cNvSpPr>
              <p:nvPr/>
            </p:nvSpPr>
            <p:spPr bwMode="auto">
              <a:xfrm>
                <a:off x="6929438" y="1550987"/>
                <a:ext cx="68978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1000" dirty="0" smtClean="0">
                    <a:solidFill>
                      <a:srgbClr val="000000"/>
                    </a:solidFill>
                    <a:latin typeface="Calibri" panose="020F0502020204030204" pitchFamily="34" charset="0"/>
                  </a:rPr>
                  <a:t>Amputation</a:t>
                </a:r>
                <a:endParaRPr lang="en-US" altLang="en-US" sz="1800" dirty="0" smtClean="0">
                  <a:solidFill>
                    <a:srgbClr val="FFC000"/>
                  </a:solidFill>
                  <a:latin typeface="Calibri" panose="020F0502020204030204" pitchFamily="34" charset="0"/>
                </a:endParaRPr>
              </a:p>
            </p:txBody>
          </p:sp>
          <p:sp>
            <p:nvSpPr>
              <p:cNvPr id="122" name="Rectangle 133"/>
              <p:cNvSpPr>
                <a:spLocks noChangeArrowheads="1"/>
              </p:cNvSpPr>
              <p:nvPr/>
            </p:nvSpPr>
            <p:spPr bwMode="auto">
              <a:xfrm>
                <a:off x="7004050" y="1550988"/>
                <a:ext cx="7706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endParaRPr lang="en-US" altLang="en-US" sz="1800" dirty="0" smtClean="0">
                  <a:solidFill>
                    <a:srgbClr val="FFC000"/>
                  </a:solidFill>
                  <a:latin typeface="Calibri" panose="020F0502020204030204" pitchFamily="34" charset="0"/>
                </a:endParaRPr>
              </a:p>
            </p:txBody>
          </p:sp>
        </p:grpSp>
        <p:grpSp>
          <p:nvGrpSpPr>
            <p:cNvPr id="124" name="Group 123"/>
            <p:cNvGrpSpPr>
              <a:grpSpLocks/>
            </p:cNvGrpSpPr>
            <p:nvPr/>
          </p:nvGrpSpPr>
          <p:grpSpPr bwMode="auto">
            <a:xfrm>
              <a:off x="7240587" y="1970088"/>
              <a:ext cx="710628" cy="165100"/>
              <a:chOff x="6488113" y="1870075"/>
              <a:chExt cx="710629" cy="165100"/>
            </a:xfrm>
          </p:grpSpPr>
          <p:sp>
            <p:nvSpPr>
              <p:cNvPr id="125" name="Line 113"/>
              <p:cNvSpPr>
                <a:spLocks noChangeShapeType="1"/>
              </p:cNvSpPr>
              <p:nvPr/>
            </p:nvSpPr>
            <p:spPr bwMode="auto">
              <a:xfrm>
                <a:off x="6488113" y="1960563"/>
                <a:ext cx="371475" cy="0"/>
              </a:xfrm>
              <a:prstGeom prst="line">
                <a:avLst/>
              </a:prstGeom>
              <a:noFill/>
              <a:ln w="43" cap="rnd">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126" name="Freeform 115"/>
              <p:cNvSpPr>
                <a:spLocks/>
              </p:cNvSpPr>
              <p:nvPr/>
            </p:nvSpPr>
            <p:spPr bwMode="auto">
              <a:xfrm>
                <a:off x="6597650" y="1885950"/>
                <a:ext cx="149225" cy="149225"/>
              </a:xfrm>
              <a:custGeom>
                <a:avLst/>
                <a:gdLst>
                  <a:gd name="T0" fmla="*/ 47 w 94"/>
                  <a:gd name="T1" fmla="*/ 94 h 94"/>
                  <a:gd name="T2" fmla="*/ 0 w 94"/>
                  <a:gd name="T3" fmla="*/ 47 h 94"/>
                  <a:gd name="T4" fmla="*/ 47 w 94"/>
                  <a:gd name="T5" fmla="*/ 0 h 94"/>
                  <a:gd name="T6" fmla="*/ 94 w 94"/>
                  <a:gd name="T7" fmla="*/ 47 h 94"/>
                  <a:gd name="T8" fmla="*/ 47 w 94"/>
                  <a:gd name="T9" fmla="*/ 94 h 94"/>
                </a:gdLst>
                <a:ahLst/>
                <a:cxnLst>
                  <a:cxn ang="0">
                    <a:pos x="T0" y="T1"/>
                  </a:cxn>
                  <a:cxn ang="0">
                    <a:pos x="T2" y="T3"/>
                  </a:cxn>
                  <a:cxn ang="0">
                    <a:pos x="T4" y="T5"/>
                  </a:cxn>
                  <a:cxn ang="0">
                    <a:pos x="T6" y="T7"/>
                  </a:cxn>
                  <a:cxn ang="0">
                    <a:pos x="T8" y="T9"/>
                  </a:cxn>
                </a:cxnLst>
                <a:rect l="0" t="0" r="r" b="b"/>
                <a:pathLst>
                  <a:path w="94" h="94">
                    <a:moveTo>
                      <a:pt x="47" y="94"/>
                    </a:moveTo>
                    <a:lnTo>
                      <a:pt x="0" y="47"/>
                    </a:lnTo>
                    <a:lnTo>
                      <a:pt x="47" y="0"/>
                    </a:lnTo>
                    <a:lnTo>
                      <a:pt x="94" y="47"/>
                    </a:lnTo>
                    <a:lnTo>
                      <a:pt x="47" y="94"/>
                    </a:lnTo>
                    <a:close/>
                  </a:path>
                </a:pathLst>
              </a:custGeom>
              <a:ln>
                <a:headEnd/>
                <a:tailEnd/>
              </a:ln>
            </p:spPr>
            <p:style>
              <a:lnRef idx="0">
                <a:schemeClr val="accent4"/>
              </a:lnRef>
              <a:fillRef idx="3">
                <a:schemeClr val="accent4"/>
              </a:fillRef>
              <a:effectRef idx="3">
                <a:schemeClr val="accent4"/>
              </a:effectRef>
              <a:fontRef idx="minor">
                <a:schemeClr val="lt1"/>
              </a:fontRef>
            </p:style>
            <p:txBody>
              <a:bodyPr/>
              <a:lstStyle/>
              <a:p>
                <a:pPr>
                  <a:defRPr/>
                </a:pPr>
                <a:endParaRPr lang="en-US">
                  <a:solidFill>
                    <a:srgbClr val="0F56DC"/>
                  </a:solidFill>
                  <a:latin typeface="Calibri" panose="020F0502020204030204" pitchFamily="34" charset="0"/>
                </a:endParaRPr>
              </a:p>
            </p:txBody>
          </p:sp>
          <p:sp>
            <p:nvSpPr>
              <p:cNvPr id="127" name="Rectangle 136"/>
              <p:cNvSpPr>
                <a:spLocks noChangeArrowheads="1"/>
              </p:cNvSpPr>
              <p:nvPr/>
            </p:nvSpPr>
            <p:spPr bwMode="auto">
              <a:xfrm>
                <a:off x="6929438" y="1870075"/>
                <a:ext cx="26930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1000" smtClean="0">
                    <a:solidFill>
                      <a:srgbClr val="000000"/>
                    </a:solidFill>
                    <a:latin typeface="Calibri" panose="020F0502020204030204" pitchFamily="34" charset="0"/>
                  </a:rPr>
                  <a:t>ESRD</a:t>
                </a:r>
                <a:endParaRPr lang="en-US" altLang="en-US" sz="1800" smtClean="0">
                  <a:solidFill>
                    <a:srgbClr val="FFC000"/>
                  </a:solidFill>
                  <a:latin typeface="Calibri" panose="020F0502020204030204" pitchFamily="34" charset="0"/>
                </a:endParaRPr>
              </a:p>
            </p:txBody>
          </p:sp>
        </p:grpSp>
        <p:sp>
          <p:nvSpPr>
            <p:cNvPr id="128" name="Freeform 148"/>
            <p:cNvSpPr>
              <a:spLocks/>
            </p:cNvSpPr>
            <p:nvPr/>
          </p:nvSpPr>
          <p:spPr bwMode="auto">
            <a:xfrm>
              <a:off x="2932113" y="4791076"/>
              <a:ext cx="149225" cy="127000"/>
            </a:xfrm>
            <a:custGeom>
              <a:avLst/>
              <a:gdLst>
                <a:gd name="T0" fmla="*/ 23 w 94"/>
                <a:gd name="T1" fmla="*/ 80 h 80"/>
                <a:gd name="T2" fmla="*/ 0 w 94"/>
                <a:gd name="T3" fmla="*/ 40 h 80"/>
                <a:gd name="T4" fmla="*/ 23 w 94"/>
                <a:gd name="T5" fmla="*/ 0 h 80"/>
                <a:gd name="T6" fmla="*/ 71 w 94"/>
                <a:gd name="T7" fmla="*/ 0 h 80"/>
                <a:gd name="T8" fmla="*/ 94 w 94"/>
                <a:gd name="T9" fmla="*/ 40 h 80"/>
                <a:gd name="T10" fmla="*/ 71 w 94"/>
                <a:gd name="T11" fmla="*/ 80 h 80"/>
                <a:gd name="T12" fmla="*/ 23 w 94"/>
                <a:gd name="T13" fmla="*/ 80 h 80"/>
              </a:gdLst>
              <a:ahLst/>
              <a:cxnLst>
                <a:cxn ang="0">
                  <a:pos x="T0" y="T1"/>
                </a:cxn>
                <a:cxn ang="0">
                  <a:pos x="T2" y="T3"/>
                </a:cxn>
                <a:cxn ang="0">
                  <a:pos x="T4" y="T5"/>
                </a:cxn>
                <a:cxn ang="0">
                  <a:pos x="T6" y="T7"/>
                </a:cxn>
                <a:cxn ang="0">
                  <a:pos x="T8" y="T9"/>
                </a:cxn>
                <a:cxn ang="0">
                  <a:pos x="T10" y="T11"/>
                </a:cxn>
                <a:cxn ang="0">
                  <a:pos x="T12" y="T13"/>
                </a:cxn>
              </a:cxnLst>
              <a:rect l="0" t="0" r="r" b="b"/>
              <a:pathLst>
                <a:path w="94" h="80">
                  <a:moveTo>
                    <a:pt x="23" y="80"/>
                  </a:moveTo>
                  <a:lnTo>
                    <a:pt x="0" y="40"/>
                  </a:lnTo>
                  <a:lnTo>
                    <a:pt x="23" y="0"/>
                  </a:lnTo>
                  <a:lnTo>
                    <a:pt x="71" y="0"/>
                  </a:lnTo>
                  <a:lnTo>
                    <a:pt x="94" y="40"/>
                  </a:lnTo>
                  <a:lnTo>
                    <a:pt x="71" y="80"/>
                  </a:lnTo>
                  <a:lnTo>
                    <a:pt x="23" y="80"/>
                  </a:lnTo>
                  <a:close/>
                </a:path>
              </a:pathLst>
            </a:custGeom>
            <a:ln/>
            <a:extLst/>
          </p:spPr>
          <p:style>
            <a:lnRef idx="0">
              <a:schemeClr val="accent6"/>
            </a:lnRef>
            <a:fillRef idx="3">
              <a:schemeClr val="accent6"/>
            </a:fillRef>
            <a:effectRef idx="3">
              <a:schemeClr val="accent6"/>
            </a:effectRef>
            <a:fontRef idx="minor">
              <a:schemeClr val="lt1"/>
            </a:fontRef>
          </p:style>
          <p:txBody>
            <a:bodyPr/>
            <a:lstStyle/>
            <a:p>
              <a:pPr>
                <a:defRPr/>
              </a:pPr>
              <a:endParaRPr lang="en-US">
                <a:solidFill>
                  <a:srgbClr val="0F56DC"/>
                </a:solidFill>
                <a:latin typeface="Calibri" panose="020F0502020204030204" pitchFamily="34" charset="0"/>
              </a:endParaRPr>
            </a:p>
          </p:txBody>
        </p:sp>
        <p:sp>
          <p:nvSpPr>
            <p:cNvPr id="129" name="Freeform 149"/>
            <p:cNvSpPr>
              <a:spLocks/>
            </p:cNvSpPr>
            <p:nvPr/>
          </p:nvSpPr>
          <p:spPr bwMode="auto">
            <a:xfrm>
              <a:off x="4116388" y="4918076"/>
              <a:ext cx="146050" cy="127000"/>
            </a:xfrm>
            <a:custGeom>
              <a:avLst/>
              <a:gdLst>
                <a:gd name="T0" fmla="*/ 24 w 92"/>
                <a:gd name="T1" fmla="*/ 80 h 80"/>
                <a:gd name="T2" fmla="*/ 0 w 92"/>
                <a:gd name="T3" fmla="*/ 40 h 80"/>
                <a:gd name="T4" fmla="*/ 24 w 92"/>
                <a:gd name="T5" fmla="*/ 0 h 80"/>
                <a:gd name="T6" fmla="*/ 71 w 92"/>
                <a:gd name="T7" fmla="*/ 0 h 80"/>
                <a:gd name="T8" fmla="*/ 92 w 92"/>
                <a:gd name="T9" fmla="*/ 40 h 80"/>
                <a:gd name="T10" fmla="*/ 71 w 92"/>
                <a:gd name="T11" fmla="*/ 80 h 80"/>
                <a:gd name="T12" fmla="*/ 24 w 92"/>
                <a:gd name="T13" fmla="*/ 80 h 80"/>
              </a:gdLst>
              <a:ahLst/>
              <a:cxnLst>
                <a:cxn ang="0">
                  <a:pos x="T0" y="T1"/>
                </a:cxn>
                <a:cxn ang="0">
                  <a:pos x="T2" y="T3"/>
                </a:cxn>
                <a:cxn ang="0">
                  <a:pos x="T4" y="T5"/>
                </a:cxn>
                <a:cxn ang="0">
                  <a:pos x="T6" y="T7"/>
                </a:cxn>
                <a:cxn ang="0">
                  <a:pos x="T8" y="T9"/>
                </a:cxn>
                <a:cxn ang="0">
                  <a:pos x="T10" y="T11"/>
                </a:cxn>
                <a:cxn ang="0">
                  <a:pos x="T12" y="T13"/>
                </a:cxn>
              </a:cxnLst>
              <a:rect l="0" t="0" r="r" b="b"/>
              <a:pathLst>
                <a:path w="92" h="80">
                  <a:moveTo>
                    <a:pt x="24" y="80"/>
                  </a:moveTo>
                  <a:lnTo>
                    <a:pt x="0" y="40"/>
                  </a:lnTo>
                  <a:lnTo>
                    <a:pt x="24" y="0"/>
                  </a:lnTo>
                  <a:lnTo>
                    <a:pt x="71" y="0"/>
                  </a:lnTo>
                  <a:lnTo>
                    <a:pt x="92" y="40"/>
                  </a:lnTo>
                  <a:lnTo>
                    <a:pt x="71" y="80"/>
                  </a:lnTo>
                  <a:lnTo>
                    <a:pt x="24" y="80"/>
                  </a:lnTo>
                  <a:close/>
                </a:path>
              </a:pathLst>
            </a:custGeom>
            <a:ln/>
            <a:extLst/>
          </p:spPr>
          <p:style>
            <a:lnRef idx="0">
              <a:schemeClr val="accent6"/>
            </a:lnRef>
            <a:fillRef idx="3">
              <a:schemeClr val="accent6"/>
            </a:fillRef>
            <a:effectRef idx="3">
              <a:schemeClr val="accent6"/>
            </a:effectRef>
            <a:fontRef idx="minor">
              <a:schemeClr val="lt1"/>
            </a:fontRef>
          </p:style>
          <p:txBody>
            <a:bodyPr/>
            <a:lstStyle/>
            <a:p>
              <a:pPr>
                <a:defRPr/>
              </a:pPr>
              <a:endParaRPr lang="en-US">
                <a:solidFill>
                  <a:srgbClr val="0F56DC"/>
                </a:solidFill>
                <a:latin typeface="Calibri" panose="020F0502020204030204" pitchFamily="34" charset="0"/>
              </a:endParaRPr>
            </a:p>
          </p:txBody>
        </p:sp>
        <p:sp>
          <p:nvSpPr>
            <p:cNvPr id="130" name="Freeform 150"/>
            <p:cNvSpPr>
              <a:spLocks/>
            </p:cNvSpPr>
            <p:nvPr/>
          </p:nvSpPr>
          <p:spPr bwMode="auto">
            <a:xfrm>
              <a:off x="5313363" y="5226051"/>
              <a:ext cx="146050" cy="123825"/>
            </a:xfrm>
            <a:custGeom>
              <a:avLst/>
              <a:gdLst>
                <a:gd name="T0" fmla="*/ 21 w 92"/>
                <a:gd name="T1" fmla="*/ 78 h 78"/>
                <a:gd name="T2" fmla="*/ 0 w 92"/>
                <a:gd name="T3" fmla="*/ 40 h 78"/>
                <a:gd name="T4" fmla="*/ 21 w 92"/>
                <a:gd name="T5" fmla="*/ 0 h 78"/>
                <a:gd name="T6" fmla="*/ 68 w 92"/>
                <a:gd name="T7" fmla="*/ 0 h 78"/>
                <a:gd name="T8" fmla="*/ 92 w 92"/>
                <a:gd name="T9" fmla="*/ 40 h 78"/>
                <a:gd name="T10" fmla="*/ 68 w 92"/>
                <a:gd name="T11" fmla="*/ 78 h 78"/>
                <a:gd name="T12" fmla="*/ 21 w 92"/>
                <a:gd name="T13" fmla="*/ 78 h 78"/>
              </a:gdLst>
              <a:ahLst/>
              <a:cxnLst>
                <a:cxn ang="0">
                  <a:pos x="T0" y="T1"/>
                </a:cxn>
                <a:cxn ang="0">
                  <a:pos x="T2" y="T3"/>
                </a:cxn>
                <a:cxn ang="0">
                  <a:pos x="T4" y="T5"/>
                </a:cxn>
                <a:cxn ang="0">
                  <a:pos x="T6" y="T7"/>
                </a:cxn>
                <a:cxn ang="0">
                  <a:pos x="T8" y="T9"/>
                </a:cxn>
                <a:cxn ang="0">
                  <a:pos x="T10" y="T11"/>
                </a:cxn>
                <a:cxn ang="0">
                  <a:pos x="T12" y="T13"/>
                </a:cxn>
              </a:cxnLst>
              <a:rect l="0" t="0" r="r" b="b"/>
              <a:pathLst>
                <a:path w="92" h="78">
                  <a:moveTo>
                    <a:pt x="21" y="78"/>
                  </a:moveTo>
                  <a:lnTo>
                    <a:pt x="0" y="40"/>
                  </a:lnTo>
                  <a:lnTo>
                    <a:pt x="21" y="0"/>
                  </a:lnTo>
                  <a:lnTo>
                    <a:pt x="68" y="0"/>
                  </a:lnTo>
                  <a:lnTo>
                    <a:pt x="92" y="40"/>
                  </a:lnTo>
                  <a:lnTo>
                    <a:pt x="68" y="78"/>
                  </a:lnTo>
                  <a:lnTo>
                    <a:pt x="21" y="78"/>
                  </a:lnTo>
                  <a:close/>
                </a:path>
              </a:pathLst>
            </a:custGeom>
            <a:ln/>
            <a:extLst/>
          </p:spPr>
          <p:style>
            <a:lnRef idx="0">
              <a:schemeClr val="accent6"/>
            </a:lnRef>
            <a:fillRef idx="3">
              <a:schemeClr val="accent6"/>
            </a:fillRef>
            <a:effectRef idx="3">
              <a:schemeClr val="accent6"/>
            </a:effectRef>
            <a:fontRef idx="minor">
              <a:schemeClr val="lt1"/>
            </a:fontRef>
          </p:style>
          <p:txBody>
            <a:bodyPr/>
            <a:lstStyle/>
            <a:p>
              <a:pPr>
                <a:defRPr/>
              </a:pPr>
              <a:endParaRPr lang="en-US">
                <a:solidFill>
                  <a:srgbClr val="0F56DC"/>
                </a:solidFill>
                <a:latin typeface="Calibri" panose="020F0502020204030204" pitchFamily="34" charset="0"/>
              </a:endParaRPr>
            </a:p>
          </p:txBody>
        </p:sp>
        <p:sp>
          <p:nvSpPr>
            <p:cNvPr id="131" name="Freeform 151"/>
            <p:cNvSpPr>
              <a:spLocks/>
            </p:cNvSpPr>
            <p:nvPr/>
          </p:nvSpPr>
          <p:spPr bwMode="auto">
            <a:xfrm>
              <a:off x="6497638" y="5334001"/>
              <a:ext cx="146050" cy="127000"/>
            </a:xfrm>
            <a:custGeom>
              <a:avLst/>
              <a:gdLst>
                <a:gd name="T0" fmla="*/ 22 w 92"/>
                <a:gd name="T1" fmla="*/ 80 h 80"/>
                <a:gd name="T2" fmla="*/ 0 w 92"/>
                <a:gd name="T3" fmla="*/ 40 h 80"/>
                <a:gd name="T4" fmla="*/ 22 w 92"/>
                <a:gd name="T5" fmla="*/ 0 h 80"/>
                <a:gd name="T6" fmla="*/ 69 w 92"/>
                <a:gd name="T7" fmla="*/ 0 h 80"/>
                <a:gd name="T8" fmla="*/ 92 w 92"/>
                <a:gd name="T9" fmla="*/ 40 h 80"/>
                <a:gd name="T10" fmla="*/ 69 w 92"/>
                <a:gd name="T11" fmla="*/ 80 h 80"/>
                <a:gd name="T12" fmla="*/ 22 w 92"/>
                <a:gd name="T13" fmla="*/ 80 h 80"/>
              </a:gdLst>
              <a:ahLst/>
              <a:cxnLst>
                <a:cxn ang="0">
                  <a:pos x="T0" y="T1"/>
                </a:cxn>
                <a:cxn ang="0">
                  <a:pos x="T2" y="T3"/>
                </a:cxn>
                <a:cxn ang="0">
                  <a:pos x="T4" y="T5"/>
                </a:cxn>
                <a:cxn ang="0">
                  <a:pos x="T6" y="T7"/>
                </a:cxn>
                <a:cxn ang="0">
                  <a:pos x="T8" y="T9"/>
                </a:cxn>
                <a:cxn ang="0">
                  <a:pos x="T10" y="T11"/>
                </a:cxn>
                <a:cxn ang="0">
                  <a:pos x="T12" y="T13"/>
                </a:cxn>
              </a:cxnLst>
              <a:rect l="0" t="0" r="r" b="b"/>
              <a:pathLst>
                <a:path w="92" h="80">
                  <a:moveTo>
                    <a:pt x="22" y="80"/>
                  </a:moveTo>
                  <a:lnTo>
                    <a:pt x="0" y="40"/>
                  </a:lnTo>
                  <a:lnTo>
                    <a:pt x="22" y="0"/>
                  </a:lnTo>
                  <a:lnTo>
                    <a:pt x="69" y="0"/>
                  </a:lnTo>
                  <a:lnTo>
                    <a:pt x="92" y="40"/>
                  </a:lnTo>
                  <a:lnTo>
                    <a:pt x="69" y="80"/>
                  </a:lnTo>
                  <a:lnTo>
                    <a:pt x="22" y="80"/>
                  </a:lnTo>
                  <a:close/>
                </a:path>
              </a:pathLst>
            </a:custGeom>
            <a:ln/>
            <a:extLst/>
          </p:spPr>
          <p:style>
            <a:lnRef idx="0">
              <a:schemeClr val="accent6"/>
            </a:lnRef>
            <a:fillRef idx="3">
              <a:schemeClr val="accent6"/>
            </a:fillRef>
            <a:effectRef idx="3">
              <a:schemeClr val="accent6"/>
            </a:effectRef>
            <a:fontRef idx="minor">
              <a:schemeClr val="lt1"/>
            </a:fontRef>
          </p:style>
          <p:txBody>
            <a:bodyPr/>
            <a:lstStyle/>
            <a:p>
              <a:pPr>
                <a:defRPr/>
              </a:pPr>
              <a:endParaRPr lang="en-US">
                <a:solidFill>
                  <a:srgbClr val="0F56DC"/>
                </a:solidFill>
                <a:latin typeface="Calibri" panose="020F0502020204030204" pitchFamily="34" charset="0"/>
              </a:endParaRPr>
            </a:p>
          </p:txBody>
        </p:sp>
        <p:sp>
          <p:nvSpPr>
            <p:cNvPr id="132" name="Freeform 152"/>
            <p:cNvSpPr>
              <a:spLocks/>
            </p:cNvSpPr>
            <p:nvPr/>
          </p:nvSpPr>
          <p:spPr bwMode="auto">
            <a:xfrm>
              <a:off x="7689850" y="5397501"/>
              <a:ext cx="147638" cy="128588"/>
            </a:xfrm>
            <a:custGeom>
              <a:avLst/>
              <a:gdLst>
                <a:gd name="T0" fmla="*/ 22 w 93"/>
                <a:gd name="T1" fmla="*/ 81 h 81"/>
                <a:gd name="T2" fmla="*/ 0 w 93"/>
                <a:gd name="T3" fmla="*/ 40 h 81"/>
                <a:gd name="T4" fmla="*/ 22 w 93"/>
                <a:gd name="T5" fmla="*/ 0 h 81"/>
                <a:gd name="T6" fmla="*/ 69 w 93"/>
                <a:gd name="T7" fmla="*/ 0 h 81"/>
                <a:gd name="T8" fmla="*/ 93 w 93"/>
                <a:gd name="T9" fmla="*/ 40 h 81"/>
                <a:gd name="T10" fmla="*/ 69 w 93"/>
                <a:gd name="T11" fmla="*/ 81 h 81"/>
                <a:gd name="T12" fmla="*/ 22 w 93"/>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22" y="81"/>
                  </a:moveTo>
                  <a:lnTo>
                    <a:pt x="0" y="40"/>
                  </a:lnTo>
                  <a:lnTo>
                    <a:pt x="22" y="0"/>
                  </a:lnTo>
                  <a:lnTo>
                    <a:pt x="69" y="0"/>
                  </a:lnTo>
                  <a:lnTo>
                    <a:pt x="93" y="40"/>
                  </a:lnTo>
                  <a:lnTo>
                    <a:pt x="69" y="81"/>
                  </a:lnTo>
                  <a:lnTo>
                    <a:pt x="22" y="81"/>
                  </a:lnTo>
                  <a:close/>
                </a:path>
              </a:pathLst>
            </a:custGeom>
            <a:ln/>
            <a:extLst/>
          </p:spPr>
          <p:style>
            <a:lnRef idx="0">
              <a:schemeClr val="accent6"/>
            </a:lnRef>
            <a:fillRef idx="3">
              <a:schemeClr val="accent6"/>
            </a:fillRef>
            <a:effectRef idx="3">
              <a:schemeClr val="accent6"/>
            </a:effectRef>
            <a:fontRef idx="minor">
              <a:schemeClr val="lt1"/>
            </a:fontRef>
          </p:style>
          <p:txBody>
            <a:bodyPr/>
            <a:lstStyle/>
            <a:p>
              <a:pPr>
                <a:defRPr/>
              </a:pPr>
              <a:endParaRPr lang="en-US">
                <a:solidFill>
                  <a:srgbClr val="0F56DC"/>
                </a:solidFill>
                <a:latin typeface="Calibri" panose="020F0502020204030204" pitchFamily="34" charset="0"/>
              </a:endParaRPr>
            </a:p>
          </p:txBody>
        </p:sp>
        <p:grpSp>
          <p:nvGrpSpPr>
            <p:cNvPr id="133" name="Group 132"/>
            <p:cNvGrpSpPr>
              <a:grpSpLocks/>
            </p:cNvGrpSpPr>
            <p:nvPr/>
          </p:nvGrpSpPr>
          <p:grpSpPr bwMode="auto">
            <a:xfrm>
              <a:off x="7240588" y="2274888"/>
              <a:ext cx="1513848" cy="160338"/>
              <a:chOff x="6488113" y="2174875"/>
              <a:chExt cx="1513848" cy="160338"/>
            </a:xfrm>
          </p:grpSpPr>
          <p:sp>
            <p:nvSpPr>
              <p:cNvPr id="134" name="Line 114"/>
              <p:cNvSpPr>
                <a:spLocks noChangeShapeType="1"/>
              </p:cNvSpPr>
              <p:nvPr/>
            </p:nvSpPr>
            <p:spPr bwMode="auto">
              <a:xfrm>
                <a:off x="6488113" y="2271713"/>
                <a:ext cx="371475" cy="0"/>
              </a:xfrm>
              <a:prstGeom prst="line">
                <a:avLst/>
              </a:prstGeom>
              <a:noFill/>
              <a:ln w="43" cap="rnd">
                <a:solidFill>
                  <a:schemeClr val="tx1"/>
                </a:solidFill>
                <a:prstDash val="solid"/>
                <a:miter lim="800000"/>
                <a:headEnd/>
                <a:tailEnd/>
              </a:ln>
              <a:extLst>
                <a:ext uri="{909E8E84-426E-40DD-AFC4-6F175D3DCCD1}">
                  <a14:hiddenFill xmlns:a14="http://schemas.microsoft.com/office/drawing/2010/main">
                    <a:noFill/>
                  </a14:hiddenFill>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135" name="Rectangle 137"/>
              <p:cNvSpPr>
                <a:spLocks noChangeArrowheads="1"/>
              </p:cNvSpPr>
              <p:nvPr/>
            </p:nvSpPr>
            <p:spPr bwMode="auto">
              <a:xfrm>
                <a:off x="6929438" y="2174875"/>
                <a:ext cx="7213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900" smtClean="0">
                    <a:solidFill>
                      <a:srgbClr val="000000"/>
                    </a:solidFill>
                    <a:latin typeface="Calibri" panose="020F0502020204030204" pitchFamily="34" charset="0"/>
                  </a:rPr>
                  <a:t>H</a:t>
                </a:r>
                <a:endParaRPr lang="en-US" altLang="en-US" sz="1800" smtClean="0">
                  <a:solidFill>
                    <a:srgbClr val="FFC000"/>
                  </a:solidFill>
                  <a:latin typeface="Calibri" panose="020F0502020204030204" pitchFamily="34" charset="0"/>
                </a:endParaRPr>
              </a:p>
            </p:txBody>
          </p:sp>
          <p:sp>
            <p:nvSpPr>
              <p:cNvPr id="136" name="Rectangle 138"/>
              <p:cNvSpPr>
                <a:spLocks noChangeArrowheads="1"/>
              </p:cNvSpPr>
              <p:nvPr/>
            </p:nvSpPr>
            <p:spPr bwMode="auto">
              <a:xfrm>
                <a:off x="7008813" y="2174875"/>
                <a:ext cx="17152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900" dirty="0" err="1" smtClean="0">
                    <a:solidFill>
                      <a:srgbClr val="000000"/>
                    </a:solidFill>
                    <a:latin typeface="Calibri" panose="020F0502020204030204" pitchFamily="34" charset="0"/>
                  </a:rPr>
                  <a:t>ype</a:t>
                </a:r>
                <a:endParaRPr lang="en-US" altLang="en-US" sz="1800" dirty="0" smtClean="0">
                  <a:solidFill>
                    <a:srgbClr val="FFC000"/>
                  </a:solidFill>
                  <a:latin typeface="Calibri" panose="020F0502020204030204" pitchFamily="34" charset="0"/>
                </a:endParaRPr>
              </a:p>
            </p:txBody>
          </p:sp>
          <p:sp>
            <p:nvSpPr>
              <p:cNvPr id="137" name="Rectangle 139"/>
              <p:cNvSpPr>
                <a:spLocks noChangeArrowheads="1"/>
              </p:cNvSpPr>
              <p:nvPr/>
            </p:nvSpPr>
            <p:spPr bwMode="auto">
              <a:xfrm>
                <a:off x="7194550" y="2174875"/>
                <a:ext cx="4007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900" smtClean="0">
                    <a:solidFill>
                      <a:srgbClr val="000000"/>
                    </a:solidFill>
                    <a:latin typeface="Calibri" panose="020F0502020204030204" pitchFamily="34" charset="0"/>
                  </a:rPr>
                  <a:t>r</a:t>
                </a:r>
                <a:endParaRPr lang="en-US" altLang="en-US" sz="1800" smtClean="0">
                  <a:solidFill>
                    <a:srgbClr val="FFC000"/>
                  </a:solidFill>
                  <a:latin typeface="Calibri" panose="020F0502020204030204" pitchFamily="34" charset="0"/>
                </a:endParaRPr>
              </a:p>
            </p:txBody>
          </p:sp>
          <p:sp>
            <p:nvSpPr>
              <p:cNvPr id="138" name="Rectangle 140"/>
              <p:cNvSpPr>
                <a:spLocks noChangeArrowheads="1"/>
              </p:cNvSpPr>
              <p:nvPr/>
            </p:nvSpPr>
            <p:spPr bwMode="auto">
              <a:xfrm>
                <a:off x="7232650" y="2174875"/>
                <a:ext cx="8175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900" smtClean="0">
                    <a:solidFill>
                      <a:srgbClr val="000000"/>
                    </a:solidFill>
                    <a:latin typeface="Calibri" panose="020F0502020204030204" pitchFamily="34" charset="0"/>
                  </a:rPr>
                  <a:t>gl</a:t>
                </a:r>
                <a:endParaRPr lang="en-US" altLang="en-US" sz="1800" smtClean="0">
                  <a:solidFill>
                    <a:srgbClr val="FFC000"/>
                  </a:solidFill>
                  <a:latin typeface="Calibri" panose="020F0502020204030204" pitchFamily="34" charset="0"/>
                </a:endParaRPr>
              </a:p>
            </p:txBody>
          </p:sp>
          <p:sp>
            <p:nvSpPr>
              <p:cNvPr id="139" name="Rectangle 141"/>
              <p:cNvSpPr>
                <a:spLocks noChangeArrowheads="1"/>
              </p:cNvSpPr>
              <p:nvPr/>
            </p:nvSpPr>
            <p:spPr bwMode="auto">
              <a:xfrm>
                <a:off x="7327900" y="2174875"/>
                <a:ext cx="5290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900" smtClean="0">
                    <a:solidFill>
                      <a:srgbClr val="000000"/>
                    </a:solidFill>
                    <a:latin typeface="Calibri" panose="020F0502020204030204" pitchFamily="34" charset="0"/>
                  </a:rPr>
                  <a:t>y</a:t>
                </a:r>
                <a:endParaRPr lang="en-US" altLang="en-US" sz="1800" smtClean="0">
                  <a:solidFill>
                    <a:srgbClr val="FFC000"/>
                  </a:solidFill>
                  <a:latin typeface="Calibri" panose="020F0502020204030204" pitchFamily="34" charset="0"/>
                </a:endParaRPr>
              </a:p>
            </p:txBody>
          </p:sp>
          <p:sp>
            <p:nvSpPr>
              <p:cNvPr id="140" name="Rectangle 142"/>
              <p:cNvSpPr>
                <a:spLocks noChangeArrowheads="1"/>
              </p:cNvSpPr>
              <p:nvPr/>
            </p:nvSpPr>
            <p:spPr bwMode="auto">
              <a:xfrm>
                <a:off x="7383463" y="2174875"/>
                <a:ext cx="4809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900" smtClean="0">
                    <a:solidFill>
                      <a:srgbClr val="000000"/>
                    </a:solidFill>
                    <a:latin typeface="Calibri" panose="020F0502020204030204" pitchFamily="34" charset="0"/>
                  </a:rPr>
                  <a:t>c</a:t>
                </a:r>
                <a:endParaRPr lang="en-US" altLang="en-US" sz="1800" smtClean="0">
                  <a:solidFill>
                    <a:srgbClr val="FFC000"/>
                  </a:solidFill>
                  <a:latin typeface="Calibri" panose="020F0502020204030204" pitchFamily="34" charset="0"/>
                </a:endParaRPr>
              </a:p>
            </p:txBody>
          </p:sp>
          <p:sp>
            <p:nvSpPr>
              <p:cNvPr id="141" name="Rectangle 143"/>
              <p:cNvSpPr>
                <a:spLocks noChangeArrowheads="1"/>
              </p:cNvSpPr>
              <p:nvPr/>
            </p:nvSpPr>
            <p:spPr bwMode="auto">
              <a:xfrm>
                <a:off x="7435850" y="2174875"/>
                <a:ext cx="22602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900" dirty="0" smtClean="0">
                    <a:solidFill>
                      <a:srgbClr val="000000"/>
                    </a:solidFill>
                    <a:latin typeface="Calibri" panose="020F0502020204030204" pitchFamily="34" charset="0"/>
                  </a:rPr>
                  <a:t>emic</a:t>
                </a:r>
                <a:endParaRPr lang="en-US" altLang="en-US" sz="1800" dirty="0" smtClean="0">
                  <a:solidFill>
                    <a:srgbClr val="FFC000"/>
                  </a:solidFill>
                  <a:latin typeface="Calibri" panose="020F0502020204030204" pitchFamily="34" charset="0"/>
                </a:endParaRPr>
              </a:p>
            </p:txBody>
          </p:sp>
          <p:sp>
            <p:nvSpPr>
              <p:cNvPr id="142" name="Rectangle 144"/>
              <p:cNvSpPr>
                <a:spLocks noChangeArrowheads="1"/>
              </p:cNvSpPr>
              <p:nvPr/>
            </p:nvSpPr>
            <p:spPr bwMode="auto">
              <a:xfrm>
                <a:off x="7704138" y="2174875"/>
                <a:ext cx="705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900" smtClean="0">
                    <a:solidFill>
                      <a:srgbClr val="000000"/>
                    </a:solidFill>
                    <a:latin typeface="Calibri" panose="020F0502020204030204" pitchFamily="34" charset="0"/>
                  </a:rPr>
                  <a:t>D</a:t>
                </a:r>
                <a:endParaRPr lang="en-US" altLang="en-US" sz="1800" smtClean="0">
                  <a:solidFill>
                    <a:srgbClr val="FFC000"/>
                  </a:solidFill>
                  <a:latin typeface="Calibri" panose="020F0502020204030204" pitchFamily="34" charset="0"/>
                </a:endParaRPr>
              </a:p>
            </p:txBody>
          </p:sp>
          <p:sp>
            <p:nvSpPr>
              <p:cNvPr id="143" name="Rectangle 145"/>
              <p:cNvSpPr>
                <a:spLocks noChangeArrowheads="1"/>
              </p:cNvSpPr>
              <p:nvPr/>
            </p:nvSpPr>
            <p:spPr bwMode="auto">
              <a:xfrm>
                <a:off x="7785100" y="2174875"/>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900" smtClean="0">
                    <a:solidFill>
                      <a:srgbClr val="000000"/>
                    </a:solidFill>
                    <a:latin typeface="Calibri" panose="020F0502020204030204" pitchFamily="34" charset="0"/>
                  </a:rPr>
                  <a:t>e</a:t>
                </a:r>
                <a:endParaRPr lang="en-US" altLang="en-US" sz="1800" smtClean="0">
                  <a:solidFill>
                    <a:srgbClr val="FFC000"/>
                  </a:solidFill>
                  <a:latin typeface="Calibri" panose="020F0502020204030204" pitchFamily="34" charset="0"/>
                </a:endParaRPr>
              </a:p>
            </p:txBody>
          </p:sp>
          <p:sp>
            <p:nvSpPr>
              <p:cNvPr id="144" name="Rectangle 146"/>
              <p:cNvSpPr>
                <a:spLocks noChangeArrowheads="1"/>
              </p:cNvSpPr>
              <p:nvPr/>
            </p:nvSpPr>
            <p:spPr bwMode="auto">
              <a:xfrm>
                <a:off x="7843838" y="2174875"/>
                <a:ext cx="5450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900" smtClean="0">
                    <a:solidFill>
                      <a:srgbClr val="000000"/>
                    </a:solidFill>
                    <a:latin typeface="Calibri" panose="020F0502020204030204" pitchFamily="34" charset="0"/>
                  </a:rPr>
                  <a:t>a</a:t>
                </a:r>
                <a:endParaRPr lang="en-US" altLang="en-US" sz="1800" smtClean="0">
                  <a:solidFill>
                    <a:srgbClr val="FFC000"/>
                  </a:solidFill>
                  <a:latin typeface="Calibri" panose="020F0502020204030204" pitchFamily="34" charset="0"/>
                </a:endParaRPr>
              </a:p>
            </p:txBody>
          </p:sp>
          <p:sp>
            <p:nvSpPr>
              <p:cNvPr id="145" name="Rectangle 147"/>
              <p:cNvSpPr>
                <a:spLocks noChangeArrowheads="1"/>
              </p:cNvSpPr>
              <p:nvPr/>
            </p:nvSpPr>
            <p:spPr bwMode="auto">
              <a:xfrm>
                <a:off x="7902575" y="2174875"/>
                <a:ext cx="9938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900" smtClean="0">
                    <a:solidFill>
                      <a:srgbClr val="000000"/>
                    </a:solidFill>
                    <a:latin typeface="Calibri" panose="020F0502020204030204" pitchFamily="34" charset="0"/>
                  </a:rPr>
                  <a:t>th</a:t>
                </a:r>
                <a:endParaRPr lang="en-US" altLang="en-US" sz="1800" smtClean="0">
                  <a:solidFill>
                    <a:srgbClr val="FFC000"/>
                  </a:solidFill>
                  <a:latin typeface="Calibri" panose="020F0502020204030204" pitchFamily="34" charset="0"/>
                </a:endParaRPr>
              </a:p>
            </p:txBody>
          </p:sp>
          <p:sp>
            <p:nvSpPr>
              <p:cNvPr id="146" name="Freeform 153"/>
              <p:cNvSpPr>
                <a:spLocks/>
              </p:cNvSpPr>
              <p:nvPr/>
            </p:nvSpPr>
            <p:spPr bwMode="auto">
              <a:xfrm>
                <a:off x="6600825" y="2208213"/>
                <a:ext cx="146050" cy="127000"/>
              </a:xfrm>
              <a:custGeom>
                <a:avLst/>
                <a:gdLst>
                  <a:gd name="T0" fmla="*/ 23 w 92"/>
                  <a:gd name="T1" fmla="*/ 80 h 80"/>
                  <a:gd name="T2" fmla="*/ 0 w 92"/>
                  <a:gd name="T3" fmla="*/ 40 h 80"/>
                  <a:gd name="T4" fmla="*/ 23 w 92"/>
                  <a:gd name="T5" fmla="*/ 0 h 80"/>
                  <a:gd name="T6" fmla="*/ 68 w 92"/>
                  <a:gd name="T7" fmla="*/ 0 h 80"/>
                  <a:gd name="T8" fmla="*/ 92 w 92"/>
                  <a:gd name="T9" fmla="*/ 40 h 80"/>
                  <a:gd name="T10" fmla="*/ 68 w 92"/>
                  <a:gd name="T11" fmla="*/ 80 h 80"/>
                  <a:gd name="T12" fmla="*/ 23 w 92"/>
                  <a:gd name="T13" fmla="*/ 80 h 80"/>
                </a:gdLst>
                <a:ahLst/>
                <a:cxnLst>
                  <a:cxn ang="0">
                    <a:pos x="T0" y="T1"/>
                  </a:cxn>
                  <a:cxn ang="0">
                    <a:pos x="T2" y="T3"/>
                  </a:cxn>
                  <a:cxn ang="0">
                    <a:pos x="T4" y="T5"/>
                  </a:cxn>
                  <a:cxn ang="0">
                    <a:pos x="T6" y="T7"/>
                  </a:cxn>
                  <a:cxn ang="0">
                    <a:pos x="T8" y="T9"/>
                  </a:cxn>
                  <a:cxn ang="0">
                    <a:pos x="T10" y="T11"/>
                  </a:cxn>
                  <a:cxn ang="0">
                    <a:pos x="T12" y="T13"/>
                  </a:cxn>
                </a:cxnLst>
                <a:rect l="0" t="0" r="r" b="b"/>
                <a:pathLst>
                  <a:path w="92" h="80">
                    <a:moveTo>
                      <a:pt x="23" y="80"/>
                    </a:moveTo>
                    <a:lnTo>
                      <a:pt x="0" y="40"/>
                    </a:lnTo>
                    <a:lnTo>
                      <a:pt x="23" y="0"/>
                    </a:lnTo>
                    <a:lnTo>
                      <a:pt x="68" y="0"/>
                    </a:lnTo>
                    <a:lnTo>
                      <a:pt x="92" y="40"/>
                    </a:lnTo>
                    <a:lnTo>
                      <a:pt x="68" y="80"/>
                    </a:lnTo>
                    <a:lnTo>
                      <a:pt x="23" y="80"/>
                    </a:lnTo>
                    <a:close/>
                  </a:path>
                </a:pathLst>
              </a:custGeom>
              <a:ln/>
              <a:extLst/>
            </p:spPr>
            <p:style>
              <a:lnRef idx="0">
                <a:schemeClr val="accent6"/>
              </a:lnRef>
              <a:fillRef idx="3">
                <a:schemeClr val="accent6"/>
              </a:fillRef>
              <a:effectRef idx="3">
                <a:schemeClr val="accent6"/>
              </a:effectRef>
              <a:fontRef idx="minor">
                <a:schemeClr val="lt1"/>
              </a:fontRef>
            </p:style>
            <p:txBody>
              <a:bodyPr/>
              <a:lstStyle/>
              <a:p>
                <a:pPr>
                  <a:defRPr/>
                </a:pPr>
                <a:endParaRPr lang="en-US">
                  <a:solidFill>
                    <a:srgbClr val="0F56DC"/>
                  </a:solidFill>
                  <a:latin typeface="Calibri" panose="020F0502020204030204" pitchFamily="34" charset="0"/>
                </a:endParaRPr>
              </a:p>
            </p:txBody>
          </p:sp>
        </p:grpSp>
        <p:grpSp>
          <p:nvGrpSpPr>
            <p:cNvPr id="147" name="Group 1151"/>
            <p:cNvGrpSpPr>
              <a:grpSpLocks/>
            </p:cNvGrpSpPr>
            <p:nvPr/>
          </p:nvGrpSpPr>
          <p:grpSpPr bwMode="auto">
            <a:xfrm>
              <a:off x="2106613" y="1087438"/>
              <a:ext cx="6011862" cy="4822855"/>
              <a:chOff x="1255713" y="850900"/>
              <a:chExt cx="6011863" cy="4822855"/>
            </a:xfrm>
          </p:grpSpPr>
          <p:sp>
            <p:nvSpPr>
              <p:cNvPr id="148" name="Line 21"/>
              <p:cNvSpPr>
                <a:spLocks noChangeShapeType="1"/>
              </p:cNvSpPr>
              <p:nvPr/>
            </p:nvSpPr>
            <p:spPr bwMode="auto">
              <a:xfrm>
                <a:off x="1662113" y="4256088"/>
                <a:ext cx="5605463" cy="0"/>
              </a:xfrm>
              <a:prstGeom prst="line">
                <a:avLst/>
              </a:prstGeom>
              <a:noFill/>
              <a:ln w="10" cap="flat">
                <a:solidFill>
                  <a:schemeClr val="tx1"/>
                </a:solidFill>
                <a:prstDash val="solid"/>
                <a:round/>
                <a:headEnd/>
                <a:tailEnd/>
              </a:ln>
              <a:extLst>
                <a:ext uri="{909E8E84-426E-40DD-AFC4-6F175D3DCCD1}">
                  <a14:hiddenFill xmlns:a14="http://schemas.microsoft.com/office/drawing/2010/main">
                    <a:noFill/>
                  </a14:hiddenFill>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149" name="Line 39"/>
              <p:cNvSpPr>
                <a:spLocks noChangeShapeType="1"/>
              </p:cNvSpPr>
              <p:nvPr/>
            </p:nvSpPr>
            <p:spPr bwMode="auto">
              <a:xfrm>
                <a:off x="1662113" y="5586413"/>
                <a:ext cx="5605463" cy="0"/>
              </a:xfrm>
              <a:prstGeom prst="line">
                <a:avLst/>
              </a:prstGeom>
              <a:noFill/>
              <a:ln w="10" cap="flat">
                <a:solidFill>
                  <a:schemeClr val="tx1"/>
                </a:solidFill>
                <a:prstDash val="solid"/>
                <a:round/>
                <a:headEnd/>
                <a:tailEnd/>
              </a:ln>
              <a:extLst>
                <a:ext uri="{909E8E84-426E-40DD-AFC4-6F175D3DCCD1}">
                  <a14:hiddenFill xmlns:a14="http://schemas.microsoft.com/office/drawing/2010/main">
                    <a:noFill/>
                  </a14:hiddenFill>
                </a:ext>
              </a:extLst>
            </p:spPr>
            <p:txBody>
              <a:bodyPr/>
              <a:lstStyle/>
              <a:p>
                <a:pPr>
                  <a:defRPr/>
                </a:pPr>
                <a:endParaRPr lang="en-US">
                  <a:solidFill>
                    <a:srgbClr val="FFC000"/>
                  </a:solidFill>
                  <a:latin typeface="Calibri" panose="020F0502020204030204" pitchFamily="34" charset="0"/>
                  <a:cs typeface="Arial" pitchFamily="34" charset="0"/>
                </a:endParaRPr>
              </a:p>
            </p:txBody>
          </p:sp>
          <p:grpSp>
            <p:nvGrpSpPr>
              <p:cNvPr id="150" name="Group 1150"/>
              <p:cNvGrpSpPr>
                <a:grpSpLocks/>
              </p:cNvGrpSpPr>
              <p:nvPr/>
            </p:nvGrpSpPr>
            <p:grpSpPr bwMode="auto">
              <a:xfrm>
                <a:off x="1255713" y="850900"/>
                <a:ext cx="414337" cy="4822855"/>
                <a:chOff x="1255713" y="850900"/>
                <a:chExt cx="414337" cy="4822855"/>
              </a:xfrm>
            </p:grpSpPr>
            <p:sp>
              <p:nvSpPr>
                <p:cNvPr id="151" name="Freeform 37"/>
                <p:cNvSpPr>
                  <a:spLocks noEditPoints="1"/>
                </p:cNvSpPr>
                <p:nvPr/>
              </p:nvSpPr>
              <p:spPr bwMode="auto">
                <a:xfrm>
                  <a:off x="1579563" y="958850"/>
                  <a:ext cx="82550" cy="3297238"/>
                </a:xfrm>
                <a:custGeom>
                  <a:avLst/>
                  <a:gdLst>
                    <a:gd name="T0" fmla="*/ 0 w 52"/>
                    <a:gd name="T1" fmla="*/ 0 h 2077"/>
                    <a:gd name="T2" fmla="*/ 52 w 52"/>
                    <a:gd name="T3" fmla="*/ 0 h 2077"/>
                    <a:gd name="T4" fmla="*/ 0 w 52"/>
                    <a:gd name="T5" fmla="*/ 293 h 2077"/>
                    <a:gd name="T6" fmla="*/ 52 w 52"/>
                    <a:gd name="T7" fmla="*/ 293 h 2077"/>
                    <a:gd name="T8" fmla="*/ 0 w 52"/>
                    <a:gd name="T9" fmla="*/ 593 h 2077"/>
                    <a:gd name="T10" fmla="*/ 52 w 52"/>
                    <a:gd name="T11" fmla="*/ 593 h 2077"/>
                    <a:gd name="T12" fmla="*/ 0 w 52"/>
                    <a:gd name="T13" fmla="*/ 893 h 2077"/>
                    <a:gd name="T14" fmla="*/ 52 w 52"/>
                    <a:gd name="T15" fmla="*/ 893 h 2077"/>
                    <a:gd name="T16" fmla="*/ 0 w 52"/>
                    <a:gd name="T17" fmla="*/ 1184 h 2077"/>
                    <a:gd name="T18" fmla="*/ 52 w 52"/>
                    <a:gd name="T19" fmla="*/ 1184 h 2077"/>
                    <a:gd name="T20" fmla="*/ 0 w 52"/>
                    <a:gd name="T21" fmla="*/ 1484 h 2077"/>
                    <a:gd name="T22" fmla="*/ 52 w 52"/>
                    <a:gd name="T23" fmla="*/ 1484 h 2077"/>
                    <a:gd name="T24" fmla="*/ 0 w 52"/>
                    <a:gd name="T25" fmla="*/ 1777 h 2077"/>
                    <a:gd name="T26" fmla="*/ 52 w 52"/>
                    <a:gd name="T27" fmla="*/ 1777 h 2077"/>
                    <a:gd name="T28" fmla="*/ 0 w 52"/>
                    <a:gd name="T29" fmla="*/ 2077 h 2077"/>
                    <a:gd name="T30" fmla="*/ 52 w 52"/>
                    <a:gd name="T31" fmla="*/ 2077 h 2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2077">
                      <a:moveTo>
                        <a:pt x="0" y="0"/>
                      </a:moveTo>
                      <a:lnTo>
                        <a:pt x="52" y="0"/>
                      </a:lnTo>
                      <a:moveTo>
                        <a:pt x="0" y="293"/>
                      </a:moveTo>
                      <a:lnTo>
                        <a:pt x="52" y="293"/>
                      </a:lnTo>
                      <a:moveTo>
                        <a:pt x="0" y="593"/>
                      </a:moveTo>
                      <a:lnTo>
                        <a:pt x="52" y="593"/>
                      </a:lnTo>
                      <a:moveTo>
                        <a:pt x="0" y="893"/>
                      </a:moveTo>
                      <a:lnTo>
                        <a:pt x="52" y="893"/>
                      </a:lnTo>
                      <a:moveTo>
                        <a:pt x="0" y="1184"/>
                      </a:moveTo>
                      <a:lnTo>
                        <a:pt x="52" y="1184"/>
                      </a:lnTo>
                      <a:moveTo>
                        <a:pt x="0" y="1484"/>
                      </a:moveTo>
                      <a:lnTo>
                        <a:pt x="52" y="1484"/>
                      </a:lnTo>
                      <a:moveTo>
                        <a:pt x="0" y="1777"/>
                      </a:moveTo>
                      <a:lnTo>
                        <a:pt x="52" y="1777"/>
                      </a:lnTo>
                      <a:moveTo>
                        <a:pt x="0" y="2077"/>
                      </a:moveTo>
                      <a:lnTo>
                        <a:pt x="52" y="2077"/>
                      </a:lnTo>
                    </a:path>
                  </a:pathLst>
                </a:custGeom>
                <a:noFill/>
                <a:ln w="1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152" name="Line 38"/>
                <p:cNvSpPr>
                  <a:spLocks noChangeShapeType="1"/>
                </p:cNvSpPr>
                <p:nvPr/>
              </p:nvSpPr>
              <p:spPr bwMode="auto">
                <a:xfrm flipV="1">
                  <a:off x="1662113" y="955675"/>
                  <a:ext cx="0" cy="3303588"/>
                </a:xfrm>
                <a:prstGeom prst="line">
                  <a:avLst/>
                </a:prstGeom>
                <a:noFill/>
                <a:ln w="10" cap="flat">
                  <a:solidFill>
                    <a:schemeClr val="tx1"/>
                  </a:solidFill>
                  <a:prstDash val="solid"/>
                  <a:round/>
                  <a:headEnd/>
                  <a:tailEnd/>
                </a:ln>
                <a:extLst>
                  <a:ext uri="{909E8E84-426E-40DD-AFC4-6F175D3DCCD1}">
                    <a14:hiddenFill xmlns:a14="http://schemas.microsoft.com/office/drawing/2010/main">
                      <a:noFill/>
                    </a14:hiddenFill>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153" name="Line 40"/>
                <p:cNvSpPr>
                  <a:spLocks noChangeShapeType="1"/>
                </p:cNvSpPr>
                <p:nvPr/>
              </p:nvSpPr>
              <p:spPr bwMode="auto">
                <a:xfrm flipV="1">
                  <a:off x="1662113" y="4622800"/>
                  <a:ext cx="0" cy="963613"/>
                </a:xfrm>
                <a:prstGeom prst="line">
                  <a:avLst/>
                </a:prstGeom>
                <a:noFill/>
                <a:ln w="10" cap="flat">
                  <a:solidFill>
                    <a:schemeClr val="tx1"/>
                  </a:solidFill>
                  <a:prstDash val="solid"/>
                  <a:round/>
                  <a:headEnd/>
                  <a:tailEnd/>
                </a:ln>
                <a:extLst>
                  <a:ext uri="{909E8E84-426E-40DD-AFC4-6F175D3DCCD1}">
                    <a14:hiddenFill xmlns:a14="http://schemas.microsoft.com/office/drawing/2010/main">
                      <a:noFill/>
                    </a14:hiddenFill>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154" name="Rectangle 41"/>
                <p:cNvSpPr>
                  <a:spLocks noChangeArrowheads="1"/>
                </p:cNvSpPr>
                <p:nvPr/>
              </p:nvSpPr>
              <p:spPr bwMode="auto">
                <a:xfrm>
                  <a:off x="1325563" y="4148138"/>
                  <a:ext cx="169918"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1300" dirty="0" smtClean="0">
                      <a:solidFill>
                        <a:srgbClr val="000000"/>
                      </a:solidFill>
                      <a:latin typeface="Calibri" panose="020F0502020204030204" pitchFamily="34" charset="0"/>
                    </a:rPr>
                    <a:t>10</a:t>
                  </a:r>
                  <a:endParaRPr lang="en-US" altLang="en-US" sz="1800" dirty="0" smtClean="0">
                    <a:solidFill>
                      <a:srgbClr val="FFC000"/>
                    </a:solidFill>
                    <a:latin typeface="Calibri" panose="020F0502020204030204" pitchFamily="34" charset="0"/>
                  </a:endParaRPr>
                </a:p>
              </p:txBody>
            </p:sp>
            <p:sp>
              <p:nvSpPr>
                <p:cNvPr id="155" name="Rectangle 42"/>
                <p:cNvSpPr>
                  <a:spLocks noChangeArrowheads="1"/>
                </p:cNvSpPr>
                <p:nvPr/>
              </p:nvSpPr>
              <p:spPr bwMode="auto">
                <a:xfrm>
                  <a:off x="1325563" y="3659188"/>
                  <a:ext cx="169918"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1300" dirty="0" smtClean="0">
                      <a:solidFill>
                        <a:srgbClr val="000000"/>
                      </a:solidFill>
                      <a:latin typeface="Calibri" panose="020F0502020204030204" pitchFamily="34" charset="0"/>
                    </a:rPr>
                    <a:t>30</a:t>
                  </a:r>
                  <a:endParaRPr lang="en-US" altLang="en-US" sz="1800" dirty="0" smtClean="0">
                    <a:solidFill>
                      <a:srgbClr val="FFC000"/>
                    </a:solidFill>
                    <a:latin typeface="Calibri" panose="020F0502020204030204" pitchFamily="34" charset="0"/>
                  </a:endParaRPr>
                </a:p>
              </p:txBody>
            </p:sp>
            <p:sp>
              <p:nvSpPr>
                <p:cNvPr id="156" name="Rectangle 48"/>
                <p:cNvSpPr>
                  <a:spLocks noChangeArrowheads="1"/>
                </p:cNvSpPr>
                <p:nvPr/>
              </p:nvSpPr>
              <p:spPr bwMode="auto">
                <a:xfrm>
                  <a:off x="1425575" y="4527550"/>
                  <a:ext cx="84960"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1300" dirty="0" smtClean="0">
                      <a:solidFill>
                        <a:srgbClr val="000000"/>
                      </a:solidFill>
                      <a:latin typeface="Calibri" panose="020F0502020204030204" pitchFamily="34" charset="0"/>
                    </a:rPr>
                    <a:t>5</a:t>
                  </a:r>
                  <a:endParaRPr lang="en-US" altLang="en-US" sz="1800" dirty="0" smtClean="0">
                    <a:solidFill>
                      <a:srgbClr val="FFC000"/>
                    </a:solidFill>
                    <a:latin typeface="Calibri" panose="020F0502020204030204" pitchFamily="34" charset="0"/>
                  </a:endParaRPr>
                </a:p>
              </p:txBody>
            </p:sp>
            <p:sp>
              <p:nvSpPr>
                <p:cNvPr id="157" name="Rectangle 49"/>
                <p:cNvSpPr>
                  <a:spLocks noChangeArrowheads="1"/>
                </p:cNvSpPr>
                <p:nvPr/>
              </p:nvSpPr>
              <p:spPr bwMode="auto">
                <a:xfrm>
                  <a:off x="1425575" y="4964113"/>
                  <a:ext cx="84960"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1300" dirty="0" smtClean="0">
                      <a:solidFill>
                        <a:srgbClr val="000000"/>
                      </a:solidFill>
                      <a:latin typeface="Calibri" panose="020F0502020204030204" pitchFamily="34" charset="0"/>
                    </a:rPr>
                    <a:t>3</a:t>
                  </a:r>
                  <a:endParaRPr lang="en-US" altLang="en-US" sz="1800" dirty="0" smtClean="0">
                    <a:solidFill>
                      <a:srgbClr val="FFC000"/>
                    </a:solidFill>
                    <a:latin typeface="Calibri" panose="020F0502020204030204" pitchFamily="34" charset="0"/>
                  </a:endParaRPr>
                </a:p>
              </p:txBody>
            </p:sp>
            <p:sp>
              <p:nvSpPr>
                <p:cNvPr id="158" name="Rectangle 50"/>
                <p:cNvSpPr>
                  <a:spLocks noChangeArrowheads="1"/>
                </p:cNvSpPr>
                <p:nvPr/>
              </p:nvSpPr>
              <p:spPr bwMode="auto">
                <a:xfrm>
                  <a:off x="1431925" y="5473700"/>
                  <a:ext cx="84960"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1300" dirty="0" smtClean="0">
                      <a:solidFill>
                        <a:srgbClr val="000000"/>
                      </a:solidFill>
                      <a:latin typeface="Calibri" panose="020F0502020204030204" pitchFamily="34" charset="0"/>
                    </a:rPr>
                    <a:t>1</a:t>
                  </a:r>
                  <a:endParaRPr lang="en-US" altLang="en-US" sz="1800" dirty="0" smtClean="0">
                    <a:solidFill>
                      <a:srgbClr val="FFC000"/>
                    </a:solidFill>
                    <a:latin typeface="Calibri" panose="020F0502020204030204" pitchFamily="34" charset="0"/>
                  </a:endParaRPr>
                </a:p>
              </p:txBody>
            </p:sp>
            <p:sp>
              <p:nvSpPr>
                <p:cNvPr id="159" name="Rectangle 51"/>
                <p:cNvSpPr>
                  <a:spLocks noChangeArrowheads="1"/>
                </p:cNvSpPr>
                <p:nvPr/>
              </p:nvSpPr>
              <p:spPr bwMode="auto">
                <a:xfrm>
                  <a:off x="1325563" y="3217863"/>
                  <a:ext cx="169918"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1300" dirty="0" smtClean="0">
                      <a:solidFill>
                        <a:srgbClr val="000000"/>
                      </a:solidFill>
                      <a:latin typeface="Calibri" panose="020F0502020204030204" pitchFamily="34" charset="0"/>
                    </a:rPr>
                    <a:t>50</a:t>
                  </a:r>
                  <a:endParaRPr lang="en-US" altLang="en-US" sz="1800" dirty="0" smtClean="0">
                    <a:solidFill>
                      <a:srgbClr val="FFC000"/>
                    </a:solidFill>
                    <a:latin typeface="Calibri" panose="020F0502020204030204" pitchFamily="34" charset="0"/>
                  </a:endParaRPr>
                </a:p>
              </p:txBody>
            </p:sp>
            <p:sp>
              <p:nvSpPr>
                <p:cNvPr id="160" name="Rectangle 52"/>
                <p:cNvSpPr>
                  <a:spLocks noChangeArrowheads="1"/>
                </p:cNvSpPr>
                <p:nvPr/>
              </p:nvSpPr>
              <p:spPr bwMode="auto">
                <a:xfrm>
                  <a:off x="1325563" y="2733675"/>
                  <a:ext cx="169918"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1300" dirty="0" smtClean="0">
                      <a:solidFill>
                        <a:srgbClr val="000000"/>
                      </a:solidFill>
                      <a:latin typeface="Calibri" panose="020F0502020204030204" pitchFamily="34" charset="0"/>
                    </a:rPr>
                    <a:t>70</a:t>
                  </a:r>
                  <a:endParaRPr lang="en-US" altLang="en-US" sz="1800" dirty="0" smtClean="0">
                    <a:solidFill>
                      <a:srgbClr val="FFC000"/>
                    </a:solidFill>
                    <a:latin typeface="Calibri" panose="020F0502020204030204" pitchFamily="34" charset="0"/>
                  </a:endParaRPr>
                </a:p>
              </p:txBody>
            </p:sp>
            <p:sp>
              <p:nvSpPr>
                <p:cNvPr id="161" name="Rectangle 53"/>
                <p:cNvSpPr>
                  <a:spLocks noChangeArrowheads="1"/>
                </p:cNvSpPr>
                <p:nvPr/>
              </p:nvSpPr>
              <p:spPr bwMode="auto">
                <a:xfrm>
                  <a:off x="1325563" y="2270125"/>
                  <a:ext cx="169918"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1300" dirty="0" smtClean="0">
                      <a:solidFill>
                        <a:srgbClr val="000000"/>
                      </a:solidFill>
                      <a:latin typeface="Calibri" panose="020F0502020204030204" pitchFamily="34" charset="0"/>
                    </a:rPr>
                    <a:t>90</a:t>
                  </a:r>
                  <a:endParaRPr lang="en-US" altLang="en-US" sz="1800" dirty="0" smtClean="0">
                    <a:solidFill>
                      <a:srgbClr val="FFC000"/>
                    </a:solidFill>
                    <a:latin typeface="Calibri" panose="020F0502020204030204" pitchFamily="34" charset="0"/>
                  </a:endParaRPr>
                </a:p>
              </p:txBody>
            </p:sp>
            <p:sp>
              <p:nvSpPr>
                <p:cNvPr id="162" name="Rectangle 54"/>
                <p:cNvSpPr>
                  <a:spLocks noChangeArrowheads="1"/>
                </p:cNvSpPr>
                <p:nvPr/>
              </p:nvSpPr>
              <p:spPr bwMode="auto">
                <a:xfrm>
                  <a:off x="1255713" y="1793875"/>
                  <a:ext cx="254878"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1300" dirty="0" smtClean="0">
                      <a:solidFill>
                        <a:srgbClr val="000000"/>
                      </a:solidFill>
                      <a:latin typeface="Calibri" panose="020F0502020204030204" pitchFamily="34" charset="0"/>
                    </a:rPr>
                    <a:t>110</a:t>
                  </a:r>
                  <a:endParaRPr lang="en-US" altLang="en-US" sz="1800" dirty="0" smtClean="0">
                    <a:solidFill>
                      <a:srgbClr val="FFC000"/>
                    </a:solidFill>
                    <a:latin typeface="Calibri" panose="020F0502020204030204" pitchFamily="34" charset="0"/>
                  </a:endParaRPr>
                </a:p>
              </p:txBody>
            </p:sp>
            <p:sp>
              <p:nvSpPr>
                <p:cNvPr id="163" name="Rectangle 55"/>
                <p:cNvSpPr>
                  <a:spLocks noChangeArrowheads="1"/>
                </p:cNvSpPr>
                <p:nvPr/>
              </p:nvSpPr>
              <p:spPr bwMode="auto">
                <a:xfrm>
                  <a:off x="1255713" y="1304925"/>
                  <a:ext cx="254878"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1300" smtClean="0">
                      <a:solidFill>
                        <a:srgbClr val="000000"/>
                      </a:solidFill>
                      <a:latin typeface="Calibri" panose="020F0502020204030204" pitchFamily="34" charset="0"/>
                    </a:rPr>
                    <a:t>130</a:t>
                  </a:r>
                  <a:endParaRPr lang="en-US" altLang="en-US" sz="1800" smtClean="0">
                    <a:solidFill>
                      <a:srgbClr val="FFC000"/>
                    </a:solidFill>
                    <a:latin typeface="Calibri" panose="020F0502020204030204" pitchFamily="34" charset="0"/>
                  </a:endParaRPr>
                </a:p>
              </p:txBody>
            </p:sp>
            <p:sp>
              <p:nvSpPr>
                <p:cNvPr id="164" name="Rectangle 56"/>
                <p:cNvSpPr>
                  <a:spLocks noChangeArrowheads="1"/>
                </p:cNvSpPr>
                <p:nvPr/>
              </p:nvSpPr>
              <p:spPr bwMode="auto">
                <a:xfrm>
                  <a:off x="1255713" y="850900"/>
                  <a:ext cx="254878"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3200">
                      <a:solidFill>
                        <a:schemeClr val="tx1"/>
                      </a:solidFill>
                      <a:latin typeface="Arial Narrow" pitchFamily="34" charset="0"/>
                      <a:cs typeface="Arial" pitchFamily="34" charset="0"/>
                    </a:defRPr>
                  </a:lvl1pPr>
                  <a:lvl2pPr marL="742950" indent="-285750" eaLnBrk="0" hangingPunct="0">
                    <a:defRPr sz="3200">
                      <a:solidFill>
                        <a:schemeClr val="tx1"/>
                      </a:solidFill>
                      <a:latin typeface="Arial Narrow" pitchFamily="34" charset="0"/>
                      <a:cs typeface="Arial" pitchFamily="34" charset="0"/>
                    </a:defRPr>
                  </a:lvl2pPr>
                  <a:lvl3pPr marL="1143000" indent="-228600" eaLnBrk="0" hangingPunct="0">
                    <a:defRPr sz="3200">
                      <a:solidFill>
                        <a:schemeClr val="tx1"/>
                      </a:solidFill>
                      <a:latin typeface="Arial Narrow" pitchFamily="34" charset="0"/>
                      <a:cs typeface="Arial" pitchFamily="34" charset="0"/>
                    </a:defRPr>
                  </a:lvl3pPr>
                  <a:lvl4pPr marL="1600200" indent="-228600" eaLnBrk="0" hangingPunct="0">
                    <a:defRPr sz="3200">
                      <a:solidFill>
                        <a:schemeClr val="tx1"/>
                      </a:solidFill>
                      <a:latin typeface="Arial Narrow" pitchFamily="34" charset="0"/>
                      <a:cs typeface="Arial" pitchFamily="34" charset="0"/>
                    </a:defRPr>
                  </a:lvl4pPr>
                  <a:lvl5pPr marL="2057400" indent="-228600" eaLnBrk="0" hangingPunct="0">
                    <a:defRPr sz="32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Narrow" pitchFamily="34" charset="0"/>
                      <a:cs typeface="Arial" pitchFamily="34" charset="0"/>
                    </a:defRPr>
                  </a:lvl9pPr>
                </a:lstStyle>
                <a:p>
                  <a:pPr eaLnBrk="1" fontAlgn="base" hangingPunct="1">
                    <a:spcBef>
                      <a:spcPct val="0"/>
                    </a:spcBef>
                    <a:spcAft>
                      <a:spcPct val="0"/>
                    </a:spcAft>
                  </a:pPr>
                  <a:r>
                    <a:rPr lang="en-US" altLang="en-US" sz="1300" dirty="0" smtClean="0">
                      <a:solidFill>
                        <a:srgbClr val="000000"/>
                      </a:solidFill>
                      <a:latin typeface="Calibri" panose="020F0502020204030204" pitchFamily="34" charset="0"/>
                    </a:rPr>
                    <a:t>150</a:t>
                  </a:r>
                  <a:endParaRPr lang="en-US" altLang="en-US" sz="1800" dirty="0" smtClean="0">
                    <a:solidFill>
                      <a:srgbClr val="FFC000"/>
                    </a:solidFill>
                    <a:latin typeface="Calibri" panose="020F0502020204030204" pitchFamily="34" charset="0"/>
                  </a:endParaRPr>
                </a:p>
              </p:txBody>
            </p:sp>
            <p:sp>
              <p:nvSpPr>
                <p:cNvPr id="165" name="Line 154"/>
                <p:cNvSpPr>
                  <a:spLocks noChangeShapeType="1"/>
                </p:cNvSpPr>
                <p:nvPr/>
              </p:nvSpPr>
              <p:spPr bwMode="auto">
                <a:xfrm>
                  <a:off x="1579563" y="4622800"/>
                  <a:ext cx="90487" cy="0"/>
                </a:xfrm>
                <a:prstGeom prst="line">
                  <a:avLst/>
                </a:prstGeom>
                <a:noFill/>
                <a:ln w="10" cap="flat">
                  <a:solidFill>
                    <a:schemeClr val="tx1"/>
                  </a:solidFill>
                  <a:prstDash val="solid"/>
                  <a:round/>
                  <a:headEnd/>
                  <a:tailEnd/>
                </a:ln>
                <a:extLst>
                  <a:ext uri="{909E8E84-426E-40DD-AFC4-6F175D3DCCD1}">
                    <a14:hiddenFill xmlns:a14="http://schemas.microsoft.com/office/drawing/2010/main">
                      <a:noFill/>
                    </a14:hiddenFill>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166" name="Line 155"/>
                <p:cNvSpPr>
                  <a:spLocks noChangeShapeType="1"/>
                </p:cNvSpPr>
                <p:nvPr/>
              </p:nvSpPr>
              <p:spPr bwMode="auto">
                <a:xfrm>
                  <a:off x="1579563" y="5076825"/>
                  <a:ext cx="90487" cy="0"/>
                </a:xfrm>
                <a:prstGeom prst="line">
                  <a:avLst/>
                </a:prstGeom>
                <a:noFill/>
                <a:ln w="10" cap="flat">
                  <a:solidFill>
                    <a:schemeClr val="tx1"/>
                  </a:solidFill>
                  <a:prstDash val="solid"/>
                  <a:round/>
                  <a:headEnd/>
                  <a:tailEnd/>
                </a:ln>
                <a:extLst>
                  <a:ext uri="{909E8E84-426E-40DD-AFC4-6F175D3DCCD1}">
                    <a14:hiddenFill xmlns:a14="http://schemas.microsoft.com/office/drawing/2010/main">
                      <a:noFill/>
                    </a14:hiddenFill>
                  </a:ext>
                </a:extLst>
              </p:spPr>
              <p:txBody>
                <a:bodyPr/>
                <a:lstStyle/>
                <a:p>
                  <a:pPr>
                    <a:defRPr/>
                  </a:pPr>
                  <a:endParaRPr lang="en-US">
                    <a:solidFill>
                      <a:srgbClr val="FFC000"/>
                    </a:solidFill>
                    <a:latin typeface="Calibri" panose="020F0502020204030204" pitchFamily="34" charset="0"/>
                    <a:cs typeface="Arial" pitchFamily="34" charset="0"/>
                  </a:endParaRPr>
                </a:p>
              </p:txBody>
            </p:sp>
            <p:sp>
              <p:nvSpPr>
                <p:cNvPr id="167" name="Line 156"/>
                <p:cNvSpPr>
                  <a:spLocks noChangeShapeType="1"/>
                </p:cNvSpPr>
                <p:nvPr/>
              </p:nvSpPr>
              <p:spPr bwMode="auto">
                <a:xfrm>
                  <a:off x="1579563" y="5586413"/>
                  <a:ext cx="90487" cy="0"/>
                </a:xfrm>
                <a:prstGeom prst="line">
                  <a:avLst/>
                </a:prstGeom>
                <a:noFill/>
                <a:ln w="10" cap="flat">
                  <a:solidFill>
                    <a:schemeClr val="tx1"/>
                  </a:solidFill>
                  <a:prstDash val="solid"/>
                  <a:round/>
                  <a:headEnd/>
                  <a:tailEnd/>
                </a:ln>
                <a:extLst>
                  <a:ext uri="{909E8E84-426E-40DD-AFC4-6F175D3DCCD1}">
                    <a14:hiddenFill xmlns:a14="http://schemas.microsoft.com/office/drawing/2010/main">
                      <a:noFill/>
                    </a14:hiddenFill>
                  </a:ext>
                </a:extLst>
              </p:spPr>
              <p:txBody>
                <a:bodyPr/>
                <a:lstStyle/>
                <a:p>
                  <a:pPr>
                    <a:defRPr/>
                  </a:pPr>
                  <a:endParaRPr lang="en-US">
                    <a:solidFill>
                      <a:srgbClr val="FFC000"/>
                    </a:solidFill>
                    <a:latin typeface="Calibri" panose="020F0502020204030204" pitchFamily="34" charset="0"/>
                    <a:cs typeface="Arial" pitchFamily="34" charset="0"/>
                  </a:endParaRPr>
                </a:p>
              </p:txBody>
            </p:sp>
          </p:grpSp>
        </p:grpSp>
        <p:sp>
          <p:nvSpPr>
            <p:cNvPr id="171" name="Freeform 22"/>
            <p:cNvSpPr>
              <a:spLocks/>
            </p:cNvSpPr>
            <p:nvPr/>
          </p:nvSpPr>
          <p:spPr bwMode="auto">
            <a:xfrm>
              <a:off x="4092520" y="2824590"/>
              <a:ext cx="214424" cy="197673"/>
            </a:xfrm>
            <a:custGeom>
              <a:avLst/>
              <a:gdLst>
                <a:gd name="T0" fmla="*/ 31 w 64"/>
                <a:gd name="T1" fmla="*/ 0 h 59"/>
                <a:gd name="T2" fmla="*/ 41 w 64"/>
                <a:gd name="T3" fmla="*/ 19 h 59"/>
                <a:gd name="T4" fmla="*/ 64 w 64"/>
                <a:gd name="T5" fmla="*/ 22 h 59"/>
                <a:gd name="T6" fmla="*/ 48 w 64"/>
                <a:gd name="T7" fmla="*/ 38 h 59"/>
                <a:gd name="T8" fmla="*/ 52 w 64"/>
                <a:gd name="T9" fmla="*/ 59 h 59"/>
                <a:gd name="T10" fmla="*/ 31 w 64"/>
                <a:gd name="T11" fmla="*/ 48 h 59"/>
                <a:gd name="T12" fmla="*/ 12 w 64"/>
                <a:gd name="T13" fmla="*/ 59 h 59"/>
                <a:gd name="T14" fmla="*/ 17 w 64"/>
                <a:gd name="T15" fmla="*/ 38 h 59"/>
                <a:gd name="T16" fmla="*/ 0 w 64"/>
                <a:gd name="T17" fmla="*/ 22 h 59"/>
                <a:gd name="T18" fmla="*/ 22 w 64"/>
                <a:gd name="T19" fmla="*/ 19 h 59"/>
                <a:gd name="T20" fmla="*/ 31 w 64"/>
                <a:gd name="T2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31" y="0"/>
                  </a:moveTo>
                  <a:lnTo>
                    <a:pt x="41" y="19"/>
                  </a:lnTo>
                  <a:lnTo>
                    <a:pt x="64" y="22"/>
                  </a:lnTo>
                  <a:lnTo>
                    <a:pt x="48" y="38"/>
                  </a:lnTo>
                  <a:lnTo>
                    <a:pt x="52" y="59"/>
                  </a:lnTo>
                  <a:lnTo>
                    <a:pt x="31" y="48"/>
                  </a:lnTo>
                  <a:lnTo>
                    <a:pt x="12" y="59"/>
                  </a:lnTo>
                  <a:lnTo>
                    <a:pt x="17" y="38"/>
                  </a:lnTo>
                  <a:lnTo>
                    <a:pt x="0" y="22"/>
                  </a:lnTo>
                  <a:lnTo>
                    <a:pt x="22" y="19"/>
                  </a:lnTo>
                  <a:lnTo>
                    <a:pt x="31" y="0"/>
                  </a:lnTo>
                  <a:close/>
                </a:path>
              </a:pathLst>
            </a:custGeom>
            <a:solidFill>
              <a:srgbClr val="EAB200"/>
            </a:solidFill>
            <a:ln>
              <a:headEnd/>
              <a:tailEnd/>
            </a:ln>
          </p:spPr>
          <p:style>
            <a:lnRef idx="0">
              <a:schemeClr val="accent3"/>
            </a:lnRef>
            <a:fillRef idx="3">
              <a:schemeClr val="accent3"/>
            </a:fillRef>
            <a:effectRef idx="3">
              <a:schemeClr val="accent3"/>
            </a:effectRef>
            <a:fontRef idx="minor">
              <a:schemeClr val="lt1"/>
            </a:fontRef>
          </p:style>
          <p:txBody>
            <a:bodyPr/>
            <a:lstStyle/>
            <a:p>
              <a:pPr>
                <a:defRPr/>
              </a:pPr>
              <a:endParaRPr lang="en-US">
                <a:solidFill>
                  <a:srgbClr val="0F56DC"/>
                </a:solidFill>
                <a:latin typeface="Calibri" panose="020F0502020204030204" pitchFamily="34" charset="0"/>
              </a:endParaRPr>
            </a:p>
          </p:txBody>
        </p:sp>
        <p:sp>
          <p:nvSpPr>
            <p:cNvPr id="172" name="Freeform 22"/>
            <p:cNvSpPr>
              <a:spLocks/>
            </p:cNvSpPr>
            <p:nvPr/>
          </p:nvSpPr>
          <p:spPr bwMode="auto">
            <a:xfrm>
              <a:off x="5313363" y="3332134"/>
              <a:ext cx="214424" cy="197673"/>
            </a:xfrm>
            <a:custGeom>
              <a:avLst/>
              <a:gdLst>
                <a:gd name="T0" fmla="*/ 31 w 64"/>
                <a:gd name="T1" fmla="*/ 0 h 59"/>
                <a:gd name="T2" fmla="*/ 41 w 64"/>
                <a:gd name="T3" fmla="*/ 19 h 59"/>
                <a:gd name="T4" fmla="*/ 64 w 64"/>
                <a:gd name="T5" fmla="*/ 22 h 59"/>
                <a:gd name="T6" fmla="*/ 48 w 64"/>
                <a:gd name="T7" fmla="*/ 38 h 59"/>
                <a:gd name="T8" fmla="*/ 52 w 64"/>
                <a:gd name="T9" fmla="*/ 59 h 59"/>
                <a:gd name="T10" fmla="*/ 31 w 64"/>
                <a:gd name="T11" fmla="*/ 48 h 59"/>
                <a:gd name="T12" fmla="*/ 12 w 64"/>
                <a:gd name="T13" fmla="*/ 59 h 59"/>
                <a:gd name="T14" fmla="*/ 17 w 64"/>
                <a:gd name="T15" fmla="*/ 38 h 59"/>
                <a:gd name="T16" fmla="*/ 0 w 64"/>
                <a:gd name="T17" fmla="*/ 22 h 59"/>
                <a:gd name="T18" fmla="*/ 22 w 64"/>
                <a:gd name="T19" fmla="*/ 19 h 59"/>
                <a:gd name="T20" fmla="*/ 31 w 64"/>
                <a:gd name="T2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31" y="0"/>
                  </a:moveTo>
                  <a:lnTo>
                    <a:pt x="41" y="19"/>
                  </a:lnTo>
                  <a:lnTo>
                    <a:pt x="64" y="22"/>
                  </a:lnTo>
                  <a:lnTo>
                    <a:pt x="48" y="38"/>
                  </a:lnTo>
                  <a:lnTo>
                    <a:pt x="52" y="59"/>
                  </a:lnTo>
                  <a:lnTo>
                    <a:pt x="31" y="48"/>
                  </a:lnTo>
                  <a:lnTo>
                    <a:pt x="12" y="59"/>
                  </a:lnTo>
                  <a:lnTo>
                    <a:pt x="17" y="38"/>
                  </a:lnTo>
                  <a:lnTo>
                    <a:pt x="0" y="22"/>
                  </a:lnTo>
                  <a:lnTo>
                    <a:pt x="22" y="19"/>
                  </a:lnTo>
                  <a:lnTo>
                    <a:pt x="31" y="0"/>
                  </a:lnTo>
                  <a:close/>
                </a:path>
              </a:pathLst>
            </a:custGeom>
            <a:solidFill>
              <a:srgbClr val="EAB200"/>
            </a:solidFill>
            <a:ln>
              <a:headEnd/>
              <a:tailEnd/>
            </a:ln>
          </p:spPr>
          <p:style>
            <a:lnRef idx="0">
              <a:schemeClr val="accent3"/>
            </a:lnRef>
            <a:fillRef idx="3">
              <a:schemeClr val="accent3"/>
            </a:fillRef>
            <a:effectRef idx="3">
              <a:schemeClr val="accent3"/>
            </a:effectRef>
            <a:fontRef idx="minor">
              <a:schemeClr val="lt1"/>
            </a:fontRef>
          </p:style>
          <p:txBody>
            <a:bodyPr/>
            <a:lstStyle/>
            <a:p>
              <a:pPr>
                <a:defRPr/>
              </a:pPr>
              <a:endParaRPr lang="en-US">
                <a:solidFill>
                  <a:srgbClr val="0F56DC"/>
                </a:solidFill>
                <a:latin typeface="Calibri" panose="020F0502020204030204" pitchFamily="34" charset="0"/>
              </a:endParaRPr>
            </a:p>
          </p:txBody>
        </p:sp>
        <p:sp>
          <p:nvSpPr>
            <p:cNvPr id="173" name="Freeform 22"/>
            <p:cNvSpPr>
              <a:spLocks/>
            </p:cNvSpPr>
            <p:nvPr/>
          </p:nvSpPr>
          <p:spPr bwMode="auto">
            <a:xfrm>
              <a:off x="6473770" y="3664333"/>
              <a:ext cx="214424" cy="197673"/>
            </a:xfrm>
            <a:custGeom>
              <a:avLst/>
              <a:gdLst>
                <a:gd name="T0" fmla="*/ 31 w 64"/>
                <a:gd name="T1" fmla="*/ 0 h 59"/>
                <a:gd name="T2" fmla="*/ 41 w 64"/>
                <a:gd name="T3" fmla="*/ 19 h 59"/>
                <a:gd name="T4" fmla="*/ 64 w 64"/>
                <a:gd name="T5" fmla="*/ 22 h 59"/>
                <a:gd name="T6" fmla="*/ 48 w 64"/>
                <a:gd name="T7" fmla="*/ 38 h 59"/>
                <a:gd name="T8" fmla="*/ 52 w 64"/>
                <a:gd name="T9" fmla="*/ 59 h 59"/>
                <a:gd name="T10" fmla="*/ 31 w 64"/>
                <a:gd name="T11" fmla="*/ 48 h 59"/>
                <a:gd name="T12" fmla="*/ 12 w 64"/>
                <a:gd name="T13" fmla="*/ 59 h 59"/>
                <a:gd name="T14" fmla="*/ 17 w 64"/>
                <a:gd name="T15" fmla="*/ 38 h 59"/>
                <a:gd name="T16" fmla="*/ 0 w 64"/>
                <a:gd name="T17" fmla="*/ 22 h 59"/>
                <a:gd name="T18" fmla="*/ 22 w 64"/>
                <a:gd name="T19" fmla="*/ 19 h 59"/>
                <a:gd name="T20" fmla="*/ 31 w 64"/>
                <a:gd name="T2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31" y="0"/>
                  </a:moveTo>
                  <a:lnTo>
                    <a:pt x="41" y="19"/>
                  </a:lnTo>
                  <a:lnTo>
                    <a:pt x="64" y="22"/>
                  </a:lnTo>
                  <a:lnTo>
                    <a:pt x="48" y="38"/>
                  </a:lnTo>
                  <a:lnTo>
                    <a:pt x="52" y="59"/>
                  </a:lnTo>
                  <a:lnTo>
                    <a:pt x="31" y="48"/>
                  </a:lnTo>
                  <a:lnTo>
                    <a:pt x="12" y="59"/>
                  </a:lnTo>
                  <a:lnTo>
                    <a:pt x="17" y="38"/>
                  </a:lnTo>
                  <a:lnTo>
                    <a:pt x="0" y="22"/>
                  </a:lnTo>
                  <a:lnTo>
                    <a:pt x="22" y="19"/>
                  </a:lnTo>
                  <a:lnTo>
                    <a:pt x="31" y="0"/>
                  </a:lnTo>
                  <a:close/>
                </a:path>
              </a:pathLst>
            </a:custGeom>
            <a:solidFill>
              <a:srgbClr val="EAB200"/>
            </a:solidFill>
            <a:ln>
              <a:headEnd/>
              <a:tailEnd/>
            </a:ln>
          </p:spPr>
          <p:style>
            <a:lnRef idx="0">
              <a:schemeClr val="accent3"/>
            </a:lnRef>
            <a:fillRef idx="3">
              <a:schemeClr val="accent3"/>
            </a:fillRef>
            <a:effectRef idx="3">
              <a:schemeClr val="accent3"/>
            </a:effectRef>
            <a:fontRef idx="minor">
              <a:schemeClr val="lt1"/>
            </a:fontRef>
          </p:style>
          <p:txBody>
            <a:bodyPr/>
            <a:lstStyle/>
            <a:p>
              <a:pPr>
                <a:defRPr/>
              </a:pPr>
              <a:endParaRPr lang="en-US">
                <a:solidFill>
                  <a:srgbClr val="0F56DC"/>
                </a:solidFill>
                <a:latin typeface="Calibri" panose="020F0502020204030204" pitchFamily="34" charset="0"/>
              </a:endParaRPr>
            </a:p>
          </p:txBody>
        </p:sp>
        <p:sp>
          <p:nvSpPr>
            <p:cNvPr id="174" name="Freeform 22"/>
            <p:cNvSpPr>
              <a:spLocks/>
            </p:cNvSpPr>
            <p:nvPr/>
          </p:nvSpPr>
          <p:spPr bwMode="auto">
            <a:xfrm>
              <a:off x="7656457" y="3798476"/>
              <a:ext cx="214424" cy="197673"/>
            </a:xfrm>
            <a:custGeom>
              <a:avLst/>
              <a:gdLst>
                <a:gd name="T0" fmla="*/ 31 w 64"/>
                <a:gd name="T1" fmla="*/ 0 h 59"/>
                <a:gd name="T2" fmla="*/ 41 w 64"/>
                <a:gd name="T3" fmla="*/ 19 h 59"/>
                <a:gd name="T4" fmla="*/ 64 w 64"/>
                <a:gd name="T5" fmla="*/ 22 h 59"/>
                <a:gd name="T6" fmla="*/ 48 w 64"/>
                <a:gd name="T7" fmla="*/ 38 h 59"/>
                <a:gd name="T8" fmla="*/ 52 w 64"/>
                <a:gd name="T9" fmla="*/ 59 h 59"/>
                <a:gd name="T10" fmla="*/ 31 w 64"/>
                <a:gd name="T11" fmla="*/ 48 h 59"/>
                <a:gd name="T12" fmla="*/ 12 w 64"/>
                <a:gd name="T13" fmla="*/ 59 h 59"/>
                <a:gd name="T14" fmla="*/ 17 w 64"/>
                <a:gd name="T15" fmla="*/ 38 h 59"/>
                <a:gd name="T16" fmla="*/ 0 w 64"/>
                <a:gd name="T17" fmla="*/ 22 h 59"/>
                <a:gd name="T18" fmla="*/ 22 w 64"/>
                <a:gd name="T19" fmla="*/ 19 h 59"/>
                <a:gd name="T20" fmla="*/ 31 w 64"/>
                <a:gd name="T2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31" y="0"/>
                  </a:moveTo>
                  <a:lnTo>
                    <a:pt x="41" y="19"/>
                  </a:lnTo>
                  <a:lnTo>
                    <a:pt x="64" y="22"/>
                  </a:lnTo>
                  <a:lnTo>
                    <a:pt x="48" y="38"/>
                  </a:lnTo>
                  <a:lnTo>
                    <a:pt x="52" y="59"/>
                  </a:lnTo>
                  <a:lnTo>
                    <a:pt x="31" y="48"/>
                  </a:lnTo>
                  <a:lnTo>
                    <a:pt x="12" y="59"/>
                  </a:lnTo>
                  <a:lnTo>
                    <a:pt x="17" y="38"/>
                  </a:lnTo>
                  <a:lnTo>
                    <a:pt x="0" y="22"/>
                  </a:lnTo>
                  <a:lnTo>
                    <a:pt x="22" y="19"/>
                  </a:lnTo>
                  <a:lnTo>
                    <a:pt x="31" y="0"/>
                  </a:lnTo>
                  <a:close/>
                </a:path>
              </a:pathLst>
            </a:custGeom>
            <a:solidFill>
              <a:srgbClr val="EAB200"/>
            </a:solidFill>
            <a:ln>
              <a:headEnd/>
              <a:tailEnd/>
            </a:ln>
          </p:spPr>
          <p:style>
            <a:lnRef idx="0">
              <a:schemeClr val="accent3"/>
            </a:lnRef>
            <a:fillRef idx="3">
              <a:schemeClr val="accent3"/>
            </a:fillRef>
            <a:effectRef idx="3">
              <a:schemeClr val="accent3"/>
            </a:effectRef>
            <a:fontRef idx="minor">
              <a:schemeClr val="lt1"/>
            </a:fontRef>
          </p:style>
          <p:txBody>
            <a:bodyPr/>
            <a:lstStyle/>
            <a:p>
              <a:pPr>
                <a:defRPr/>
              </a:pPr>
              <a:endParaRPr lang="en-US">
                <a:solidFill>
                  <a:srgbClr val="0F56DC"/>
                </a:solidFill>
                <a:latin typeface="Calibri" panose="020F0502020204030204" pitchFamily="34" charset="0"/>
              </a:endParaRPr>
            </a:p>
          </p:txBody>
        </p:sp>
        <p:sp>
          <p:nvSpPr>
            <p:cNvPr id="175" name="Freeform 22"/>
            <p:cNvSpPr>
              <a:spLocks/>
            </p:cNvSpPr>
            <p:nvPr/>
          </p:nvSpPr>
          <p:spPr bwMode="auto">
            <a:xfrm>
              <a:off x="7315145" y="1643064"/>
              <a:ext cx="214424" cy="197673"/>
            </a:xfrm>
            <a:custGeom>
              <a:avLst/>
              <a:gdLst>
                <a:gd name="T0" fmla="*/ 31 w 64"/>
                <a:gd name="T1" fmla="*/ 0 h 59"/>
                <a:gd name="T2" fmla="*/ 41 w 64"/>
                <a:gd name="T3" fmla="*/ 19 h 59"/>
                <a:gd name="T4" fmla="*/ 64 w 64"/>
                <a:gd name="T5" fmla="*/ 22 h 59"/>
                <a:gd name="T6" fmla="*/ 48 w 64"/>
                <a:gd name="T7" fmla="*/ 38 h 59"/>
                <a:gd name="T8" fmla="*/ 52 w 64"/>
                <a:gd name="T9" fmla="*/ 59 h 59"/>
                <a:gd name="T10" fmla="*/ 31 w 64"/>
                <a:gd name="T11" fmla="*/ 48 h 59"/>
                <a:gd name="T12" fmla="*/ 12 w 64"/>
                <a:gd name="T13" fmla="*/ 59 h 59"/>
                <a:gd name="T14" fmla="*/ 17 w 64"/>
                <a:gd name="T15" fmla="*/ 38 h 59"/>
                <a:gd name="T16" fmla="*/ 0 w 64"/>
                <a:gd name="T17" fmla="*/ 22 h 59"/>
                <a:gd name="T18" fmla="*/ 22 w 64"/>
                <a:gd name="T19" fmla="*/ 19 h 59"/>
                <a:gd name="T20" fmla="*/ 31 w 64"/>
                <a:gd name="T2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31" y="0"/>
                  </a:moveTo>
                  <a:lnTo>
                    <a:pt x="41" y="19"/>
                  </a:lnTo>
                  <a:lnTo>
                    <a:pt x="64" y="22"/>
                  </a:lnTo>
                  <a:lnTo>
                    <a:pt x="48" y="38"/>
                  </a:lnTo>
                  <a:lnTo>
                    <a:pt x="52" y="59"/>
                  </a:lnTo>
                  <a:lnTo>
                    <a:pt x="31" y="48"/>
                  </a:lnTo>
                  <a:lnTo>
                    <a:pt x="12" y="59"/>
                  </a:lnTo>
                  <a:lnTo>
                    <a:pt x="17" y="38"/>
                  </a:lnTo>
                  <a:lnTo>
                    <a:pt x="0" y="22"/>
                  </a:lnTo>
                  <a:lnTo>
                    <a:pt x="22" y="19"/>
                  </a:lnTo>
                  <a:lnTo>
                    <a:pt x="31" y="0"/>
                  </a:lnTo>
                  <a:close/>
                </a:path>
              </a:pathLst>
            </a:custGeom>
            <a:solidFill>
              <a:srgbClr val="EAB200"/>
            </a:solidFill>
            <a:ln>
              <a:headEnd/>
              <a:tailEnd/>
            </a:ln>
          </p:spPr>
          <p:style>
            <a:lnRef idx="0">
              <a:schemeClr val="accent3"/>
            </a:lnRef>
            <a:fillRef idx="3">
              <a:schemeClr val="accent3"/>
            </a:fillRef>
            <a:effectRef idx="3">
              <a:schemeClr val="accent3"/>
            </a:effectRef>
            <a:fontRef idx="minor">
              <a:schemeClr val="lt1"/>
            </a:fontRef>
          </p:style>
          <p:txBody>
            <a:bodyPr/>
            <a:lstStyle/>
            <a:p>
              <a:pPr>
                <a:defRPr/>
              </a:pPr>
              <a:endParaRPr lang="en-US">
                <a:solidFill>
                  <a:srgbClr val="0F56DC"/>
                </a:solidFill>
                <a:latin typeface="Calibri" panose="020F0502020204030204" pitchFamily="34" charset="0"/>
              </a:endParaRPr>
            </a:p>
          </p:txBody>
        </p:sp>
      </p:grpSp>
      <p:sp>
        <p:nvSpPr>
          <p:cNvPr id="170" name="TextBox 169"/>
          <p:cNvSpPr txBox="1"/>
          <p:nvPr/>
        </p:nvSpPr>
        <p:spPr>
          <a:xfrm>
            <a:off x="8467725" y="6457950"/>
            <a:ext cx="361950" cy="276999"/>
          </a:xfrm>
          <a:prstGeom prst="rect">
            <a:avLst/>
          </a:prstGeom>
          <a:noFill/>
        </p:spPr>
        <p:txBody>
          <a:bodyPr wrap="square" rtlCol="0">
            <a:spAutoFit/>
          </a:bodyPr>
          <a:lstStyle/>
          <a:p>
            <a:pPr algn="r"/>
            <a:fld id="{337BD94B-9A63-4E36-A999-886A54B3289E}" type="slidenum">
              <a:rPr lang="en-US" sz="1200" smtClean="0">
                <a:solidFill>
                  <a:srgbClr val="000000"/>
                </a:solidFill>
                <a:latin typeface="Arial" panose="020B0604020202020204" pitchFamily="34" charset="0"/>
                <a:cs typeface="Arial" panose="020B0604020202020204" pitchFamily="34" charset="0"/>
              </a:rPr>
              <a:pPr algn="r"/>
              <a:t>69</a:t>
            </a:fld>
            <a:endParaRPr lang="en-US" sz="1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01834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Obesity and diabetes prevalence 1991-2011</a:t>
            </a:r>
            <a:br>
              <a:rPr lang="en-US" dirty="0" smtClean="0"/>
            </a:br>
            <a:endParaRPr lang="en-US" dirty="0"/>
          </a:p>
        </p:txBody>
      </p:sp>
      <p:sp>
        <p:nvSpPr>
          <p:cNvPr id="4" name="Footer Placeholder 3"/>
          <p:cNvSpPr>
            <a:spLocks noGrp="1"/>
          </p:cNvSpPr>
          <p:nvPr>
            <p:ph type="ftr" sz="quarter" idx="11"/>
          </p:nvPr>
        </p:nvSpPr>
        <p:spPr/>
        <p:txBody>
          <a:bodyPr/>
          <a:lstStyle/>
          <a:p>
            <a:pPr>
              <a:defRPr/>
            </a:pPr>
            <a:endParaRPr lang="en-US" dirty="0">
              <a:solidFill>
                <a:srgbClr val="000000"/>
              </a:solidFill>
            </a:endParaRPr>
          </a:p>
        </p:txBody>
      </p:sp>
      <p:sp>
        <p:nvSpPr>
          <p:cNvPr id="5" name="Slide Number Placeholder 4"/>
          <p:cNvSpPr>
            <a:spLocks noGrp="1"/>
          </p:cNvSpPr>
          <p:nvPr>
            <p:ph type="sldNum" sz="quarter" idx="12"/>
          </p:nvPr>
        </p:nvSpPr>
        <p:spPr/>
        <p:txBody>
          <a:bodyPr/>
          <a:lstStyle/>
          <a:p>
            <a:pPr>
              <a:defRPr/>
            </a:pPr>
            <a:fld id="{1A4EBD27-DC53-4898-B72E-5655E4B22A68}" type="slidenum">
              <a:rPr lang="en-US" smtClean="0">
                <a:solidFill>
                  <a:srgbClr val="000000"/>
                </a:solidFill>
              </a:rPr>
              <a:pPr>
                <a:defRPr/>
              </a:pPr>
              <a:t>7</a:t>
            </a:fld>
            <a:endParaRPr lang="en-US" dirty="0">
              <a:solidFill>
                <a:srgbClr val="000000"/>
              </a:solidFill>
            </a:endParaRPr>
          </a:p>
        </p:txBody>
      </p:sp>
      <p:pic>
        <p:nvPicPr>
          <p:cNvPr id="3074" name="Picture 2" descr="obesity and diabetes is US 1991-2011&#10;" title="Preval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9" y="0"/>
            <a:ext cx="9151269" cy="6852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97933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6847" y="177860"/>
            <a:ext cx="9480847" cy="6557089"/>
            <a:chOff x="-336847" y="177860"/>
            <a:chExt cx="9480847" cy="6557089"/>
          </a:xfrm>
        </p:grpSpPr>
        <p:grpSp>
          <p:nvGrpSpPr>
            <p:cNvPr id="23" name="Group 22"/>
            <p:cNvGrpSpPr/>
            <p:nvPr/>
          </p:nvGrpSpPr>
          <p:grpSpPr>
            <a:xfrm>
              <a:off x="-9525" y="1533525"/>
              <a:ext cx="1392013" cy="4368223"/>
              <a:chOff x="-9525" y="1533525"/>
              <a:chExt cx="1392013" cy="4368223"/>
            </a:xfrm>
          </p:grpSpPr>
          <p:sp>
            <p:nvSpPr>
              <p:cNvPr id="24" name="Rectangle 23"/>
              <p:cNvSpPr/>
              <p:nvPr/>
            </p:nvSpPr>
            <p:spPr bwMode="auto">
              <a:xfrm>
                <a:off x="39914" y="1533525"/>
                <a:ext cx="1325338" cy="85725"/>
              </a:xfrm>
              <a:prstGeom prst="rect">
                <a:avLst/>
              </a:prstGeom>
              <a:solidFill>
                <a:schemeClr val="bg1"/>
              </a:solidFill>
              <a:ln w="9525" cap="flat" cmpd="sng" algn="ctr">
                <a:noFill/>
                <a:prstDash val="solid"/>
                <a:round/>
                <a:headEnd type="none" w="med" len="med"/>
                <a:tailEnd type="none" w="med" len="med"/>
              </a:ln>
              <a:effectLst>
                <a:glow rad="127000">
                  <a:schemeClr val="bg1"/>
                </a:glow>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sp>
            <p:nvSpPr>
              <p:cNvPr id="25" name="Rectangle 24"/>
              <p:cNvSpPr/>
              <p:nvPr/>
            </p:nvSpPr>
            <p:spPr bwMode="auto">
              <a:xfrm>
                <a:off x="-9525" y="1619250"/>
                <a:ext cx="1392013" cy="428249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grpSp>
        <p:sp>
          <p:nvSpPr>
            <p:cNvPr id="4" name="TextBox 17"/>
            <p:cNvSpPr txBox="1">
              <a:spLocks noChangeArrowheads="1"/>
            </p:cNvSpPr>
            <p:nvPr/>
          </p:nvSpPr>
          <p:spPr bwMode="auto">
            <a:xfrm>
              <a:off x="1400174" y="177860"/>
              <a:ext cx="68071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50000"/>
                </a:spcBef>
                <a:buClr>
                  <a:schemeClr val="tx1"/>
                </a:buClr>
                <a:buChar char="•"/>
                <a:defRPr sz="2200">
                  <a:solidFill>
                    <a:srgbClr val="FFFFFF"/>
                  </a:solidFill>
                  <a:latin typeface="Arial" charset="0"/>
                </a:defRPr>
              </a:lvl1pPr>
              <a:lvl2pPr marL="742950" indent="-285750" eaLnBrk="0" hangingPunct="0">
                <a:spcBef>
                  <a:spcPct val="50000"/>
                </a:spcBef>
                <a:buClr>
                  <a:schemeClr val="tx1"/>
                </a:buClr>
                <a:buChar char="–"/>
                <a:defRPr sz="1900">
                  <a:solidFill>
                    <a:srgbClr val="FFFFFF"/>
                  </a:solidFill>
                  <a:latin typeface="Arial" charset="0"/>
                </a:defRPr>
              </a:lvl2pPr>
              <a:lvl3pPr marL="1143000" indent="-228600" eaLnBrk="0" hangingPunct="0">
                <a:spcBef>
                  <a:spcPct val="50000"/>
                </a:spcBef>
                <a:buClr>
                  <a:schemeClr val="tx1"/>
                </a:buClr>
                <a:buFont typeface="Wingdings" pitchFamily="2" charset="2"/>
                <a:buChar char="§"/>
                <a:defRPr>
                  <a:solidFill>
                    <a:srgbClr val="FFFFFF"/>
                  </a:solidFill>
                  <a:latin typeface="Arial" charset="0"/>
                </a:defRPr>
              </a:lvl3pPr>
              <a:lvl4pPr marL="1600200" indent="-228600" eaLnBrk="0" hangingPunct="0">
                <a:lnSpc>
                  <a:spcPct val="85000"/>
                </a:lnSpc>
                <a:spcBef>
                  <a:spcPct val="40000"/>
                </a:spcBef>
                <a:buClr>
                  <a:schemeClr val="tx1"/>
                </a:buClr>
                <a:defRPr>
                  <a:solidFill>
                    <a:srgbClr val="FFFFFF"/>
                  </a:solidFill>
                  <a:latin typeface="Arial" charset="0"/>
                </a:defRPr>
              </a:lvl4pPr>
              <a:lvl5pPr marL="2057400" indent="-228600" eaLnBrk="0" hangingPunct="0">
                <a:spcBef>
                  <a:spcPct val="50000"/>
                </a:spcBef>
                <a:buClr>
                  <a:schemeClr val="tx1"/>
                </a:buClr>
                <a:buChar char="–"/>
                <a:defRPr sz="1600">
                  <a:solidFill>
                    <a:srgbClr val="FFFFFF"/>
                  </a:solidFill>
                  <a:latin typeface="Arial" charset="0"/>
                </a:defRPr>
              </a:lvl5pPr>
              <a:lvl6pPr marL="2514600" indent="-228600" eaLnBrk="0" fontAlgn="base" hangingPunct="0">
                <a:spcBef>
                  <a:spcPct val="50000"/>
                </a:spcBef>
                <a:spcAft>
                  <a:spcPct val="0"/>
                </a:spcAft>
                <a:buClr>
                  <a:schemeClr val="tx1"/>
                </a:buClr>
                <a:buChar char="–"/>
                <a:defRPr sz="1600">
                  <a:solidFill>
                    <a:srgbClr val="FFFFFF"/>
                  </a:solidFill>
                  <a:latin typeface="Arial" charset="0"/>
                </a:defRPr>
              </a:lvl6pPr>
              <a:lvl7pPr marL="2971800" indent="-228600" eaLnBrk="0" fontAlgn="base" hangingPunct="0">
                <a:spcBef>
                  <a:spcPct val="50000"/>
                </a:spcBef>
                <a:spcAft>
                  <a:spcPct val="0"/>
                </a:spcAft>
                <a:buClr>
                  <a:schemeClr val="tx1"/>
                </a:buClr>
                <a:buChar char="–"/>
                <a:defRPr sz="1600">
                  <a:solidFill>
                    <a:srgbClr val="FFFFFF"/>
                  </a:solidFill>
                  <a:latin typeface="Arial" charset="0"/>
                </a:defRPr>
              </a:lvl7pPr>
              <a:lvl8pPr marL="3429000" indent="-228600" eaLnBrk="0" fontAlgn="base" hangingPunct="0">
                <a:spcBef>
                  <a:spcPct val="50000"/>
                </a:spcBef>
                <a:spcAft>
                  <a:spcPct val="0"/>
                </a:spcAft>
                <a:buClr>
                  <a:schemeClr val="tx1"/>
                </a:buClr>
                <a:buChar char="–"/>
                <a:defRPr sz="1600">
                  <a:solidFill>
                    <a:srgbClr val="FFFFFF"/>
                  </a:solidFill>
                  <a:latin typeface="Arial" charset="0"/>
                </a:defRPr>
              </a:lvl8pPr>
              <a:lvl9pPr marL="3886200" indent="-228600" eaLnBrk="0" fontAlgn="base" hangingPunct="0">
                <a:spcBef>
                  <a:spcPct val="50000"/>
                </a:spcBef>
                <a:spcAft>
                  <a:spcPct val="0"/>
                </a:spcAft>
                <a:buClr>
                  <a:schemeClr val="tx1"/>
                </a:buClr>
                <a:buChar char="–"/>
                <a:defRPr sz="1600">
                  <a:solidFill>
                    <a:srgbClr val="FFFFFF"/>
                  </a:solidFill>
                  <a:latin typeface="Arial" charset="0"/>
                </a:defRPr>
              </a:lvl9pPr>
            </a:lstStyle>
            <a:p>
              <a:pPr eaLnBrk="1" fontAlgn="base" hangingPunct="1">
                <a:spcBef>
                  <a:spcPct val="0"/>
                </a:spcBef>
                <a:spcAft>
                  <a:spcPct val="0"/>
                </a:spcAft>
                <a:buClrTx/>
                <a:buFontTx/>
                <a:buNone/>
              </a:pPr>
              <a:r>
                <a:rPr lang="en-US" altLang="en-US" sz="2400" b="1" dirty="0" smtClean="0">
                  <a:solidFill>
                    <a:srgbClr val="003F72"/>
                  </a:solidFill>
                  <a:latin typeface="Arial Black" panose="020B0A04020102020204" pitchFamily="34" charset="0"/>
                  <a:cs typeface="Arial" charset="0"/>
                </a:rPr>
                <a:t>Successes and Challenges in the Public Health Response to Diabetes</a:t>
              </a:r>
            </a:p>
          </p:txBody>
        </p:sp>
        <p:grpSp>
          <p:nvGrpSpPr>
            <p:cNvPr id="6" name="Group 13"/>
            <p:cNvGrpSpPr>
              <a:grpSpLocks/>
            </p:cNvGrpSpPr>
            <p:nvPr/>
          </p:nvGrpSpPr>
          <p:grpSpPr bwMode="auto">
            <a:xfrm>
              <a:off x="0" y="1801812"/>
              <a:ext cx="4495800" cy="4303651"/>
              <a:chOff x="0" y="1066800"/>
              <a:chExt cx="4495800" cy="4586468"/>
            </a:xfrm>
          </p:grpSpPr>
          <p:sp>
            <p:nvSpPr>
              <p:cNvPr id="7" name="AutoShape 2"/>
              <p:cNvSpPr>
                <a:spLocks noChangeArrowheads="1"/>
              </p:cNvSpPr>
              <p:nvPr/>
            </p:nvSpPr>
            <p:spPr bwMode="auto">
              <a:xfrm>
                <a:off x="0" y="1066800"/>
                <a:ext cx="4495800" cy="4191000"/>
              </a:xfrm>
              <a:prstGeom prst="flowChartProcess">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50000"/>
                  </a:spcBef>
                  <a:buClr>
                    <a:schemeClr val="tx1"/>
                  </a:buClr>
                  <a:buChar char="•"/>
                  <a:defRPr sz="2200">
                    <a:solidFill>
                      <a:srgbClr val="FFFFFF"/>
                    </a:solidFill>
                    <a:latin typeface="Arial" charset="0"/>
                  </a:defRPr>
                </a:lvl1pPr>
                <a:lvl2pPr marL="742950" indent="-285750" eaLnBrk="0" hangingPunct="0">
                  <a:spcBef>
                    <a:spcPct val="50000"/>
                  </a:spcBef>
                  <a:buClr>
                    <a:schemeClr val="tx1"/>
                  </a:buClr>
                  <a:buChar char="–"/>
                  <a:defRPr sz="1900">
                    <a:solidFill>
                      <a:srgbClr val="FFFFFF"/>
                    </a:solidFill>
                    <a:latin typeface="Arial" charset="0"/>
                  </a:defRPr>
                </a:lvl2pPr>
                <a:lvl3pPr marL="1143000" indent="-228600" eaLnBrk="0" hangingPunct="0">
                  <a:spcBef>
                    <a:spcPct val="50000"/>
                  </a:spcBef>
                  <a:buClr>
                    <a:schemeClr val="tx1"/>
                  </a:buClr>
                  <a:buFont typeface="Wingdings" pitchFamily="2" charset="2"/>
                  <a:buChar char="§"/>
                  <a:defRPr>
                    <a:solidFill>
                      <a:srgbClr val="FFFFFF"/>
                    </a:solidFill>
                    <a:latin typeface="Arial" charset="0"/>
                  </a:defRPr>
                </a:lvl3pPr>
                <a:lvl4pPr marL="1600200" indent="-228600" eaLnBrk="0" hangingPunct="0">
                  <a:lnSpc>
                    <a:spcPct val="85000"/>
                  </a:lnSpc>
                  <a:spcBef>
                    <a:spcPct val="40000"/>
                  </a:spcBef>
                  <a:buClr>
                    <a:schemeClr val="tx1"/>
                  </a:buClr>
                  <a:defRPr>
                    <a:solidFill>
                      <a:srgbClr val="FFFFFF"/>
                    </a:solidFill>
                    <a:latin typeface="Arial" charset="0"/>
                  </a:defRPr>
                </a:lvl4pPr>
                <a:lvl5pPr marL="2057400" indent="-228600" eaLnBrk="0" hangingPunct="0">
                  <a:spcBef>
                    <a:spcPct val="50000"/>
                  </a:spcBef>
                  <a:buClr>
                    <a:schemeClr val="tx1"/>
                  </a:buClr>
                  <a:buChar char="–"/>
                  <a:defRPr sz="1600">
                    <a:solidFill>
                      <a:srgbClr val="FFFFFF"/>
                    </a:solidFill>
                    <a:latin typeface="Arial" charset="0"/>
                  </a:defRPr>
                </a:lvl5pPr>
                <a:lvl6pPr marL="2514600" indent="-228600" eaLnBrk="0" fontAlgn="base" hangingPunct="0">
                  <a:spcBef>
                    <a:spcPct val="50000"/>
                  </a:spcBef>
                  <a:spcAft>
                    <a:spcPct val="0"/>
                  </a:spcAft>
                  <a:buClr>
                    <a:schemeClr val="tx1"/>
                  </a:buClr>
                  <a:buChar char="–"/>
                  <a:defRPr sz="1600">
                    <a:solidFill>
                      <a:srgbClr val="FFFFFF"/>
                    </a:solidFill>
                    <a:latin typeface="Arial" charset="0"/>
                  </a:defRPr>
                </a:lvl6pPr>
                <a:lvl7pPr marL="2971800" indent="-228600" eaLnBrk="0" fontAlgn="base" hangingPunct="0">
                  <a:spcBef>
                    <a:spcPct val="50000"/>
                  </a:spcBef>
                  <a:spcAft>
                    <a:spcPct val="0"/>
                  </a:spcAft>
                  <a:buClr>
                    <a:schemeClr val="tx1"/>
                  </a:buClr>
                  <a:buChar char="–"/>
                  <a:defRPr sz="1600">
                    <a:solidFill>
                      <a:srgbClr val="FFFFFF"/>
                    </a:solidFill>
                    <a:latin typeface="Arial" charset="0"/>
                  </a:defRPr>
                </a:lvl7pPr>
                <a:lvl8pPr marL="3429000" indent="-228600" eaLnBrk="0" fontAlgn="base" hangingPunct="0">
                  <a:spcBef>
                    <a:spcPct val="50000"/>
                  </a:spcBef>
                  <a:spcAft>
                    <a:spcPct val="0"/>
                  </a:spcAft>
                  <a:buClr>
                    <a:schemeClr val="tx1"/>
                  </a:buClr>
                  <a:buChar char="–"/>
                  <a:defRPr sz="1600">
                    <a:solidFill>
                      <a:srgbClr val="FFFFFF"/>
                    </a:solidFill>
                    <a:latin typeface="Arial" charset="0"/>
                  </a:defRPr>
                </a:lvl8pPr>
                <a:lvl9pPr marL="3886200" indent="-228600" eaLnBrk="0" fontAlgn="base" hangingPunct="0">
                  <a:spcBef>
                    <a:spcPct val="50000"/>
                  </a:spcBef>
                  <a:spcAft>
                    <a:spcPct val="0"/>
                  </a:spcAft>
                  <a:buClr>
                    <a:schemeClr val="tx1"/>
                  </a:buClr>
                  <a:buChar char="–"/>
                  <a:defRPr sz="1600">
                    <a:solidFill>
                      <a:srgbClr val="FFFFFF"/>
                    </a:solidFill>
                    <a:latin typeface="Arial" charset="0"/>
                  </a:defRPr>
                </a:lvl9pPr>
              </a:lstStyle>
              <a:p>
                <a:pPr fontAlgn="base">
                  <a:spcBef>
                    <a:spcPct val="0"/>
                  </a:spcBef>
                  <a:spcAft>
                    <a:spcPct val="0"/>
                  </a:spcAft>
                  <a:buClrTx/>
                  <a:buFontTx/>
                  <a:buNone/>
                </a:pPr>
                <a:endParaRPr lang="en-US" altLang="en-US" sz="1800" smtClean="0">
                  <a:solidFill>
                    <a:srgbClr val="000000"/>
                  </a:solidFill>
                  <a:latin typeface="Calibri" panose="020F0502020204030204" pitchFamily="34" charset="0"/>
                  <a:cs typeface="Arial" charset="0"/>
                </a:endParaRPr>
              </a:p>
            </p:txBody>
          </p:sp>
          <p:sp>
            <p:nvSpPr>
              <p:cNvPr id="8" name="Text Box 3"/>
              <p:cNvSpPr txBox="1">
                <a:spLocks noChangeArrowheads="1"/>
              </p:cNvSpPr>
              <p:nvPr/>
            </p:nvSpPr>
            <p:spPr bwMode="auto">
              <a:xfrm>
                <a:off x="76200" y="5257799"/>
                <a:ext cx="4346062" cy="395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spcBef>
                    <a:spcPct val="50000"/>
                  </a:spcBef>
                  <a:buClr>
                    <a:schemeClr val="tx1"/>
                  </a:buClr>
                  <a:buChar char="•"/>
                  <a:defRPr sz="2200">
                    <a:solidFill>
                      <a:srgbClr val="FFFFFF"/>
                    </a:solidFill>
                    <a:latin typeface="Arial" charset="0"/>
                  </a:defRPr>
                </a:lvl1pPr>
                <a:lvl2pPr marL="742950" indent="-285750" eaLnBrk="0" hangingPunct="0">
                  <a:spcBef>
                    <a:spcPct val="50000"/>
                  </a:spcBef>
                  <a:buClr>
                    <a:schemeClr val="tx1"/>
                  </a:buClr>
                  <a:buChar char="–"/>
                  <a:defRPr sz="1900">
                    <a:solidFill>
                      <a:srgbClr val="FFFFFF"/>
                    </a:solidFill>
                    <a:latin typeface="Arial" charset="0"/>
                  </a:defRPr>
                </a:lvl2pPr>
                <a:lvl3pPr marL="1143000" indent="-228600" eaLnBrk="0" hangingPunct="0">
                  <a:spcBef>
                    <a:spcPct val="50000"/>
                  </a:spcBef>
                  <a:buClr>
                    <a:schemeClr val="tx1"/>
                  </a:buClr>
                  <a:buFont typeface="Wingdings" pitchFamily="2" charset="2"/>
                  <a:buChar char="§"/>
                  <a:defRPr>
                    <a:solidFill>
                      <a:srgbClr val="FFFFFF"/>
                    </a:solidFill>
                    <a:latin typeface="Arial" charset="0"/>
                  </a:defRPr>
                </a:lvl3pPr>
                <a:lvl4pPr marL="1600200" indent="-228600" eaLnBrk="0" hangingPunct="0">
                  <a:lnSpc>
                    <a:spcPct val="85000"/>
                  </a:lnSpc>
                  <a:spcBef>
                    <a:spcPct val="40000"/>
                  </a:spcBef>
                  <a:buClr>
                    <a:schemeClr val="tx1"/>
                  </a:buClr>
                  <a:defRPr>
                    <a:solidFill>
                      <a:srgbClr val="FFFFFF"/>
                    </a:solidFill>
                    <a:latin typeface="Arial" charset="0"/>
                  </a:defRPr>
                </a:lvl4pPr>
                <a:lvl5pPr marL="2057400" indent="-228600" eaLnBrk="0" hangingPunct="0">
                  <a:spcBef>
                    <a:spcPct val="50000"/>
                  </a:spcBef>
                  <a:buClr>
                    <a:schemeClr val="tx1"/>
                  </a:buClr>
                  <a:buChar char="–"/>
                  <a:defRPr sz="1600">
                    <a:solidFill>
                      <a:srgbClr val="FFFFFF"/>
                    </a:solidFill>
                    <a:latin typeface="Arial" charset="0"/>
                  </a:defRPr>
                </a:lvl5pPr>
                <a:lvl6pPr marL="2514600" indent="-228600" eaLnBrk="0" fontAlgn="base" hangingPunct="0">
                  <a:spcBef>
                    <a:spcPct val="50000"/>
                  </a:spcBef>
                  <a:spcAft>
                    <a:spcPct val="0"/>
                  </a:spcAft>
                  <a:buClr>
                    <a:schemeClr val="tx1"/>
                  </a:buClr>
                  <a:buChar char="–"/>
                  <a:defRPr sz="1600">
                    <a:solidFill>
                      <a:srgbClr val="FFFFFF"/>
                    </a:solidFill>
                    <a:latin typeface="Arial" charset="0"/>
                  </a:defRPr>
                </a:lvl6pPr>
                <a:lvl7pPr marL="2971800" indent="-228600" eaLnBrk="0" fontAlgn="base" hangingPunct="0">
                  <a:spcBef>
                    <a:spcPct val="50000"/>
                  </a:spcBef>
                  <a:spcAft>
                    <a:spcPct val="0"/>
                  </a:spcAft>
                  <a:buClr>
                    <a:schemeClr val="tx1"/>
                  </a:buClr>
                  <a:buChar char="–"/>
                  <a:defRPr sz="1600">
                    <a:solidFill>
                      <a:srgbClr val="FFFFFF"/>
                    </a:solidFill>
                    <a:latin typeface="Arial" charset="0"/>
                  </a:defRPr>
                </a:lvl7pPr>
                <a:lvl8pPr marL="3429000" indent="-228600" eaLnBrk="0" fontAlgn="base" hangingPunct="0">
                  <a:spcBef>
                    <a:spcPct val="50000"/>
                  </a:spcBef>
                  <a:spcAft>
                    <a:spcPct val="0"/>
                  </a:spcAft>
                  <a:buClr>
                    <a:schemeClr val="tx1"/>
                  </a:buClr>
                  <a:buChar char="–"/>
                  <a:defRPr sz="1600">
                    <a:solidFill>
                      <a:srgbClr val="FFFFFF"/>
                    </a:solidFill>
                    <a:latin typeface="Arial" charset="0"/>
                  </a:defRPr>
                </a:lvl8pPr>
                <a:lvl9pPr marL="3886200" indent="-228600" eaLnBrk="0" fontAlgn="base" hangingPunct="0">
                  <a:spcBef>
                    <a:spcPct val="50000"/>
                  </a:spcBef>
                  <a:spcAft>
                    <a:spcPct val="0"/>
                  </a:spcAft>
                  <a:buClr>
                    <a:schemeClr val="tx1"/>
                  </a:buClr>
                  <a:buChar char="–"/>
                  <a:defRPr sz="1600">
                    <a:solidFill>
                      <a:srgbClr val="FFFFFF"/>
                    </a:solidFill>
                    <a:latin typeface="Arial" charset="0"/>
                  </a:defRPr>
                </a:lvl9pPr>
              </a:lstStyle>
              <a:p>
                <a:pPr fontAlgn="base">
                  <a:spcBef>
                    <a:spcPct val="0"/>
                  </a:spcBef>
                  <a:spcAft>
                    <a:spcPct val="0"/>
                  </a:spcAft>
                  <a:buClrTx/>
                  <a:buFontTx/>
                  <a:buNone/>
                </a:pPr>
                <a:r>
                  <a:rPr lang="en-US" altLang="en-US" sz="1800" smtClean="0">
                    <a:solidFill>
                      <a:srgbClr val="000000"/>
                    </a:solidFill>
                    <a:latin typeface="Calibri" panose="020F0502020204030204" pitchFamily="34" charset="0"/>
                    <a:cs typeface="Arial" charset="0"/>
                  </a:rPr>
                  <a:t>1990	1995	2000	2005	2010</a:t>
                </a:r>
              </a:p>
            </p:txBody>
          </p:sp>
        </p:grpSp>
        <p:sp>
          <p:nvSpPr>
            <p:cNvPr id="9" name="Text Box 4"/>
            <p:cNvSpPr txBox="1">
              <a:spLocks noChangeArrowheads="1"/>
            </p:cNvSpPr>
            <p:nvPr/>
          </p:nvSpPr>
          <p:spPr bwMode="auto">
            <a:xfrm>
              <a:off x="-336847" y="3083082"/>
              <a:ext cx="294669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eaLnBrk="0" hangingPunct="0">
                <a:spcBef>
                  <a:spcPct val="50000"/>
                </a:spcBef>
                <a:buClr>
                  <a:schemeClr val="tx1"/>
                </a:buClr>
                <a:buChar char="•"/>
                <a:defRPr sz="2200">
                  <a:solidFill>
                    <a:srgbClr val="FFFFFF"/>
                  </a:solidFill>
                  <a:latin typeface="Arial" charset="0"/>
                </a:defRPr>
              </a:lvl1pPr>
              <a:lvl2pPr marL="742950" indent="-285750" eaLnBrk="0" hangingPunct="0">
                <a:spcBef>
                  <a:spcPct val="50000"/>
                </a:spcBef>
                <a:buClr>
                  <a:schemeClr val="tx1"/>
                </a:buClr>
                <a:buChar char="–"/>
                <a:defRPr sz="1900">
                  <a:solidFill>
                    <a:srgbClr val="FFFFFF"/>
                  </a:solidFill>
                  <a:latin typeface="Arial" charset="0"/>
                </a:defRPr>
              </a:lvl2pPr>
              <a:lvl3pPr marL="1143000" indent="-228600" eaLnBrk="0" hangingPunct="0">
                <a:spcBef>
                  <a:spcPct val="50000"/>
                </a:spcBef>
                <a:buClr>
                  <a:schemeClr val="tx1"/>
                </a:buClr>
                <a:buFont typeface="Wingdings" pitchFamily="2" charset="2"/>
                <a:buChar char="§"/>
                <a:defRPr>
                  <a:solidFill>
                    <a:srgbClr val="FFFFFF"/>
                  </a:solidFill>
                  <a:latin typeface="Arial" charset="0"/>
                </a:defRPr>
              </a:lvl3pPr>
              <a:lvl4pPr marL="1600200" indent="-228600" eaLnBrk="0" hangingPunct="0">
                <a:lnSpc>
                  <a:spcPct val="85000"/>
                </a:lnSpc>
                <a:spcBef>
                  <a:spcPct val="40000"/>
                </a:spcBef>
                <a:buClr>
                  <a:schemeClr val="tx1"/>
                </a:buClr>
                <a:defRPr>
                  <a:solidFill>
                    <a:srgbClr val="FFFFFF"/>
                  </a:solidFill>
                  <a:latin typeface="Arial" charset="0"/>
                </a:defRPr>
              </a:lvl4pPr>
              <a:lvl5pPr marL="2057400" indent="-228600" eaLnBrk="0" hangingPunct="0">
                <a:spcBef>
                  <a:spcPct val="50000"/>
                </a:spcBef>
                <a:buClr>
                  <a:schemeClr val="tx1"/>
                </a:buClr>
                <a:buChar char="–"/>
                <a:defRPr sz="1600">
                  <a:solidFill>
                    <a:srgbClr val="FFFFFF"/>
                  </a:solidFill>
                  <a:latin typeface="Arial" charset="0"/>
                </a:defRPr>
              </a:lvl5pPr>
              <a:lvl6pPr marL="2514600" indent="-228600" eaLnBrk="0" fontAlgn="base" hangingPunct="0">
                <a:spcBef>
                  <a:spcPct val="50000"/>
                </a:spcBef>
                <a:spcAft>
                  <a:spcPct val="0"/>
                </a:spcAft>
                <a:buClr>
                  <a:schemeClr val="tx1"/>
                </a:buClr>
                <a:buChar char="–"/>
                <a:defRPr sz="1600">
                  <a:solidFill>
                    <a:srgbClr val="FFFFFF"/>
                  </a:solidFill>
                  <a:latin typeface="Arial" charset="0"/>
                </a:defRPr>
              </a:lvl6pPr>
              <a:lvl7pPr marL="2971800" indent="-228600" eaLnBrk="0" fontAlgn="base" hangingPunct="0">
                <a:spcBef>
                  <a:spcPct val="50000"/>
                </a:spcBef>
                <a:spcAft>
                  <a:spcPct val="0"/>
                </a:spcAft>
                <a:buClr>
                  <a:schemeClr val="tx1"/>
                </a:buClr>
                <a:buChar char="–"/>
                <a:defRPr sz="1600">
                  <a:solidFill>
                    <a:srgbClr val="FFFFFF"/>
                  </a:solidFill>
                  <a:latin typeface="Arial" charset="0"/>
                </a:defRPr>
              </a:lvl7pPr>
              <a:lvl8pPr marL="3429000" indent="-228600" eaLnBrk="0" fontAlgn="base" hangingPunct="0">
                <a:spcBef>
                  <a:spcPct val="50000"/>
                </a:spcBef>
                <a:spcAft>
                  <a:spcPct val="0"/>
                </a:spcAft>
                <a:buClr>
                  <a:schemeClr val="tx1"/>
                </a:buClr>
                <a:buChar char="–"/>
                <a:defRPr sz="1600">
                  <a:solidFill>
                    <a:srgbClr val="FFFFFF"/>
                  </a:solidFill>
                  <a:latin typeface="Arial" charset="0"/>
                </a:defRPr>
              </a:lvl8pPr>
              <a:lvl9pPr marL="3886200" indent="-228600" eaLnBrk="0" fontAlgn="base" hangingPunct="0">
                <a:spcBef>
                  <a:spcPct val="50000"/>
                </a:spcBef>
                <a:spcAft>
                  <a:spcPct val="0"/>
                </a:spcAft>
                <a:buClr>
                  <a:schemeClr val="tx1"/>
                </a:buClr>
                <a:buChar char="–"/>
                <a:defRPr sz="1600">
                  <a:solidFill>
                    <a:srgbClr val="FFFFFF"/>
                  </a:solidFill>
                  <a:latin typeface="Arial" charset="0"/>
                </a:defRPr>
              </a:lvl9pPr>
            </a:lstStyle>
            <a:p>
              <a:pPr algn="ctr" fontAlgn="base">
                <a:spcBef>
                  <a:spcPct val="0"/>
                </a:spcBef>
                <a:spcAft>
                  <a:spcPct val="0"/>
                </a:spcAft>
                <a:buClrTx/>
                <a:buFontTx/>
                <a:buNone/>
              </a:pPr>
              <a:r>
                <a:rPr lang="en-US" altLang="en-US" sz="1800" dirty="0" smtClean="0">
                  <a:solidFill>
                    <a:srgbClr val="000000"/>
                  </a:solidFill>
                  <a:latin typeface="Calibri" panose="020F0502020204030204" pitchFamily="34" charset="0"/>
                  <a:cs typeface="Arial" charset="0"/>
                </a:rPr>
                <a:t>Mortality</a:t>
              </a:r>
            </a:p>
            <a:p>
              <a:pPr algn="ctr" fontAlgn="base">
                <a:spcBef>
                  <a:spcPct val="0"/>
                </a:spcBef>
                <a:spcAft>
                  <a:spcPct val="0"/>
                </a:spcAft>
                <a:buClrTx/>
                <a:buFontTx/>
                <a:buNone/>
              </a:pPr>
              <a:r>
                <a:rPr lang="en-US" altLang="en-US" sz="1800" dirty="0">
                  <a:solidFill>
                    <a:srgbClr val="000000"/>
                  </a:solidFill>
                  <a:latin typeface="Calibri" panose="020F0502020204030204" pitchFamily="34" charset="0"/>
                  <a:cs typeface="Arial" charset="0"/>
                </a:rPr>
                <a:t>a</a:t>
              </a:r>
              <a:r>
                <a:rPr lang="en-US" altLang="en-US" sz="1800" dirty="0" smtClean="0">
                  <a:solidFill>
                    <a:srgbClr val="000000"/>
                  </a:solidFill>
                  <a:latin typeface="Calibri" panose="020F0502020204030204" pitchFamily="34" charset="0"/>
                  <a:cs typeface="Arial" charset="0"/>
                </a:rPr>
                <a:t>nd </a:t>
              </a:r>
            </a:p>
            <a:p>
              <a:pPr algn="ctr" fontAlgn="base">
                <a:spcBef>
                  <a:spcPct val="0"/>
                </a:spcBef>
                <a:spcAft>
                  <a:spcPct val="0"/>
                </a:spcAft>
                <a:buClrTx/>
                <a:buFontTx/>
                <a:buNone/>
              </a:pPr>
              <a:r>
                <a:rPr lang="en-US" altLang="en-US" sz="1800" dirty="0" smtClean="0">
                  <a:solidFill>
                    <a:srgbClr val="000000"/>
                  </a:solidFill>
                  <a:latin typeface="Calibri" panose="020F0502020204030204" pitchFamily="34" charset="0"/>
                  <a:cs typeface="Arial" charset="0"/>
                </a:rPr>
                <a:t>Complications</a:t>
              </a:r>
            </a:p>
          </p:txBody>
        </p:sp>
        <p:grpSp>
          <p:nvGrpSpPr>
            <p:cNvPr id="10" name="Group 14"/>
            <p:cNvGrpSpPr>
              <a:grpSpLocks/>
            </p:cNvGrpSpPr>
            <p:nvPr/>
          </p:nvGrpSpPr>
          <p:grpSpPr bwMode="auto">
            <a:xfrm>
              <a:off x="4638675" y="1801813"/>
              <a:ext cx="4495800" cy="4303651"/>
              <a:chOff x="4648200" y="1066800"/>
              <a:chExt cx="4495800" cy="4584428"/>
            </a:xfrm>
          </p:grpSpPr>
          <p:sp>
            <p:nvSpPr>
              <p:cNvPr id="11" name="AutoShape 5"/>
              <p:cNvSpPr>
                <a:spLocks noChangeArrowheads="1"/>
              </p:cNvSpPr>
              <p:nvPr/>
            </p:nvSpPr>
            <p:spPr bwMode="auto">
              <a:xfrm>
                <a:off x="4648200" y="1066800"/>
                <a:ext cx="4495800" cy="4191000"/>
              </a:xfrm>
              <a:prstGeom prst="flowChartProcess">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50000"/>
                  </a:spcBef>
                  <a:buClr>
                    <a:schemeClr val="tx1"/>
                  </a:buClr>
                  <a:buChar char="•"/>
                  <a:defRPr sz="2200">
                    <a:solidFill>
                      <a:srgbClr val="FFFFFF"/>
                    </a:solidFill>
                    <a:latin typeface="Arial" charset="0"/>
                  </a:defRPr>
                </a:lvl1pPr>
                <a:lvl2pPr marL="742950" indent="-285750" eaLnBrk="0" hangingPunct="0">
                  <a:spcBef>
                    <a:spcPct val="50000"/>
                  </a:spcBef>
                  <a:buClr>
                    <a:schemeClr val="tx1"/>
                  </a:buClr>
                  <a:buChar char="–"/>
                  <a:defRPr sz="1900">
                    <a:solidFill>
                      <a:srgbClr val="FFFFFF"/>
                    </a:solidFill>
                    <a:latin typeface="Arial" charset="0"/>
                  </a:defRPr>
                </a:lvl2pPr>
                <a:lvl3pPr marL="1143000" indent="-228600" eaLnBrk="0" hangingPunct="0">
                  <a:spcBef>
                    <a:spcPct val="50000"/>
                  </a:spcBef>
                  <a:buClr>
                    <a:schemeClr val="tx1"/>
                  </a:buClr>
                  <a:buFont typeface="Wingdings" pitchFamily="2" charset="2"/>
                  <a:buChar char="§"/>
                  <a:defRPr>
                    <a:solidFill>
                      <a:srgbClr val="FFFFFF"/>
                    </a:solidFill>
                    <a:latin typeface="Arial" charset="0"/>
                  </a:defRPr>
                </a:lvl3pPr>
                <a:lvl4pPr marL="1600200" indent="-228600" eaLnBrk="0" hangingPunct="0">
                  <a:lnSpc>
                    <a:spcPct val="85000"/>
                  </a:lnSpc>
                  <a:spcBef>
                    <a:spcPct val="40000"/>
                  </a:spcBef>
                  <a:buClr>
                    <a:schemeClr val="tx1"/>
                  </a:buClr>
                  <a:defRPr>
                    <a:solidFill>
                      <a:srgbClr val="FFFFFF"/>
                    </a:solidFill>
                    <a:latin typeface="Arial" charset="0"/>
                  </a:defRPr>
                </a:lvl4pPr>
                <a:lvl5pPr marL="2057400" indent="-228600" eaLnBrk="0" hangingPunct="0">
                  <a:spcBef>
                    <a:spcPct val="50000"/>
                  </a:spcBef>
                  <a:buClr>
                    <a:schemeClr val="tx1"/>
                  </a:buClr>
                  <a:buChar char="–"/>
                  <a:defRPr sz="1600">
                    <a:solidFill>
                      <a:srgbClr val="FFFFFF"/>
                    </a:solidFill>
                    <a:latin typeface="Arial" charset="0"/>
                  </a:defRPr>
                </a:lvl5pPr>
                <a:lvl6pPr marL="2514600" indent="-228600" eaLnBrk="0" fontAlgn="base" hangingPunct="0">
                  <a:spcBef>
                    <a:spcPct val="50000"/>
                  </a:spcBef>
                  <a:spcAft>
                    <a:spcPct val="0"/>
                  </a:spcAft>
                  <a:buClr>
                    <a:schemeClr val="tx1"/>
                  </a:buClr>
                  <a:buChar char="–"/>
                  <a:defRPr sz="1600">
                    <a:solidFill>
                      <a:srgbClr val="FFFFFF"/>
                    </a:solidFill>
                    <a:latin typeface="Arial" charset="0"/>
                  </a:defRPr>
                </a:lvl6pPr>
                <a:lvl7pPr marL="2971800" indent="-228600" eaLnBrk="0" fontAlgn="base" hangingPunct="0">
                  <a:spcBef>
                    <a:spcPct val="50000"/>
                  </a:spcBef>
                  <a:spcAft>
                    <a:spcPct val="0"/>
                  </a:spcAft>
                  <a:buClr>
                    <a:schemeClr val="tx1"/>
                  </a:buClr>
                  <a:buChar char="–"/>
                  <a:defRPr sz="1600">
                    <a:solidFill>
                      <a:srgbClr val="FFFFFF"/>
                    </a:solidFill>
                    <a:latin typeface="Arial" charset="0"/>
                  </a:defRPr>
                </a:lvl7pPr>
                <a:lvl8pPr marL="3429000" indent="-228600" eaLnBrk="0" fontAlgn="base" hangingPunct="0">
                  <a:spcBef>
                    <a:spcPct val="50000"/>
                  </a:spcBef>
                  <a:spcAft>
                    <a:spcPct val="0"/>
                  </a:spcAft>
                  <a:buClr>
                    <a:schemeClr val="tx1"/>
                  </a:buClr>
                  <a:buChar char="–"/>
                  <a:defRPr sz="1600">
                    <a:solidFill>
                      <a:srgbClr val="FFFFFF"/>
                    </a:solidFill>
                    <a:latin typeface="Arial" charset="0"/>
                  </a:defRPr>
                </a:lvl8pPr>
                <a:lvl9pPr marL="3886200" indent="-228600" eaLnBrk="0" fontAlgn="base" hangingPunct="0">
                  <a:spcBef>
                    <a:spcPct val="50000"/>
                  </a:spcBef>
                  <a:spcAft>
                    <a:spcPct val="0"/>
                  </a:spcAft>
                  <a:buClr>
                    <a:schemeClr val="tx1"/>
                  </a:buClr>
                  <a:buChar char="–"/>
                  <a:defRPr sz="1600">
                    <a:solidFill>
                      <a:srgbClr val="FFFFFF"/>
                    </a:solidFill>
                    <a:latin typeface="Arial" charset="0"/>
                  </a:defRPr>
                </a:lvl9pPr>
              </a:lstStyle>
              <a:p>
                <a:pPr fontAlgn="base">
                  <a:spcBef>
                    <a:spcPct val="0"/>
                  </a:spcBef>
                  <a:spcAft>
                    <a:spcPct val="0"/>
                  </a:spcAft>
                  <a:buClrTx/>
                  <a:buFontTx/>
                  <a:buNone/>
                </a:pPr>
                <a:endParaRPr lang="en-US" altLang="en-US" sz="1800" smtClean="0">
                  <a:solidFill>
                    <a:srgbClr val="000000"/>
                  </a:solidFill>
                  <a:latin typeface="Calibri" panose="020F0502020204030204" pitchFamily="34" charset="0"/>
                  <a:cs typeface="Arial" charset="0"/>
                </a:endParaRPr>
              </a:p>
            </p:txBody>
          </p:sp>
          <p:sp>
            <p:nvSpPr>
              <p:cNvPr id="12" name="Text Box 6"/>
              <p:cNvSpPr txBox="1">
                <a:spLocks noChangeArrowheads="1"/>
              </p:cNvSpPr>
              <p:nvPr/>
            </p:nvSpPr>
            <p:spPr bwMode="auto">
              <a:xfrm>
                <a:off x="4648200" y="5257800"/>
                <a:ext cx="4346062" cy="3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spcBef>
                    <a:spcPct val="50000"/>
                  </a:spcBef>
                  <a:buClr>
                    <a:schemeClr val="tx1"/>
                  </a:buClr>
                  <a:buChar char="•"/>
                  <a:defRPr sz="2200">
                    <a:solidFill>
                      <a:srgbClr val="FFFFFF"/>
                    </a:solidFill>
                    <a:latin typeface="Arial" charset="0"/>
                  </a:defRPr>
                </a:lvl1pPr>
                <a:lvl2pPr marL="742950" indent="-285750" eaLnBrk="0" hangingPunct="0">
                  <a:spcBef>
                    <a:spcPct val="50000"/>
                  </a:spcBef>
                  <a:buClr>
                    <a:schemeClr val="tx1"/>
                  </a:buClr>
                  <a:buChar char="–"/>
                  <a:defRPr sz="1900">
                    <a:solidFill>
                      <a:srgbClr val="FFFFFF"/>
                    </a:solidFill>
                    <a:latin typeface="Arial" charset="0"/>
                  </a:defRPr>
                </a:lvl2pPr>
                <a:lvl3pPr marL="1143000" indent="-228600" eaLnBrk="0" hangingPunct="0">
                  <a:spcBef>
                    <a:spcPct val="50000"/>
                  </a:spcBef>
                  <a:buClr>
                    <a:schemeClr val="tx1"/>
                  </a:buClr>
                  <a:buFont typeface="Wingdings" pitchFamily="2" charset="2"/>
                  <a:buChar char="§"/>
                  <a:defRPr>
                    <a:solidFill>
                      <a:srgbClr val="FFFFFF"/>
                    </a:solidFill>
                    <a:latin typeface="Arial" charset="0"/>
                  </a:defRPr>
                </a:lvl3pPr>
                <a:lvl4pPr marL="1600200" indent="-228600" eaLnBrk="0" hangingPunct="0">
                  <a:lnSpc>
                    <a:spcPct val="85000"/>
                  </a:lnSpc>
                  <a:spcBef>
                    <a:spcPct val="40000"/>
                  </a:spcBef>
                  <a:buClr>
                    <a:schemeClr val="tx1"/>
                  </a:buClr>
                  <a:defRPr>
                    <a:solidFill>
                      <a:srgbClr val="FFFFFF"/>
                    </a:solidFill>
                    <a:latin typeface="Arial" charset="0"/>
                  </a:defRPr>
                </a:lvl4pPr>
                <a:lvl5pPr marL="2057400" indent="-228600" eaLnBrk="0" hangingPunct="0">
                  <a:spcBef>
                    <a:spcPct val="50000"/>
                  </a:spcBef>
                  <a:buClr>
                    <a:schemeClr val="tx1"/>
                  </a:buClr>
                  <a:buChar char="–"/>
                  <a:defRPr sz="1600">
                    <a:solidFill>
                      <a:srgbClr val="FFFFFF"/>
                    </a:solidFill>
                    <a:latin typeface="Arial" charset="0"/>
                  </a:defRPr>
                </a:lvl5pPr>
                <a:lvl6pPr marL="2514600" indent="-228600" eaLnBrk="0" fontAlgn="base" hangingPunct="0">
                  <a:spcBef>
                    <a:spcPct val="50000"/>
                  </a:spcBef>
                  <a:spcAft>
                    <a:spcPct val="0"/>
                  </a:spcAft>
                  <a:buClr>
                    <a:schemeClr val="tx1"/>
                  </a:buClr>
                  <a:buChar char="–"/>
                  <a:defRPr sz="1600">
                    <a:solidFill>
                      <a:srgbClr val="FFFFFF"/>
                    </a:solidFill>
                    <a:latin typeface="Arial" charset="0"/>
                  </a:defRPr>
                </a:lvl6pPr>
                <a:lvl7pPr marL="2971800" indent="-228600" eaLnBrk="0" fontAlgn="base" hangingPunct="0">
                  <a:spcBef>
                    <a:spcPct val="50000"/>
                  </a:spcBef>
                  <a:spcAft>
                    <a:spcPct val="0"/>
                  </a:spcAft>
                  <a:buClr>
                    <a:schemeClr val="tx1"/>
                  </a:buClr>
                  <a:buChar char="–"/>
                  <a:defRPr sz="1600">
                    <a:solidFill>
                      <a:srgbClr val="FFFFFF"/>
                    </a:solidFill>
                    <a:latin typeface="Arial" charset="0"/>
                  </a:defRPr>
                </a:lvl7pPr>
                <a:lvl8pPr marL="3429000" indent="-228600" eaLnBrk="0" fontAlgn="base" hangingPunct="0">
                  <a:spcBef>
                    <a:spcPct val="50000"/>
                  </a:spcBef>
                  <a:spcAft>
                    <a:spcPct val="0"/>
                  </a:spcAft>
                  <a:buClr>
                    <a:schemeClr val="tx1"/>
                  </a:buClr>
                  <a:buChar char="–"/>
                  <a:defRPr sz="1600">
                    <a:solidFill>
                      <a:srgbClr val="FFFFFF"/>
                    </a:solidFill>
                    <a:latin typeface="Arial" charset="0"/>
                  </a:defRPr>
                </a:lvl8pPr>
                <a:lvl9pPr marL="3886200" indent="-228600" eaLnBrk="0" fontAlgn="base" hangingPunct="0">
                  <a:spcBef>
                    <a:spcPct val="50000"/>
                  </a:spcBef>
                  <a:spcAft>
                    <a:spcPct val="0"/>
                  </a:spcAft>
                  <a:buClr>
                    <a:schemeClr val="tx1"/>
                  </a:buClr>
                  <a:buChar char="–"/>
                  <a:defRPr sz="1600">
                    <a:solidFill>
                      <a:srgbClr val="FFFFFF"/>
                    </a:solidFill>
                    <a:latin typeface="Arial" charset="0"/>
                  </a:defRPr>
                </a:lvl9pPr>
              </a:lstStyle>
              <a:p>
                <a:pPr fontAlgn="base">
                  <a:spcBef>
                    <a:spcPct val="0"/>
                  </a:spcBef>
                  <a:spcAft>
                    <a:spcPct val="0"/>
                  </a:spcAft>
                  <a:buClrTx/>
                  <a:buFontTx/>
                  <a:buNone/>
                </a:pPr>
                <a:r>
                  <a:rPr lang="en-US" altLang="en-US" sz="1800" smtClean="0">
                    <a:solidFill>
                      <a:srgbClr val="000000"/>
                    </a:solidFill>
                    <a:latin typeface="Calibri" panose="020F0502020204030204" pitchFamily="34" charset="0"/>
                    <a:cs typeface="Arial" charset="0"/>
                  </a:rPr>
                  <a:t>1990	1995	2000	2005	2010</a:t>
                </a:r>
              </a:p>
            </p:txBody>
          </p:sp>
        </p:grpSp>
        <p:sp>
          <p:nvSpPr>
            <p:cNvPr id="13" name="Text Box 8"/>
            <p:cNvSpPr txBox="1">
              <a:spLocks noChangeArrowheads="1"/>
            </p:cNvSpPr>
            <p:nvPr/>
          </p:nvSpPr>
          <p:spPr bwMode="auto">
            <a:xfrm>
              <a:off x="4724400" y="1930400"/>
              <a:ext cx="441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spcBef>
                  <a:spcPct val="50000"/>
                </a:spcBef>
                <a:buClr>
                  <a:schemeClr val="tx1"/>
                </a:buClr>
                <a:buChar char="•"/>
                <a:defRPr sz="2200">
                  <a:solidFill>
                    <a:srgbClr val="FFFFFF"/>
                  </a:solidFill>
                  <a:latin typeface="Arial" charset="0"/>
                </a:defRPr>
              </a:lvl1pPr>
              <a:lvl2pPr marL="742950" indent="-285750" eaLnBrk="0" hangingPunct="0">
                <a:spcBef>
                  <a:spcPct val="50000"/>
                </a:spcBef>
                <a:buClr>
                  <a:schemeClr val="tx1"/>
                </a:buClr>
                <a:buChar char="–"/>
                <a:defRPr sz="1900">
                  <a:solidFill>
                    <a:srgbClr val="FFFFFF"/>
                  </a:solidFill>
                  <a:latin typeface="Arial" charset="0"/>
                </a:defRPr>
              </a:lvl2pPr>
              <a:lvl3pPr marL="1143000" indent="-228600" eaLnBrk="0" hangingPunct="0">
                <a:spcBef>
                  <a:spcPct val="50000"/>
                </a:spcBef>
                <a:buClr>
                  <a:schemeClr val="tx1"/>
                </a:buClr>
                <a:buFont typeface="Wingdings" pitchFamily="2" charset="2"/>
                <a:buChar char="§"/>
                <a:defRPr>
                  <a:solidFill>
                    <a:srgbClr val="FFFFFF"/>
                  </a:solidFill>
                  <a:latin typeface="Arial" charset="0"/>
                </a:defRPr>
              </a:lvl3pPr>
              <a:lvl4pPr marL="1600200" indent="-228600" eaLnBrk="0" hangingPunct="0">
                <a:lnSpc>
                  <a:spcPct val="85000"/>
                </a:lnSpc>
                <a:spcBef>
                  <a:spcPct val="40000"/>
                </a:spcBef>
                <a:buClr>
                  <a:schemeClr val="tx1"/>
                </a:buClr>
                <a:defRPr>
                  <a:solidFill>
                    <a:srgbClr val="FFFFFF"/>
                  </a:solidFill>
                  <a:latin typeface="Arial" charset="0"/>
                </a:defRPr>
              </a:lvl4pPr>
              <a:lvl5pPr marL="2057400" indent="-228600" eaLnBrk="0" hangingPunct="0">
                <a:spcBef>
                  <a:spcPct val="50000"/>
                </a:spcBef>
                <a:buClr>
                  <a:schemeClr val="tx1"/>
                </a:buClr>
                <a:buChar char="–"/>
                <a:defRPr sz="1600">
                  <a:solidFill>
                    <a:srgbClr val="FFFFFF"/>
                  </a:solidFill>
                  <a:latin typeface="Arial" charset="0"/>
                </a:defRPr>
              </a:lvl5pPr>
              <a:lvl6pPr marL="2514600" indent="-228600" eaLnBrk="0" fontAlgn="base" hangingPunct="0">
                <a:spcBef>
                  <a:spcPct val="50000"/>
                </a:spcBef>
                <a:spcAft>
                  <a:spcPct val="0"/>
                </a:spcAft>
                <a:buClr>
                  <a:schemeClr val="tx1"/>
                </a:buClr>
                <a:buChar char="–"/>
                <a:defRPr sz="1600">
                  <a:solidFill>
                    <a:srgbClr val="FFFFFF"/>
                  </a:solidFill>
                  <a:latin typeface="Arial" charset="0"/>
                </a:defRPr>
              </a:lvl6pPr>
              <a:lvl7pPr marL="2971800" indent="-228600" eaLnBrk="0" fontAlgn="base" hangingPunct="0">
                <a:spcBef>
                  <a:spcPct val="50000"/>
                </a:spcBef>
                <a:spcAft>
                  <a:spcPct val="0"/>
                </a:spcAft>
                <a:buClr>
                  <a:schemeClr val="tx1"/>
                </a:buClr>
                <a:buChar char="–"/>
                <a:defRPr sz="1600">
                  <a:solidFill>
                    <a:srgbClr val="FFFFFF"/>
                  </a:solidFill>
                  <a:latin typeface="Arial" charset="0"/>
                </a:defRPr>
              </a:lvl7pPr>
              <a:lvl8pPr marL="3429000" indent="-228600" eaLnBrk="0" fontAlgn="base" hangingPunct="0">
                <a:spcBef>
                  <a:spcPct val="50000"/>
                </a:spcBef>
                <a:spcAft>
                  <a:spcPct val="0"/>
                </a:spcAft>
                <a:buClr>
                  <a:schemeClr val="tx1"/>
                </a:buClr>
                <a:buChar char="–"/>
                <a:defRPr sz="1600">
                  <a:solidFill>
                    <a:srgbClr val="FFFFFF"/>
                  </a:solidFill>
                  <a:latin typeface="Arial" charset="0"/>
                </a:defRPr>
              </a:lvl8pPr>
              <a:lvl9pPr marL="3886200" indent="-228600" eaLnBrk="0" fontAlgn="base" hangingPunct="0">
                <a:spcBef>
                  <a:spcPct val="50000"/>
                </a:spcBef>
                <a:spcAft>
                  <a:spcPct val="0"/>
                </a:spcAft>
                <a:buClr>
                  <a:schemeClr val="tx1"/>
                </a:buClr>
                <a:buChar char="–"/>
                <a:defRPr sz="1600">
                  <a:solidFill>
                    <a:srgbClr val="FFFFFF"/>
                  </a:solidFill>
                  <a:latin typeface="Arial" charset="0"/>
                </a:defRPr>
              </a:lvl9pPr>
            </a:lstStyle>
            <a:p>
              <a:pPr algn="ctr" fontAlgn="base">
                <a:spcBef>
                  <a:spcPct val="0"/>
                </a:spcBef>
                <a:spcAft>
                  <a:spcPct val="0"/>
                </a:spcAft>
                <a:buClrTx/>
                <a:buFontTx/>
                <a:buNone/>
              </a:pPr>
              <a:r>
                <a:rPr lang="en-US" altLang="en-US" sz="1800" dirty="0" smtClean="0">
                  <a:solidFill>
                    <a:srgbClr val="000000"/>
                  </a:solidFill>
                  <a:latin typeface="Calibri" panose="020F0502020204030204" pitchFamily="34" charset="0"/>
                  <a:cs typeface="Arial" charset="0"/>
                </a:rPr>
                <a:t>Continued increases</a:t>
              </a:r>
            </a:p>
          </p:txBody>
        </p:sp>
        <p:sp>
          <p:nvSpPr>
            <p:cNvPr id="14" name="AutoShape 18"/>
            <p:cNvSpPr>
              <a:spLocks noChangeArrowheads="1"/>
            </p:cNvSpPr>
            <p:nvPr/>
          </p:nvSpPr>
          <p:spPr bwMode="auto">
            <a:xfrm>
              <a:off x="4194175" y="3943351"/>
              <a:ext cx="187325" cy="1772478"/>
            </a:xfrm>
            <a:prstGeom prst="upDownArrow">
              <a:avLst>
                <a:gd name="adj1" fmla="val 50000"/>
                <a:gd name="adj2" fmla="val 179041"/>
              </a:avLst>
            </a:prstGeom>
            <a:solidFill>
              <a:schemeClr val="accent1"/>
            </a:solidFill>
            <a:ln w="9525">
              <a:solidFill>
                <a:schemeClr val="accent1"/>
              </a:solidFill>
              <a:miter lim="800000"/>
              <a:headEnd/>
              <a:tailEnd/>
            </a:ln>
          </p:spPr>
          <p:txBody>
            <a:bodyPr wrap="none" anchor="ctr"/>
            <a:lstStyle>
              <a:lvl1pPr eaLnBrk="0" hangingPunct="0">
                <a:spcBef>
                  <a:spcPct val="50000"/>
                </a:spcBef>
                <a:buClr>
                  <a:schemeClr val="tx1"/>
                </a:buClr>
                <a:buChar char="•"/>
                <a:defRPr sz="2200">
                  <a:solidFill>
                    <a:srgbClr val="FFFFFF"/>
                  </a:solidFill>
                  <a:latin typeface="Arial" charset="0"/>
                </a:defRPr>
              </a:lvl1pPr>
              <a:lvl2pPr marL="742950" indent="-285750" eaLnBrk="0" hangingPunct="0">
                <a:spcBef>
                  <a:spcPct val="50000"/>
                </a:spcBef>
                <a:buClr>
                  <a:schemeClr val="tx1"/>
                </a:buClr>
                <a:buChar char="–"/>
                <a:defRPr sz="1900">
                  <a:solidFill>
                    <a:srgbClr val="FFFFFF"/>
                  </a:solidFill>
                  <a:latin typeface="Arial" charset="0"/>
                </a:defRPr>
              </a:lvl2pPr>
              <a:lvl3pPr marL="1143000" indent="-228600" eaLnBrk="0" hangingPunct="0">
                <a:spcBef>
                  <a:spcPct val="50000"/>
                </a:spcBef>
                <a:buClr>
                  <a:schemeClr val="tx1"/>
                </a:buClr>
                <a:buFont typeface="Wingdings" pitchFamily="2" charset="2"/>
                <a:buChar char="§"/>
                <a:defRPr>
                  <a:solidFill>
                    <a:srgbClr val="FFFFFF"/>
                  </a:solidFill>
                  <a:latin typeface="Arial" charset="0"/>
                </a:defRPr>
              </a:lvl3pPr>
              <a:lvl4pPr marL="1600200" indent="-228600" eaLnBrk="0" hangingPunct="0">
                <a:lnSpc>
                  <a:spcPct val="85000"/>
                </a:lnSpc>
                <a:spcBef>
                  <a:spcPct val="40000"/>
                </a:spcBef>
                <a:buClr>
                  <a:schemeClr val="tx1"/>
                </a:buClr>
                <a:defRPr>
                  <a:solidFill>
                    <a:srgbClr val="FFFFFF"/>
                  </a:solidFill>
                  <a:latin typeface="Arial" charset="0"/>
                </a:defRPr>
              </a:lvl4pPr>
              <a:lvl5pPr marL="2057400" indent="-228600" eaLnBrk="0" hangingPunct="0">
                <a:spcBef>
                  <a:spcPct val="50000"/>
                </a:spcBef>
                <a:buClr>
                  <a:schemeClr val="tx1"/>
                </a:buClr>
                <a:buChar char="–"/>
                <a:defRPr sz="1600">
                  <a:solidFill>
                    <a:srgbClr val="FFFFFF"/>
                  </a:solidFill>
                  <a:latin typeface="Arial" charset="0"/>
                </a:defRPr>
              </a:lvl5pPr>
              <a:lvl6pPr marL="2514600" indent="-228600" eaLnBrk="0" fontAlgn="base" hangingPunct="0">
                <a:spcBef>
                  <a:spcPct val="50000"/>
                </a:spcBef>
                <a:spcAft>
                  <a:spcPct val="0"/>
                </a:spcAft>
                <a:buClr>
                  <a:schemeClr val="tx1"/>
                </a:buClr>
                <a:buChar char="–"/>
                <a:defRPr sz="1600">
                  <a:solidFill>
                    <a:srgbClr val="FFFFFF"/>
                  </a:solidFill>
                  <a:latin typeface="Arial" charset="0"/>
                </a:defRPr>
              </a:lvl6pPr>
              <a:lvl7pPr marL="2971800" indent="-228600" eaLnBrk="0" fontAlgn="base" hangingPunct="0">
                <a:spcBef>
                  <a:spcPct val="50000"/>
                </a:spcBef>
                <a:spcAft>
                  <a:spcPct val="0"/>
                </a:spcAft>
                <a:buClr>
                  <a:schemeClr val="tx1"/>
                </a:buClr>
                <a:buChar char="–"/>
                <a:defRPr sz="1600">
                  <a:solidFill>
                    <a:srgbClr val="FFFFFF"/>
                  </a:solidFill>
                  <a:latin typeface="Arial" charset="0"/>
                </a:defRPr>
              </a:lvl7pPr>
              <a:lvl8pPr marL="3429000" indent="-228600" eaLnBrk="0" fontAlgn="base" hangingPunct="0">
                <a:spcBef>
                  <a:spcPct val="50000"/>
                </a:spcBef>
                <a:spcAft>
                  <a:spcPct val="0"/>
                </a:spcAft>
                <a:buClr>
                  <a:schemeClr val="tx1"/>
                </a:buClr>
                <a:buChar char="–"/>
                <a:defRPr sz="1600">
                  <a:solidFill>
                    <a:srgbClr val="FFFFFF"/>
                  </a:solidFill>
                  <a:latin typeface="Arial" charset="0"/>
                </a:defRPr>
              </a:lvl8pPr>
              <a:lvl9pPr marL="3886200" indent="-228600" eaLnBrk="0" fontAlgn="base" hangingPunct="0">
                <a:spcBef>
                  <a:spcPct val="50000"/>
                </a:spcBef>
                <a:spcAft>
                  <a:spcPct val="0"/>
                </a:spcAft>
                <a:buClr>
                  <a:schemeClr val="tx1"/>
                </a:buClr>
                <a:buChar char="–"/>
                <a:defRPr sz="1600">
                  <a:solidFill>
                    <a:srgbClr val="FFFFFF"/>
                  </a:solidFill>
                  <a:latin typeface="Arial" charset="0"/>
                </a:defRPr>
              </a:lvl9pPr>
            </a:lstStyle>
            <a:p>
              <a:pPr eaLnBrk="1" fontAlgn="base" hangingPunct="1">
                <a:spcBef>
                  <a:spcPct val="0"/>
                </a:spcBef>
                <a:spcAft>
                  <a:spcPct val="0"/>
                </a:spcAft>
                <a:buClrTx/>
                <a:buFontTx/>
                <a:buNone/>
              </a:pPr>
              <a:endParaRPr lang="en-US" altLang="en-US" sz="1800" smtClean="0">
                <a:solidFill>
                  <a:srgbClr val="000000"/>
                </a:solidFill>
                <a:latin typeface="Calibri" panose="020F0502020204030204" pitchFamily="34" charset="0"/>
                <a:cs typeface="Arial" charset="0"/>
              </a:endParaRPr>
            </a:p>
          </p:txBody>
        </p:sp>
        <p:sp>
          <p:nvSpPr>
            <p:cNvPr id="15" name="Text Box 8"/>
            <p:cNvSpPr txBox="1">
              <a:spLocks noChangeArrowheads="1"/>
            </p:cNvSpPr>
            <p:nvPr/>
          </p:nvSpPr>
          <p:spPr bwMode="auto">
            <a:xfrm>
              <a:off x="69850" y="1900238"/>
              <a:ext cx="441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spcBef>
                  <a:spcPct val="50000"/>
                </a:spcBef>
                <a:buClr>
                  <a:schemeClr val="tx1"/>
                </a:buClr>
                <a:buChar char="•"/>
                <a:defRPr sz="2200">
                  <a:solidFill>
                    <a:srgbClr val="FFFFFF"/>
                  </a:solidFill>
                  <a:latin typeface="Arial" charset="0"/>
                </a:defRPr>
              </a:lvl1pPr>
              <a:lvl2pPr marL="742950" indent="-285750" eaLnBrk="0" hangingPunct="0">
                <a:spcBef>
                  <a:spcPct val="50000"/>
                </a:spcBef>
                <a:buClr>
                  <a:schemeClr val="tx1"/>
                </a:buClr>
                <a:buChar char="–"/>
                <a:defRPr sz="1900">
                  <a:solidFill>
                    <a:srgbClr val="FFFFFF"/>
                  </a:solidFill>
                  <a:latin typeface="Arial" charset="0"/>
                </a:defRPr>
              </a:lvl2pPr>
              <a:lvl3pPr marL="1143000" indent="-228600" eaLnBrk="0" hangingPunct="0">
                <a:spcBef>
                  <a:spcPct val="50000"/>
                </a:spcBef>
                <a:buClr>
                  <a:schemeClr val="tx1"/>
                </a:buClr>
                <a:buFont typeface="Wingdings" pitchFamily="2" charset="2"/>
                <a:buChar char="§"/>
                <a:defRPr>
                  <a:solidFill>
                    <a:srgbClr val="FFFFFF"/>
                  </a:solidFill>
                  <a:latin typeface="Arial" charset="0"/>
                </a:defRPr>
              </a:lvl3pPr>
              <a:lvl4pPr marL="1600200" indent="-228600" eaLnBrk="0" hangingPunct="0">
                <a:lnSpc>
                  <a:spcPct val="85000"/>
                </a:lnSpc>
                <a:spcBef>
                  <a:spcPct val="40000"/>
                </a:spcBef>
                <a:buClr>
                  <a:schemeClr val="tx1"/>
                </a:buClr>
                <a:defRPr>
                  <a:solidFill>
                    <a:srgbClr val="FFFFFF"/>
                  </a:solidFill>
                  <a:latin typeface="Arial" charset="0"/>
                </a:defRPr>
              </a:lvl4pPr>
              <a:lvl5pPr marL="2057400" indent="-228600" eaLnBrk="0" hangingPunct="0">
                <a:spcBef>
                  <a:spcPct val="50000"/>
                </a:spcBef>
                <a:buClr>
                  <a:schemeClr val="tx1"/>
                </a:buClr>
                <a:buChar char="–"/>
                <a:defRPr sz="1600">
                  <a:solidFill>
                    <a:srgbClr val="FFFFFF"/>
                  </a:solidFill>
                  <a:latin typeface="Arial" charset="0"/>
                </a:defRPr>
              </a:lvl5pPr>
              <a:lvl6pPr marL="2514600" indent="-228600" eaLnBrk="0" fontAlgn="base" hangingPunct="0">
                <a:spcBef>
                  <a:spcPct val="50000"/>
                </a:spcBef>
                <a:spcAft>
                  <a:spcPct val="0"/>
                </a:spcAft>
                <a:buClr>
                  <a:schemeClr val="tx1"/>
                </a:buClr>
                <a:buChar char="–"/>
                <a:defRPr sz="1600">
                  <a:solidFill>
                    <a:srgbClr val="FFFFFF"/>
                  </a:solidFill>
                  <a:latin typeface="Arial" charset="0"/>
                </a:defRPr>
              </a:lvl6pPr>
              <a:lvl7pPr marL="2971800" indent="-228600" eaLnBrk="0" fontAlgn="base" hangingPunct="0">
                <a:spcBef>
                  <a:spcPct val="50000"/>
                </a:spcBef>
                <a:spcAft>
                  <a:spcPct val="0"/>
                </a:spcAft>
                <a:buClr>
                  <a:schemeClr val="tx1"/>
                </a:buClr>
                <a:buChar char="–"/>
                <a:defRPr sz="1600">
                  <a:solidFill>
                    <a:srgbClr val="FFFFFF"/>
                  </a:solidFill>
                  <a:latin typeface="Arial" charset="0"/>
                </a:defRPr>
              </a:lvl7pPr>
              <a:lvl8pPr marL="3429000" indent="-228600" eaLnBrk="0" fontAlgn="base" hangingPunct="0">
                <a:spcBef>
                  <a:spcPct val="50000"/>
                </a:spcBef>
                <a:spcAft>
                  <a:spcPct val="0"/>
                </a:spcAft>
                <a:buClr>
                  <a:schemeClr val="tx1"/>
                </a:buClr>
                <a:buChar char="–"/>
                <a:defRPr sz="1600">
                  <a:solidFill>
                    <a:srgbClr val="FFFFFF"/>
                  </a:solidFill>
                  <a:latin typeface="Arial" charset="0"/>
                </a:defRPr>
              </a:lvl8pPr>
              <a:lvl9pPr marL="3886200" indent="-228600" eaLnBrk="0" fontAlgn="base" hangingPunct="0">
                <a:spcBef>
                  <a:spcPct val="50000"/>
                </a:spcBef>
                <a:spcAft>
                  <a:spcPct val="0"/>
                </a:spcAft>
                <a:buClr>
                  <a:schemeClr val="tx1"/>
                </a:buClr>
                <a:buChar char="–"/>
                <a:defRPr sz="1600">
                  <a:solidFill>
                    <a:srgbClr val="FFFFFF"/>
                  </a:solidFill>
                  <a:latin typeface="Arial" charset="0"/>
                </a:defRPr>
              </a:lvl9pPr>
            </a:lstStyle>
            <a:p>
              <a:pPr algn="ctr" fontAlgn="base">
                <a:spcBef>
                  <a:spcPct val="0"/>
                </a:spcBef>
                <a:spcAft>
                  <a:spcPct val="0"/>
                </a:spcAft>
                <a:buClrTx/>
                <a:buFontTx/>
                <a:buNone/>
              </a:pPr>
              <a:r>
                <a:rPr lang="en-US" altLang="en-US" sz="1800" dirty="0" smtClean="0">
                  <a:solidFill>
                    <a:srgbClr val="000000"/>
                  </a:solidFill>
                  <a:latin typeface="Calibri" panose="020F0502020204030204" pitchFamily="34" charset="0"/>
                  <a:cs typeface="Arial" charset="0"/>
                </a:rPr>
                <a:t>Reductions and Improvements</a:t>
              </a:r>
            </a:p>
          </p:txBody>
        </p:sp>
        <p:sp>
          <p:nvSpPr>
            <p:cNvPr id="16" name="Text Box 4"/>
            <p:cNvSpPr txBox="1">
              <a:spLocks noChangeArrowheads="1"/>
            </p:cNvSpPr>
            <p:nvPr/>
          </p:nvSpPr>
          <p:spPr bwMode="auto">
            <a:xfrm>
              <a:off x="4865688" y="2891780"/>
              <a:ext cx="23828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eaLnBrk="0" hangingPunct="0">
                <a:spcBef>
                  <a:spcPct val="50000"/>
                </a:spcBef>
                <a:buClr>
                  <a:schemeClr val="tx1"/>
                </a:buClr>
                <a:buChar char="•"/>
                <a:defRPr sz="2200">
                  <a:solidFill>
                    <a:srgbClr val="FFFFFF"/>
                  </a:solidFill>
                  <a:latin typeface="Arial" charset="0"/>
                </a:defRPr>
              </a:lvl1pPr>
              <a:lvl2pPr marL="742950" indent="-285750" eaLnBrk="0" hangingPunct="0">
                <a:spcBef>
                  <a:spcPct val="50000"/>
                </a:spcBef>
                <a:buClr>
                  <a:schemeClr val="tx1"/>
                </a:buClr>
                <a:buChar char="–"/>
                <a:defRPr sz="1900">
                  <a:solidFill>
                    <a:srgbClr val="FFFFFF"/>
                  </a:solidFill>
                  <a:latin typeface="Arial" charset="0"/>
                </a:defRPr>
              </a:lvl2pPr>
              <a:lvl3pPr marL="1143000" indent="-228600" eaLnBrk="0" hangingPunct="0">
                <a:spcBef>
                  <a:spcPct val="50000"/>
                </a:spcBef>
                <a:buClr>
                  <a:schemeClr val="tx1"/>
                </a:buClr>
                <a:buFont typeface="Wingdings" pitchFamily="2" charset="2"/>
                <a:buChar char="§"/>
                <a:defRPr>
                  <a:solidFill>
                    <a:srgbClr val="FFFFFF"/>
                  </a:solidFill>
                  <a:latin typeface="Arial" charset="0"/>
                </a:defRPr>
              </a:lvl3pPr>
              <a:lvl4pPr marL="1600200" indent="-228600" eaLnBrk="0" hangingPunct="0">
                <a:lnSpc>
                  <a:spcPct val="85000"/>
                </a:lnSpc>
                <a:spcBef>
                  <a:spcPct val="40000"/>
                </a:spcBef>
                <a:buClr>
                  <a:schemeClr val="tx1"/>
                </a:buClr>
                <a:defRPr>
                  <a:solidFill>
                    <a:srgbClr val="FFFFFF"/>
                  </a:solidFill>
                  <a:latin typeface="Arial" charset="0"/>
                </a:defRPr>
              </a:lvl4pPr>
              <a:lvl5pPr marL="2057400" indent="-228600" eaLnBrk="0" hangingPunct="0">
                <a:spcBef>
                  <a:spcPct val="50000"/>
                </a:spcBef>
                <a:buClr>
                  <a:schemeClr val="tx1"/>
                </a:buClr>
                <a:buChar char="–"/>
                <a:defRPr sz="1600">
                  <a:solidFill>
                    <a:srgbClr val="FFFFFF"/>
                  </a:solidFill>
                  <a:latin typeface="Arial" charset="0"/>
                </a:defRPr>
              </a:lvl5pPr>
              <a:lvl6pPr marL="2514600" indent="-228600" eaLnBrk="0" fontAlgn="base" hangingPunct="0">
                <a:spcBef>
                  <a:spcPct val="50000"/>
                </a:spcBef>
                <a:spcAft>
                  <a:spcPct val="0"/>
                </a:spcAft>
                <a:buClr>
                  <a:schemeClr val="tx1"/>
                </a:buClr>
                <a:buChar char="–"/>
                <a:defRPr sz="1600">
                  <a:solidFill>
                    <a:srgbClr val="FFFFFF"/>
                  </a:solidFill>
                  <a:latin typeface="Arial" charset="0"/>
                </a:defRPr>
              </a:lvl6pPr>
              <a:lvl7pPr marL="2971800" indent="-228600" eaLnBrk="0" fontAlgn="base" hangingPunct="0">
                <a:spcBef>
                  <a:spcPct val="50000"/>
                </a:spcBef>
                <a:spcAft>
                  <a:spcPct val="0"/>
                </a:spcAft>
                <a:buClr>
                  <a:schemeClr val="tx1"/>
                </a:buClr>
                <a:buChar char="–"/>
                <a:defRPr sz="1600">
                  <a:solidFill>
                    <a:srgbClr val="FFFFFF"/>
                  </a:solidFill>
                  <a:latin typeface="Arial" charset="0"/>
                </a:defRPr>
              </a:lvl7pPr>
              <a:lvl8pPr marL="3429000" indent="-228600" eaLnBrk="0" fontAlgn="base" hangingPunct="0">
                <a:spcBef>
                  <a:spcPct val="50000"/>
                </a:spcBef>
                <a:spcAft>
                  <a:spcPct val="0"/>
                </a:spcAft>
                <a:buClr>
                  <a:schemeClr val="tx1"/>
                </a:buClr>
                <a:buChar char="–"/>
                <a:defRPr sz="1600">
                  <a:solidFill>
                    <a:srgbClr val="FFFFFF"/>
                  </a:solidFill>
                  <a:latin typeface="Arial" charset="0"/>
                </a:defRPr>
              </a:lvl8pPr>
              <a:lvl9pPr marL="3886200" indent="-228600" eaLnBrk="0" fontAlgn="base" hangingPunct="0">
                <a:spcBef>
                  <a:spcPct val="50000"/>
                </a:spcBef>
                <a:spcAft>
                  <a:spcPct val="0"/>
                </a:spcAft>
                <a:buClr>
                  <a:schemeClr val="tx1"/>
                </a:buClr>
                <a:buChar char="–"/>
                <a:defRPr sz="1600">
                  <a:solidFill>
                    <a:srgbClr val="FFFFFF"/>
                  </a:solidFill>
                  <a:latin typeface="Arial" charset="0"/>
                </a:defRPr>
              </a:lvl9pPr>
            </a:lstStyle>
            <a:p>
              <a:pPr algn="ctr" fontAlgn="base">
                <a:spcBef>
                  <a:spcPct val="0"/>
                </a:spcBef>
                <a:spcAft>
                  <a:spcPct val="0"/>
                </a:spcAft>
                <a:buClrTx/>
                <a:buFontTx/>
                <a:buNone/>
              </a:pPr>
              <a:r>
                <a:rPr lang="en-US" altLang="en-US" sz="1800" dirty="0" smtClean="0">
                  <a:solidFill>
                    <a:srgbClr val="000000"/>
                  </a:solidFill>
                  <a:latin typeface="Calibri" panose="020F0502020204030204" pitchFamily="34" charset="0"/>
                  <a:cs typeface="Arial" charset="0"/>
                </a:rPr>
                <a:t>Incidence and </a:t>
              </a:r>
              <a:br>
                <a:rPr lang="en-US" altLang="en-US" sz="1800" dirty="0" smtClean="0">
                  <a:solidFill>
                    <a:srgbClr val="000000"/>
                  </a:solidFill>
                  <a:latin typeface="Calibri" panose="020F0502020204030204" pitchFamily="34" charset="0"/>
                  <a:cs typeface="Arial" charset="0"/>
                </a:rPr>
              </a:br>
              <a:r>
                <a:rPr lang="en-US" altLang="en-US" sz="1800" dirty="0" smtClean="0">
                  <a:solidFill>
                    <a:srgbClr val="000000"/>
                  </a:solidFill>
                  <a:latin typeface="Calibri" panose="020F0502020204030204" pitchFamily="34" charset="0"/>
                  <a:cs typeface="Arial" charset="0"/>
                </a:rPr>
                <a:t>Prevalence </a:t>
              </a:r>
              <a:endParaRPr lang="en-US" altLang="en-US" sz="1800" strike="sngStrike" dirty="0" smtClean="0">
                <a:solidFill>
                  <a:srgbClr val="000000"/>
                </a:solidFill>
                <a:latin typeface="Calibri" panose="020F0502020204030204" pitchFamily="34" charset="0"/>
                <a:cs typeface="Arial" charset="0"/>
              </a:endParaRPr>
            </a:p>
          </p:txBody>
        </p:sp>
        <p:sp>
          <p:nvSpPr>
            <p:cNvPr id="17" name="AutoShape 18"/>
            <p:cNvSpPr>
              <a:spLocks noChangeArrowheads="1"/>
            </p:cNvSpPr>
            <p:nvPr/>
          </p:nvSpPr>
          <p:spPr bwMode="auto">
            <a:xfrm>
              <a:off x="8854009" y="2867025"/>
              <a:ext cx="187325" cy="2869107"/>
            </a:xfrm>
            <a:prstGeom prst="upDownArrow">
              <a:avLst>
                <a:gd name="adj1" fmla="val 50000"/>
                <a:gd name="adj2" fmla="val 179041"/>
              </a:avLst>
            </a:prstGeom>
            <a:solidFill>
              <a:schemeClr val="accent1"/>
            </a:solidFill>
            <a:ln w="9525">
              <a:solidFill>
                <a:schemeClr val="accent1"/>
              </a:solidFill>
              <a:miter lim="800000"/>
              <a:headEnd/>
              <a:tailEnd/>
            </a:ln>
          </p:spPr>
          <p:txBody>
            <a:bodyPr wrap="none" anchor="ctr"/>
            <a:lstStyle>
              <a:lvl1pPr eaLnBrk="0" hangingPunct="0">
                <a:spcBef>
                  <a:spcPct val="50000"/>
                </a:spcBef>
                <a:buClr>
                  <a:schemeClr val="tx1"/>
                </a:buClr>
                <a:buChar char="•"/>
                <a:defRPr sz="2200">
                  <a:solidFill>
                    <a:srgbClr val="FFFFFF"/>
                  </a:solidFill>
                  <a:latin typeface="Arial" charset="0"/>
                </a:defRPr>
              </a:lvl1pPr>
              <a:lvl2pPr marL="742950" indent="-285750" eaLnBrk="0" hangingPunct="0">
                <a:spcBef>
                  <a:spcPct val="50000"/>
                </a:spcBef>
                <a:buClr>
                  <a:schemeClr val="tx1"/>
                </a:buClr>
                <a:buChar char="–"/>
                <a:defRPr sz="1900">
                  <a:solidFill>
                    <a:srgbClr val="FFFFFF"/>
                  </a:solidFill>
                  <a:latin typeface="Arial" charset="0"/>
                </a:defRPr>
              </a:lvl2pPr>
              <a:lvl3pPr marL="1143000" indent="-228600" eaLnBrk="0" hangingPunct="0">
                <a:spcBef>
                  <a:spcPct val="50000"/>
                </a:spcBef>
                <a:buClr>
                  <a:schemeClr val="tx1"/>
                </a:buClr>
                <a:buFont typeface="Wingdings" pitchFamily="2" charset="2"/>
                <a:buChar char="§"/>
                <a:defRPr>
                  <a:solidFill>
                    <a:srgbClr val="FFFFFF"/>
                  </a:solidFill>
                  <a:latin typeface="Arial" charset="0"/>
                </a:defRPr>
              </a:lvl3pPr>
              <a:lvl4pPr marL="1600200" indent="-228600" eaLnBrk="0" hangingPunct="0">
                <a:lnSpc>
                  <a:spcPct val="85000"/>
                </a:lnSpc>
                <a:spcBef>
                  <a:spcPct val="40000"/>
                </a:spcBef>
                <a:buClr>
                  <a:schemeClr val="tx1"/>
                </a:buClr>
                <a:defRPr>
                  <a:solidFill>
                    <a:srgbClr val="FFFFFF"/>
                  </a:solidFill>
                  <a:latin typeface="Arial" charset="0"/>
                </a:defRPr>
              </a:lvl4pPr>
              <a:lvl5pPr marL="2057400" indent="-228600" eaLnBrk="0" hangingPunct="0">
                <a:spcBef>
                  <a:spcPct val="50000"/>
                </a:spcBef>
                <a:buClr>
                  <a:schemeClr val="tx1"/>
                </a:buClr>
                <a:buChar char="–"/>
                <a:defRPr sz="1600">
                  <a:solidFill>
                    <a:srgbClr val="FFFFFF"/>
                  </a:solidFill>
                  <a:latin typeface="Arial" charset="0"/>
                </a:defRPr>
              </a:lvl5pPr>
              <a:lvl6pPr marL="2514600" indent="-228600" eaLnBrk="0" fontAlgn="base" hangingPunct="0">
                <a:spcBef>
                  <a:spcPct val="50000"/>
                </a:spcBef>
                <a:spcAft>
                  <a:spcPct val="0"/>
                </a:spcAft>
                <a:buClr>
                  <a:schemeClr val="tx1"/>
                </a:buClr>
                <a:buChar char="–"/>
                <a:defRPr sz="1600">
                  <a:solidFill>
                    <a:srgbClr val="FFFFFF"/>
                  </a:solidFill>
                  <a:latin typeface="Arial" charset="0"/>
                </a:defRPr>
              </a:lvl6pPr>
              <a:lvl7pPr marL="2971800" indent="-228600" eaLnBrk="0" fontAlgn="base" hangingPunct="0">
                <a:spcBef>
                  <a:spcPct val="50000"/>
                </a:spcBef>
                <a:spcAft>
                  <a:spcPct val="0"/>
                </a:spcAft>
                <a:buClr>
                  <a:schemeClr val="tx1"/>
                </a:buClr>
                <a:buChar char="–"/>
                <a:defRPr sz="1600">
                  <a:solidFill>
                    <a:srgbClr val="FFFFFF"/>
                  </a:solidFill>
                  <a:latin typeface="Arial" charset="0"/>
                </a:defRPr>
              </a:lvl7pPr>
              <a:lvl8pPr marL="3429000" indent="-228600" eaLnBrk="0" fontAlgn="base" hangingPunct="0">
                <a:spcBef>
                  <a:spcPct val="50000"/>
                </a:spcBef>
                <a:spcAft>
                  <a:spcPct val="0"/>
                </a:spcAft>
                <a:buClr>
                  <a:schemeClr val="tx1"/>
                </a:buClr>
                <a:buChar char="–"/>
                <a:defRPr sz="1600">
                  <a:solidFill>
                    <a:srgbClr val="FFFFFF"/>
                  </a:solidFill>
                  <a:latin typeface="Arial" charset="0"/>
                </a:defRPr>
              </a:lvl8pPr>
              <a:lvl9pPr marL="3886200" indent="-228600" eaLnBrk="0" fontAlgn="base" hangingPunct="0">
                <a:spcBef>
                  <a:spcPct val="50000"/>
                </a:spcBef>
                <a:spcAft>
                  <a:spcPct val="0"/>
                </a:spcAft>
                <a:buClr>
                  <a:schemeClr val="tx1"/>
                </a:buClr>
                <a:buChar char="–"/>
                <a:defRPr sz="1600">
                  <a:solidFill>
                    <a:srgbClr val="FFFFFF"/>
                  </a:solidFill>
                  <a:latin typeface="Arial" charset="0"/>
                </a:defRPr>
              </a:lvl9pPr>
            </a:lstStyle>
            <a:p>
              <a:pPr eaLnBrk="1" fontAlgn="base" hangingPunct="1">
                <a:spcBef>
                  <a:spcPct val="0"/>
                </a:spcBef>
                <a:spcAft>
                  <a:spcPct val="0"/>
                </a:spcAft>
                <a:buClrTx/>
                <a:buFontTx/>
                <a:buNone/>
              </a:pPr>
              <a:endParaRPr lang="en-US" altLang="en-US" sz="1800" smtClean="0">
                <a:solidFill>
                  <a:srgbClr val="000000"/>
                </a:solidFill>
                <a:latin typeface="Calibri" panose="020F0502020204030204" pitchFamily="34" charset="0"/>
                <a:cs typeface="Arial" charset="0"/>
              </a:endParaRP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 y="2812876"/>
              <a:ext cx="4572000" cy="1178099"/>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7784" y="2814121"/>
              <a:ext cx="4506216" cy="1854629"/>
            </a:xfrm>
            <a:prstGeom prst="rect">
              <a:avLst/>
            </a:prstGeom>
          </p:spPr>
        </p:pic>
        <p:sp>
          <p:nvSpPr>
            <p:cNvPr id="18" name="TextBox 17"/>
            <p:cNvSpPr txBox="1"/>
            <p:nvPr/>
          </p:nvSpPr>
          <p:spPr>
            <a:xfrm>
              <a:off x="8467725" y="6457950"/>
              <a:ext cx="361950" cy="276999"/>
            </a:xfrm>
            <a:prstGeom prst="rect">
              <a:avLst/>
            </a:prstGeom>
            <a:noFill/>
          </p:spPr>
          <p:txBody>
            <a:bodyPr wrap="square" rtlCol="0">
              <a:spAutoFit/>
            </a:bodyPr>
            <a:lstStyle/>
            <a:p>
              <a:pPr algn="r"/>
              <a:fld id="{337BD94B-9A63-4E36-A999-886A54B3289E}" type="slidenum">
                <a:rPr lang="en-US" sz="1200" smtClean="0">
                  <a:solidFill>
                    <a:srgbClr val="000000"/>
                  </a:solidFill>
                  <a:latin typeface="Arial" panose="020B0604020202020204" pitchFamily="34" charset="0"/>
                  <a:cs typeface="Arial" panose="020B0604020202020204" pitchFamily="34" charset="0"/>
                </a:rPr>
                <a:pPr algn="r"/>
                <a:t>70</a:t>
              </a:fld>
              <a:endParaRPr lang="en-US" sz="1200"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2092011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39914" y="1485900"/>
            <a:ext cx="1325338" cy="4637361"/>
          </a:xfrm>
          <a:prstGeom prst="rect">
            <a:avLst/>
          </a:prstGeom>
          <a:solidFill>
            <a:schemeClr val="bg1"/>
          </a:solidFill>
          <a:ln w="9525" cap="flat" cmpd="sng" algn="ctr">
            <a:noFill/>
            <a:prstDash val="solid"/>
            <a:round/>
            <a:headEnd type="none" w="med" len="med"/>
            <a:tailEnd type="none" w="med" len="med"/>
          </a:ln>
          <a:effectLst>
            <a:glow rad="127000">
              <a:schemeClr val="bg1"/>
            </a:glow>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sp>
        <p:nvSpPr>
          <p:cNvPr id="4" name="Title 3"/>
          <p:cNvSpPr>
            <a:spLocks noGrp="1"/>
          </p:cNvSpPr>
          <p:nvPr>
            <p:ph type="title"/>
          </p:nvPr>
        </p:nvSpPr>
        <p:spPr>
          <a:xfrm>
            <a:off x="1390650" y="-28574"/>
            <a:ext cx="7619999" cy="923924"/>
          </a:xfrm>
        </p:spPr>
        <p:txBody>
          <a:bodyPr/>
          <a:lstStyle/>
          <a:p>
            <a:r>
              <a:rPr lang="en-US" sz="2800" dirty="0" smtClean="0"/>
              <a:t>Public Health Response to Diabetes</a:t>
            </a:r>
            <a:endParaRPr lang="en-US" sz="1800" dirty="0">
              <a:solidFill>
                <a:srgbClr val="FF0000"/>
              </a:solidFill>
            </a:endParaRPr>
          </a:p>
        </p:txBody>
      </p:sp>
      <p:sp>
        <p:nvSpPr>
          <p:cNvPr id="5" name="Content Placeholder 4"/>
          <p:cNvSpPr>
            <a:spLocks noGrp="1"/>
          </p:cNvSpPr>
          <p:nvPr>
            <p:ph idx="1"/>
          </p:nvPr>
        </p:nvSpPr>
        <p:spPr>
          <a:xfrm>
            <a:off x="227545" y="1308841"/>
            <a:ext cx="5735105" cy="4590078"/>
          </a:xfrm>
        </p:spPr>
        <p:txBody>
          <a:bodyPr/>
          <a:lstStyle/>
          <a:p>
            <a:r>
              <a:rPr lang="en-US" sz="2000" b="0" dirty="0">
                <a:latin typeface="Calibri" panose="020F0502020204030204" pitchFamily="34" charset="0"/>
              </a:rPr>
              <a:t>Prevent </a:t>
            </a:r>
            <a:r>
              <a:rPr lang="en-US" sz="2000" b="0" dirty="0" smtClean="0">
                <a:latin typeface="Calibri" panose="020F0502020204030204" pitchFamily="34" charset="0"/>
              </a:rPr>
              <a:t>diabetes</a:t>
            </a:r>
          </a:p>
          <a:p>
            <a:pPr marL="576263" lvl="1" indent="-228600"/>
            <a:r>
              <a:rPr lang="en-US" sz="1600" dirty="0" smtClean="0">
                <a:latin typeface="Calibri" panose="020F0502020204030204" pitchFamily="34" charset="0"/>
              </a:rPr>
              <a:t>Increase </a:t>
            </a:r>
            <a:r>
              <a:rPr lang="en-US" sz="1600" dirty="0">
                <a:latin typeface="Calibri" panose="020F0502020204030204" pitchFamily="34" charset="0"/>
              </a:rPr>
              <a:t>diabetes preventive </a:t>
            </a:r>
            <a:r>
              <a:rPr lang="en-US" sz="1600" dirty="0" smtClean="0">
                <a:latin typeface="Calibri" panose="020F0502020204030204" pitchFamily="34" charset="0"/>
              </a:rPr>
              <a:t>behaviors</a:t>
            </a:r>
          </a:p>
          <a:p>
            <a:pPr marL="576263" lvl="1" indent="-228600"/>
            <a:r>
              <a:rPr lang="en-US" sz="1600" dirty="0" smtClean="0">
                <a:latin typeface="Calibri" panose="020F0502020204030204" pitchFamily="34" charset="0"/>
              </a:rPr>
              <a:t>Improve </a:t>
            </a:r>
            <a:r>
              <a:rPr lang="en-US" sz="1600" dirty="0">
                <a:latin typeface="Calibri" panose="020F0502020204030204" pitchFamily="34" charset="0"/>
              </a:rPr>
              <a:t>the access to effective lifestyle </a:t>
            </a:r>
            <a:r>
              <a:rPr lang="en-US" sz="1600" dirty="0" smtClean="0">
                <a:latin typeface="Calibri" panose="020F0502020204030204" pitchFamily="34" charset="0"/>
              </a:rPr>
              <a:t>intervention</a:t>
            </a:r>
          </a:p>
          <a:p>
            <a:pPr marL="576263" lvl="1" indent="-228600"/>
            <a:r>
              <a:rPr lang="en-US" sz="1600" dirty="0" smtClean="0">
                <a:latin typeface="Calibri" panose="020F0502020204030204" pitchFamily="34" charset="0"/>
              </a:rPr>
              <a:t>Promote healthy environments for the whole population</a:t>
            </a:r>
            <a:endParaRPr lang="en-US" sz="1600" dirty="0">
              <a:latin typeface="Calibri" panose="020F0502020204030204" pitchFamily="34" charset="0"/>
            </a:endParaRPr>
          </a:p>
          <a:p>
            <a:pPr>
              <a:spcBef>
                <a:spcPts val="1200"/>
              </a:spcBef>
            </a:pPr>
            <a:r>
              <a:rPr lang="en-US" sz="2000" b="0" dirty="0" smtClean="0">
                <a:latin typeface="Calibri" panose="020F0502020204030204" pitchFamily="34" charset="0"/>
              </a:rPr>
              <a:t>Prevent diabetes complications</a:t>
            </a:r>
          </a:p>
          <a:p>
            <a:pPr marL="576263" lvl="1" indent="-228600"/>
            <a:r>
              <a:rPr lang="en-US" sz="1600" b="0" dirty="0" smtClean="0">
                <a:latin typeface="Calibri" panose="020F0502020204030204" pitchFamily="34" charset="0"/>
              </a:rPr>
              <a:t>Increase access and delivery of preventive health care</a:t>
            </a:r>
          </a:p>
          <a:p>
            <a:pPr marL="576263" lvl="1" indent="-228600"/>
            <a:r>
              <a:rPr lang="en-US" sz="1600" b="0" dirty="0" smtClean="0">
                <a:latin typeface="Calibri" panose="020F0502020204030204" pitchFamily="34" charset="0"/>
              </a:rPr>
              <a:t>Enhance and improve community and environmental strategies to support people with diabetes</a:t>
            </a:r>
          </a:p>
          <a:p>
            <a:pPr marL="688975">
              <a:spcBef>
                <a:spcPts val="1200"/>
              </a:spcBef>
              <a:buFont typeface="Wingdings" panose="05000000000000000000" pitchFamily="2" charset="2"/>
              <a:buChar char="v"/>
            </a:pPr>
            <a:r>
              <a:rPr lang="en-US" sz="2000" b="0" dirty="0" smtClean="0">
                <a:latin typeface="Calibri" panose="020F0502020204030204" pitchFamily="34" charset="0"/>
              </a:rPr>
              <a:t>Prevent chronic kidney disease</a:t>
            </a:r>
          </a:p>
          <a:p>
            <a:pPr marL="909638" lvl="1" indent="-228600"/>
            <a:r>
              <a:rPr lang="en-US" sz="1600" dirty="0" smtClean="0">
                <a:latin typeface="Calibri" panose="020F0502020204030204" pitchFamily="34" charset="0"/>
              </a:rPr>
              <a:t>Increase awareness and early diagnosis</a:t>
            </a:r>
          </a:p>
          <a:p>
            <a:pPr marL="909638" lvl="1" indent="-228600"/>
            <a:r>
              <a:rPr lang="en-US" sz="1600" b="0" dirty="0" smtClean="0">
                <a:latin typeface="Calibri" panose="020F0502020204030204" pitchFamily="34" charset="0"/>
              </a:rPr>
              <a:t>Build a national CKD surveillance program</a:t>
            </a:r>
          </a:p>
          <a:p>
            <a:pPr marL="909638" lvl="1" indent="-228600"/>
            <a:r>
              <a:rPr lang="en-US" sz="1600" dirty="0" smtClean="0">
                <a:latin typeface="Calibri" panose="020F0502020204030204" pitchFamily="34" charset="0"/>
              </a:rPr>
              <a:t>Promote use of evidence-based, cost-effective care</a:t>
            </a:r>
            <a:endParaRPr lang="en-US" sz="1600" b="0" dirty="0" smtClean="0">
              <a:latin typeface="Calibri" panose="020F0502020204030204" pitchFamily="34" charset="0"/>
            </a:endParaRPr>
          </a:p>
          <a:p>
            <a:pPr>
              <a:spcBef>
                <a:spcPts val="1200"/>
              </a:spcBef>
            </a:pPr>
            <a:r>
              <a:rPr lang="en-US" sz="2000" b="0" dirty="0" smtClean="0">
                <a:latin typeface="Calibri" panose="020F0502020204030204" pitchFamily="34" charset="0"/>
              </a:rPr>
              <a:t>Eliminate diabetes-related health disparities</a:t>
            </a:r>
          </a:p>
        </p:txBody>
      </p:sp>
      <p:grpSp>
        <p:nvGrpSpPr>
          <p:cNvPr id="2" name="Group 1"/>
          <p:cNvGrpSpPr/>
          <p:nvPr/>
        </p:nvGrpSpPr>
        <p:grpSpPr>
          <a:xfrm>
            <a:off x="5863318" y="1459768"/>
            <a:ext cx="2940785" cy="3882397"/>
            <a:chOff x="5863318" y="1459768"/>
            <a:chExt cx="2940785" cy="3882397"/>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3318" y="1459768"/>
              <a:ext cx="2940785" cy="1965042"/>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1743" y="3492273"/>
              <a:ext cx="1376414" cy="1849892"/>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8" name="Picture 7" descr="78159136_200 w x 250 h_72 dpi.jpg"/>
            <p:cNvPicPr>
              <a:picLocks noChangeAspect="1"/>
            </p:cNvPicPr>
            <p:nvPr/>
          </p:nvPicPr>
          <p:blipFill>
            <a:blip r:embed="rId4" cstate="print"/>
            <a:stretch>
              <a:fillRect/>
            </a:stretch>
          </p:blipFill>
          <p:spPr>
            <a:xfrm>
              <a:off x="5863318" y="3507274"/>
              <a:ext cx="1467912" cy="1834891"/>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grpSp>
      <p:sp>
        <p:nvSpPr>
          <p:cNvPr id="9" name="TextBox 8"/>
          <p:cNvSpPr txBox="1"/>
          <p:nvPr/>
        </p:nvSpPr>
        <p:spPr>
          <a:xfrm>
            <a:off x="8467725" y="6457950"/>
            <a:ext cx="361950" cy="276999"/>
          </a:xfrm>
          <a:prstGeom prst="rect">
            <a:avLst/>
          </a:prstGeom>
          <a:noFill/>
        </p:spPr>
        <p:txBody>
          <a:bodyPr wrap="square" rtlCol="0">
            <a:spAutoFit/>
          </a:bodyPr>
          <a:lstStyle/>
          <a:p>
            <a:pPr algn="r"/>
            <a:fld id="{337BD94B-9A63-4E36-A999-886A54B3289E}" type="slidenum">
              <a:rPr lang="en-US" sz="1200" smtClean="0">
                <a:solidFill>
                  <a:srgbClr val="000000"/>
                </a:solidFill>
                <a:latin typeface="Arial" panose="020B0604020202020204" pitchFamily="34" charset="0"/>
                <a:cs typeface="Arial" panose="020B0604020202020204" pitchFamily="34" charset="0"/>
              </a:rPr>
              <a:pPr algn="r"/>
              <a:t>71</a:t>
            </a:fld>
            <a:endParaRPr lang="en-US" sz="1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606732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9525" y="777875"/>
            <a:ext cx="9153525" cy="5957074"/>
            <a:chOff x="-9525" y="777875"/>
            <a:chExt cx="9153525" cy="5957074"/>
          </a:xfrm>
        </p:grpSpPr>
        <p:sp>
          <p:nvSpPr>
            <p:cNvPr id="3" name="Rectangle 2"/>
            <p:cNvSpPr/>
            <p:nvPr/>
          </p:nvSpPr>
          <p:spPr bwMode="auto">
            <a:xfrm>
              <a:off x="-9525" y="1292225"/>
              <a:ext cx="9153525" cy="3175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sp>
          <p:nvSpPr>
            <p:cNvPr id="66" name="Rectangle 65"/>
            <p:cNvSpPr/>
            <p:nvPr/>
          </p:nvSpPr>
          <p:spPr bwMode="auto">
            <a:xfrm>
              <a:off x="-9525" y="1473200"/>
              <a:ext cx="1392013" cy="44285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sp>
          <p:nvSpPr>
            <p:cNvPr id="16" name="TextBox 15"/>
            <p:cNvSpPr txBox="1"/>
            <p:nvPr/>
          </p:nvSpPr>
          <p:spPr>
            <a:xfrm>
              <a:off x="758825" y="5241925"/>
              <a:ext cx="6902540" cy="585788"/>
            </a:xfrm>
            <a:prstGeom prst="rect">
              <a:avLst/>
            </a:prstGeom>
            <a:noFill/>
          </p:spPr>
          <p:txBody>
            <a:bodyPr wrap="square">
              <a:spAutoFit/>
            </a:bodyPr>
            <a:lstStyle/>
            <a:p>
              <a:pPr>
                <a:defRPr/>
              </a:pPr>
              <a:r>
                <a:rPr lang="en-US" sz="1600" dirty="0">
                  <a:solidFill>
                    <a:srgbClr val="000000"/>
                  </a:solidFill>
                  <a:latin typeface="Calibri" panose="020F0502020204030204" pitchFamily="34" charset="0"/>
                </a:rPr>
                <a:t>Adapted from information in Sinclair JC, et al. N </a:t>
              </a:r>
              <a:r>
                <a:rPr lang="en-US" sz="1600" dirty="0" err="1">
                  <a:solidFill>
                    <a:srgbClr val="000000"/>
                  </a:solidFill>
                  <a:latin typeface="Calibri" panose="020F0502020204030204" pitchFamily="34" charset="0"/>
                </a:rPr>
                <a:t>Engl</a:t>
              </a:r>
              <a:r>
                <a:rPr lang="en-US" sz="1600" dirty="0">
                  <a:solidFill>
                    <a:srgbClr val="000000"/>
                  </a:solidFill>
                  <a:latin typeface="Calibri" panose="020F0502020204030204" pitchFamily="34" charset="0"/>
                </a:rPr>
                <a:t> J Med. </a:t>
              </a:r>
              <a:r>
                <a:rPr lang="en-US" sz="1600" dirty="0" smtClean="0">
                  <a:solidFill>
                    <a:srgbClr val="000000"/>
                  </a:solidFill>
                  <a:latin typeface="Calibri" panose="020F0502020204030204" pitchFamily="34" charset="0"/>
                </a:rPr>
                <a:t>1981;305:489</a:t>
              </a:r>
              <a:r>
                <a:rPr lang="en-US" sz="1600" dirty="0" smtClean="0">
                  <a:solidFill>
                    <a:srgbClr val="000000"/>
                  </a:solidFill>
                  <a:latin typeface="Calibri" panose="020F0502020204030204" pitchFamily="34" charset="0"/>
                  <a:cs typeface="Arial"/>
                </a:rPr>
                <a:t>–</a:t>
              </a:r>
              <a:r>
                <a:rPr lang="en-US" sz="1600" dirty="0" smtClean="0">
                  <a:solidFill>
                    <a:srgbClr val="000000"/>
                  </a:solidFill>
                  <a:latin typeface="Calibri" panose="020F0502020204030204" pitchFamily="34" charset="0"/>
                </a:rPr>
                <a:t>94</a:t>
              </a:r>
              <a:br>
                <a:rPr lang="en-US" sz="1600" dirty="0" smtClean="0">
                  <a:solidFill>
                    <a:srgbClr val="000000"/>
                  </a:solidFill>
                  <a:latin typeface="Calibri" panose="020F0502020204030204" pitchFamily="34" charset="0"/>
                </a:rPr>
              </a:br>
              <a:r>
                <a:rPr lang="en-US" sz="1600" dirty="0" smtClean="0">
                  <a:solidFill>
                    <a:srgbClr val="000000"/>
                  </a:solidFill>
                  <a:latin typeface="Calibri" panose="020F0502020204030204" pitchFamily="34" charset="0"/>
                </a:rPr>
                <a:t>and </a:t>
              </a:r>
              <a:r>
                <a:rPr lang="en-US" sz="1600" dirty="0" err="1">
                  <a:solidFill>
                    <a:srgbClr val="000000"/>
                  </a:solidFill>
                  <a:latin typeface="Calibri" panose="020F0502020204030204" pitchFamily="34" charset="0"/>
                </a:rPr>
                <a:t>Detsky</a:t>
              </a:r>
              <a:r>
                <a:rPr lang="en-US" sz="1600" dirty="0">
                  <a:solidFill>
                    <a:srgbClr val="000000"/>
                  </a:solidFill>
                  <a:latin typeface="Calibri" panose="020F0502020204030204" pitchFamily="34" charset="0"/>
                </a:rPr>
                <a:t> AS, et al. Ann Intern Med. </a:t>
              </a:r>
              <a:r>
                <a:rPr lang="en-US" sz="1600" dirty="0" smtClean="0">
                  <a:solidFill>
                    <a:srgbClr val="000000"/>
                  </a:solidFill>
                  <a:latin typeface="Calibri" panose="020F0502020204030204" pitchFamily="34" charset="0"/>
                </a:rPr>
                <a:t>1990;113:147</a:t>
              </a:r>
              <a:r>
                <a:rPr lang="en-US" sz="1600" dirty="0" smtClean="0">
                  <a:solidFill>
                    <a:srgbClr val="000000"/>
                  </a:solidFill>
                  <a:latin typeface="Calibri" panose="020F0502020204030204" pitchFamily="34" charset="0"/>
                  <a:cs typeface="Arial"/>
                </a:rPr>
                <a:t>–</a:t>
              </a:r>
              <a:r>
                <a:rPr lang="en-US" sz="1600" dirty="0" smtClean="0">
                  <a:solidFill>
                    <a:srgbClr val="000000"/>
                  </a:solidFill>
                  <a:latin typeface="Calibri" panose="020F0502020204030204" pitchFamily="34" charset="0"/>
                </a:rPr>
                <a:t>54</a:t>
              </a:r>
              <a:r>
                <a:rPr lang="en-US" sz="1600" dirty="0">
                  <a:solidFill>
                    <a:srgbClr val="000000"/>
                  </a:solidFill>
                  <a:latin typeface="Calibri" panose="020F0502020204030204" pitchFamily="34" charset="0"/>
                </a:rPr>
                <a:t>.</a:t>
              </a:r>
            </a:p>
          </p:txBody>
        </p:sp>
        <p:grpSp>
          <p:nvGrpSpPr>
            <p:cNvPr id="21" name="Group 20"/>
            <p:cNvGrpSpPr/>
            <p:nvPr/>
          </p:nvGrpSpPr>
          <p:grpSpPr>
            <a:xfrm>
              <a:off x="480378" y="777875"/>
              <a:ext cx="8617128" cy="4069181"/>
              <a:chOff x="480378" y="777875"/>
              <a:chExt cx="8617128" cy="4069181"/>
            </a:xfrm>
          </p:grpSpPr>
          <p:grpSp>
            <p:nvGrpSpPr>
              <p:cNvPr id="46" name="Group 45"/>
              <p:cNvGrpSpPr/>
              <p:nvPr/>
            </p:nvGrpSpPr>
            <p:grpSpPr>
              <a:xfrm>
                <a:off x="480378" y="4224655"/>
                <a:ext cx="2744717" cy="527804"/>
                <a:chOff x="747713" y="4248150"/>
                <a:chExt cx="2744717" cy="527804"/>
              </a:xfrm>
            </p:grpSpPr>
            <p:sp>
              <p:nvSpPr>
                <p:cNvPr id="4" name="Text Box 3"/>
                <p:cNvSpPr txBox="1">
                  <a:spLocks noChangeArrowheads="1"/>
                </p:cNvSpPr>
                <p:nvPr/>
              </p:nvSpPr>
              <p:spPr bwMode="auto">
                <a:xfrm>
                  <a:off x="747713" y="4248150"/>
                  <a:ext cx="2127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Narrow" pitchFamily="34" charset="0"/>
                    </a:defRPr>
                  </a:lvl1pPr>
                  <a:lvl2pPr marL="742950" indent="-285750">
                    <a:defRPr sz="3200">
                      <a:solidFill>
                        <a:schemeClr val="tx1"/>
                      </a:solidFill>
                      <a:latin typeface="Arial Narrow" pitchFamily="34" charset="0"/>
                    </a:defRPr>
                  </a:lvl2pPr>
                  <a:lvl3pPr marL="1143000" indent="-228600">
                    <a:defRPr sz="3200">
                      <a:solidFill>
                        <a:schemeClr val="tx1"/>
                      </a:solidFill>
                      <a:latin typeface="Arial Narrow" pitchFamily="34" charset="0"/>
                    </a:defRPr>
                  </a:lvl3pPr>
                  <a:lvl4pPr marL="1600200" indent="-228600">
                    <a:defRPr sz="3200">
                      <a:solidFill>
                        <a:schemeClr val="tx1"/>
                      </a:solidFill>
                      <a:latin typeface="Arial Narrow" pitchFamily="34" charset="0"/>
                    </a:defRPr>
                  </a:lvl4pPr>
                  <a:lvl5pPr marL="2057400" indent="-228600">
                    <a:defRPr sz="3200">
                      <a:solidFill>
                        <a:schemeClr val="tx1"/>
                      </a:solidFill>
                      <a:latin typeface="Arial Narrow" pitchFamily="34" charset="0"/>
                    </a:defRPr>
                  </a:lvl5pPr>
                  <a:lvl6pPr marL="2514600" indent="-228600" eaLnBrk="0" fontAlgn="base" hangingPunct="0">
                    <a:spcBef>
                      <a:spcPct val="0"/>
                    </a:spcBef>
                    <a:spcAft>
                      <a:spcPct val="0"/>
                    </a:spcAft>
                    <a:defRPr sz="3200">
                      <a:solidFill>
                        <a:schemeClr val="tx1"/>
                      </a:solidFill>
                      <a:latin typeface="Arial Narrow" pitchFamily="34" charset="0"/>
                    </a:defRPr>
                  </a:lvl6pPr>
                  <a:lvl7pPr marL="2971800" indent="-228600" eaLnBrk="0" fontAlgn="base" hangingPunct="0">
                    <a:spcBef>
                      <a:spcPct val="0"/>
                    </a:spcBef>
                    <a:spcAft>
                      <a:spcPct val="0"/>
                    </a:spcAft>
                    <a:defRPr sz="3200">
                      <a:solidFill>
                        <a:schemeClr val="tx1"/>
                      </a:solidFill>
                      <a:latin typeface="Arial Narrow" pitchFamily="34" charset="0"/>
                    </a:defRPr>
                  </a:lvl7pPr>
                  <a:lvl8pPr marL="3429000" indent="-228600" eaLnBrk="0" fontAlgn="base" hangingPunct="0">
                    <a:spcBef>
                      <a:spcPct val="0"/>
                    </a:spcBef>
                    <a:spcAft>
                      <a:spcPct val="0"/>
                    </a:spcAft>
                    <a:defRPr sz="3200">
                      <a:solidFill>
                        <a:schemeClr val="tx1"/>
                      </a:solidFill>
                      <a:latin typeface="Arial Narrow" pitchFamily="34" charset="0"/>
                    </a:defRPr>
                  </a:lvl8pPr>
                  <a:lvl9pPr marL="3886200" indent="-228600" eaLnBrk="0" fontAlgn="base" hangingPunct="0">
                    <a:spcBef>
                      <a:spcPct val="0"/>
                    </a:spcBef>
                    <a:spcAft>
                      <a:spcPct val="0"/>
                    </a:spcAft>
                    <a:defRPr sz="3200">
                      <a:solidFill>
                        <a:schemeClr val="tx1"/>
                      </a:solidFill>
                      <a:latin typeface="Arial Narrow" pitchFamily="34" charset="0"/>
                    </a:defRPr>
                  </a:lvl9pPr>
                </a:lstStyle>
                <a:p>
                  <a:pPr algn="ctr"/>
                  <a:r>
                    <a:rPr lang="en-US" sz="1800" b="1" dirty="0">
                      <a:solidFill>
                        <a:srgbClr val="000000"/>
                      </a:solidFill>
                      <a:latin typeface="Calibri" panose="020F0502020204030204" pitchFamily="34" charset="0"/>
                    </a:rPr>
                    <a:t>BASIC SCIENCE</a:t>
                  </a:r>
                </a:p>
              </p:txBody>
            </p:sp>
            <p:sp>
              <p:nvSpPr>
                <p:cNvPr id="10" name="Text Box 30"/>
                <p:cNvSpPr txBox="1">
                  <a:spLocks noChangeArrowheads="1"/>
                </p:cNvSpPr>
                <p:nvPr/>
              </p:nvSpPr>
              <p:spPr bwMode="auto">
                <a:xfrm>
                  <a:off x="1024573" y="4468177"/>
                  <a:ext cx="2467857" cy="307777"/>
                </a:xfrm>
                <a:prstGeom prst="rect">
                  <a:avLst/>
                </a:prstGeom>
                <a:noFill/>
                <a:ln>
                  <a:noFill/>
                </a:ln>
                <a:effectLst>
                  <a:outerShdw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Narrow" pitchFamily="34" charset="0"/>
                    </a:defRPr>
                  </a:lvl1pPr>
                  <a:lvl2pPr marL="742950" indent="-285750">
                    <a:defRPr sz="3200">
                      <a:solidFill>
                        <a:schemeClr val="tx1"/>
                      </a:solidFill>
                      <a:latin typeface="Arial Narrow" pitchFamily="34" charset="0"/>
                    </a:defRPr>
                  </a:lvl2pPr>
                  <a:lvl3pPr marL="1143000" indent="-228600">
                    <a:defRPr sz="3200">
                      <a:solidFill>
                        <a:schemeClr val="tx1"/>
                      </a:solidFill>
                      <a:latin typeface="Arial Narrow" pitchFamily="34" charset="0"/>
                    </a:defRPr>
                  </a:lvl3pPr>
                  <a:lvl4pPr marL="1600200" indent="-228600">
                    <a:defRPr sz="3200">
                      <a:solidFill>
                        <a:schemeClr val="tx1"/>
                      </a:solidFill>
                      <a:latin typeface="Arial Narrow" pitchFamily="34" charset="0"/>
                    </a:defRPr>
                  </a:lvl4pPr>
                  <a:lvl5pPr marL="2057400" indent="-228600">
                    <a:defRPr sz="3200">
                      <a:solidFill>
                        <a:schemeClr val="tx1"/>
                      </a:solidFill>
                      <a:latin typeface="Arial Narrow" pitchFamily="34" charset="0"/>
                    </a:defRPr>
                  </a:lvl5pPr>
                  <a:lvl6pPr marL="2514600" indent="-228600" eaLnBrk="0" fontAlgn="base" hangingPunct="0">
                    <a:spcBef>
                      <a:spcPct val="0"/>
                    </a:spcBef>
                    <a:spcAft>
                      <a:spcPct val="0"/>
                    </a:spcAft>
                    <a:defRPr sz="3200">
                      <a:solidFill>
                        <a:schemeClr val="tx1"/>
                      </a:solidFill>
                      <a:latin typeface="Arial Narrow" pitchFamily="34" charset="0"/>
                    </a:defRPr>
                  </a:lvl6pPr>
                  <a:lvl7pPr marL="2971800" indent="-228600" eaLnBrk="0" fontAlgn="base" hangingPunct="0">
                    <a:spcBef>
                      <a:spcPct val="0"/>
                    </a:spcBef>
                    <a:spcAft>
                      <a:spcPct val="0"/>
                    </a:spcAft>
                    <a:defRPr sz="3200">
                      <a:solidFill>
                        <a:schemeClr val="tx1"/>
                      </a:solidFill>
                      <a:latin typeface="Arial Narrow" pitchFamily="34" charset="0"/>
                    </a:defRPr>
                  </a:lvl7pPr>
                  <a:lvl8pPr marL="3429000" indent="-228600" eaLnBrk="0" fontAlgn="base" hangingPunct="0">
                    <a:spcBef>
                      <a:spcPct val="0"/>
                    </a:spcBef>
                    <a:spcAft>
                      <a:spcPct val="0"/>
                    </a:spcAft>
                    <a:defRPr sz="3200">
                      <a:solidFill>
                        <a:schemeClr val="tx1"/>
                      </a:solidFill>
                      <a:latin typeface="Arial Narrow" pitchFamily="34" charset="0"/>
                    </a:defRPr>
                  </a:lvl8pPr>
                  <a:lvl9pPr marL="3886200" indent="-228600" eaLnBrk="0" fontAlgn="base" hangingPunct="0">
                    <a:spcBef>
                      <a:spcPct val="0"/>
                    </a:spcBef>
                    <a:spcAft>
                      <a:spcPct val="0"/>
                    </a:spcAft>
                    <a:defRPr sz="3200">
                      <a:solidFill>
                        <a:schemeClr val="tx1"/>
                      </a:solidFill>
                      <a:latin typeface="Arial Narrow" pitchFamily="34" charset="0"/>
                    </a:defRPr>
                  </a:lvl9pPr>
                </a:lstStyle>
                <a:p>
                  <a:pPr>
                    <a:spcBef>
                      <a:spcPct val="50000"/>
                    </a:spcBef>
                  </a:pPr>
                  <a:r>
                    <a:rPr lang="en-US" sz="1400" dirty="0" smtClean="0">
                      <a:solidFill>
                        <a:srgbClr val="424456"/>
                      </a:solidFill>
                      <a:latin typeface="Calibri" panose="020F0502020204030204" pitchFamily="34" charset="0"/>
                    </a:rPr>
                    <a:t>(Molecular/physiological)</a:t>
                  </a:r>
                  <a:endParaRPr lang="en-US" sz="1400" dirty="0">
                    <a:solidFill>
                      <a:srgbClr val="424456"/>
                    </a:solidFill>
                    <a:latin typeface="Calibri" panose="020F0502020204030204" pitchFamily="34" charset="0"/>
                  </a:endParaRPr>
                </a:p>
              </p:txBody>
            </p:sp>
          </p:grpSp>
          <p:grpSp>
            <p:nvGrpSpPr>
              <p:cNvPr id="45" name="Group 44"/>
              <p:cNvGrpSpPr/>
              <p:nvPr/>
            </p:nvGrpSpPr>
            <p:grpSpPr>
              <a:xfrm>
                <a:off x="1930687" y="3549333"/>
                <a:ext cx="1488717" cy="531395"/>
                <a:chOff x="1925607" y="3551238"/>
                <a:chExt cx="1488717" cy="531395"/>
              </a:xfrm>
            </p:grpSpPr>
            <p:sp>
              <p:nvSpPr>
                <p:cNvPr id="5" name="Text Box 4"/>
                <p:cNvSpPr txBox="1">
                  <a:spLocks noChangeArrowheads="1"/>
                </p:cNvSpPr>
                <p:nvPr/>
              </p:nvSpPr>
              <p:spPr bwMode="auto">
                <a:xfrm>
                  <a:off x="1925607" y="3551238"/>
                  <a:ext cx="1070037" cy="369332"/>
                </a:xfrm>
                <a:prstGeom prst="rect">
                  <a:avLst/>
                </a:prstGeom>
                <a:noFill/>
                <a:ln w="9525">
                  <a:noFill/>
                  <a:miter lim="800000"/>
                  <a:headEnd/>
                  <a:tailEnd/>
                </a:ln>
              </p:spPr>
              <p:txBody>
                <a:bodyPr wrap="none">
                  <a:spAutoFit/>
                </a:bodyPr>
                <a:lstStyle/>
                <a:p>
                  <a:pPr algn="ctr">
                    <a:defRPr/>
                  </a:pPr>
                  <a:r>
                    <a:rPr lang="en-US" b="1" dirty="0">
                      <a:solidFill>
                        <a:srgbClr val="000000"/>
                      </a:solidFill>
                      <a:latin typeface="Calibri" panose="020F0502020204030204" pitchFamily="34" charset="0"/>
                    </a:rPr>
                    <a:t>EFFICACY</a:t>
                  </a:r>
                </a:p>
              </p:txBody>
            </p:sp>
            <p:sp>
              <p:nvSpPr>
                <p:cNvPr id="11" name="Text Box 31"/>
                <p:cNvSpPr txBox="1">
                  <a:spLocks noChangeArrowheads="1"/>
                </p:cNvSpPr>
                <p:nvPr/>
              </p:nvSpPr>
              <p:spPr bwMode="auto">
                <a:xfrm>
                  <a:off x="1930717" y="3774856"/>
                  <a:ext cx="1483607" cy="307777"/>
                </a:xfrm>
                <a:prstGeom prst="rect">
                  <a:avLst/>
                </a:prstGeom>
                <a:noFill/>
                <a:ln>
                  <a:noFill/>
                </a:ln>
                <a:effectLst>
                  <a:outerShdw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Narrow" pitchFamily="34" charset="0"/>
                    </a:defRPr>
                  </a:lvl1pPr>
                  <a:lvl2pPr marL="742950" indent="-285750">
                    <a:defRPr sz="3200">
                      <a:solidFill>
                        <a:schemeClr val="tx1"/>
                      </a:solidFill>
                      <a:latin typeface="Arial Narrow" pitchFamily="34" charset="0"/>
                    </a:defRPr>
                  </a:lvl2pPr>
                  <a:lvl3pPr marL="1143000" indent="-228600">
                    <a:defRPr sz="3200">
                      <a:solidFill>
                        <a:schemeClr val="tx1"/>
                      </a:solidFill>
                      <a:latin typeface="Arial Narrow" pitchFamily="34" charset="0"/>
                    </a:defRPr>
                  </a:lvl3pPr>
                  <a:lvl4pPr marL="1600200" indent="-228600">
                    <a:defRPr sz="3200">
                      <a:solidFill>
                        <a:schemeClr val="tx1"/>
                      </a:solidFill>
                      <a:latin typeface="Arial Narrow" pitchFamily="34" charset="0"/>
                    </a:defRPr>
                  </a:lvl4pPr>
                  <a:lvl5pPr marL="2057400" indent="-228600">
                    <a:defRPr sz="3200">
                      <a:solidFill>
                        <a:schemeClr val="tx1"/>
                      </a:solidFill>
                      <a:latin typeface="Arial Narrow" pitchFamily="34" charset="0"/>
                    </a:defRPr>
                  </a:lvl5pPr>
                  <a:lvl6pPr marL="2514600" indent="-228600" eaLnBrk="0" fontAlgn="base" hangingPunct="0">
                    <a:spcBef>
                      <a:spcPct val="0"/>
                    </a:spcBef>
                    <a:spcAft>
                      <a:spcPct val="0"/>
                    </a:spcAft>
                    <a:defRPr sz="3200">
                      <a:solidFill>
                        <a:schemeClr val="tx1"/>
                      </a:solidFill>
                      <a:latin typeface="Arial Narrow" pitchFamily="34" charset="0"/>
                    </a:defRPr>
                  </a:lvl6pPr>
                  <a:lvl7pPr marL="2971800" indent="-228600" eaLnBrk="0" fontAlgn="base" hangingPunct="0">
                    <a:spcBef>
                      <a:spcPct val="0"/>
                    </a:spcBef>
                    <a:spcAft>
                      <a:spcPct val="0"/>
                    </a:spcAft>
                    <a:defRPr sz="3200">
                      <a:solidFill>
                        <a:schemeClr val="tx1"/>
                      </a:solidFill>
                      <a:latin typeface="Arial Narrow" pitchFamily="34" charset="0"/>
                    </a:defRPr>
                  </a:lvl7pPr>
                  <a:lvl8pPr marL="3429000" indent="-228600" eaLnBrk="0" fontAlgn="base" hangingPunct="0">
                    <a:spcBef>
                      <a:spcPct val="0"/>
                    </a:spcBef>
                    <a:spcAft>
                      <a:spcPct val="0"/>
                    </a:spcAft>
                    <a:defRPr sz="3200">
                      <a:solidFill>
                        <a:schemeClr val="tx1"/>
                      </a:solidFill>
                      <a:latin typeface="Arial Narrow" pitchFamily="34" charset="0"/>
                    </a:defRPr>
                  </a:lvl8pPr>
                  <a:lvl9pPr marL="3886200" indent="-228600" eaLnBrk="0" fontAlgn="base" hangingPunct="0">
                    <a:spcBef>
                      <a:spcPct val="0"/>
                    </a:spcBef>
                    <a:spcAft>
                      <a:spcPct val="0"/>
                    </a:spcAft>
                    <a:defRPr sz="3200">
                      <a:solidFill>
                        <a:schemeClr val="tx1"/>
                      </a:solidFill>
                      <a:latin typeface="Arial Narrow" pitchFamily="34" charset="0"/>
                    </a:defRPr>
                  </a:lvl9pPr>
                </a:lstStyle>
                <a:p>
                  <a:pPr>
                    <a:spcBef>
                      <a:spcPct val="50000"/>
                    </a:spcBef>
                  </a:pPr>
                  <a:r>
                    <a:rPr lang="en-US" sz="1400" dirty="0" smtClean="0">
                      <a:solidFill>
                        <a:srgbClr val="424456"/>
                      </a:solidFill>
                      <a:latin typeface="Calibri" panose="020F0502020204030204" pitchFamily="34" charset="0"/>
                    </a:rPr>
                    <a:t>(Ideal settings)</a:t>
                  </a:r>
                  <a:endParaRPr lang="en-US" sz="1400" dirty="0">
                    <a:solidFill>
                      <a:srgbClr val="424456"/>
                    </a:solidFill>
                    <a:latin typeface="Calibri" panose="020F0502020204030204" pitchFamily="34" charset="0"/>
                  </a:endParaRPr>
                </a:p>
              </p:txBody>
            </p:sp>
          </p:grpSp>
          <p:grpSp>
            <p:nvGrpSpPr>
              <p:cNvPr id="43" name="Group 42"/>
              <p:cNvGrpSpPr/>
              <p:nvPr/>
            </p:nvGrpSpPr>
            <p:grpSpPr>
              <a:xfrm>
                <a:off x="2837498" y="2879408"/>
                <a:ext cx="2481261" cy="527586"/>
                <a:chOff x="3005138" y="2865438"/>
                <a:chExt cx="2481261" cy="527586"/>
              </a:xfrm>
            </p:grpSpPr>
            <p:sp>
              <p:nvSpPr>
                <p:cNvPr id="6" name="Text Box 5"/>
                <p:cNvSpPr txBox="1">
                  <a:spLocks noChangeArrowheads="1"/>
                </p:cNvSpPr>
                <p:nvPr/>
              </p:nvSpPr>
              <p:spPr bwMode="auto">
                <a:xfrm>
                  <a:off x="3005138" y="2865438"/>
                  <a:ext cx="2200275" cy="366713"/>
                </a:xfrm>
                <a:prstGeom prst="rect">
                  <a:avLst/>
                </a:prstGeom>
                <a:noFill/>
                <a:ln w="9525">
                  <a:noFill/>
                  <a:miter lim="800000"/>
                  <a:headEnd/>
                  <a:tailEnd/>
                </a:ln>
              </p:spPr>
              <p:txBody>
                <a:bodyPr>
                  <a:spAutoFit/>
                </a:bodyPr>
                <a:lstStyle/>
                <a:p>
                  <a:pPr algn="ctr">
                    <a:defRPr/>
                  </a:pPr>
                  <a:r>
                    <a:rPr lang="en-US" b="1" dirty="0">
                      <a:solidFill>
                        <a:srgbClr val="000000"/>
                      </a:solidFill>
                      <a:latin typeface="Calibri" panose="020F0502020204030204" pitchFamily="34" charset="0"/>
                    </a:rPr>
                    <a:t>EFFECTIVENESS</a:t>
                  </a:r>
                </a:p>
              </p:txBody>
            </p:sp>
            <p:sp>
              <p:nvSpPr>
                <p:cNvPr id="12" name="Text Box 32"/>
                <p:cNvSpPr txBox="1">
                  <a:spLocks noChangeArrowheads="1"/>
                </p:cNvSpPr>
                <p:nvPr/>
              </p:nvSpPr>
              <p:spPr bwMode="auto">
                <a:xfrm>
                  <a:off x="3286126" y="3085247"/>
                  <a:ext cx="2200273" cy="307777"/>
                </a:xfrm>
                <a:prstGeom prst="rect">
                  <a:avLst/>
                </a:prstGeom>
                <a:noFill/>
                <a:ln>
                  <a:noFill/>
                </a:ln>
                <a:effectLst>
                  <a:outerShdw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Narrow" pitchFamily="34" charset="0"/>
                    </a:defRPr>
                  </a:lvl1pPr>
                  <a:lvl2pPr marL="742950" indent="-285750">
                    <a:defRPr sz="3200">
                      <a:solidFill>
                        <a:schemeClr val="tx1"/>
                      </a:solidFill>
                      <a:latin typeface="Arial Narrow" pitchFamily="34" charset="0"/>
                    </a:defRPr>
                  </a:lvl2pPr>
                  <a:lvl3pPr marL="1143000" indent="-228600">
                    <a:defRPr sz="3200">
                      <a:solidFill>
                        <a:schemeClr val="tx1"/>
                      </a:solidFill>
                      <a:latin typeface="Arial Narrow" pitchFamily="34" charset="0"/>
                    </a:defRPr>
                  </a:lvl3pPr>
                  <a:lvl4pPr marL="1600200" indent="-228600">
                    <a:defRPr sz="3200">
                      <a:solidFill>
                        <a:schemeClr val="tx1"/>
                      </a:solidFill>
                      <a:latin typeface="Arial Narrow" pitchFamily="34" charset="0"/>
                    </a:defRPr>
                  </a:lvl4pPr>
                  <a:lvl5pPr marL="2057400" indent="-228600">
                    <a:defRPr sz="3200">
                      <a:solidFill>
                        <a:schemeClr val="tx1"/>
                      </a:solidFill>
                      <a:latin typeface="Arial Narrow" pitchFamily="34" charset="0"/>
                    </a:defRPr>
                  </a:lvl5pPr>
                  <a:lvl6pPr marL="2514600" indent="-228600" eaLnBrk="0" fontAlgn="base" hangingPunct="0">
                    <a:spcBef>
                      <a:spcPct val="0"/>
                    </a:spcBef>
                    <a:spcAft>
                      <a:spcPct val="0"/>
                    </a:spcAft>
                    <a:defRPr sz="3200">
                      <a:solidFill>
                        <a:schemeClr val="tx1"/>
                      </a:solidFill>
                      <a:latin typeface="Arial Narrow" pitchFamily="34" charset="0"/>
                    </a:defRPr>
                  </a:lvl6pPr>
                  <a:lvl7pPr marL="2971800" indent="-228600" eaLnBrk="0" fontAlgn="base" hangingPunct="0">
                    <a:spcBef>
                      <a:spcPct val="0"/>
                    </a:spcBef>
                    <a:spcAft>
                      <a:spcPct val="0"/>
                    </a:spcAft>
                    <a:defRPr sz="3200">
                      <a:solidFill>
                        <a:schemeClr val="tx1"/>
                      </a:solidFill>
                      <a:latin typeface="Arial Narrow" pitchFamily="34" charset="0"/>
                    </a:defRPr>
                  </a:lvl7pPr>
                  <a:lvl8pPr marL="3429000" indent="-228600" eaLnBrk="0" fontAlgn="base" hangingPunct="0">
                    <a:spcBef>
                      <a:spcPct val="0"/>
                    </a:spcBef>
                    <a:spcAft>
                      <a:spcPct val="0"/>
                    </a:spcAft>
                    <a:defRPr sz="3200">
                      <a:solidFill>
                        <a:schemeClr val="tx1"/>
                      </a:solidFill>
                      <a:latin typeface="Arial Narrow" pitchFamily="34" charset="0"/>
                    </a:defRPr>
                  </a:lvl8pPr>
                  <a:lvl9pPr marL="3886200" indent="-228600" eaLnBrk="0" fontAlgn="base" hangingPunct="0">
                    <a:spcBef>
                      <a:spcPct val="0"/>
                    </a:spcBef>
                    <a:spcAft>
                      <a:spcPct val="0"/>
                    </a:spcAft>
                    <a:defRPr sz="3200">
                      <a:solidFill>
                        <a:schemeClr val="tx1"/>
                      </a:solidFill>
                      <a:latin typeface="Arial Narrow" pitchFamily="34" charset="0"/>
                    </a:defRPr>
                  </a:lvl9pPr>
                </a:lstStyle>
                <a:p>
                  <a:pPr>
                    <a:spcBef>
                      <a:spcPct val="50000"/>
                    </a:spcBef>
                  </a:pPr>
                  <a:r>
                    <a:rPr lang="en-US" sz="1400" dirty="0" smtClean="0">
                      <a:solidFill>
                        <a:srgbClr val="424456"/>
                      </a:solidFill>
                      <a:latin typeface="Calibri" panose="020F0502020204030204" pitchFamily="34" charset="0"/>
                    </a:rPr>
                    <a:t>(Real </a:t>
                  </a:r>
                  <a:r>
                    <a:rPr lang="en-US" sz="1400" dirty="0">
                      <a:solidFill>
                        <a:srgbClr val="424456"/>
                      </a:solidFill>
                      <a:latin typeface="Calibri" panose="020F0502020204030204" pitchFamily="34" charset="0"/>
                    </a:rPr>
                    <a:t>world </a:t>
                  </a:r>
                  <a:r>
                    <a:rPr lang="en-US" sz="1400" dirty="0" smtClean="0">
                      <a:solidFill>
                        <a:srgbClr val="424456"/>
                      </a:solidFill>
                      <a:latin typeface="Calibri" panose="020F0502020204030204" pitchFamily="34" charset="0"/>
                    </a:rPr>
                    <a:t>settings)</a:t>
                  </a:r>
                  <a:endParaRPr lang="en-US" sz="1400" dirty="0">
                    <a:solidFill>
                      <a:srgbClr val="424456"/>
                    </a:solidFill>
                    <a:latin typeface="Calibri" panose="020F0502020204030204" pitchFamily="34" charset="0"/>
                  </a:endParaRPr>
                </a:p>
              </p:txBody>
            </p:sp>
          </p:grpSp>
          <p:grpSp>
            <p:nvGrpSpPr>
              <p:cNvPr id="34" name="Group 33"/>
              <p:cNvGrpSpPr/>
              <p:nvPr/>
            </p:nvGrpSpPr>
            <p:grpSpPr>
              <a:xfrm>
                <a:off x="4078288" y="2205038"/>
                <a:ext cx="3089276" cy="522407"/>
                <a:chOff x="3811588" y="2179638"/>
                <a:chExt cx="3089276" cy="522407"/>
              </a:xfrm>
            </p:grpSpPr>
            <p:sp>
              <p:nvSpPr>
                <p:cNvPr id="7" name="Text Box 6"/>
                <p:cNvSpPr txBox="1">
                  <a:spLocks noChangeArrowheads="1"/>
                </p:cNvSpPr>
                <p:nvPr/>
              </p:nvSpPr>
              <p:spPr bwMode="auto">
                <a:xfrm>
                  <a:off x="3811588" y="2179638"/>
                  <a:ext cx="1711325" cy="366713"/>
                </a:xfrm>
                <a:prstGeom prst="rect">
                  <a:avLst/>
                </a:prstGeom>
                <a:noFill/>
                <a:ln w="9525">
                  <a:noFill/>
                  <a:miter lim="800000"/>
                  <a:headEnd/>
                  <a:tailEnd/>
                </a:ln>
              </p:spPr>
              <p:txBody>
                <a:bodyPr>
                  <a:spAutoFit/>
                </a:bodyPr>
                <a:lstStyle/>
                <a:p>
                  <a:pPr algn="ctr">
                    <a:defRPr/>
                  </a:pPr>
                  <a:r>
                    <a:rPr lang="en-US" b="1" dirty="0">
                      <a:solidFill>
                        <a:srgbClr val="000000"/>
                      </a:solidFill>
                      <a:latin typeface="Calibri" panose="020F0502020204030204" pitchFamily="34" charset="0"/>
                    </a:rPr>
                    <a:t>EFFICIENCY</a:t>
                  </a:r>
                </a:p>
              </p:txBody>
            </p:sp>
            <p:sp>
              <p:nvSpPr>
                <p:cNvPr id="13" name="Text Box 33"/>
                <p:cNvSpPr txBox="1">
                  <a:spLocks noChangeArrowheads="1"/>
                </p:cNvSpPr>
                <p:nvPr/>
              </p:nvSpPr>
              <p:spPr bwMode="auto">
                <a:xfrm>
                  <a:off x="4049361" y="2394268"/>
                  <a:ext cx="2851503" cy="307777"/>
                </a:xfrm>
                <a:prstGeom prst="rect">
                  <a:avLst/>
                </a:prstGeom>
                <a:noFill/>
                <a:ln>
                  <a:noFill/>
                </a:ln>
                <a:effectLst>
                  <a:outerShdw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Narrow" pitchFamily="34" charset="0"/>
                    </a:defRPr>
                  </a:lvl1pPr>
                  <a:lvl2pPr marL="742950" indent="-285750">
                    <a:defRPr sz="3200">
                      <a:solidFill>
                        <a:schemeClr val="tx1"/>
                      </a:solidFill>
                      <a:latin typeface="Arial Narrow" pitchFamily="34" charset="0"/>
                    </a:defRPr>
                  </a:lvl2pPr>
                  <a:lvl3pPr marL="1143000" indent="-228600">
                    <a:defRPr sz="3200">
                      <a:solidFill>
                        <a:schemeClr val="tx1"/>
                      </a:solidFill>
                      <a:latin typeface="Arial Narrow" pitchFamily="34" charset="0"/>
                    </a:defRPr>
                  </a:lvl3pPr>
                  <a:lvl4pPr marL="1600200" indent="-228600">
                    <a:defRPr sz="3200">
                      <a:solidFill>
                        <a:schemeClr val="tx1"/>
                      </a:solidFill>
                      <a:latin typeface="Arial Narrow" pitchFamily="34" charset="0"/>
                    </a:defRPr>
                  </a:lvl4pPr>
                  <a:lvl5pPr marL="2057400" indent="-228600">
                    <a:defRPr sz="3200">
                      <a:solidFill>
                        <a:schemeClr val="tx1"/>
                      </a:solidFill>
                      <a:latin typeface="Arial Narrow" pitchFamily="34" charset="0"/>
                    </a:defRPr>
                  </a:lvl5pPr>
                  <a:lvl6pPr marL="2514600" indent="-228600" eaLnBrk="0" fontAlgn="base" hangingPunct="0">
                    <a:spcBef>
                      <a:spcPct val="0"/>
                    </a:spcBef>
                    <a:spcAft>
                      <a:spcPct val="0"/>
                    </a:spcAft>
                    <a:defRPr sz="3200">
                      <a:solidFill>
                        <a:schemeClr val="tx1"/>
                      </a:solidFill>
                      <a:latin typeface="Arial Narrow" pitchFamily="34" charset="0"/>
                    </a:defRPr>
                  </a:lvl6pPr>
                  <a:lvl7pPr marL="2971800" indent="-228600" eaLnBrk="0" fontAlgn="base" hangingPunct="0">
                    <a:spcBef>
                      <a:spcPct val="0"/>
                    </a:spcBef>
                    <a:spcAft>
                      <a:spcPct val="0"/>
                    </a:spcAft>
                    <a:defRPr sz="3200">
                      <a:solidFill>
                        <a:schemeClr val="tx1"/>
                      </a:solidFill>
                      <a:latin typeface="Arial Narrow" pitchFamily="34" charset="0"/>
                    </a:defRPr>
                  </a:lvl7pPr>
                  <a:lvl8pPr marL="3429000" indent="-228600" eaLnBrk="0" fontAlgn="base" hangingPunct="0">
                    <a:spcBef>
                      <a:spcPct val="0"/>
                    </a:spcBef>
                    <a:spcAft>
                      <a:spcPct val="0"/>
                    </a:spcAft>
                    <a:defRPr sz="3200">
                      <a:solidFill>
                        <a:schemeClr val="tx1"/>
                      </a:solidFill>
                      <a:latin typeface="Arial Narrow" pitchFamily="34" charset="0"/>
                    </a:defRPr>
                  </a:lvl8pPr>
                  <a:lvl9pPr marL="3886200" indent="-228600" eaLnBrk="0" fontAlgn="base" hangingPunct="0">
                    <a:spcBef>
                      <a:spcPct val="0"/>
                    </a:spcBef>
                    <a:spcAft>
                      <a:spcPct val="0"/>
                    </a:spcAft>
                    <a:defRPr sz="3200">
                      <a:solidFill>
                        <a:schemeClr val="tx1"/>
                      </a:solidFill>
                      <a:latin typeface="Arial Narrow" pitchFamily="34" charset="0"/>
                    </a:defRPr>
                  </a:lvl9pPr>
                </a:lstStyle>
                <a:p>
                  <a:pPr>
                    <a:spcBef>
                      <a:spcPct val="50000"/>
                    </a:spcBef>
                  </a:pPr>
                  <a:r>
                    <a:rPr lang="en-US" sz="1400" dirty="0" smtClean="0">
                      <a:solidFill>
                        <a:srgbClr val="424456"/>
                      </a:solidFill>
                      <a:latin typeface="Calibri" panose="020F0502020204030204" pitchFamily="34" charset="0"/>
                    </a:rPr>
                    <a:t>(Biggest </a:t>
                  </a:r>
                  <a:r>
                    <a:rPr lang="en-US" sz="1400" dirty="0">
                      <a:solidFill>
                        <a:srgbClr val="424456"/>
                      </a:solidFill>
                      <a:latin typeface="Calibri" panose="020F0502020204030204" pitchFamily="34" charset="0"/>
                    </a:rPr>
                    <a:t>effect on most </a:t>
                  </a:r>
                  <a:r>
                    <a:rPr lang="en-US" sz="1400" dirty="0" smtClean="0">
                      <a:solidFill>
                        <a:srgbClr val="424456"/>
                      </a:solidFill>
                      <a:latin typeface="Calibri" panose="020F0502020204030204" pitchFamily="34" charset="0"/>
                    </a:rPr>
                    <a:t>people)</a:t>
                  </a:r>
                  <a:endParaRPr lang="en-US" sz="1400" dirty="0">
                    <a:solidFill>
                      <a:srgbClr val="424456"/>
                    </a:solidFill>
                    <a:latin typeface="Calibri" panose="020F0502020204030204" pitchFamily="34" charset="0"/>
                  </a:endParaRPr>
                </a:p>
              </p:txBody>
            </p:sp>
          </p:grpSp>
          <p:grpSp>
            <p:nvGrpSpPr>
              <p:cNvPr id="33" name="Group 32"/>
              <p:cNvGrpSpPr/>
              <p:nvPr/>
            </p:nvGrpSpPr>
            <p:grpSpPr>
              <a:xfrm>
                <a:off x="5286376" y="1527810"/>
                <a:ext cx="1881188" cy="519232"/>
                <a:chOff x="5962651" y="1480185"/>
                <a:chExt cx="1881188" cy="519232"/>
              </a:xfrm>
            </p:grpSpPr>
            <p:sp>
              <p:nvSpPr>
                <p:cNvPr id="8" name="Text Box 21"/>
                <p:cNvSpPr txBox="1">
                  <a:spLocks noChangeArrowheads="1"/>
                </p:cNvSpPr>
                <p:nvPr/>
              </p:nvSpPr>
              <p:spPr bwMode="auto">
                <a:xfrm>
                  <a:off x="5962651" y="1480185"/>
                  <a:ext cx="1881188" cy="366713"/>
                </a:xfrm>
                <a:prstGeom prst="rect">
                  <a:avLst/>
                </a:prstGeom>
                <a:noFill/>
                <a:ln w="9525">
                  <a:noFill/>
                  <a:miter lim="800000"/>
                  <a:headEnd/>
                  <a:tailEnd/>
                </a:ln>
              </p:spPr>
              <p:txBody>
                <a:bodyPr>
                  <a:spAutoFit/>
                </a:bodyPr>
                <a:lstStyle/>
                <a:p>
                  <a:pPr algn="ctr">
                    <a:defRPr/>
                  </a:pPr>
                  <a:r>
                    <a:rPr lang="en-US" b="1" dirty="0">
                      <a:solidFill>
                        <a:srgbClr val="000000"/>
                      </a:solidFill>
                      <a:latin typeface="Calibri" panose="020F0502020204030204" pitchFamily="34" charset="0"/>
                    </a:rPr>
                    <a:t>AVAILABILITY</a:t>
                  </a:r>
                </a:p>
              </p:txBody>
            </p:sp>
            <p:sp>
              <p:nvSpPr>
                <p:cNvPr id="14" name="Text Box 34"/>
                <p:cNvSpPr txBox="1">
                  <a:spLocks noChangeArrowheads="1"/>
                </p:cNvSpPr>
                <p:nvPr/>
              </p:nvSpPr>
              <p:spPr bwMode="auto">
                <a:xfrm>
                  <a:off x="6172765" y="1691640"/>
                  <a:ext cx="1094494" cy="307777"/>
                </a:xfrm>
                <a:prstGeom prst="rect">
                  <a:avLst/>
                </a:prstGeom>
                <a:noFill/>
                <a:ln>
                  <a:noFill/>
                </a:ln>
                <a:effectLst>
                  <a:outerShdw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Narrow" pitchFamily="34" charset="0"/>
                    </a:defRPr>
                  </a:lvl1pPr>
                  <a:lvl2pPr marL="742950" indent="-285750">
                    <a:defRPr sz="3200">
                      <a:solidFill>
                        <a:schemeClr val="tx1"/>
                      </a:solidFill>
                      <a:latin typeface="Arial Narrow" pitchFamily="34" charset="0"/>
                    </a:defRPr>
                  </a:lvl2pPr>
                  <a:lvl3pPr marL="1143000" indent="-228600">
                    <a:defRPr sz="3200">
                      <a:solidFill>
                        <a:schemeClr val="tx1"/>
                      </a:solidFill>
                      <a:latin typeface="Arial Narrow" pitchFamily="34" charset="0"/>
                    </a:defRPr>
                  </a:lvl3pPr>
                  <a:lvl4pPr marL="1600200" indent="-228600">
                    <a:defRPr sz="3200">
                      <a:solidFill>
                        <a:schemeClr val="tx1"/>
                      </a:solidFill>
                      <a:latin typeface="Arial Narrow" pitchFamily="34" charset="0"/>
                    </a:defRPr>
                  </a:lvl4pPr>
                  <a:lvl5pPr marL="2057400" indent="-228600">
                    <a:defRPr sz="3200">
                      <a:solidFill>
                        <a:schemeClr val="tx1"/>
                      </a:solidFill>
                      <a:latin typeface="Arial Narrow" pitchFamily="34" charset="0"/>
                    </a:defRPr>
                  </a:lvl5pPr>
                  <a:lvl6pPr marL="2514600" indent="-228600" eaLnBrk="0" fontAlgn="base" hangingPunct="0">
                    <a:spcBef>
                      <a:spcPct val="0"/>
                    </a:spcBef>
                    <a:spcAft>
                      <a:spcPct val="0"/>
                    </a:spcAft>
                    <a:defRPr sz="3200">
                      <a:solidFill>
                        <a:schemeClr val="tx1"/>
                      </a:solidFill>
                      <a:latin typeface="Arial Narrow" pitchFamily="34" charset="0"/>
                    </a:defRPr>
                  </a:lvl6pPr>
                  <a:lvl7pPr marL="2971800" indent="-228600" eaLnBrk="0" fontAlgn="base" hangingPunct="0">
                    <a:spcBef>
                      <a:spcPct val="0"/>
                    </a:spcBef>
                    <a:spcAft>
                      <a:spcPct val="0"/>
                    </a:spcAft>
                    <a:defRPr sz="3200">
                      <a:solidFill>
                        <a:schemeClr val="tx1"/>
                      </a:solidFill>
                      <a:latin typeface="Arial Narrow" pitchFamily="34" charset="0"/>
                    </a:defRPr>
                  </a:lvl7pPr>
                  <a:lvl8pPr marL="3429000" indent="-228600" eaLnBrk="0" fontAlgn="base" hangingPunct="0">
                    <a:spcBef>
                      <a:spcPct val="0"/>
                    </a:spcBef>
                    <a:spcAft>
                      <a:spcPct val="0"/>
                    </a:spcAft>
                    <a:defRPr sz="3200">
                      <a:solidFill>
                        <a:schemeClr val="tx1"/>
                      </a:solidFill>
                      <a:latin typeface="Arial Narrow" pitchFamily="34" charset="0"/>
                    </a:defRPr>
                  </a:lvl8pPr>
                  <a:lvl9pPr marL="3886200" indent="-228600" eaLnBrk="0" fontAlgn="base" hangingPunct="0">
                    <a:spcBef>
                      <a:spcPct val="0"/>
                    </a:spcBef>
                    <a:spcAft>
                      <a:spcPct val="0"/>
                    </a:spcAft>
                    <a:defRPr sz="3200">
                      <a:solidFill>
                        <a:schemeClr val="tx1"/>
                      </a:solidFill>
                      <a:latin typeface="Arial Narrow" pitchFamily="34" charset="0"/>
                    </a:defRPr>
                  </a:lvl9pPr>
                </a:lstStyle>
                <a:p>
                  <a:pPr>
                    <a:spcBef>
                      <a:spcPct val="50000"/>
                    </a:spcBef>
                  </a:pPr>
                  <a:r>
                    <a:rPr lang="en-US" sz="1400" dirty="0" smtClean="0">
                      <a:solidFill>
                        <a:srgbClr val="424456"/>
                      </a:solidFill>
                      <a:latin typeface="Calibri" panose="020F0502020204030204" pitchFamily="34" charset="0"/>
                    </a:rPr>
                    <a:t>(Supply)</a:t>
                  </a:r>
                  <a:endParaRPr lang="en-US" sz="1400" dirty="0">
                    <a:solidFill>
                      <a:srgbClr val="424456"/>
                    </a:solidFill>
                    <a:latin typeface="Calibri" panose="020F0502020204030204" pitchFamily="34" charset="0"/>
                  </a:endParaRPr>
                </a:p>
              </p:txBody>
            </p:sp>
          </p:grpSp>
          <p:grpSp>
            <p:nvGrpSpPr>
              <p:cNvPr id="32" name="Group 31"/>
              <p:cNvGrpSpPr/>
              <p:nvPr/>
            </p:nvGrpSpPr>
            <p:grpSpPr>
              <a:xfrm>
                <a:off x="6490019" y="849312"/>
                <a:ext cx="2607487" cy="522288"/>
                <a:chOff x="6490019" y="801687"/>
                <a:chExt cx="2607487" cy="522288"/>
              </a:xfrm>
            </p:grpSpPr>
            <p:sp>
              <p:nvSpPr>
                <p:cNvPr id="9" name="Text Box 22"/>
                <p:cNvSpPr txBox="1">
                  <a:spLocks noChangeArrowheads="1"/>
                </p:cNvSpPr>
                <p:nvPr/>
              </p:nvSpPr>
              <p:spPr bwMode="auto">
                <a:xfrm>
                  <a:off x="6490019" y="801687"/>
                  <a:ext cx="1917700" cy="366713"/>
                </a:xfrm>
                <a:prstGeom prst="rect">
                  <a:avLst/>
                </a:prstGeom>
                <a:noFill/>
                <a:ln w="9525">
                  <a:noFill/>
                  <a:miter lim="800000"/>
                  <a:headEnd/>
                  <a:tailEnd/>
                </a:ln>
              </p:spPr>
              <p:txBody>
                <a:bodyPr>
                  <a:spAutoFit/>
                </a:bodyPr>
                <a:lstStyle/>
                <a:p>
                  <a:pPr algn="ctr">
                    <a:defRPr/>
                  </a:pPr>
                  <a:r>
                    <a:rPr lang="en-US" b="1" dirty="0">
                      <a:solidFill>
                        <a:srgbClr val="000000"/>
                      </a:solidFill>
                      <a:latin typeface="Calibri" panose="020F0502020204030204" pitchFamily="34" charset="0"/>
                    </a:rPr>
                    <a:t>DISTRIBUTION</a:t>
                  </a:r>
                </a:p>
              </p:txBody>
            </p:sp>
            <p:sp>
              <p:nvSpPr>
                <p:cNvPr id="15" name="Text Box 37"/>
                <p:cNvSpPr txBox="1">
                  <a:spLocks noChangeArrowheads="1"/>
                </p:cNvSpPr>
                <p:nvPr/>
              </p:nvSpPr>
              <p:spPr bwMode="auto">
                <a:xfrm>
                  <a:off x="6681154" y="1016198"/>
                  <a:ext cx="2416352" cy="307777"/>
                </a:xfrm>
                <a:prstGeom prst="rect">
                  <a:avLst/>
                </a:prstGeom>
                <a:noFill/>
                <a:ln>
                  <a:noFill/>
                </a:ln>
                <a:effectLst>
                  <a:outerShdw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Narrow" pitchFamily="34" charset="0"/>
                    </a:defRPr>
                  </a:lvl1pPr>
                  <a:lvl2pPr marL="742950" indent="-285750">
                    <a:defRPr sz="3200">
                      <a:solidFill>
                        <a:schemeClr val="tx1"/>
                      </a:solidFill>
                      <a:latin typeface="Arial Narrow" pitchFamily="34" charset="0"/>
                    </a:defRPr>
                  </a:lvl2pPr>
                  <a:lvl3pPr marL="1143000" indent="-228600">
                    <a:defRPr sz="3200">
                      <a:solidFill>
                        <a:schemeClr val="tx1"/>
                      </a:solidFill>
                      <a:latin typeface="Arial Narrow" pitchFamily="34" charset="0"/>
                    </a:defRPr>
                  </a:lvl3pPr>
                  <a:lvl4pPr marL="1600200" indent="-228600">
                    <a:defRPr sz="3200">
                      <a:solidFill>
                        <a:schemeClr val="tx1"/>
                      </a:solidFill>
                      <a:latin typeface="Arial Narrow" pitchFamily="34" charset="0"/>
                    </a:defRPr>
                  </a:lvl4pPr>
                  <a:lvl5pPr marL="2057400" indent="-228600">
                    <a:defRPr sz="3200">
                      <a:solidFill>
                        <a:schemeClr val="tx1"/>
                      </a:solidFill>
                      <a:latin typeface="Arial Narrow" pitchFamily="34" charset="0"/>
                    </a:defRPr>
                  </a:lvl5pPr>
                  <a:lvl6pPr marL="2514600" indent="-228600" eaLnBrk="0" fontAlgn="base" hangingPunct="0">
                    <a:spcBef>
                      <a:spcPct val="0"/>
                    </a:spcBef>
                    <a:spcAft>
                      <a:spcPct val="0"/>
                    </a:spcAft>
                    <a:defRPr sz="3200">
                      <a:solidFill>
                        <a:schemeClr val="tx1"/>
                      </a:solidFill>
                      <a:latin typeface="Arial Narrow" pitchFamily="34" charset="0"/>
                    </a:defRPr>
                  </a:lvl6pPr>
                  <a:lvl7pPr marL="2971800" indent="-228600" eaLnBrk="0" fontAlgn="base" hangingPunct="0">
                    <a:spcBef>
                      <a:spcPct val="0"/>
                    </a:spcBef>
                    <a:spcAft>
                      <a:spcPct val="0"/>
                    </a:spcAft>
                    <a:defRPr sz="3200">
                      <a:solidFill>
                        <a:schemeClr val="tx1"/>
                      </a:solidFill>
                      <a:latin typeface="Arial Narrow" pitchFamily="34" charset="0"/>
                    </a:defRPr>
                  </a:lvl7pPr>
                  <a:lvl8pPr marL="3429000" indent="-228600" eaLnBrk="0" fontAlgn="base" hangingPunct="0">
                    <a:spcBef>
                      <a:spcPct val="0"/>
                    </a:spcBef>
                    <a:spcAft>
                      <a:spcPct val="0"/>
                    </a:spcAft>
                    <a:defRPr sz="3200">
                      <a:solidFill>
                        <a:schemeClr val="tx1"/>
                      </a:solidFill>
                      <a:latin typeface="Arial Narrow" pitchFamily="34" charset="0"/>
                    </a:defRPr>
                  </a:lvl8pPr>
                  <a:lvl9pPr marL="3886200" indent="-228600" eaLnBrk="0" fontAlgn="base" hangingPunct="0">
                    <a:spcBef>
                      <a:spcPct val="0"/>
                    </a:spcBef>
                    <a:spcAft>
                      <a:spcPct val="0"/>
                    </a:spcAft>
                    <a:defRPr sz="3200">
                      <a:solidFill>
                        <a:schemeClr val="tx1"/>
                      </a:solidFill>
                      <a:latin typeface="Arial Narrow" pitchFamily="34" charset="0"/>
                    </a:defRPr>
                  </a:lvl9pPr>
                </a:lstStyle>
                <a:p>
                  <a:pPr>
                    <a:spcBef>
                      <a:spcPct val="50000"/>
                    </a:spcBef>
                  </a:pPr>
                  <a:r>
                    <a:rPr lang="en-US" sz="1400" dirty="0" smtClean="0">
                      <a:solidFill>
                        <a:srgbClr val="424456"/>
                      </a:solidFill>
                      <a:latin typeface="Calibri" panose="020F0502020204030204" pitchFamily="34" charset="0"/>
                    </a:rPr>
                    <a:t>(Diffusion </a:t>
                  </a:r>
                  <a:r>
                    <a:rPr lang="en-US" sz="1400" dirty="0">
                      <a:solidFill>
                        <a:srgbClr val="424456"/>
                      </a:solidFill>
                      <a:latin typeface="Calibri" panose="020F0502020204030204" pitchFamily="34" charset="0"/>
                    </a:rPr>
                    <a:t>of </a:t>
                  </a:r>
                  <a:r>
                    <a:rPr lang="en-US" sz="1400" dirty="0" smtClean="0">
                      <a:solidFill>
                        <a:srgbClr val="424456"/>
                      </a:solidFill>
                      <a:latin typeface="Calibri" panose="020F0502020204030204" pitchFamily="34" charset="0"/>
                    </a:rPr>
                    <a:t>interventions)</a:t>
                  </a:r>
                  <a:endParaRPr lang="en-US" sz="1400" dirty="0">
                    <a:solidFill>
                      <a:srgbClr val="424456"/>
                    </a:solidFill>
                    <a:latin typeface="Calibri" panose="020F0502020204030204" pitchFamily="34" charset="0"/>
                  </a:endParaRPr>
                </a:p>
              </p:txBody>
            </p:sp>
          </p:grpSp>
          <p:grpSp>
            <p:nvGrpSpPr>
              <p:cNvPr id="17" name="Group 16"/>
              <p:cNvGrpSpPr/>
              <p:nvPr/>
            </p:nvGrpSpPr>
            <p:grpSpPr>
              <a:xfrm>
                <a:off x="5514974" y="777875"/>
                <a:ext cx="2380505" cy="1370012"/>
                <a:chOff x="5514974" y="673100"/>
                <a:chExt cx="2380505" cy="1370012"/>
              </a:xfrm>
            </p:grpSpPr>
            <p:grpSp>
              <p:nvGrpSpPr>
                <p:cNvPr id="2" name="Group 1"/>
                <p:cNvGrpSpPr/>
                <p:nvPr/>
              </p:nvGrpSpPr>
              <p:grpSpPr>
                <a:xfrm>
                  <a:off x="6703266" y="673100"/>
                  <a:ext cx="1192213" cy="695325"/>
                  <a:chOff x="6703266" y="673100"/>
                  <a:chExt cx="1192213" cy="695325"/>
                </a:xfrm>
              </p:grpSpPr>
              <p:cxnSp>
                <p:nvCxnSpPr>
                  <p:cNvPr id="18" name="Straight Connector 17"/>
                  <p:cNvCxnSpPr/>
                  <p:nvPr/>
                </p:nvCxnSpPr>
                <p:spPr bwMode="auto">
                  <a:xfrm>
                    <a:off x="6707187" y="673100"/>
                    <a:ext cx="0" cy="695325"/>
                  </a:xfrm>
                  <a:prstGeom prst="line">
                    <a:avLst/>
                  </a:prstGeom>
                  <a:solidFill>
                    <a:schemeClr val="accent1"/>
                  </a:solidFill>
                  <a:ln w="19050" cap="flat" cmpd="sng" algn="ctr">
                    <a:solidFill>
                      <a:srgbClr val="0066FF"/>
                    </a:solidFill>
                    <a:prstDash val="solid"/>
                    <a:round/>
                    <a:headEnd type="none" w="med" len="med"/>
                    <a:tailEnd type="none" w="med" len="med"/>
                  </a:ln>
                  <a:effectLst/>
                </p:spPr>
              </p:cxnSp>
              <p:cxnSp>
                <p:nvCxnSpPr>
                  <p:cNvPr id="41" name="Straight Connector 40"/>
                  <p:cNvCxnSpPr/>
                  <p:nvPr/>
                </p:nvCxnSpPr>
                <p:spPr bwMode="auto">
                  <a:xfrm>
                    <a:off x="6703266" y="681122"/>
                    <a:ext cx="1192213" cy="3175"/>
                  </a:xfrm>
                  <a:prstGeom prst="line">
                    <a:avLst/>
                  </a:prstGeom>
                  <a:solidFill>
                    <a:schemeClr val="accent1"/>
                  </a:solidFill>
                  <a:ln w="19050" cap="flat" cmpd="sng" algn="ctr">
                    <a:solidFill>
                      <a:srgbClr val="0066FF"/>
                    </a:solidFill>
                    <a:prstDash val="solid"/>
                    <a:round/>
                    <a:headEnd type="none" w="med" len="med"/>
                    <a:tailEnd type="none" w="med" len="med"/>
                  </a:ln>
                  <a:effectLst/>
                </p:spPr>
              </p:cxnSp>
            </p:grpSp>
            <p:grpSp>
              <p:nvGrpSpPr>
                <p:cNvPr id="48" name="Group 47"/>
                <p:cNvGrpSpPr/>
                <p:nvPr/>
              </p:nvGrpSpPr>
              <p:grpSpPr>
                <a:xfrm>
                  <a:off x="5514974" y="1347787"/>
                  <a:ext cx="1192213" cy="695325"/>
                  <a:chOff x="6703266" y="673100"/>
                  <a:chExt cx="1192213" cy="695325"/>
                </a:xfrm>
              </p:grpSpPr>
              <p:cxnSp>
                <p:nvCxnSpPr>
                  <p:cNvPr id="49" name="Straight Connector 48"/>
                  <p:cNvCxnSpPr/>
                  <p:nvPr/>
                </p:nvCxnSpPr>
                <p:spPr bwMode="auto">
                  <a:xfrm>
                    <a:off x="6707187" y="673100"/>
                    <a:ext cx="0" cy="695325"/>
                  </a:xfrm>
                  <a:prstGeom prst="line">
                    <a:avLst/>
                  </a:prstGeom>
                  <a:solidFill>
                    <a:schemeClr val="accent1"/>
                  </a:solidFill>
                  <a:ln w="19050" cap="flat" cmpd="sng" algn="ctr">
                    <a:solidFill>
                      <a:srgbClr val="0066FF"/>
                    </a:solidFill>
                    <a:prstDash val="solid"/>
                    <a:round/>
                    <a:headEnd type="none" w="med" len="med"/>
                    <a:tailEnd type="none" w="med" len="med"/>
                  </a:ln>
                  <a:effectLst/>
                </p:spPr>
              </p:cxnSp>
              <p:cxnSp>
                <p:nvCxnSpPr>
                  <p:cNvPr id="50" name="Straight Connector 49"/>
                  <p:cNvCxnSpPr/>
                  <p:nvPr/>
                </p:nvCxnSpPr>
                <p:spPr bwMode="auto">
                  <a:xfrm>
                    <a:off x="6703266" y="681122"/>
                    <a:ext cx="1192213" cy="3175"/>
                  </a:xfrm>
                  <a:prstGeom prst="line">
                    <a:avLst/>
                  </a:prstGeom>
                  <a:solidFill>
                    <a:schemeClr val="accent1"/>
                  </a:solidFill>
                  <a:ln w="19050" cap="flat" cmpd="sng" algn="ctr">
                    <a:solidFill>
                      <a:srgbClr val="0066FF"/>
                    </a:solidFill>
                    <a:prstDash val="solid"/>
                    <a:round/>
                    <a:headEnd type="none" w="med" len="med"/>
                    <a:tailEnd type="none" w="med" len="med"/>
                  </a:ln>
                  <a:effectLst/>
                </p:spPr>
              </p:cxnSp>
            </p:grpSp>
          </p:grpSp>
          <p:grpSp>
            <p:nvGrpSpPr>
              <p:cNvPr id="51" name="Group 50"/>
              <p:cNvGrpSpPr/>
              <p:nvPr/>
            </p:nvGrpSpPr>
            <p:grpSpPr>
              <a:xfrm>
                <a:off x="3137109" y="2128057"/>
                <a:ext cx="2380505" cy="1370012"/>
                <a:chOff x="5514974" y="673100"/>
                <a:chExt cx="2380505" cy="1370012"/>
              </a:xfrm>
            </p:grpSpPr>
            <p:grpSp>
              <p:nvGrpSpPr>
                <p:cNvPr id="52" name="Group 51"/>
                <p:cNvGrpSpPr/>
                <p:nvPr/>
              </p:nvGrpSpPr>
              <p:grpSpPr>
                <a:xfrm>
                  <a:off x="6703266" y="673100"/>
                  <a:ext cx="1192213" cy="695325"/>
                  <a:chOff x="6703266" y="673100"/>
                  <a:chExt cx="1192213" cy="695325"/>
                </a:xfrm>
              </p:grpSpPr>
              <p:cxnSp>
                <p:nvCxnSpPr>
                  <p:cNvPr id="56" name="Straight Connector 55"/>
                  <p:cNvCxnSpPr/>
                  <p:nvPr/>
                </p:nvCxnSpPr>
                <p:spPr bwMode="auto">
                  <a:xfrm>
                    <a:off x="6707187" y="673100"/>
                    <a:ext cx="0" cy="695325"/>
                  </a:xfrm>
                  <a:prstGeom prst="line">
                    <a:avLst/>
                  </a:prstGeom>
                  <a:solidFill>
                    <a:schemeClr val="accent1"/>
                  </a:solidFill>
                  <a:ln w="19050" cap="flat" cmpd="sng" algn="ctr">
                    <a:solidFill>
                      <a:srgbClr val="0066FF"/>
                    </a:solidFill>
                    <a:prstDash val="solid"/>
                    <a:round/>
                    <a:headEnd type="none" w="med" len="med"/>
                    <a:tailEnd type="none" w="med" len="med"/>
                  </a:ln>
                  <a:effectLst/>
                </p:spPr>
              </p:cxnSp>
              <p:cxnSp>
                <p:nvCxnSpPr>
                  <p:cNvPr id="57" name="Straight Connector 56"/>
                  <p:cNvCxnSpPr/>
                  <p:nvPr/>
                </p:nvCxnSpPr>
                <p:spPr bwMode="auto">
                  <a:xfrm>
                    <a:off x="6703266" y="681122"/>
                    <a:ext cx="1192213" cy="3175"/>
                  </a:xfrm>
                  <a:prstGeom prst="line">
                    <a:avLst/>
                  </a:prstGeom>
                  <a:solidFill>
                    <a:schemeClr val="accent1"/>
                  </a:solidFill>
                  <a:ln w="19050" cap="flat" cmpd="sng" algn="ctr">
                    <a:solidFill>
                      <a:srgbClr val="0066FF"/>
                    </a:solidFill>
                    <a:prstDash val="solid"/>
                    <a:round/>
                    <a:headEnd type="none" w="med" len="med"/>
                    <a:tailEnd type="none" w="med" len="med"/>
                  </a:ln>
                  <a:effectLst/>
                </p:spPr>
              </p:cxnSp>
            </p:grpSp>
            <p:grpSp>
              <p:nvGrpSpPr>
                <p:cNvPr id="53" name="Group 52"/>
                <p:cNvGrpSpPr/>
                <p:nvPr/>
              </p:nvGrpSpPr>
              <p:grpSpPr>
                <a:xfrm>
                  <a:off x="5514974" y="1347787"/>
                  <a:ext cx="1192213" cy="695325"/>
                  <a:chOff x="6703266" y="673100"/>
                  <a:chExt cx="1192213" cy="695325"/>
                </a:xfrm>
              </p:grpSpPr>
              <p:cxnSp>
                <p:nvCxnSpPr>
                  <p:cNvPr id="54" name="Straight Connector 53"/>
                  <p:cNvCxnSpPr/>
                  <p:nvPr/>
                </p:nvCxnSpPr>
                <p:spPr bwMode="auto">
                  <a:xfrm>
                    <a:off x="6707187" y="673100"/>
                    <a:ext cx="0" cy="695325"/>
                  </a:xfrm>
                  <a:prstGeom prst="line">
                    <a:avLst/>
                  </a:prstGeom>
                  <a:solidFill>
                    <a:schemeClr val="accent1"/>
                  </a:solidFill>
                  <a:ln w="19050" cap="flat" cmpd="sng" algn="ctr">
                    <a:solidFill>
                      <a:srgbClr val="0066FF"/>
                    </a:solidFill>
                    <a:prstDash val="solid"/>
                    <a:round/>
                    <a:headEnd type="none" w="med" len="med"/>
                    <a:tailEnd type="none" w="med" len="med"/>
                  </a:ln>
                  <a:effectLst/>
                </p:spPr>
              </p:cxnSp>
              <p:cxnSp>
                <p:nvCxnSpPr>
                  <p:cNvPr id="55" name="Straight Connector 54"/>
                  <p:cNvCxnSpPr/>
                  <p:nvPr/>
                </p:nvCxnSpPr>
                <p:spPr bwMode="auto">
                  <a:xfrm>
                    <a:off x="6703266" y="681122"/>
                    <a:ext cx="1192213" cy="3175"/>
                  </a:xfrm>
                  <a:prstGeom prst="line">
                    <a:avLst/>
                  </a:prstGeom>
                  <a:solidFill>
                    <a:schemeClr val="accent1"/>
                  </a:solidFill>
                  <a:ln w="19050" cap="flat" cmpd="sng" algn="ctr">
                    <a:solidFill>
                      <a:srgbClr val="0066FF"/>
                    </a:solidFill>
                    <a:prstDash val="solid"/>
                    <a:round/>
                    <a:headEnd type="none" w="med" len="med"/>
                    <a:tailEnd type="none" w="med" len="med"/>
                  </a:ln>
                  <a:effectLst/>
                </p:spPr>
              </p:cxnSp>
            </p:grpSp>
          </p:grpSp>
          <p:grpSp>
            <p:nvGrpSpPr>
              <p:cNvPr id="58" name="Group 57"/>
              <p:cNvGrpSpPr/>
              <p:nvPr/>
            </p:nvGrpSpPr>
            <p:grpSpPr>
              <a:xfrm>
                <a:off x="768806" y="3477044"/>
                <a:ext cx="2380505" cy="1370012"/>
                <a:chOff x="5514974" y="673100"/>
                <a:chExt cx="2380505" cy="1370012"/>
              </a:xfrm>
            </p:grpSpPr>
            <p:grpSp>
              <p:nvGrpSpPr>
                <p:cNvPr id="59" name="Group 58"/>
                <p:cNvGrpSpPr/>
                <p:nvPr/>
              </p:nvGrpSpPr>
              <p:grpSpPr>
                <a:xfrm>
                  <a:off x="6703266" y="673100"/>
                  <a:ext cx="1192213" cy="695325"/>
                  <a:chOff x="6703266" y="673100"/>
                  <a:chExt cx="1192213" cy="695325"/>
                </a:xfrm>
              </p:grpSpPr>
              <p:cxnSp>
                <p:nvCxnSpPr>
                  <p:cNvPr id="63" name="Straight Connector 62"/>
                  <p:cNvCxnSpPr/>
                  <p:nvPr/>
                </p:nvCxnSpPr>
                <p:spPr bwMode="auto">
                  <a:xfrm>
                    <a:off x="6707187" y="673100"/>
                    <a:ext cx="0" cy="695325"/>
                  </a:xfrm>
                  <a:prstGeom prst="line">
                    <a:avLst/>
                  </a:prstGeom>
                  <a:solidFill>
                    <a:schemeClr val="accent1"/>
                  </a:solidFill>
                  <a:ln w="19050" cap="flat" cmpd="sng" algn="ctr">
                    <a:solidFill>
                      <a:srgbClr val="0066FF"/>
                    </a:solidFill>
                    <a:prstDash val="solid"/>
                    <a:round/>
                    <a:headEnd type="none" w="med" len="med"/>
                    <a:tailEnd type="none" w="med" len="med"/>
                  </a:ln>
                  <a:effectLst/>
                </p:spPr>
              </p:cxnSp>
              <p:cxnSp>
                <p:nvCxnSpPr>
                  <p:cNvPr id="64" name="Straight Connector 63"/>
                  <p:cNvCxnSpPr/>
                  <p:nvPr/>
                </p:nvCxnSpPr>
                <p:spPr bwMode="auto">
                  <a:xfrm>
                    <a:off x="6703266" y="681122"/>
                    <a:ext cx="1192213" cy="3175"/>
                  </a:xfrm>
                  <a:prstGeom prst="line">
                    <a:avLst/>
                  </a:prstGeom>
                  <a:solidFill>
                    <a:schemeClr val="accent1"/>
                  </a:solidFill>
                  <a:ln w="19050" cap="flat" cmpd="sng" algn="ctr">
                    <a:solidFill>
                      <a:srgbClr val="0066FF"/>
                    </a:solidFill>
                    <a:prstDash val="solid"/>
                    <a:round/>
                    <a:headEnd type="none" w="med" len="med"/>
                    <a:tailEnd type="none" w="med" len="med"/>
                  </a:ln>
                  <a:effectLst/>
                </p:spPr>
              </p:cxnSp>
            </p:grpSp>
            <p:grpSp>
              <p:nvGrpSpPr>
                <p:cNvPr id="60" name="Group 59"/>
                <p:cNvGrpSpPr/>
                <p:nvPr/>
              </p:nvGrpSpPr>
              <p:grpSpPr>
                <a:xfrm>
                  <a:off x="5514974" y="1347787"/>
                  <a:ext cx="1192213" cy="695325"/>
                  <a:chOff x="6703266" y="673100"/>
                  <a:chExt cx="1192213" cy="695325"/>
                </a:xfrm>
              </p:grpSpPr>
              <p:cxnSp>
                <p:nvCxnSpPr>
                  <p:cNvPr id="61" name="Straight Connector 60"/>
                  <p:cNvCxnSpPr/>
                  <p:nvPr/>
                </p:nvCxnSpPr>
                <p:spPr bwMode="auto">
                  <a:xfrm>
                    <a:off x="6707187" y="673100"/>
                    <a:ext cx="0" cy="695325"/>
                  </a:xfrm>
                  <a:prstGeom prst="line">
                    <a:avLst/>
                  </a:prstGeom>
                  <a:solidFill>
                    <a:schemeClr val="accent1"/>
                  </a:solidFill>
                  <a:ln w="19050" cap="flat" cmpd="sng" algn="ctr">
                    <a:solidFill>
                      <a:srgbClr val="0066FF"/>
                    </a:solidFill>
                    <a:prstDash val="solid"/>
                    <a:round/>
                    <a:headEnd type="none" w="med" len="med"/>
                    <a:tailEnd type="none" w="med" len="med"/>
                  </a:ln>
                  <a:effectLst/>
                </p:spPr>
              </p:cxnSp>
              <p:cxnSp>
                <p:nvCxnSpPr>
                  <p:cNvPr id="62" name="Straight Connector 61"/>
                  <p:cNvCxnSpPr/>
                  <p:nvPr/>
                </p:nvCxnSpPr>
                <p:spPr bwMode="auto">
                  <a:xfrm>
                    <a:off x="6703266" y="681122"/>
                    <a:ext cx="1192213" cy="3175"/>
                  </a:xfrm>
                  <a:prstGeom prst="line">
                    <a:avLst/>
                  </a:prstGeom>
                  <a:solidFill>
                    <a:schemeClr val="accent1"/>
                  </a:solidFill>
                  <a:ln w="19050" cap="flat" cmpd="sng" algn="ctr">
                    <a:solidFill>
                      <a:srgbClr val="0066FF"/>
                    </a:solidFill>
                    <a:prstDash val="solid"/>
                    <a:round/>
                    <a:headEnd type="none" w="med" len="med"/>
                    <a:tailEnd type="none" w="med" len="med"/>
                  </a:ln>
                  <a:effectLst/>
                </p:spPr>
              </p:cxnSp>
            </p:grpSp>
          </p:grpSp>
        </p:grpSp>
        <p:sp>
          <p:nvSpPr>
            <p:cNvPr id="44" name="TextBox 43"/>
            <p:cNvSpPr txBox="1"/>
            <p:nvPr/>
          </p:nvSpPr>
          <p:spPr>
            <a:xfrm>
              <a:off x="8467725" y="6457950"/>
              <a:ext cx="361950" cy="276999"/>
            </a:xfrm>
            <a:prstGeom prst="rect">
              <a:avLst/>
            </a:prstGeom>
            <a:noFill/>
          </p:spPr>
          <p:txBody>
            <a:bodyPr wrap="square" rtlCol="0">
              <a:spAutoFit/>
            </a:bodyPr>
            <a:lstStyle/>
            <a:p>
              <a:pPr algn="r"/>
              <a:fld id="{337BD94B-9A63-4E36-A999-886A54B3289E}" type="slidenum">
                <a:rPr lang="en-US" sz="1200" smtClean="0">
                  <a:solidFill>
                    <a:srgbClr val="000000"/>
                  </a:solidFill>
                  <a:latin typeface="Arial" panose="020B0604020202020204" pitchFamily="34" charset="0"/>
                  <a:cs typeface="Arial" panose="020B0604020202020204" pitchFamily="34" charset="0"/>
                </a:rPr>
                <a:pPr algn="r"/>
                <a:t>72</a:t>
              </a:fld>
              <a:endParaRPr lang="en-US" sz="1200"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2272737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6"/>
          <p:cNvSpPr txBox="1">
            <a:spLocks/>
          </p:cNvSpPr>
          <p:nvPr/>
        </p:nvSpPr>
        <p:spPr>
          <a:xfrm>
            <a:off x="2676525" y="6775577"/>
            <a:ext cx="2444750" cy="228600"/>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333333"/>
                </a:solidFill>
              </a:rPr>
              <a:t>Division Name in this space</a:t>
            </a:r>
            <a:endParaRPr lang="en-US" dirty="0">
              <a:solidFill>
                <a:srgbClr val="333333"/>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22" b="7367"/>
          <a:stretch/>
        </p:blipFill>
        <p:spPr>
          <a:xfrm>
            <a:off x="1093787" y="1133476"/>
            <a:ext cx="8021638" cy="49339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a:spLocks noChangeArrowheads="1"/>
          </p:cNvSpPr>
          <p:nvPr/>
        </p:nvSpPr>
        <p:spPr bwMode="auto">
          <a:xfrm>
            <a:off x="1284288" y="6115051"/>
            <a:ext cx="60785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dirty="0" smtClean="0">
                <a:solidFill>
                  <a:srgbClr val="000000"/>
                </a:solidFill>
                <a:latin typeface="Calibri" panose="020F0502020204030204" pitchFamily="34" charset="0"/>
                <a:cs typeface="Arial" charset="0"/>
              </a:rPr>
              <a:t>Albright A, Gregg EW. Am J </a:t>
            </a:r>
            <a:r>
              <a:rPr lang="en-US" dirty="0" err="1" smtClean="0">
                <a:solidFill>
                  <a:srgbClr val="000000"/>
                </a:solidFill>
                <a:latin typeface="Calibri" panose="020F0502020204030204" pitchFamily="34" charset="0"/>
                <a:cs typeface="Arial" charset="0"/>
              </a:rPr>
              <a:t>Prev</a:t>
            </a:r>
            <a:r>
              <a:rPr lang="en-US" dirty="0" smtClean="0">
                <a:solidFill>
                  <a:srgbClr val="000000"/>
                </a:solidFill>
                <a:latin typeface="Calibri" panose="020F0502020204030204" pitchFamily="34" charset="0"/>
                <a:cs typeface="Arial" charset="0"/>
              </a:rPr>
              <a:t> Med. 2013;44(4S4):S346</a:t>
            </a:r>
            <a:r>
              <a:rPr lang="en-US" dirty="0" smtClean="0">
                <a:solidFill>
                  <a:srgbClr val="000000"/>
                </a:solidFill>
                <a:latin typeface="Calibri" panose="020F0502020204030204" pitchFamily="34" charset="0"/>
                <a:cs typeface="Arial"/>
              </a:rPr>
              <a:t>–</a:t>
            </a:r>
            <a:r>
              <a:rPr lang="en-US" dirty="0" smtClean="0">
                <a:solidFill>
                  <a:srgbClr val="000000"/>
                </a:solidFill>
                <a:latin typeface="Calibri" panose="020F0502020204030204" pitchFamily="34" charset="0"/>
                <a:cs typeface="Arial" charset="0"/>
              </a:rPr>
              <a:t>51.</a:t>
            </a:r>
          </a:p>
        </p:txBody>
      </p:sp>
      <p:sp>
        <p:nvSpPr>
          <p:cNvPr id="7" name="TextBox 6"/>
          <p:cNvSpPr txBox="1"/>
          <p:nvPr/>
        </p:nvSpPr>
        <p:spPr>
          <a:xfrm>
            <a:off x="8467725" y="6457950"/>
            <a:ext cx="361950" cy="276999"/>
          </a:xfrm>
          <a:prstGeom prst="rect">
            <a:avLst/>
          </a:prstGeom>
          <a:noFill/>
        </p:spPr>
        <p:txBody>
          <a:bodyPr wrap="square" rtlCol="0">
            <a:spAutoFit/>
          </a:bodyPr>
          <a:lstStyle/>
          <a:p>
            <a:pPr algn="r"/>
            <a:fld id="{337BD94B-9A63-4E36-A999-886A54B3289E}" type="slidenum">
              <a:rPr lang="en-US" sz="1200" smtClean="0">
                <a:solidFill>
                  <a:srgbClr val="000000"/>
                </a:solidFill>
                <a:latin typeface="Arial" panose="020B0604020202020204" pitchFamily="34" charset="0"/>
                <a:cs typeface="Arial" panose="020B0604020202020204" pitchFamily="34" charset="0"/>
              </a:rPr>
              <a:pPr algn="r"/>
              <a:t>73</a:t>
            </a:fld>
            <a:endParaRPr lang="en-US" sz="1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548828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402293" y="197382"/>
            <a:ext cx="76331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Clr>
                <a:schemeClr val="tx2"/>
              </a:buClr>
              <a:buSzPct val="110000"/>
              <a:buFont typeface="Wingdings" pitchFamily="2" charset="2"/>
              <a:buChar char="§"/>
              <a:defRPr sz="3600">
                <a:solidFill>
                  <a:schemeClr val="tx1"/>
                </a:solidFill>
                <a:latin typeface="Arial Narrow" pitchFamily="34" charset="0"/>
              </a:defRPr>
            </a:lvl1pPr>
            <a:lvl2pPr marL="742950" indent="-285750" eaLnBrk="0" hangingPunct="0">
              <a:lnSpc>
                <a:spcPct val="90000"/>
              </a:lnSpc>
              <a:spcAft>
                <a:spcPct val="25000"/>
              </a:spcAft>
              <a:buClr>
                <a:srgbClr val="33CCFF"/>
              </a:buClr>
              <a:buSzPct val="125000"/>
              <a:buChar char="•"/>
              <a:defRPr sz="3000">
                <a:solidFill>
                  <a:schemeClr val="tx1"/>
                </a:solidFill>
                <a:latin typeface="Arial Narrow" pitchFamily="34" charset="0"/>
              </a:defRPr>
            </a:lvl2pPr>
            <a:lvl3pPr marL="1143000" indent="-228600" eaLnBrk="0" hangingPunct="0">
              <a:lnSpc>
                <a:spcPct val="90000"/>
              </a:lnSpc>
              <a:spcAft>
                <a:spcPct val="25000"/>
              </a:spcAft>
              <a:buClr>
                <a:schemeClr val="tx1"/>
              </a:buClr>
              <a:buSzPct val="80000"/>
              <a:buChar char="o"/>
              <a:defRPr sz="2800">
                <a:solidFill>
                  <a:schemeClr val="tx1"/>
                </a:solidFill>
                <a:latin typeface="Arial Narrow" pitchFamily="34" charset="0"/>
              </a:defRPr>
            </a:lvl3pPr>
            <a:lvl4pPr marL="1600200" indent="-228600" eaLnBrk="0" hangingPunct="0">
              <a:lnSpc>
                <a:spcPct val="90000"/>
              </a:lnSpc>
              <a:spcAft>
                <a:spcPct val="25000"/>
              </a:spcAft>
              <a:buChar char="–"/>
              <a:defRPr sz="2400">
                <a:solidFill>
                  <a:schemeClr val="tx1"/>
                </a:solidFill>
                <a:latin typeface="Arial Narrow" pitchFamily="34" charset="0"/>
              </a:defRPr>
            </a:lvl4pPr>
            <a:lvl5pPr marL="2057400" indent="-228600" eaLnBrk="0" hangingPunct="0">
              <a:lnSpc>
                <a:spcPct val="90000"/>
              </a:lnSpc>
              <a:spcAft>
                <a:spcPct val="25000"/>
              </a:spcAft>
              <a:buClr>
                <a:schemeClr val="tx1"/>
              </a:buClr>
              <a:buChar char="•"/>
              <a:defRPr sz="2000">
                <a:solidFill>
                  <a:schemeClr val="tx1"/>
                </a:solidFill>
                <a:latin typeface="Arial Narrow" pitchFamily="34" charset="0"/>
              </a:defRPr>
            </a:lvl5pPr>
            <a:lvl6pPr marL="2514600" indent="-228600" eaLnBrk="0" fontAlgn="base" hangingPunct="0">
              <a:lnSpc>
                <a:spcPct val="90000"/>
              </a:lnSpc>
              <a:spcBef>
                <a:spcPct val="0"/>
              </a:spcBef>
              <a:spcAft>
                <a:spcPct val="25000"/>
              </a:spcAft>
              <a:buClr>
                <a:schemeClr val="tx1"/>
              </a:buClr>
              <a:buChar char="•"/>
              <a:defRPr sz="2000">
                <a:solidFill>
                  <a:schemeClr val="tx1"/>
                </a:solidFill>
                <a:latin typeface="Arial Narrow" pitchFamily="34" charset="0"/>
              </a:defRPr>
            </a:lvl6pPr>
            <a:lvl7pPr marL="2971800" indent="-228600" eaLnBrk="0" fontAlgn="base" hangingPunct="0">
              <a:lnSpc>
                <a:spcPct val="90000"/>
              </a:lnSpc>
              <a:spcBef>
                <a:spcPct val="0"/>
              </a:spcBef>
              <a:spcAft>
                <a:spcPct val="25000"/>
              </a:spcAft>
              <a:buClr>
                <a:schemeClr val="tx1"/>
              </a:buClr>
              <a:buChar char="•"/>
              <a:defRPr sz="2000">
                <a:solidFill>
                  <a:schemeClr val="tx1"/>
                </a:solidFill>
                <a:latin typeface="Arial Narrow" pitchFamily="34" charset="0"/>
              </a:defRPr>
            </a:lvl7pPr>
            <a:lvl8pPr marL="3429000" indent="-228600" eaLnBrk="0" fontAlgn="base" hangingPunct="0">
              <a:lnSpc>
                <a:spcPct val="90000"/>
              </a:lnSpc>
              <a:spcBef>
                <a:spcPct val="0"/>
              </a:spcBef>
              <a:spcAft>
                <a:spcPct val="25000"/>
              </a:spcAft>
              <a:buClr>
                <a:schemeClr val="tx1"/>
              </a:buClr>
              <a:buChar char="•"/>
              <a:defRPr sz="2000">
                <a:solidFill>
                  <a:schemeClr val="tx1"/>
                </a:solidFill>
                <a:latin typeface="Arial Narrow" pitchFamily="34" charset="0"/>
              </a:defRPr>
            </a:lvl8pPr>
            <a:lvl9pPr marL="3886200" indent="-228600" eaLnBrk="0" fontAlgn="base" hangingPunct="0">
              <a:lnSpc>
                <a:spcPct val="90000"/>
              </a:lnSpc>
              <a:spcBef>
                <a:spcPct val="0"/>
              </a:spcBef>
              <a:spcAft>
                <a:spcPct val="25000"/>
              </a:spcAft>
              <a:buClr>
                <a:schemeClr val="tx1"/>
              </a:buClr>
              <a:buChar char="•"/>
              <a:defRPr sz="2000">
                <a:solidFill>
                  <a:schemeClr val="tx1"/>
                </a:solidFill>
                <a:latin typeface="Arial Narrow" pitchFamily="34" charset="0"/>
              </a:defRPr>
            </a:lvl9pPr>
          </a:lstStyle>
          <a:p>
            <a:pPr eaLnBrk="1" fontAlgn="base" hangingPunct="1">
              <a:lnSpc>
                <a:spcPct val="100000"/>
              </a:lnSpc>
              <a:spcBef>
                <a:spcPct val="0"/>
              </a:spcBef>
              <a:spcAft>
                <a:spcPct val="0"/>
              </a:spcAft>
              <a:buClrTx/>
              <a:buSzTx/>
              <a:buFontTx/>
              <a:buNone/>
            </a:pPr>
            <a:r>
              <a:rPr lang="en-US" altLang="en-US" sz="1800" dirty="0" smtClean="0">
                <a:solidFill>
                  <a:srgbClr val="003F72"/>
                </a:solidFill>
                <a:latin typeface="Arial Black" panose="020B0A04020102020204" pitchFamily="34" charset="0"/>
                <a:cs typeface="Arial" charset="0"/>
              </a:rPr>
              <a:t>Progress to Date for National Diabetes Prevention Program</a:t>
            </a:r>
          </a:p>
        </p:txBody>
      </p:sp>
      <p:sp>
        <p:nvSpPr>
          <p:cNvPr id="40" name="Rectangle 39"/>
          <p:cNvSpPr/>
          <p:nvPr/>
        </p:nvSpPr>
        <p:spPr>
          <a:xfrm>
            <a:off x="5867400" y="5943600"/>
            <a:ext cx="3248025" cy="253916"/>
          </a:xfrm>
          <a:prstGeom prst="rect">
            <a:avLst/>
          </a:prstGeom>
        </p:spPr>
        <p:txBody>
          <a:bodyPr wrap="square">
            <a:spAutoFit/>
          </a:bodyPr>
          <a:lstStyle/>
          <a:p>
            <a:pPr algn="r"/>
            <a:r>
              <a:rPr lang="en-US" sz="1050" dirty="0">
                <a:solidFill>
                  <a:srgbClr val="000000"/>
                </a:solidFill>
                <a:latin typeface="Calibri" panose="020F0502020204030204" pitchFamily="34" charset="0"/>
              </a:rPr>
              <a:t>Copyright © 2005-2014 Zee Source. All rights reserved.</a:t>
            </a:r>
          </a:p>
        </p:txBody>
      </p:sp>
      <p:sp>
        <p:nvSpPr>
          <p:cNvPr id="23" name="TextBox 22"/>
          <p:cNvSpPr txBox="1"/>
          <p:nvPr/>
        </p:nvSpPr>
        <p:spPr>
          <a:xfrm>
            <a:off x="8467725" y="6457950"/>
            <a:ext cx="361950" cy="276999"/>
          </a:xfrm>
          <a:prstGeom prst="rect">
            <a:avLst/>
          </a:prstGeom>
          <a:noFill/>
        </p:spPr>
        <p:txBody>
          <a:bodyPr wrap="square" rtlCol="0">
            <a:spAutoFit/>
          </a:bodyPr>
          <a:lstStyle/>
          <a:p>
            <a:pPr algn="r"/>
            <a:fld id="{337BD94B-9A63-4E36-A999-886A54B3289E}" type="slidenum">
              <a:rPr lang="en-US" sz="1200" smtClean="0">
                <a:solidFill>
                  <a:srgbClr val="000000"/>
                </a:solidFill>
                <a:latin typeface="Arial" panose="020B0604020202020204" pitchFamily="34" charset="0"/>
                <a:cs typeface="Arial" panose="020B0604020202020204" pitchFamily="34" charset="0"/>
              </a:rPr>
              <a:pPr algn="r"/>
              <a:t>74</a:t>
            </a:fld>
            <a:endParaRPr lang="en-US" sz="1200" dirty="0">
              <a:solidFill>
                <a:srgbClr val="000000"/>
              </a:solidFill>
              <a:latin typeface="Arial" panose="020B0604020202020204" pitchFamily="34" charset="0"/>
              <a:cs typeface="Arial" panose="020B0604020202020204" pitchFamily="34" charset="0"/>
            </a:endParaRPr>
          </a:p>
        </p:txBody>
      </p:sp>
      <p:grpSp>
        <p:nvGrpSpPr>
          <p:cNvPr id="7" name="Group 6"/>
          <p:cNvGrpSpPr/>
          <p:nvPr/>
        </p:nvGrpSpPr>
        <p:grpSpPr>
          <a:xfrm>
            <a:off x="108594" y="1447798"/>
            <a:ext cx="8926806" cy="4742023"/>
            <a:chOff x="108594" y="1447798"/>
            <a:chExt cx="8926806" cy="4742023"/>
          </a:xfrm>
        </p:grpSpPr>
        <p:grpSp>
          <p:nvGrpSpPr>
            <p:cNvPr id="39" name="Group 38"/>
            <p:cNvGrpSpPr/>
            <p:nvPr/>
          </p:nvGrpSpPr>
          <p:grpSpPr>
            <a:xfrm>
              <a:off x="108594" y="1447798"/>
              <a:ext cx="8926806" cy="4493461"/>
              <a:chOff x="108594" y="1447798"/>
              <a:chExt cx="8926806" cy="4493461"/>
            </a:xfrm>
          </p:grpSpPr>
          <p:grpSp>
            <p:nvGrpSpPr>
              <p:cNvPr id="4" name="Group 3"/>
              <p:cNvGrpSpPr/>
              <p:nvPr/>
            </p:nvGrpSpPr>
            <p:grpSpPr>
              <a:xfrm>
                <a:off x="113076" y="1458852"/>
                <a:ext cx="8922324" cy="4475223"/>
                <a:chOff x="774699" y="1616001"/>
                <a:chExt cx="7972326" cy="3998727"/>
              </a:xfrm>
            </p:grpSpPr>
            <p:pic>
              <p:nvPicPr>
                <p:cNvPr id="6" name="Picture 14"/>
                <p:cNvPicPr>
                  <a:picLocks noChangeAspect="1" noChangeArrowheads="1"/>
                </p:cNvPicPr>
                <p:nvPr/>
              </p:nvPicPr>
              <p:blipFill rotWithShape="1">
                <a:blip r:embed="rId2">
                  <a:extLst>
                    <a:ext uri="{28A0092B-C50C-407E-A947-70E740481C1C}">
                      <a14:useLocalDpi xmlns:a14="http://schemas.microsoft.com/office/drawing/2010/main" val="0"/>
                    </a:ext>
                  </a:extLst>
                </a:blip>
                <a:srcRect l="26737"/>
                <a:stretch/>
              </p:blipFill>
              <p:spPr bwMode="auto">
                <a:xfrm>
                  <a:off x="774699" y="3266816"/>
                  <a:ext cx="1014187" cy="234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3290888"/>
                  <a:ext cx="1384300" cy="2323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26798"/>
                <a:stretch/>
              </p:blipFill>
              <p:spPr bwMode="auto">
                <a:xfrm>
                  <a:off x="774699" y="1640162"/>
                  <a:ext cx="1011013" cy="2347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27586"/>
                <a:stretch/>
              </p:blipFill>
              <p:spPr bwMode="auto">
                <a:xfrm>
                  <a:off x="774699" y="1616001"/>
                  <a:ext cx="1000126" cy="242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12644"/>
                <a:stretch/>
              </p:blipFill>
              <p:spPr bwMode="auto">
                <a:xfrm>
                  <a:off x="774699" y="2389371"/>
                  <a:ext cx="1206501" cy="2347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7258"/>
                <a:stretch/>
              </p:blipFill>
              <p:spPr bwMode="auto">
                <a:xfrm>
                  <a:off x="774699" y="1616002"/>
                  <a:ext cx="1280876" cy="2347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3900" y="1616002"/>
                  <a:ext cx="6753125" cy="3998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6884"/>
                <a:stretch/>
              </p:blipFill>
              <p:spPr bwMode="auto">
                <a:xfrm>
                  <a:off x="831930" y="1616001"/>
                  <a:ext cx="1066167" cy="1674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8785"/>
                <a:stretch/>
              </p:blipFill>
              <p:spPr bwMode="auto">
                <a:xfrm>
                  <a:off x="774699" y="4166447"/>
                  <a:ext cx="1600202" cy="1377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65102"/>
                <a:stretch/>
              </p:blipFill>
              <p:spPr bwMode="auto">
                <a:xfrm>
                  <a:off x="774699" y="1621444"/>
                  <a:ext cx="202293" cy="1045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1200" y="1621444"/>
                  <a:ext cx="166244" cy="187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2452" y="5475680"/>
                  <a:ext cx="1381125" cy="137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3" name="Straight Connector 2"/>
              <p:cNvCxnSpPr/>
              <p:nvPr/>
            </p:nvCxnSpPr>
            <p:spPr bwMode="auto">
              <a:xfrm flipH="1">
                <a:off x="108594" y="1447798"/>
                <a:ext cx="8909528"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22" name="Straight Connector 21"/>
              <p:cNvCxnSpPr/>
              <p:nvPr/>
            </p:nvCxnSpPr>
            <p:spPr bwMode="auto">
              <a:xfrm flipH="1" flipV="1">
                <a:off x="113077" y="5932250"/>
                <a:ext cx="8896081" cy="1825"/>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24" name="Straight Connector 23"/>
              <p:cNvCxnSpPr/>
              <p:nvPr/>
            </p:nvCxnSpPr>
            <p:spPr bwMode="auto">
              <a:xfrm flipH="1">
                <a:off x="9015784" y="1447798"/>
                <a:ext cx="2338" cy="448959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31" name="Straight Connector 30"/>
              <p:cNvCxnSpPr/>
              <p:nvPr/>
            </p:nvCxnSpPr>
            <p:spPr bwMode="auto">
              <a:xfrm flipH="1">
                <a:off x="117383" y="1451669"/>
                <a:ext cx="2338" cy="448959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32" name="Straight Connector 31"/>
              <p:cNvCxnSpPr/>
              <p:nvPr/>
            </p:nvCxnSpPr>
            <p:spPr bwMode="auto">
              <a:xfrm>
                <a:off x="1361653" y="1717675"/>
                <a:ext cx="0" cy="933289"/>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
          <p:nvSpPr>
            <p:cNvPr id="2" name="TextBox 1"/>
            <p:cNvSpPr txBox="1"/>
            <p:nvPr/>
          </p:nvSpPr>
          <p:spPr>
            <a:xfrm>
              <a:off x="108594" y="5943600"/>
              <a:ext cx="6154189" cy="246221"/>
            </a:xfrm>
            <a:prstGeom prst="rect">
              <a:avLst/>
            </a:prstGeom>
            <a:noFill/>
          </p:spPr>
          <p:txBody>
            <a:bodyPr wrap="square" rtlCol="0">
              <a:spAutoFit/>
            </a:bodyPr>
            <a:lstStyle/>
            <a:p>
              <a:r>
                <a:rPr lang="en-US" sz="1000" i="1" dirty="0" smtClean="0">
                  <a:solidFill>
                    <a:srgbClr val="000000"/>
                  </a:solidFill>
                  <a:latin typeface="Arial" panose="020B0604020202020204" pitchFamily="34" charset="0"/>
                  <a:cs typeface="Arial" panose="020B0604020202020204" pitchFamily="34" charset="0"/>
                </a:rPr>
                <a:t>Source</a:t>
              </a:r>
              <a:r>
                <a:rPr lang="en-US" sz="1000" dirty="0" smtClean="0">
                  <a:solidFill>
                    <a:srgbClr val="000000"/>
                  </a:solidFill>
                  <a:latin typeface="Arial" panose="020B0604020202020204" pitchFamily="34" charset="0"/>
                  <a:cs typeface="Arial" panose="020B0604020202020204" pitchFamily="34" charset="0"/>
                </a:rPr>
                <a:t>: Diabetes Prevention Recognition Program (CDC/National Diabetes Prevention Program)</a:t>
              </a:r>
              <a:endParaRPr lang="en-US" sz="1000" i="1"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7544602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idx="4294967295"/>
          </p:nvPr>
        </p:nvSpPr>
        <p:spPr>
          <a:xfrm>
            <a:off x="1412875" y="155575"/>
            <a:ext cx="2701925" cy="611717"/>
          </a:xfrm>
          <a:prstGeom prst="rect">
            <a:avLst/>
          </a:prstGeom>
        </p:spPr>
        <p:txBody>
          <a:bodyPr/>
          <a:lstStyle/>
          <a:p>
            <a:pPr eaLnBrk="1" hangingPunct="1"/>
            <a:r>
              <a:rPr lang="en-US" dirty="0" smtClean="0"/>
              <a:t>Summary</a:t>
            </a:r>
          </a:p>
        </p:txBody>
      </p:sp>
      <p:sp>
        <p:nvSpPr>
          <p:cNvPr id="8" name="Rectangle 3"/>
          <p:cNvSpPr txBox="1">
            <a:spLocks noChangeArrowheads="1"/>
          </p:cNvSpPr>
          <p:nvPr/>
        </p:nvSpPr>
        <p:spPr bwMode="auto">
          <a:xfrm>
            <a:off x="1323974" y="1247239"/>
            <a:ext cx="7505701" cy="522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285750" indent="-285750">
              <a:lnSpc>
                <a:spcPct val="114000"/>
              </a:lnSpc>
              <a:buFont typeface="Arial" pitchFamily="34" charset="0"/>
              <a:buChar char="•"/>
            </a:pPr>
            <a:r>
              <a:rPr lang="en-US" sz="2000" kern="0" dirty="0" smtClean="0">
                <a:solidFill>
                  <a:srgbClr val="000000"/>
                </a:solidFill>
                <a:cs typeface="Times New Roman" pitchFamily="18" charset="0"/>
              </a:rPr>
              <a:t>The number of and health impact from diabetes-related complications, including kidney complications, have declined substantially</a:t>
            </a:r>
          </a:p>
          <a:p>
            <a:pPr marL="285750" indent="-285750" eaLnBrk="1" hangingPunct="1">
              <a:lnSpc>
                <a:spcPct val="114000"/>
              </a:lnSpc>
              <a:spcAft>
                <a:spcPts val="0"/>
              </a:spcAft>
              <a:buFont typeface="Arial" pitchFamily="34" charset="0"/>
              <a:buChar char="•"/>
            </a:pPr>
            <a:r>
              <a:rPr lang="en-US" sz="2000" kern="0" dirty="0">
                <a:solidFill>
                  <a:srgbClr val="000000"/>
                </a:solidFill>
                <a:cs typeface="Times New Roman" pitchFamily="18" charset="0"/>
              </a:rPr>
              <a:t>Incidence (new cases) of diagnosed diabetes has increased over two </a:t>
            </a:r>
            <a:r>
              <a:rPr lang="en-US" sz="2000" kern="0" dirty="0" smtClean="0">
                <a:solidFill>
                  <a:srgbClr val="000000"/>
                </a:solidFill>
                <a:cs typeface="Times New Roman" pitchFamily="18" charset="0"/>
              </a:rPr>
              <a:t>decades. </a:t>
            </a:r>
            <a:r>
              <a:rPr lang="en-US" sz="2000" u="sng" dirty="0" smtClean="0">
                <a:solidFill>
                  <a:srgbClr val="000000"/>
                </a:solidFill>
                <a:cs typeface="Times New Roman" pitchFamily="18" charset="0"/>
              </a:rPr>
              <a:t>P</a:t>
            </a:r>
            <a:r>
              <a:rPr lang="en-US" sz="2000" u="sng" dirty="0" smtClean="0">
                <a:solidFill>
                  <a:srgbClr val="000000"/>
                </a:solidFill>
                <a:hlinkClick r:id="rId2"/>
              </a:rPr>
              <a:t>reventing </a:t>
            </a:r>
            <a:r>
              <a:rPr lang="en-US" sz="2000" u="sng" dirty="0">
                <a:solidFill>
                  <a:srgbClr val="000000"/>
                </a:solidFill>
                <a:hlinkClick r:id="rId2"/>
              </a:rPr>
              <a:t>type 2 diabetes</a:t>
            </a:r>
            <a:r>
              <a:rPr lang="en-US" sz="2000" dirty="0">
                <a:solidFill>
                  <a:srgbClr val="000000"/>
                </a:solidFill>
              </a:rPr>
              <a:t> is </a:t>
            </a:r>
            <a:r>
              <a:rPr lang="en-US" sz="2000" dirty="0" smtClean="0">
                <a:solidFill>
                  <a:srgbClr val="000000"/>
                </a:solidFill>
              </a:rPr>
              <a:t>an </a:t>
            </a:r>
            <a:r>
              <a:rPr lang="en-US" sz="2000" dirty="0">
                <a:solidFill>
                  <a:srgbClr val="000000"/>
                </a:solidFill>
              </a:rPr>
              <a:t>important step in preventing kidney disease</a:t>
            </a:r>
            <a:endParaRPr lang="en-US" sz="2000" kern="0" dirty="0">
              <a:solidFill>
                <a:srgbClr val="000000"/>
              </a:solidFill>
              <a:cs typeface="Times New Roman" pitchFamily="18" charset="0"/>
            </a:endParaRPr>
          </a:p>
          <a:p>
            <a:pPr marL="285750" indent="-285750" eaLnBrk="1" hangingPunct="1">
              <a:lnSpc>
                <a:spcPct val="114000"/>
              </a:lnSpc>
              <a:spcAft>
                <a:spcPts val="0"/>
              </a:spcAft>
              <a:buFont typeface="Arial" pitchFamily="34" charset="0"/>
              <a:buChar char="•"/>
            </a:pPr>
            <a:r>
              <a:rPr lang="en-US" sz="2000" kern="0" dirty="0" smtClean="0">
                <a:solidFill>
                  <a:srgbClr val="000000"/>
                </a:solidFill>
                <a:cs typeface="Times New Roman" pitchFamily="18" charset="0"/>
              </a:rPr>
              <a:t>Continued improvements are needed for preventing diabetes and its complications</a:t>
            </a:r>
          </a:p>
          <a:p>
            <a:pPr marL="285750" indent="-285750" eaLnBrk="1" hangingPunct="1">
              <a:lnSpc>
                <a:spcPct val="114000"/>
              </a:lnSpc>
              <a:spcAft>
                <a:spcPts val="0"/>
              </a:spcAft>
              <a:buFont typeface="Arial" pitchFamily="34" charset="0"/>
              <a:buChar char="•"/>
            </a:pPr>
            <a:r>
              <a:rPr lang="en-US" sz="2000" kern="0" dirty="0" smtClean="0">
                <a:solidFill>
                  <a:srgbClr val="000000"/>
                </a:solidFill>
                <a:cs typeface="Times New Roman" pitchFamily="18" charset="0"/>
              </a:rPr>
              <a:t>Strong community lifestyle-change programs are needed for high-risk individuals and healthy communities to reduce risk and prevent diabetes in the population as a whole</a:t>
            </a:r>
          </a:p>
        </p:txBody>
      </p:sp>
      <p:sp>
        <p:nvSpPr>
          <p:cNvPr id="4" name="TextBox 3"/>
          <p:cNvSpPr txBox="1"/>
          <p:nvPr/>
        </p:nvSpPr>
        <p:spPr>
          <a:xfrm>
            <a:off x="8467725" y="6457950"/>
            <a:ext cx="361950" cy="276999"/>
          </a:xfrm>
          <a:prstGeom prst="rect">
            <a:avLst/>
          </a:prstGeom>
          <a:noFill/>
        </p:spPr>
        <p:txBody>
          <a:bodyPr wrap="square" rtlCol="0">
            <a:spAutoFit/>
          </a:bodyPr>
          <a:lstStyle/>
          <a:p>
            <a:pPr algn="r"/>
            <a:fld id="{337BD94B-9A63-4E36-A999-886A54B3289E}" type="slidenum">
              <a:rPr lang="en-US" sz="1200" smtClean="0">
                <a:solidFill>
                  <a:srgbClr val="000000"/>
                </a:solidFill>
                <a:latin typeface="Arial" panose="020B0604020202020204" pitchFamily="34" charset="0"/>
                <a:cs typeface="Arial" panose="020B0604020202020204" pitchFamily="34" charset="0"/>
              </a:rPr>
              <a:pPr algn="r"/>
              <a:t>75</a:t>
            </a:fld>
            <a:endParaRPr lang="en-US" sz="1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565956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p:cNvSpPr txBox="1">
            <a:spLocks/>
          </p:cNvSpPr>
          <p:nvPr/>
        </p:nvSpPr>
        <p:spPr bwMode="auto">
          <a:xfrm>
            <a:off x="1314449" y="1647825"/>
            <a:ext cx="7867649" cy="194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Arial" pitchFamily="34" charset="0"/>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Arial" pitchFamily="34" charset="0"/>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Arial" pitchFamily="34" charset="0"/>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Arial" pitchFamily="34" charset="0"/>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Arial" pitchFamily="34" charset="0"/>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indent="0" algn="ctr">
              <a:spcBef>
                <a:spcPts val="1800"/>
              </a:spcBef>
              <a:buFont typeface="Arial" pitchFamily="34" charset="0"/>
              <a:buNone/>
            </a:pPr>
            <a:r>
              <a:rPr lang="en-US" sz="2800" dirty="0" smtClean="0">
                <a:solidFill>
                  <a:srgbClr val="000000"/>
                </a:solidFill>
              </a:rPr>
              <a:t>Please visit the </a:t>
            </a:r>
            <a:br>
              <a:rPr lang="en-US" sz="2800" dirty="0" smtClean="0">
                <a:solidFill>
                  <a:srgbClr val="000000"/>
                </a:solidFill>
              </a:rPr>
            </a:br>
            <a:r>
              <a:rPr lang="en-US" sz="2800" dirty="0" smtClean="0">
                <a:solidFill>
                  <a:srgbClr val="000000"/>
                </a:solidFill>
              </a:rPr>
              <a:t>Division </a:t>
            </a:r>
            <a:r>
              <a:rPr lang="en-US" sz="2800" dirty="0">
                <a:solidFill>
                  <a:srgbClr val="000000"/>
                </a:solidFill>
              </a:rPr>
              <a:t>of Diabetes Translation web </a:t>
            </a:r>
            <a:r>
              <a:rPr lang="en-US" sz="2800" dirty="0" smtClean="0">
                <a:solidFill>
                  <a:srgbClr val="000000"/>
                </a:solidFill>
              </a:rPr>
              <a:t>site at</a:t>
            </a:r>
            <a:endParaRPr lang="en-US" sz="2800" dirty="0">
              <a:solidFill>
                <a:srgbClr val="000000"/>
              </a:solidFill>
            </a:endParaRPr>
          </a:p>
          <a:p>
            <a:pPr marL="0" indent="0" algn="ctr">
              <a:spcBef>
                <a:spcPts val="0"/>
              </a:spcBef>
              <a:buFont typeface="Arial" pitchFamily="34" charset="0"/>
              <a:buNone/>
            </a:pPr>
            <a:r>
              <a:rPr lang="en-US" sz="2800" dirty="0" smtClean="0">
                <a:solidFill>
                  <a:srgbClr val="0000FF"/>
                </a:solidFill>
              </a:rPr>
              <a:t>www.cdc.gov/diabetes </a:t>
            </a:r>
          </a:p>
          <a:p>
            <a:pPr marL="0" indent="0" algn="ctr">
              <a:spcBef>
                <a:spcPts val="0"/>
              </a:spcBef>
              <a:buFont typeface="Arial" pitchFamily="34" charset="0"/>
              <a:buNone/>
            </a:pPr>
            <a:r>
              <a:rPr lang="en-US" sz="2800" dirty="0" smtClean="0">
                <a:solidFill>
                  <a:srgbClr val="0000FF"/>
                </a:solidFill>
              </a:rPr>
              <a:t>www.cdc.gov/ckd</a:t>
            </a:r>
            <a:r>
              <a:rPr lang="en-US" sz="2800" kern="0" dirty="0">
                <a:solidFill>
                  <a:srgbClr val="000000"/>
                </a:solidFill>
              </a:rPr>
              <a:t> </a:t>
            </a:r>
            <a:endParaRPr lang="en-US" sz="2800" dirty="0" smtClean="0">
              <a:solidFill>
                <a:srgbClr val="0000FF"/>
              </a:solidFill>
            </a:endParaRPr>
          </a:p>
        </p:txBody>
      </p:sp>
      <p:sp>
        <p:nvSpPr>
          <p:cNvPr id="3" name="Rectangle 2"/>
          <p:cNvSpPr/>
          <p:nvPr/>
        </p:nvSpPr>
        <p:spPr>
          <a:xfrm>
            <a:off x="1419224" y="3639234"/>
            <a:ext cx="7400925" cy="1631216"/>
          </a:xfrm>
          <a:prstGeom prst="rect">
            <a:avLst/>
          </a:prstGeom>
        </p:spPr>
        <p:txBody>
          <a:bodyPr wrap="square">
            <a:spAutoFit/>
          </a:bodyPr>
          <a:lstStyle/>
          <a:p>
            <a:r>
              <a:rPr lang="en-US" sz="2000" b="1" dirty="0">
                <a:solidFill>
                  <a:srgbClr val="000000"/>
                </a:solidFill>
                <a:latin typeface="Calibri" panose="020F0502020204030204" pitchFamily="34" charset="0"/>
              </a:rPr>
              <a:t>For more </a:t>
            </a:r>
            <a:r>
              <a:rPr lang="en-US" sz="2000" b="1" dirty="0" smtClean="0">
                <a:solidFill>
                  <a:srgbClr val="000000"/>
                </a:solidFill>
                <a:latin typeface="Calibri" panose="020F0502020204030204" pitchFamily="34" charset="0"/>
              </a:rPr>
              <a:t>information, </a:t>
            </a:r>
            <a:r>
              <a:rPr lang="en-US" sz="2000" b="1" dirty="0">
                <a:solidFill>
                  <a:srgbClr val="000000"/>
                </a:solidFill>
                <a:latin typeface="Calibri" panose="020F0502020204030204" pitchFamily="34" charset="0"/>
              </a:rPr>
              <a:t>please </a:t>
            </a:r>
            <a:r>
              <a:rPr lang="en-US" sz="2000" b="1" dirty="0" smtClean="0">
                <a:solidFill>
                  <a:srgbClr val="000000"/>
                </a:solidFill>
                <a:latin typeface="Calibri" panose="020F0502020204030204" pitchFamily="34" charset="0"/>
              </a:rPr>
              <a:t>contact: </a:t>
            </a:r>
            <a:br>
              <a:rPr lang="en-US" sz="2000" b="1" dirty="0" smtClean="0">
                <a:solidFill>
                  <a:srgbClr val="000000"/>
                </a:solidFill>
                <a:latin typeface="Calibri" panose="020F0502020204030204" pitchFamily="34" charset="0"/>
              </a:rPr>
            </a:br>
            <a:r>
              <a:rPr lang="en-US" sz="2000" b="1" dirty="0" smtClean="0">
                <a:solidFill>
                  <a:srgbClr val="000000"/>
                </a:solidFill>
                <a:latin typeface="Calibri" panose="020F0502020204030204" pitchFamily="34" charset="0"/>
              </a:rPr>
              <a:t>The Centers </a:t>
            </a:r>
            <a:r>
              <a:rPr lang="en-US" sz="2000" b="1" dirty="0">
                <a:solidFill>
                  <a:srgbClr val="000000"/>
                </a:solidFill>
                <a:latin typeface="Calibri" panose="020F0502020204030204" pitchFamily="34" charset="0"/>
              </a:rPr>
              <a:t>for Disease Control and </a:t>
            </a:r>
            <a:r>
              <a:rPr lang="en-US" sz="2000" b="1" dirty="0" smtClean="0">
                <a:solidFill>
                  <a:srgbClr val="000000"/>
                </a:solidFill>
                <a:latin typeface="Calibri" panose="020F0502020204030204" pitchFamily="34" charset="0"/>
              </a:rPr>
              <a:t>Prevention</a:t>
            </a:r>
            <a:endParaRPr lang="en-US" sz="2000" dirty="0" smtClean="0">
              <a:solidFill>
                <a:srgbClr val="000000"/>
              </a:solidFill>
              <a:latin typeface="Calibri" panose="020F0502020204030204" pitchFamily="34" charset="0"/>
            </a:endParaRPr>
          </a:p>
          <a:p>
            <a:r>
              <a:rPr lang="en-US" sz="2000" dirty="0" smtClean="0">
                <a:solidFill>
                  <a:srgbClr val="000000"/>
                </a:solidFill>
                <a:latin typeface="Calibri" panose="020F0502020204030204" pitchFamily="34" charset="0"/>
              </a:rPr>
              <a:t>1600 Clifton Road NE, Atlanta, Georgia 30333</a:t>
            </a:r>
          </a:p>
          <a:p>
            <a:r>
              <a:rPr lang="en-US" sz="2000" dirty="0" smtClean="0">
                <a:solidFill>
                  <a:srgbClr val="000000"/>
                </a:solidFill>
                <a:latin typeface="Calibri" panose="020F0502020204030204" pitchFamily="34" charset="0"/>
              </a:rPr>
              <a:t>Telephone, 1-800-CDC-INFO (232-4636)/TTY: 1-888-232-6348</a:t>
            </a:r>
          </a:p>
          <a:p>
            <a:pPr>
              <a:tabLst>
                <a:tab pos="2514600" algn="l"/>
              </a:tabLst>
            </a:pPr>
            <a:r>
              <a:rPr lang="en-US" sz="2000" dirty="0" smtClean="0">
                <a:solidFill>
                  <a:srgbClr val="000000"/>
                </a:solidFill>
                <a:latin typeface="Calibri" panose="020F0502020204030204" pitchFamily="34" charset="0"/>
              </a:rPr>
              <a:t>E-mail: cdcinfo@cdc.gov 	Web: www.cdc.gov</a:t>
            </a:r>
          </a:p>
        </p:txBody>
      </p:sp>
      <p:sp>
        <p:nvSpPr>
          <p:cNvPr id="2" name="TextBox 1"/>
          <p:cNvSpPr txBox="1"/>
          <p:nvPr/>
        </p:nvSpPr>
        <p:spPr>
          <a:xfrm>
            <a:off x="1724025" y="142875"/>
            <a:ext cx="7086600" cy="646331"/>
          </a:xfrm>
          <a:prstGeom prst="rect">
            <a:avLst/>
          </a:prstGeom>
          <a:noFill/>
        </p:spPr>
        <p:txBody>
          <a:bodyPr wrap="square" rtlCol="0">
            <a:spAutoFit/>
          </a:bodyPr>
          <a:lstStyle/>
          <a:p>
            <a:pPr algn="ctr"/>
            <a:r>
              <a:rPr lang="en-US" sz="3600" kern="0" dirty="0">
                <a:solidFill>
                  <a:srgbClr val="003F72"/>
                </a:solidFill>
                <a:latin typeface="Arial Black" panose="020B0A04020102020204" pitchFamily="34" charset="0"/>
              </a:rPr>
              <a:t>Thank You! </a:t>
            </a:r>
          </a:p>
        </p:txBody>
      </p:sp>
      <p:sp>
        <p:nvSpPr>
          <p:cNvPr id="5" name="TextBox 4"/>
          <p:cNvSpPr txBox="1"/>
          <p:nvPr/>
        </p:nvSpPr>
        <p:spPr>
          <a:xfrm>
            <a:off x="8467725" y="6457950"/>
            <a:ext cx="361950" cy="276999"/>
          </a:xfrm>
          <a:prstGeom prst="rect">
            <a:avLst/>
          </a:prstGeom>
          <a:noFill/>
        </p:spPr>
        <p:txBody>
          <a:bodyPr wrap="square" rtlCol="0">
            <a:spAutoFit/>
          </a:bodyPr>
          <a:lstStyle/>
          <a:p>
            <a:pPr algn="r"/>
            <a:fld id="{337BD94B-9A63-4E36-A999-886A54B3289E}" type="slidenum">
              <a:rPr lang="en-US" sz="1200" smtClean="0">
                <a:solidFill>
                  <a:srgbClr val="000000"/>
                </a:solidFill>
                <a:latin typeface="Arial" panose="020B0604020202020204" pitchFamily="34" charset="0"/>
                <a:cs typeface="Arial" panose="020B0604020202020204" pitchFamily="34" charset="0"/>
              </a:rPr>
              <a:pPr algn="r"/>
              <a:t>76</a:t>
            </a:fld>
            <a:endParaRPr lang="en-US" sz="1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832148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600208" y="152400"/>
            <a:ext cx="7470775" cy="1066800"/>
          </a:xfrm>
        </p:spPr>
        <p:txBody>
          <a:bodyPr/>
          <a:lstStyle/>
          <a:p>
            <a:r>
              <a:rPr lang="en-US" dirty="0" err="1" smtClean="0">
                <a:ea typeface="ＭＳ Ｐゴシック" pitchFamily="34" charset="-128"/>
              </a:rPr>
              <a:t>EmblemHealth</a:t>
            </a:r>
            <a:r>
              <a:rPr lang="en-US" dirty="0" smtClean="0">
                <a:ea typeface="ＭＳ Ｐゴシック" pitchFamily="34" charset="-128"/>
              </a:rPr>
              <a:t> National Diabetes Prevention Program </a:t>
            </a:r>
          </a:p>
        </p:txBody>
      </p:sp>
      <p:sp>
        <p:nvSpPr>
          <p:cNvPr id="2" name="Content Placeholder 1"/>
          <p:cNvSpPr>
            <a:spLocks noGrp="1"/>
          </p:cNvSpPr>
          <p:nvPr>
            <p:ph idx="1"/>
          </p:nvPr>
        </p:nvSpPr>
        <p:spPr>
          <a:xfrm>
            <a:off x="1447800" y="1524000"/>
            <a:ext cx="7543800" cy="5029200"/>
          </a:xfrm>
        </p:spPr>
        <p:txBody>
          <a:bodyPr>
            <a:noAutofit/>
          </a:bodyPr>
          <a:lstStyle/>
          <a:p>
            <a:pPr>
              <a:spcBef>
                <a:spcPts val="0"/>
              </a:spcBef>
              <a:defRPr/>
            </a:pPr>
            <a:r>
              <a:rPr lang="en-US" sz="1600" dirty="0" smtClean="0"/>
              <a:t>Bulleted Text </a:t>
            </a:r>
          </a:p>
        </p:txBody>
      </p:sp>
      <p:pic>
        <p:nvPicPr>
          <p:cNvPr id="3" name="Picture 2" descr="Company logo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8872221"/>
      </p:ext>
    </p:extLst>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EmblemHealth</a:t>
            </a:r>
            <a:endParaRPr lang="en-US" dirty="0"/>
          </a:p>
        </p:txBody>
      </p:sp>
      <p:pic>
        <p:nvPicPr>
          <p:cNvPr id="4" name="Content Placeholder 3" descr="&#10;New York based non-profit health plan &#10;State’s largest insurance plan&#10;3.4 million lives &#10;Individual, small and large groups, Medicaid, Medicare and Family Health Plus, Long-Term Care, Health Exchange &#10;Integrated delivery model – AdvantageCare Physicians"/>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1"/>
          </a:xfrm>
        </p:spPr>
      </p:pic>
    </p:spTree>
    <p:extLst>
      <p:ext uri="{BB962C8B-B14F-4D97-AF65-F5344CB8AC3E}">
        <p14:creationId xmlns:p14="http://schemas.microsoft.com/office/powerpoint/2010/main" val="35959468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Neighborhood Care</a:t>
            </a:r>
            <a:endParaRPr lang="en-US" dirty="0"/>
          </a:p>
        </p:txBody>
      </p:sp>
      <p:pic>
        <p:nvPicPr>
          <p:cNvPr id="4" name="Content Placeholder 3" descr="Image of Neighborhood Care clinic detailing roles of the peopel in the scene "/>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1"/>
          </a:xfrm>
        </p:spPr>
      </p:pic>
    </p:spTree>
    <p:extLst>
      <p:ext uri="{BB962C8B-B14F-4D97-AF65-F5344CB8AC3E}">
        <p14:creationId xmlns:p14="http://schemas.microsoft.com/office/powerpoint/2010/main" val="4037741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1" y="152400"/>
            <a:ext cx="7139050" cy="1066800"/>
          </a:xfrm>
        </p:spPr>
        <p:txBody>
          <a:bodyPr/>
          <a:lstStyle/>
          <a:p>
            <a:pPr algn="ctr"/>
            <a:r>
              <a:rPr lang="en-US" b="1" dirty="0" smtClean="0">
                <a:latin typeface="Tahoma" pitchFamily="34" charset="0"/>
                <a:ea typeface="Tahoma" pitchFamily="34" charset="0"/>
                <a:cs typeface="Tahoma" pitchFamily="34" charset="0"/>
              </a:rPr>
              <a:t>Chronic Kidney Disease (CKD)</a:t>
            </a:r>
            <a:endParaRPr lang="en-US" b="1" dirty="0">
              <a:latin typeface="Tahoma" pitchFamily="34" charset="0"/>
              <a:ea typeface="Tahoma" pitchFamily="34" charset="0"/>
              <a:cs typeface="Tahoma" pitchFamily="34" charset="0"/>
            </a:endParaRPr>
          </a:p>
        </p:txBody>
      </p:sp>
      <p:sp>
        <p:nvSpPr>
          <p:cNvPr id="3" name="Content Placeholder 3"/>
          <p:cNvSpPr txBox="1">
            <a:spLocks/>
          </p:cNvSpPr>
          <p:nvPr/>
        </p:nvSpPr>
        <p:spPr>
          <a:xfrm>
            <a:off x="1388818" y="1600200"/>
            <a:ext cx="7450382" cy="4419600"/>
          </a:xfrm>
          <a:prstGeom prst="rect">
            <a:avLst/>
          </a:prstGeom>
        </p:spPr>
        <p:txBody>
          <a:bodyPr/>
          <a:lstStyle/>
          <a:p>
            <a:pPr marL="346075" lvl="1" indent="-346075" eaLnBrk="0" fontAlgn="base" hangingPunct="0">
              <a:spcBef>
                <a:spcPts val="600"/>
              </a:spcBef>
              <a:spcAft>
                <a:spcPts val="600"/>
              </a:spcAft>
              <a:buClr>
                <a:srgbClr val="97233F"/>
              </a:buClr>
              <a:buFont typeface="Arial" pitchFamily="34" charset="0"/>
              <a:buChar char="■"/>
              <a:defRPr/>
            </a:pPr>
            <a:r>
              <a:rPr lang="en-US" sz="2400" dirty="0">
                <a:solidFill>
                  <a:srgbClr val="000000"/>
                </a:solidFill>
                <a:latin typeface="Tahoma" pitchFamily="34" charset="0"/>
                <a:ea typeface="Tahoma" pitchFamily="34" charset="0"/>
                <a:cs typeface="Tahoma" pitchFamily="34" charset="0"/>
              </a:rPr>
              <a:t>Chronic Kidney Disease</a:t>
            </a:r>
            <a:r>
              <a:rPr lang="en-US" sz="2400"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 is a gradual and permanent loss of kidney function  </a:t>
            </a:r>
          </a:p>
          <a:p>
            <a:pPr marL="346075" lvl="1" indent="-346075" eaLnBrk="0" fontAlgn="base" hangingPunct="0">
              <a:spcBef>
                <a:spcPts val="600"/>
              </a:spcBef>
              <a:spcAft>
                <a:spcPts val="600"/>
              </a:spcAft>
              <a:buClr>
                <a:srgbClr val="97233F"/>
              </a:buClr>
              <a:buFont typeface="Arial" pitchFamily="34" charset="0"/>
              <a:buChar char="■"/>
              <a:defRPr/>
            </a:pPr>
            <a:r>
              <a:rPr lang="en-US" sz="2400"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CKD is caused by: </a:t>
            </a:r>
          </a:p>
          <a:p>
            <a:pPr marL="623888" lvl="1" indent="-277813" eaLnBrk="0" fontAlgn="base" hangingPunct="0">
              <a:spcBef>
                <a:spcPts val="600"/>
              </a:spcBef>
              <a:buClr>
                <a:srgbClr val="000000"/>
              </a:buClr>
              <a:buFont typeface="Wingdings" panose="05000000000000000000" pitchFamily="2" charset="2"/>
              <a:buChar char="§"/>
              <a:defRPr/>
            </a:pPr>
            <a:r>
              <a:rPr lang="en-US" sz="2400" kern="0" dirty="0">
                <a:solidFill>
                  <a:srgbClr val="000000"/>
                </a:solidFill>
                <a:latin typeface="Tahoma" panose="020B0604030504040204" pitchFamily="34" charset="0"/>
                <a:ea typeface="Tahoma" panose="020B0604030504040204" pitchFamily="34" charset="0"/>
                <a:cs typeface="Tahoma" panose="020B0604030504040204" pitchFamily="34" charset="0"/>
              </a:rPr>
              <a:t>Diabetes </a:t>
            </a:r>
          </a:p>
          <a:p>
            <a:pPr marL="623888" lvl="1" indent="-277813" eaLnBrk="0" fontAlgn="base" hangingPunct="0">
              <a:spcBef>
                <a:spcPts val="600"/>
              </a:spcBef>
              <a:buClr>
                <a:srgbClr val="000000"/>
              </a:buClr>
              <a:buFont typeface="Wingdings" panose="05000000000000000000" pitchFamily="2" charset="2"/>
              <a:buChar char="§"/>
              <a:defRPr/>
            </a:pPr>
            <a:r>
              <a:rPr lang="en-US" sz="2400" kern="0" dirty="0">
                <a:solidFill>
                  <a:srgbClr val="000000"/>
                </a:solidFill>
                <a:latin typeface="Tahoma" panose="020B0604030504040204" pitchFamily="34" charset="0"/>
                <a:ea typeface="Tahoma" panose="020B0604030504040204" pitchFamily="34" charset="0"/>
                <a:cs typeface="Tahoma" panose="020B0604030504040204" pitchFamily="34" charset="0"/>
              </a:rPr>
              <a:t>Hypertension</a:t>
            </a:r>
          </a:p>
          <a:p>
            <a:pPr marL="623888" lvl="1" indent="-277813" eaLnBrk="0" fontAlgn="base" hangingPunct="0">
              <a:spcBef>
                <a:spcPts val="600"/>
              </a:spcBef>
              <a:buClr>
                <a:srgbClr val="000000"/>
              </a:buClr>
              <a:buFont typeface="Wingdings" panose="05000000000000000000" pitchFamily="2" charset="2"/>
              <a:buChar char="§"/>
              <a:defRPr/>
            </a:pPr>
            <a:r>
              <a:rPr lang="en-US" sz="2400"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Glomerulonephritis or Polycystic </a:t>
            </a:r>
            <a:r>
              <a:rPr lang="en-US" sz="2400" kern="0" dirty="0">
                <a:solidFill>
                  <a:srgbClr val="000000"/>
                </a:solidFill>
                <a:latin typeface="Tahoma" panose="020B0604030504040204" pitchFamily="34" charset="0"/>
                <a:ea typeface="Tahoma" panose="020B0604030504040204" pitchFamily="34" charset="0"/>
                <a:cs typeface="Tahoma" panose="020B0604030504040204" pitchFamily="34" charset="0"/>
              </a:rPr>
              <a:t>kidney disease </a:t>
            </a:r>
          </a:p>
          <a:p>
            <a:pPr marL="623888" lvl="1" indent="-277813" eaLnBrk="0" fontAlgn="base" hangingPunct="0">
              <a:spcBef>
                <a:spcPts val="600"/>
              </a:spcBef>
              <a:buClr>
                <a:srgbClr val="000000"/>
              </a:buClr>
              <a:buFont typeface="Wingdings" panose="05000000000000000000" pitchFamily="2" charset="2"/>
              <a:buChar char="§"/>
              <a:defRPr/>
            </a:pPr>
            <a:r>
              <a:rPr lang="en-US" sz="2400"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Other conditions </a:t>
            </a:r>
            <a:r>
              <a:rPr lang="en-US" sz="2400" kern="0" dirty="0">
                <a:solidFill>
                  <a:srgbClr val="000000"/>
                </a:solidFill>
                <a:latin typeface="Tahoma" panose="020B0604030504040204" pitchFamily="34" charset="0"/>
                <a:ea typeface="Tahoma" panose="020B0604030504040204" pitchFamily="34" charset="0"/>
                <a:cs typeface="Tahoma" panose="020B0604030504040204" pitchFamily="34" charset="0"/>
              </a:rPr>
              <a:t>(atherosclerosis, HIV, sickle cell disease, kidney stones, chronic kidney infections)</a:t>
            </a:r>
            <a:endParaRPr lang="en-US" sz="3200" kern="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346075" lvl="1" indent="-346075" eaLnBrk="0" fontAlgn="base" hangingPunct="0">
              <a:spcBef>
                <a:spcPts val="600"/>
              </a:spcBef>
              <a:spcAft>
                <a:spcPts val="600"/>
              </a:spcAft>
              <a:buClr>
                <a:srgbClr val="97233F"/>
              </a:buClr>
              <a:buFont typeface="Arial" pitchFamily="34" charset="0"/>
              <a:buChar char="■"/>
              <a:defRPr/>
            </a:pPr>
            <a:r>
              <a:rPr lang="en-US" sz="2400"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More than 20 million US adults may have CKD </a:t>
            </a:r>
          </a:p>
        </p:txBody>
      </p:sp>
      <p:sp>
        <p:nvSpPr>
          <p:cNvPr id="4" name="Slide Number Placeholder 2"/>
          <p:cNvSpPr txBox="1">
            <a:spLocks/>
          </p:cNvSpPr>
          <p:nvPr/>
        </p:nvSpPr>
        <p:spPr>
          <a:xfrm>
            <a:off x="8610600" y="6492875"/>
            <a:ext cx="457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8ECAD15-DF40-4D57-8D99-2197AD37FB1A}" type="slidenum">
              <a:rPr lang="en-US" sz="1200" smtClean="0">
                <a:solidFill>
                  <a:srgbClr val="000000"/>
                </a:solidFill>
                <a:latin typeface="Tahoma" panose="020B0604030504040204" pitchFamily="34" charset="0"/>
                <a:ea typeface="Tahoma" panose="020B0604030504040204" pitchFamily="34" charset="0"/>
                <a:cs typeface="Tahoma" panose="020B0604030504040204" pitchFamily="34" charset="0"/>
              </a:rPr>
              <a:pPr algn="r"/>
              <a:t>8</a:t>
            </a:fld>
            <a:endParaRPr lang="en-US" sz="12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1447800" y="6181636"/>
            <a:ext cx="7391400" cy="600164"/>
          </a:xfrm>
          <a:prstGeom prst="rect">
            <a:avLst/>
          </a:prstGeom>
          <a:noFill/>
        </p:spPr>
        <p:txBody>
          <a:bodyPr wrap="square" rtlCol="0">
            <a:spAutoFit/>
          </a:bodyPr>
          <a:lstStyle/>
          <a:p>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U.S</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 Renal Data System, USRDS 2013 Annual Data Report: Atlas of Chronic Kidney Disease and End-Stage Renal Disease in the United States. National Institutes of Health, National Institute of Diabetes and Digestive and Kidney Diseases, Bethesda, MD, 2013. Available at </a:t>
            </a:r>
            <a:r>
              <a:rPr lang="en-US" sz="1100" u="sng" dirty="0">
                <a:solidFill>
                  <a:srgbClr val="000000"/>
                </a:solidFill>
                <a:latin typeface="Tahoma" panose="020B0604030504040204" pitchFamily="34" charset="0"/>
                <a:ea typeface="Tahoma" panose="020B0604030504040204" pitchFamily="34" charset="0"/>
                <a:cs typeface="Tahoma" panose="020B0604030504040204" pitchFamily="34" charset="0"/>
                <a:hlinkClick r:id="rId3"/>
              </a:rPr>
              <a:t>http://www.usrds.org/atlas.aspx</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1100" dirty="0">
              <a:solidFill>
                <a:srgbClr val="000000"/>
              </a:solidFill>
            </a:endParaRPr>
          </a:p>
        </p:txBody>
      </p:sp>
    </p:spTree>
    <p:extLst>
      <p:ext uri="{BB962C8B-B14F-4D97-AF65-F5344CB8AC3E}">
        <p14:creationId xmlns:p14="http://schemas.microsoft.com/office/powerpoint/2010/main" val="279920414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Gaps</a:t>
            </a:r>
            <a:endParaRPr lang="en-US" dirty="0"/>
          </a:p>
        </p:txBody>
      </p:sp>
      <p:pic>
        <p:nvPicPr>
          <p:cNvPr id="4" name="Content Placeholder 3" descr="Maps of neighborhoods in their region, shaded by obesity rates."/>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1"/>
          </a:xfrm>
        </p:spPr>
      </p:pic>
    </p:spTree>
    <p:extLst>
      <p:ext uri="{BB962C8B-B14F-4D97-AF65-F5344CB8AC3E}">
        <p14:creationId xmlns:p14="http://schemas.microsoft.com/office/powerpoint/2010/main" val="22719565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DPP?</a:t>
            </a:r>
            <a:endParaRPr lang="en-US" dirty="0"/>
          </a:p>
        </p:txBody>
      </p:sp>
      <p:pic>
        <p:nvPicPr>
          <p:cNvPr id="4" name="Content Placeholder 3" descr="circle with sections shaded indicating market needs, organization and epidemiology.  "/>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 y="15240"/>
            <a:ext cx="9128760" cy="6846571"/>
          </a:xfrm>
        </p:spPr>
      </p:pic>
    </p:spTree>
    <p:extLst>
      <p:ext uri="{BB962C8B-B14F-4D97-AF65-F5344CB8AC3E}">
        <p14:creationId xmlns:p14="http://schemas.microsoft.com/office/powerpoint/2010/main" val="4322016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EmblemHealth</a:t>
            </a:r>
            <a:r>
              <a:rPr lang="en-US" dirty="0" smtClean="0"/>
              <a:t> DDP</a:t>
            </a:r>
            <a:endParaRPr lang="en-US" dirty="0"/>
          </a:p>
        </p:txBody>
      </p:sp>
      <p:pic>
        <p:nvPicPr>
          <p:cNvPr id="4" name="Content Placeholder 3" descr="In collaboration with AHIP (American Health Insurance Plans), EmblemHealth awarded CDC grant to implement the &#10;National DPP, September 2012&#10;Evidence-based lifestyle change program designed to prevent type 2 diabetes among people at high risk &#10;The study demonstrated that with a modest amount of weight loss (5-7% of body weight), through dietary changes and increased physical activity, reduced  diabetes risk by 58%&#10;Initial implementation at Harlem and Cambria Heights Neighborhood Care, July 2013  &#10;&#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240"/>
            <a:ext cx="9144000" cy="6858001"/>
          </a:xfrm>
        </p:spPr>
      </p:pic>
    </p:spTree>
    <p:extLst>
      <p:ext uri="{BB962C8B-B14F-4D97-AF65-F5344CB8AC3E}">
        <p14:creationId xmlns:p14="http://schemas.microsoft.com/office/powerpoint/2010/main" val="11144658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Model</a:t>
            </a:r>
            <a:endParaRPr lang="en-US" dirty="0"/>
          </a:p>
        </p:txBody>
      </p:sp>
      <p:pic>
        <p:nvPicPr>
          <p:cNvPr id="4" name="Content Placeholder 3" descr="Photo of timeline and processes for patients to enroll."/>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1"/>
          </a:xfrm>
        </p:spPr>
      </p:pic>
    </p:spTree>
    <p:extLst>
      <p:ext uri="{BB962C8B-B14F-4D97-AF65-F5344CB8AC3E}">
        <p14:creationId xmlns:p14="http://schemas.microsoft.com/office/powerpoint/2010/main" val="31638316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Metrics </a:t>
            </a:r>
            <a:endParaRPr lang="en-US" dirty="0"/>
          </a:p>
        </p:txBody>
      </p:sp>
      <p:pic>
        <p:nvPicPr>
          <p:cNvPr id="4" name="Content Placeholder 3" descr="chart of measures that were taken throughout the class"/>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1"/>
          </a:xfrm>
        </p:spPr>
      </p:pic>
    </p:spTree>
    <p:extLst>
      <p:ext uri="{BB962C8B-B14F-4D97-AF65-F5344CB8AC3E}">
        <p14:creationId xmlns:p14="http://schemas.microsoft.com/office/powerpoint/2010/main" val="16449922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 Results </a:t>
            </a:r>
            <a:endParaRPr lang="en-US" dirty="0"/>
          </a:p>
        </p:txBody>
      </p:sp>
      <p:pic>
        <p:nvPicPr>
          <p:cNvPr id="4" name="Content Placeholder 3" descr="18 cohorts  &#10;6 completed classes&#10;270 members enrolled (1 class)&#10;203 members engaged (more than 1 class) &#10;75% engagement rate&#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 y="-23813"/>
            <a:ext cx="9175750" cy="6881813"/>
          </a:xfrm>
        </p:spPr>
      </p:pic>
    </p:spTree>
    <p:extLst>
      <p:ext uri="{BB962C8B-B14F-4D97-AF65-F5344CB8AC3E}">
        <p14:creationId xmlns:p14="http://schemas.microsoft.com/office/powerpoint/2010/main" val="39201821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Participant Demographics</a:t>
            </a:r>
            <a:endParaRPr lang="en-US" dirty="0"/>
          </a:p>
        </p:txBody>
      </p:sp>
      <p:pic>
        <p:nvPicPr>
          <p:cNvPr id="4" name="Content Placeholder 3" descr="pie charts of gender, ethnicity and race distribution"/>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1"/>
          </a:xfrm>
        </p:spPr>
      </p:pic>
    </p:spTree>
    <p:extLst>
      <p:ext uri="{BB962C8B-B14F-4D97-AF65-F5344CB8AC3E}">
        <p14:creationId xmlns:p14="http://schemas.microsoft.com/office/powerpoint/2010/main" val="13109414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Hemoglobin A1C Results slide 1</a:t>
            </a:r>
            <a:endParaRPr lang="en-US" dirty="0"/>
          </a:p>
        </p:txBody>
      </p:sp>
      <p:pic>
        <p:nvPicPr>
          <p:cNvPr id="4" name="Content Placeholder 3" descr="bar graph with hemoglobin A1C results "/>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1"/>
          </a:xfrm>
        </p:spPr>
      </p:pic>
    </p:spTree>
    <p:extLst>
      <p:ext uri="{BB962C8B-B14F-4D97-AF65-F5344CB8AC3E}">
        <p14:creationId xmlns:p14="http://schemas.microsoft.com/office/powerpoint/2010/main" val="1138558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Hemoglobin A1C Results </a:t>
            </a:r>
            <a:endParaRPr lang="en-US" dirty="0"/>
          </a:p>
        </p:txBody>
      </p:sp>
      <p:pic>
        <p:nvPicPr>
          <p:cNvPr id="4" name="Content Placeholder 3" descr="bar graph with hemoglobin A1C results, continued"/>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1"/>
          </a:xfrm>
        </p:spPr>
      </p:pic>
    </p:spTree>
    <p:extLst>
      <p:ext uri="{BB962C8B-B14F-4D97-AF65-F5344CB8AC3E}">
        <p14:creationId xmlns:p14="http://schemas.microsoft.com/office/powerpoint/2010/main" val="15823582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Weight Results slide 1</a:t>
            </a:r>
            <a:endParaRPr lang="en-US" dirty="0"/>
          </a:p>
        </p:txBody>
      </p:sp>
      <p:pic>
        <p:nvPicPr>
          <p:cNvPr id="4" name="Content Placeholder 3" descr="first bar graph on weight results "/>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1"/>
          </a:xfrm>
        </p:spPr>
      </p:pic>
    </p:spTree>
    <p:extLst>
      <p:ext uri="{BB962C8B-B14F-4D97-AF65-F5344CB8AC3E}">
        <p14:creationId xmlns:p14="http://schemas.microsoft.com/office/powerpoint/2010/main" val="3310429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1" y="152400"/>
            <a:ext cx="7239000" cy="1066800"/>
          </a:xfrm>
        </p:spPr>
        <p:txBody>
          <a:bodyPr/>
          <a:lstStyle/>
          <a:p>
            <a:pPr algn="ctr"/>
            <a:r>
              <a:rPr lang="en-US" b="1" dirty="0" smtClean="0">
                <a:latin typeface="Tahoma" pitchFamily="34" charset="0"/>
                <a:ea typeface="Tahoma" pitchFamily="34" charset="0"/>
                <a:cs typeface="Tahoma" pitchFamily="34" charset="0"/>
              </a:rPr>
              <a:t>CKD and End Stage </a:t>
            </a:r>
            <a:br>
              <a:rPr lang="en-US" b="1" dirty="0" smtClean="0">
                <a:latin typeface="Tahoma" pitchFamily="34" charset="0"/>
                <a:ea typeface="Tahoma" pitchFamily="34" charset="0"/>
                <a:cs typeface="Tahoma" pitchFamily="34" charset="0"/>
              </a:rPr>
            </a:br>
            <a:r>
              <a:rPr lang="en-US" b="1" dirty="0" smtClean="0">
                <a:latin typeface="Tahoma" pitchFamily="34" charset="0"/>
                <a:ea typeface="Tahoma" pitchFamily="34" charset="0"/>
                <a:cs typeface="Tahoma" pitchFamily="34" charset="0"/>
              </a:rPr>
              <a:t>Renal Disease (ESRD)</a:t>
            </a:r>
            <a:endParaRPr lang="en-US" b="1" dirty="0">
              <a:latin typeface="Tahoma" pitchFamily="34" charset="0"/>
              <a:ea typeface="Tahoma" pitchFamily="34" charset="0"/>
              <a:cs typeface="Tahoma" pitchFamily="34" charset="0"/>
            </a:endParaRPr>
          </a:p>
        </p:txBody>
      </p:sp>
      <p:sp>
        <p:nvSpPr>
          <p:cNvPr id="3" name="Content Placeholder 3"/>
          <p:cNvSpPr txBox="1">
            <a:spLocks/>
          </p:cNvSpPr>
          <p:nvPr/>
        </p:nvSpPr>
        <p:spPr>
          <a:xfrm>
            <a:off x="1388818" y="1543457"/>
            <a:ext cx="7602782" cy="4628744"/>
          </a:xfrm>
          <a:prstGeom prst="rect">
            <a:avLst/>
          </a:prstGeom>
        </p:spPr>
        <p:txBody>
          <a:bodyPr/>
          <a:lstStyle/>
          <a:p>
            <a:pPr marL="346075" lvl="1" indent="-346075" eaLnBrk="0" fontAlgn="base" hangingPunct="0">
              <a:spcBef>
                <a:spcPts val="600"/>
              </a:spcBef>
              <a:spcAft>
                <a:spcPts val="600"/>
              </a:spcAft>
              <a:buClr>
                <a:srgbClr val="97233F"/>
              </a:buClr>
              <a:buFont typeface="Arial" pitchFamily="34" charset="0"/>
              <a:buChar char="■"/>
            </a:pPr>
            <a:r>
              <a:rPr lang="en-US" sz="2400"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Medical treatment goals for CKD patients:</a:t>
            </a:r>
          </a:p>
          <a:p>
            <a:pPr marL="623888" lvl="1" indent="-277813" eaLnBrk="0" fontAlgn="base" hangingPunct="0">
              <a:spcBef>
                <a:spcPts val="600"/>
              </a:spcBef>
              <a:buClr>
                <a:srgbClr val="000000"/>
              </a:buClr>
              <a:buFont typeface="Wingdings" panose="05000000000000000000" pitchFamily="2" charset="2"/>
              <a:buChar char="§"/>
              <a:defRPr/>
            </a:pPr>
            <a:r>
              <a:rPr lang="en-US" sz="2200"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Slow the progression of CKD</a:t>
            </a:r>
          </a:p>
          <a:p>
            <a:pPr marL="623888" lvl="1" indent="-277813" eaLnBrk="0" fontAlgn="base" hangingPunct="0">
              <a:spcBef>
                <a:spcPts val="600"/>
              </a:spcBef>
              <a:buClr>
                <a:srgbClr val="000000"/>
              </a:buClr>
              <a:buFont typeface="Wingdings" panose="05000000000000000000" pitchFamily="2" charset="2"/>
              <a:buChar char="§"/>
              <a:defRPr/>
            </a:pPr>
            <a:r>
              <a:rPr lang="en-US" sz="2200"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Treat underlying causes</a:t>
            </a:r>
          </a:p>
          <a:p>
            <a:pPr marL="623888" lvl="1" indent="-277813" eaLnBrk="0" fontAlgn="base" hangingPunct="0">
              <a:spcBef>
                <a:spcPts val="600"/>
              </a:spcBef>
              <a:buClr>
                <a:srgbClr val="000000"/>
              </a:buClr>
              <a:buFont typeface="Wingdings" panose="05000000000000000000" pitchFamily="2" charset="2"/>
              <a:buChar char="§"/>
              <a:defRPr/>
            </a:pPr>
            <a:r>
              <a:rPr lang="en-US" sz="2200"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Treat complications</a:t>
            </a:r>
          </a:p>
          <a:p>
            <a:pPr marL="623888" lvl="1" indent="-277813" eaLnBrk="0" fontAlgn="base" hangingPunct="0">
              <a:spcBef>
                <a:spcPts val="600"/>
              </a:spcBef>
              <a:spcAft>
                <a:spcPts val="600"/>
              </a:spcAft>
              <a:buClr>
                <a:srgbClr val="000000"/>
              </a:buClr>
              <a:buFont typeface="Wingdings" panose="05000000000000000000" pitchFamily="2" charset="2"/>
              <a:buChar char="§"/>
              <a:defRPr/>
            </a:pPr>
            <a:r>
              <a:rPr lang="en-US" sz="2200"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Replace loss of kidney function </a:t>
            </a:r>
            <a:endParaRPr lang="en-US" sz="2800" kern="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346075" lvl="1" indent="-346075" eaLnBrk="0" fontAlgn="base" hangingPunct="0">
              <a:spcBef>
                <a:spcPts val="600"/>
              </a:spcBef>
              <a:spcAft>
                <a:spcPts val="600"/>
              </a:spcAft>
              <a:buClr>
                <a:srgbClr val="97233F"/>
              </a:buClr>
              <a:buFont typeface="Arial" pitchFamily="34" charset="0"/>
              <a:buChar char="■"/>
            </a:pPr>
            <a:r>
              <a:rPr lang="en-US" sz="2400"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ESRD </a:t>
            </a:r>
            <a:r>
              <a:rPr lang="en-US" sz="2400" kern="0" dirty="0" smtClean="0">
                <a:solidFill>
                  <a:srgbClr val="000000"/>
                </a:solidFill>
                <a:latin typeface="Verdana"/>
                <a:ea typeface="Verdana"/>
                <a:cs typeface="Verdana"/>
              </a:rPr>
              <a:t>is a</a:t>
            </a:r>
            <a:r>
              <a:rPr lang="en-US" sz="2400"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 total and permanent kidney failure</a:t>
            </a:r>
          </a:p>
          <a:p>
            <a:pPr marL="346075" lvl="1" indent="-346075" eaLnBrk="0" fontAlgn="base" hangingPunct="0">
              <a:spcBef>
                <a:spcPts val="600"/>
              </a:spcBef>
              <a:spcAft>
                <a:spcPts val="600"/>
              </a:spcAft>
              <a:buClr>
                <a:srgbClr val="97233F"/>
              </a:buClr>
              <a:buFont typeface="Arial" pitchFamily="34" charset="0"/>
              <a:buChar char="■"/>
            </a:pPr>
            <a:r>
              <a:rPr lang="en-US" sz="2400"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Renal replacement therapies for ESRD patients: </a:t>
            </a:r>
          </a:p>
          <a:p>
            <a:pPr marL="623888" lvl="1" indent="-277813" eaLnBrk="0" fontAlgn="base" hangingPunct="0">
              <a:spcBef>
                <a:spcPts val="600"/>
              </a:spcBef>
              <a:buClr>
                <a:srgbClr val="000000"/>
              </a:buClr>
              <a:buFont typeface="Wingdings" panose="05000000000000000000" pitchFamily="2" charset="2"/>
              <a:buChar char="§"/>
              <a:defRPr/>
            </a:pPr>
            <a:r>
              <a:rPr lang="en-US" sz="2200" kern="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Hemodialysis</a:t>
            </a:r>
            <a:r>
              <a:rPr lang="en-US" sz="2200"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p>
          <a:p>
            <a:pPr marL="623888" lvl="1" indent="-277813" eaLnBrk="0" fontAlgn="base" hangingPunct="0">
              <a:spcBef>
                <a:spcPts val="600"/>
              </a:spcBef>
              <a:buClr>
                <a:srgbClr val="000000"/>
              </a:buClr>
              <a:buFont typeface="Wingdings" panose="05000000000000000000" pitchFamily="2" charset="2"/>
              <a:buChar char="§"/>
              <a:defRPr/>
            </a:pPr>
            <a:r>
              <a:rPr lang="en-US" sz="2200"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Peritoneal dialysis </a:t>
            </a:r>
          </a:p>
          <a:p>
            <a:pPr marL="623888" lvl="1" indent="-277813" eaLnBrk="0" fontAlgn="base" hangingPunct="0">
              <a:spcBef>
                <a:spcPts val="600"/>
              </a:spcBef>
              <a:buClr>
                <a:srgbClr val="000000"/>
              </a:buClr>
              <a:buFont typeface="Wingdings" panose="05000000000000000000" pitchFamily="2" charset="2"/>
              <a:buChar char="§"/>
              <a:defRPr/>
            </a:pPr>
            <a:r>
              <a:rPr lang="en-US" sz="2200"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Kidney transplantation </a:t>
            </a:r>
            <a:endParaRPr lang="en-US" sz="2400" kern="0" dirty="0" smtClean="0">
              <a:solidFill>
                <a:srgbClr val="000000"/>
              </a:solidFill>
              <a:latin typeface="Calibri" pitchFamily="34" charset="0"/>
              <a:ea typeface="ＭＳ Ｐゴシック" pitchFamily="84" charset="-128"/>
              <a:cs typeface="ＭＳ Ｐゴシック" pitchFamily="84" charset="-128"/>
            </a:endParaRPr>
          </a:p>
          <a:p>
            <a:pPr eaLnBrk="0" fontAlgn="base" hangingPunct="0">
              <a:spcBef>
                <a:spcPts val="1200"/>
              </a:spcBef>
              <a:spcAft>
                <a:spcPct val="0"/>
              </a:spcAft>
              <a:buClr>
                <a:srgbClr val="97233F"/>
              </a:buClr>
              <a:buFont typeface="Arial" pitchFamily="34" charset="0"/>
              <a:buNone/>
              <a:defRPr/>
            </a:pPr>
            <a:endParaRPr lang="en-US" sz="2400" kern="0" dirty="0" smtClean="0">
              <a:solidFill>
                <a:srgbClr val="000000"/>
              </a:solidFill>
              <a:latin typeface="Calibri" pitchFamily="34" charset="0"/>
              <a:ea typeface="ＭＳ Ｐゴシック" pitchFamily="84" charset="-128"/>
              <a:cs typeface="ＭＳ Ｐゴシック" pitchFamily="84" charset="-128"/>
            </a:endParaRPr>
          </a:p>
          <a:p>
            <a:pPr marL="346075" indent="-346075" eaLnBrk="0" fontAlgn="base" hangingPunct="0">
              <a:spcBef>
                <a:spcPts val="1200"/>
              </a:spcBef>
              <a:spcAft>
                <a:spcPct val="0"/>
              </a:spcAft>
              <a:buClr>
                <a:srgbClr val="97233F"/>
              </a:buClr>
              <a:buFont typeface="Arial" pitchFamily="34" charset="0"/>
              <a:buChar char="■"/>
              <a:defRPr/>
            </a:pPr>
            <a:endParaRPr lang="en-US" sz="2400" kern="0" dirty="0" smtClean="0">
              <a:solidFill>
                <a:srgbClr val="000000"/>
              </a:solidFill>
              <a:latin typeface="Calibri" pitchFamily="34" charset="0"/>
              <a:ea typeface="ＭＳ Ｐゴシック" pitchFamily="84" charset="-128"/>
              <a:cs typeface="ＭＳ Ｐゴシック" pitchFamily="84" charset="-128"/>
            </a:endParaRPr>
          </a:p>
          <a:p>
            <a:pPr marL="346075" indent="-346075" eaLnBrk="0" fontAlgn="base" hangingPunct="0">
              <a:spcBef>
                <a:spcPts val="1200"/>
              </a:spcBef>
              <a:spcAft>
                <a:spcPct val="0"/>
              </a:spcAft>
              <a:buClr>
                <a:srgbClr val="97233F"/>
              </a:buClr>
              <a:buFont typeface="Arial" pitchFamily="34" charset="0"/>
              <a:buChar char="■"/>
              <a:defRPr/>
            </a:pPr>
            <a:endParaRPr lang="en-US" sz="2400" kern="0" dirty="0">
              <a:solidFill>
                <a:srgbClr val="000000"/>
              </a:solidFill>
              <a:latin typeface="Calibri" pitchFamily="34" charset="0"/>
              <a:ea typeface="ＭＳ Ｐゴシック" pitchFamily="84" charset="-128"/>
              <a:cs typeface="ＭＳ Ｐゴシック" pitchFamily="84" charset="-128"/>
            </a:endParaRPr>
          </a:p>
        </p:txBody>
      </p:sp>
      <p:sp>
        <p:nvSpPr>
          <p:cNvPr id="4" name="Slide Number Placeholder 2"/>
          <p:cNvSpPr txBox="1">
            <a:spLocks/>
          </p:cNvSpPr>
          <p:nvPr/>
        </p:nvSpPr>
        <p:spPr>
          <a:xfrm>
            <a:off x="8610600" y="6492875"/>
            <a:ext cx="457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8ECAD15-DF40-4D57-8D99-2197AD37FB1A}" type="slidenum">
              <a:rPr lang="en-US" sz="1200" smtClean="0">
                <a:solidFill>
                  <a:srgbClr val="000000"/>
                </a:solidFill>
                <a:latin typeface="Tahoma" panose="020B0604030504040204" pitchFamily="34" charset="0"/>
                <a:ea typeface="Tahoma" panose="020B0604030504040204" pitchFamily="34" charset="0"/>
                <a:cs typeface="Tahoma" panose="020B0604030504040204" pitchFamily="34" charset="0"/>
              </a:rPr>
              <a:pPr algn="r"/>
              <a:t>9</a:t>
            </a:fld>
            <a:endParaRPr lang="en-US" sz="12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1447800" y="6181636"/>
            <a:ext cx="7391400" cy="600164"/>
          </a:xfrm>
          <a:prstGeom prst="rect">
            <a:avLst/>
          </a:prstGeom>
          <a:noFill/>
        </p:spPr>
        <p:txBody>
          <a:bodyPr wrap="square" rtlCol="0">
            <a:spAutoFit/>
          </a:bodyPr>
          <a:lstStyle/>
          <a:p>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U.S</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 Renal Data System, USRDS 2013 Annual Data Report: Atlas of Chronic Kidney Disease and End-Stage Renal Disease in the United States. National Institutes of Health, National Institute of Diabetes and Digestive and Kidney Diseases, Bethesda, MD, 2013. Available at </a:t>
            </a:r>
            <a:r>
              <a:rPr lang="en-US" sz="1100" u="sng" dirty="0">
                <a:solidFill>
                  <a:srgbClr val="000000"/>
                </a:solidFill>
                <a:latin typeface="Tahoma" panose="020B0604030504040204" pitchFamily="34" charset="0"/>
                <a:ea typeface="Tahoma" panose="020B0604030504040204" pitchFamily="34" charset="0"/>
                <a:cs typeface="Tahoma" panose="020B0604030504040204" pitchFamily="34" charset="0"/>
                <a:hlinkClick r:id="rId3"/>
              </a:rPr>
              <a:t>http://www.usrds.org/atlas.aspx</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1100" dirty="0">
              <a:solidFill>
                <a:srgbClr val="000000"/>
              </a:solidFill>
            </a:endParaRPr>
          </a:p>
        </p:txBody>
      </p:sp>
    </p:spTree>
    <p:extLst>
      <p:ext uri="{BB962C8B-B14F-4D97-AF65-F5344CB8AC3E}">
        <p14:creationId xmlns:p14="http://schemas.microsoft.com/office/powerpoint/2010/main" val="93137563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Weight Results</a:t>
            </a:r>
            <a:endParaRPr lang="en-US" dirty="0"/>
          </a:p>
        </p:txBody>
      </p:sp>
      <p:pic>
        <p:nvPicPr>
          <p:cNvPr id="4" name="Content Placeholder 3" descr=" bar graph on weight results "/>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240"/>
            <a:ext cx="9144000" cy="6858001"/>
          </a:xfrm>
        </p:spPr>
      </p:pic>
    </p:spTree>
    <p:extLst>
      <p:ext uri="{BB962C8B-B14F-4D97-AF65-F5344CB8AC3E}">
        <p14:creationId xmlns:p14="http://schemas.microsoft.com/office/powerpoint/2010/main" val="6136216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Blood Pressure Results </a:t>
            </a:r>
            <a:endParaRPr lang="en-US" dirty="0"/>
          </a:p>
        </p:txBody>
      </p:sp>
      <p:pic>
        <p:nvPicPr>
          <p:cNvPr id="4" name="Content Placeholder 3" descr="bar graph on blood pressure results&#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240"/>
            <a:ext cx="9144000" cy="6858001"/>
          </a:xfrm>
        </p:spPr>
      </p:pic>
    </p:spTree>
    <p:extLst>
      <p:ext uri="{BB962C8B-B14F-4D97-AF65-F5344CB8AC3E}">
        <p14:creationId xmlns:p14="http://schemas.microsoft.com/office/powerpoint/2010/main" val="24413480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a:t>
            </a:r>
            <a:endParaRPr lang="en-US" dirty="0"/>
          </a:p>
        </p:txBody>
      </p:sp>
      <p:pic>
        <p:nvPicPr>
          <p:cNvPr id="4" name="Content Placeholder 3" descr="summary of results and photo of teacher with student&#10;&#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1"/>
          </a:xfrm>
        </p:spPr>
      </p:pic>
    </p:spTree>
    <p:extLst>
      <p:ext uri="{BB962C8B-B14F-4D97-AF65-F5344CB8AC3E}">
        <p14:creationId xmlns:p14="http://schemas.microsoft.com/office/powerpoint/2010/main" val="4990730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pic>
        <p:nvPicPr>
          <p:cNvPr id="4" name="Content Placeholder 3" descr="Lack of urgency in the medical community &#10;Lack of awareness &#10;Engagement &#10;Males&#10;Young working families&#10;Participant barriers &#10;Financial&#10;Lack of family support/sabotage&#10;Denial&#10;&#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1"/>
          </a:xfrm>
        </p:spPr>
      </p:pic>
    </p:spTree>
    <p:extLst>
      <p:ext uri="{BB962C8B-B14F-4D97-AF65-F5344CB8AC3E}">
        <p14:creationId xmlns:p14="http://schemas.microsoft.com/office/powerpoint/2010/main" val="5281634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a:t>
            </a:r>
            <a:r>
              <a:rPr lang="en-US" dirty="0" err="1" smtClean="0"/>
              <a:t>Leanred</a:t>
            </a:r>
            <a:endParaRPr lang="en-US" dirty="0"/>
          </a:p>
        </p:txBody>
      </p:sp>
      <p:pic>
        <p:nvPicPr>
          <p:cNvPr id="4" name="Content Placeholder 3" descr="Prevention is important.&#10;Appropriation of resources &#10;Physician support critical&#10;Physicians and community awarenes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1"/>
          </a:xfrm>
        </p:spPr>
      </p:pic>
    </p:spTree>
    <p:extLst>
      <p:ext uri="{BB962C8B-B14F-4D97-AF65-F5344CB8AC3E}">
        <p14:creationId xmlns:p14="http://schemas.microsoft.com/office/powerpoint/2010/main" val="8503985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Testimonials</a:t>
            </a:r>
            <a:endParaRPr lang="en-US" dirty="0"/>
          </a:p>
        </p:txBody>
      </p:sp>
      <p:pic>
        <p:nvPicPr>
          <p:cNvPr id="4" name="Content Placeholder 3" descr="“My doctor says I am back to normal! My A1c went from 6.1 to 5.6!&quot;&#10;“I thank God for this program every day!&quot;&#10;“I love the fellowship.”&#10;“I’ve never had someone care about my personal health so much before.”&#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1"/>
          </a:xfrm>
        </p:spPr>
      </p:pic>
    </p:spTree>
    <p:extLst>
      <p:ext uri="{BB962C8B-B14F-4D97-AF65-F5344CB8AC3E}">
        <p14:creationId xmlns:p14="http://schemas.microsoft.com/office/powerpoint/2010/main" val="3598029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success story</a:t>
            </a:r>
            <a:endParaRPr lang="en-US" dirty="0"/>
          </a:p>
        </p:txBody>
      </p:sp>
      <p:pic>
        <p:nvPicPr>
          <p:cNvPr id="4" name="Content Placeholder 3" descr="photo of student with teacher holding a certificate of completion&#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3813"/>
            <a:ext cx="9175750" cy="6881813"/>
          </a:xfrm>
        </p:spPr>
      </p:pic>
    </p:spTree>
    <p:extLst>
      <p:ext uri="{BB962C8B-B14F-4D97-AF65-F5344CB8AC3E}">
        <p14:creationId xmlns:p14="http://schemas.microsoft.com/office/powerpoint/2010/main" val="8973069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Graduation – May 2014</a:t>
            </a:r>
            <a:endParaRPr lang="en-US" dirty="0"/>
          </a:p>
        </p:txBody>
      </p:sp>
      <p:pic>
        <p:nvPicPr>
          <p:cNvPr id="4" name="Content Placeholder 3" descr="Photo of a class on graduation da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1"/>
          </a:xfrm>
        </p:spPr>
      </p:pic>
    </p:spTree>
    <p:extLst>
      <p:ext uri="{BB962C8B-B14F-4D97-AF65-F5344CB8AC3E}">
        <p14:creationId xmlns:p14="http://schemas.microsoft.com/office/powerpoint/2010/main" val="25993902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pic>
        <p:nvPicPr>
          <p:cNvPr id="4" name="Content Placeholder 3" descr="To find out more about EmblemHealth and EmblemHealth Neighborhood Care, please visit our websites. www.emblemhealth.com and www.ehnc.com"/>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1"/>
          </a:xfrm>
        </p:spPr>
      </p:pic>
    </p:spTree>
    <p:extLst>
      <p:ext uri="{BB962C8B-B14F-4D97-AF65-F5344CB8AC3E}">
        <p14:creationId xmlns:p14="http://schemas.microsoft.com/office/powerpoint/2010/main" val="21628681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905000"/>
          </a:xfrm>
        </p:spPr>
        <p:txBody>
          <a:bodyPr>
            <a:normAutofit/>
          </a:bodyPr>
          <a:lstStyle/>
          <a:p>
            <a:pPr lvl="0">
              <a:defRPr/>
            </a:pPr>
            <a:r>
              <a:rPr lang="en-US" sz="4400" dirty="0" smtClean="0">
                <a:latin typeface="Arial Black" panose="020B0A04020102020204" pitchFamily="34" charset="0"/>
                <a:ea typeface="ＭＳ Ｐゴシック" pitchFamily="34" charset="-128"/>
              </a:rPr>
              <a:t>Roundtable Discussion</a:t>
            </a:r>
            <a:r>
              <a:rPr lang="en-US" sz="2200" dirty="0" smtClean="0">
                <a:latin typeface="Arial Black" panose="020B0A04020102020204" pitchFamily="34" charset="0"/>
                <a:ea typeface="ＭＳ Ｐゴシック" pitchFamily="34" charset="-128"/>
              </a:rPr>
              <a:t/>
            </a:r>
            <a:br>
              <a:rPr lang="en-US" sz="2200" dirty="0" smtClean="0">
                <a:latin typeface="Arial Black" panose="020B0A04020102020204" pitchFamily="34" charset="0"/>
                <a:ea typeface="ＭＳ Ｐゴシック" pitchFamily="34" charset="-128"/>
              </a:rPr>
            </a:br>
            <a:r>
              <a:rPr lang="en-US" sz="2200" dirty="0" smtClean="0">
                <a:latin typeface="Arial Black" panose="020B0A04020102020204" pitchFamily="34" charset="0"/>
                <a:ea typeface="ＭＳ Ｐゴシック" pitchFamily="34" charset="-128"/>
              </a:rPr>
              <a:t>Please submit your questions using the </a:t>
            </a:r>
            <a:r>
              <a:rPr lang="en-US" sz="2200" smtClean="0">
                <a:latin typeface="Arial Black" panose="020B0A04020102020204" pitchFamily="34" charset="0"/>
                <a:ea typeface="ＭＳ Ｐゴシック" pitchFamily="34" charset="-128"/>
              </a:rPr>
              <a:t>Q&amp;A function.</a:t>
            </a:r>
            <a:r>
              <a:rPr lang="en-US" sz="2200" dirty="0" smtClean="0">
                <a:latin typeface="Arial Black" panose="020B0A04020102020204" pitchFamily="34" charset="0"/>
                <a:ea typeface="ＭＳ Ｐゴシック" pitchFamily="34" charset="-128"/>
              </a:rPr>
              <a:t/>
            </a:r>
            <a:br>
              <a:rPr lang="en-US" sz="2200" dirty="0" smtClean="0">
                <a:latin typeface="Arial Black" panose="020B0A04020102020204" pitchFamily="34" charset="0"/>
                <a:ea typeface="ＭＳ Ｐゴシック" pitchFamily="34" charset="-128"/>
              </a:rPr>
            </a:br>
            <a:r>
              <a:rPr lang="en-US" sz="2200" dirty="0" smtClean="0">
                <a:latin typeface="Arial Black" panose="020B0A04020102020204" pitchFamily="34" charset="0"/>
                <a:ea typeface="ＭＳ Ｐゴシック" pitchFamily="34" charset="-128"/>
              </a:rPr>
              <a:t>Thank you for filling out our brief survey. </a:t>
            </a:r>
            <a:r>
              <a:rPr lang="en-US" sz="1600" dirty="0"/>
              <a:t/>
            </a:r>
            <a:br>
              <a:rPr lang="en-US" sz="1600" dirty="0"/>
            </a:br>
            <a:endParaRPr lang="en-US" sz="2200" dirty="0"/>
          </a:p>
        </p:txBody>
      </p:sp>
    </p:spTree>
    <p:extLst>
      <p:ext uri="{BB962C8B-B14F-4D97-AF65-F5344CB8AC3E}">
        <p14:creationId xmlns:p14="http://schemas.microsoft.com/office/powerpoint/2010/main" val="38581748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txDef>
      <a:spPr/>
      <a:bodyPr/>
      <a:lstStyle>
        <a:defPPr>
          <a:defRPr kern="0" dirty="0">
            <a:ea typeface="ＭＳ Ｐゴシック" pitchFamily="34" charset="-128"/>
          </a:defRPr>
        </a:defPPr>
      </a:lstStyle>
    </a:tx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DC_OD_PPT_light([1]">
  <a:themeElements>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40299</TotalTime>
  <Words>5237</Words>
  <Application>Microsoft Office PowerPoint</Application>
  <PresentationFormat>On-screen Show (4:3)</PresentationFormat>
  <Paragraphs>820</Paragraphs>
  <Slides>105</Slides>
  <Notes>67</Notes>
  <HiddenSlides>0</HiddenSlides>
  <MMClips>0</MMClips>
  <ScaleCrop>false</ScaleCrop>
  <HeadingPairs>
    <vt:vector size="6" baseType="variant">
      <vt:variant>
        <vt:lpstr>Theme</vt:lpstr>
      </vt:variant>
      <vt:variant>
        <vt:i4>10</vt:i4>
      </vt:variant>
      <vt:variant>
        <vt:lpstr>Embedded OLE Servers</vt:lpstr>
      </vt:variant>
      <vt:variant>
        <vt:i4>1</vt:i4>
      </vt:variant>
      <vt:variant>
        <vt:lpstr>Slide Titles</vt:lpstr>
      </vt:variant>
      <vt:variant>
        <vt:i4>105</vt:i4>
      </vt:variant>
    </vt:vector>
  </HeadingPairs>
  <TitlesOfParts>
    <vt:vector size="116" baseType="lpstr">
      <vt:lpstr>Office Theme</vt:lpstr>
      <vt:lpstr>Urban</vt:lpstr>
      <vt:lpstr>1_Urban</vt:lpstr>
      <vt:lpstr>2_Office Theme</vt:lpstr>
      <vt:lpstr>2_Urban</vt:lpstr>
      <vt:lpstr>3_Urban</vt:lpstr>
      <vt:lpstr>CDC_OD_PPT_light([1]</vt:lpstr>
      <vt:lpstr>4_Urban</vt:lpstr>
      <vt:lpstr>5_Urban</vt:lpstr>
      <vt:lpstr>3_Office Theme</vt:lpstr>
      <vt:lpstr>Worksheet</vt:lpstr>
      <vt:lpstr>Healthy People 2020 Progress Review:  Diabetes &amp; Chronic Kidney Disease September 29, 2014 </vt:lpstr>
      <vt:lpstr>Prevention Treatment and Care of Diabetes and Chronic Kidney Diseases:  A Healthy People 2020 Progress Review</vt:lpstr>
      <vt:lpstr>Wanda Jones, DrPH  Acting Assistant Secretary for Health U.S. Department of Health and Human Services </vt:lpstr>
      <vt:lpstr>Overview and Presenters </vt:lpstr>
      <vt:lpstr>Healthy People 2020 Evolves</vt:lpstr>
      <vt:lpstr>What is Diabetes?</vt:lpstr>
      <vt:lpstr>Obesity and diabetes prevalence 1991-2011 </vt:lpstr>
      <vt:lpstr>Chronic Kidney Disease (CKD)</vt:lpstr>
      <vt:lpstr>CKD and End Stage  Renal Disease (ESRD)</vt:lpstr>
      <vt:lpstr>Diabetes and Chronic Kidney Disease: Connection</vt:lpstr>
      <vt:lpstr>Rebecca Hines, MHS Chief, Health Promotion Statistics Branch National Center for Health Statistics Centers for Disease Control and Prevention</vt:lpstr>
      <vt:lpstr>Presentation Overview</vt:lpstr>
      <vt:lpstr>Tracking the Nation’s Progress</vt:lpstr>
      <vt:lpstr>Burden of Diabetes</vt:lpstr>
      <vt:lpstr>Prevalence of Diagnosed Diabetes,  1997–2012</vt:lpstr>
      <vt:lpstr>New Cases of Diagnosed Diabetes Per 1,000 Per Year, Adults 18–84 Years, 1997–2013</vt:lpstr>
      <vt:lpstr>New Cases of Diagnosed Diabetes Per 1,000 Per Year, Adults 18–84 Years, 1997–2013</vt:lpstr>
      <vt:lpstr>New Cases of Diagnosed Diabetes Per 1,000 Per Year, Adults 18–84 Years, 2011–2013</vt:lpstr>
      <vt:lpstr>Proportion of Diabetes That is Diagnosed,  Adults 20+ Years, 2009–2012</vt:lpstr>
      <vt:lpstr>Diabetes:  Co-Existing Conditions and Complications</vt:lpstr>
      <vt:lpstr>Glycemic, Cholesterol, and Blood Pressure Control in Adults with Diagnosed Diabetes</vt:lpstr>
      <vt:lpstr>Lower Extremity Amputations Among Persons with Diabetes</vt:lpstr>
      <vt:lpstr>Prediabetes (High Risk Group)</vt:lpstr>
      <vt:lpstr>PowerPoint Presentation</vt:lpstr>
      <vt:lpstr>Presentation Overview</vt:lpstr>
      <vt:lpstr>CKD and ESRD Burden, 2011  </vt:lpstr>
      <vt:lpstr>Chronic Kidney Disease, Adults, 2005–2010</vt:lpstr>
      <vt:lpstr>Hypertension in Adults with CKD, 2005–2010</vt:lpstr>
      <vt:lpstr>Recommended Medical Evaluation,  Adults 65+ Years with CKD</vt:lpstr>
      <vt:lpstr>Recommended Medical Evaluation,  Adults 65+ Years with CKD and Diabetes</vt:lpstr>
      <vt:lpstr>New Cases of End-Stage Renal Disease,  1980–2011</vt:lpstr>
      <vt:lpstr>New Cases of End-Stage Renal Disease</vt:lpstr>
      <vt:lpstr>New Cases of ESRD due to Diabetes,  Patients with Diabetes</vt:lpstr>
      <vt:lpstr>Deaths in Patients with ESRD on Dialysis</vt:lpstr>
      <vt:lpstr>Deaths in ESRD Patients with a Functioning Kidney Transplant</vt:lpstr>
      <vt:lpstr>Key Takeaways – Diabetes</vt:lpstr>
      <vt:lpstr>Key Takeaways – CKD</vt:lpstr>
      <vt:lpstr>NIH Research to Improve Outcomes in People with Diabetes and Kidney Disease Andrew Narva, MD  National Kidney Disease Education Program National Institutes of Health</vt:lpstr>
      <vt:lpstr>NIDDK’s Integrated Research Programs</vt:lpstr>
      <vt:lpstr>Diabetes: The Tip of the Iceberg </vt:lpstr>
      <vt:lpstr>The Diabetes Prevention Program Clinical Trial (DPP)</vt:lpstr>
      <vt:lpstr>DPP Results</vt:lpstr>
      <vt:lpstr>Translating from Efficacy Research to Public Health</vt:lpstr>
      <vt:lpstr>DPP Affects on Coverage of Care</vt:lpstr>
      <vt:lpstr>DCCT/EDIC: Glucose control can significantly reduce risk of complications</vt:lpstr>
      <vt:lpstr>Impaired GFR Reduced by half</vt:lpstr>
      <vt:lpstr>Prevalence of Diabetic kidney disease</vt:lpstr>
      <vt:lpstr>Diabetes is leading cause of esrd</vt:lpstr>
      <vt:lpstr>Disparieites in ESRD burden</vt:lpstr>
      <vt:lpstr>Awareness of kidney disease among adults with ckd is low</vt:lpstr>
      <vt:lpstr>Encouraging african americans to make the kidney connection</vt:lpstr>
      <vt:lpstr>Testing Interventions “Usability of a CKD Educational Website Targeted to Patients and Their Family Members”</vt:lpstr>
      <vt:lpstr>Translational research</vt:lpstr>
      <vt:lpstr>Pragmatic reasearch</vt:lpstr>
      <vt:lpstr>T2 translational reearch</vt:lpstr>
      <vt:lpstr>CDC’s Priorities in the Public Health Response to Diabetes</vt:lpstr>
      <vt:lpstr>Ann Albright, PhD, RD Director  Division of Diabetes Translation Centers for Disease Control and Prevention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Trends in Type 2 Diabetes Prevalence, 2001–2009, among Youth Age 10–19 Years</vt:lpstr>
      <vt:lpstr>Changes in Lifetime Risk for Diagnosed Diabetes  after Age 20 Years in the United States, 1985 to 2011</vt:lpstr>
      <vt:lpstr>PowerPoint Presentation</vt:lpstr>
      <vt:lpstr>PowerPoint Presentation</vt:lpstr>
      <vt:lpstr>Public Health Response to Diabetes</vt:lpstr>
      <vt:lpstr>PowerPoint Presentation</vt:lpstr>
      <vt:lpstr>PowerPoint Presentation</vt:lpstr>
      <vt:lpstr>PowerPoint Presentation</vt:lpstr>
      <vt:lpstr>Summary</vt:lpstr>
      <vt:lpstr>PowerPoint Presentation</vt:lpstr>
      <vt:lpstr>EmblemHealth National Diabetes Prevention Program </vt:lpstr>
      <vt:lpstr>EmblemHealth</vt:lpstr>
      <vt:lpstr>Neighborhood Care</vt:lpstr>
      <vt:lpstr>Quality Gaps</vt:lpstr>
      <vt:lpstr>Why DPP?</vt:lpstr>
      <vt:lpstr>EmblemHealth DDP</vt:lpstr>
      <vt:lpstr>Program Model</vt:lpstr>
      <vt:lpstr>Metrics </vt:lpstr>
      <vt:lpstr>Overall Results </vt:lpstr>
      <vt:lpstr>Participant Demographics</vt:lpstr>
      <vt:lpstr>Hemoglobin A1C Results slide 1</vt:lpstr>
      <vt:lpstr>Hemoglobin A1C Results </vt:lpstr>
      <vt:lpstr>Weight Results slide 1</vt:lpstr>
      <vt:lpstr>Weight Results</vt:lpstr>
      <vt:lpstr>Blood Pressure Results </vt:lpstr>
      <vt:lpstr>Results </vt:lpstr>
      <vt:lpstr>Challenges</vt:lpstr>
      <vt:lpstr>Lessons Leanred</vt:lpstr>
      <vt:lpstr>Testimonials</vt:lpstr>
      <vt:lpstr>A success story</vt:lpstr>
      <vt:lpstr>Graduation – May 2014</vt:lpstr>
      <vt:lpstr>Thank you.</vt:lpstr>
      <vt:lpstr>Roundtable Discussion Please submit your questions using the Q&amp;A function. Thank you for filling out our brief survey.  </vt:lpstr>
      <vt:lpstr>LHI Infographic Gallery http://www.healthypeople.gov/2020/LHI/infographicGallery.aspx</vt:lpstr>
      <vt:lpstr>New Training on Diabetes Agents</vt:lpstr>
      <vt:lpstr>Healthy People 2020  Progress Review Webinar </vt:lpstr>
      <vt:lpstr>Stay Connected</vt:lpstr>
      <vt:lpstr>Healthy People 2020  Sharing Library</vt:lpstr>
      <vt:lpstr>Healthy People 2020  Progress Review Planning Group</vt:lpstr>
    </vt:vector>
  </TitlesOfParts>
  <Company>DHHS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avr0</dc:creator>
  <cp:lastModifiedBy>CDC User</cp:lastModifiedBy>
  <cp:revision>2788</cp:revision>
  <cp:lastPrinted>2014-09-23T17:42:29Z</cp:lastPrinted>
  <dcterms:created xsi:type="dcterms:W3CDTF">2012-06-04T17:32:29Z</dcterms:created>
  <dcterms:modified xsi:type="dcterms:W3CDTF">2014-09-27T02:36:48Z</dcterms:modified>
</cp:coreProperties>
</file>