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5" r:id="rId8"/>
    <p:sldId id="262" r:id="rId9"/>
    <p:sldId id="261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39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9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8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6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4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2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1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1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5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4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9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BA092-0C0D-402A-913D-DB2003E4D5B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373CB-12D0-4943-B862-C40258F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3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41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Country </a:t>
            </a:r>
            <a:r>
              <a:rPr lang="en-US" b="1" dirty="0"/>
              <a:t>Report on the Pre Test to</a:t>
            </a:r>
            <a:br>
              <a:rPr lang="en-US" b="1" dirty="0"/>
            </a:br>
            <a:r>
              <a:rPr lang="en-US" b="1" dirty="0"/>
              <a:t>Improve Disability Measurement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Statistics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 </a:t>
            </a:r>
            <a:br>
              <a:rPr lang="en-US" b="1" dirty="0"/>
            </a:br>
            <a:r>
              <a:rPr lang="en-US" b="1" dirty="0"/>
              <a:t>Sri Lanka </a:t>
            </a:r>
            <a:r>
              <a:rPr lang="en-US" b="1" dirty="0" smtClean="0"/>
              <a:t>2009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(UNESCAP /WG supported)</a:t>
            </a:r>
            <a:r>
              <a:rPr lang="en-US" sz="3100" b="1" dirty="0"/>
              <a:t/>
            </a:r>
            <a:br>
              <a:rPr lang="en-US" sz="3100" b="1" dirty="0"/>
            </a:b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920543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Sustainability of the activity</a:t>
            </a:r>
          </a:p>
          <a:p>
            <a:r>
              <a:rPr lang="en-US" dirty="0" smtClean="0"/>
              <a:t>Importance should be recognized by leaders/ heads etc.</a:t>
            </a:r>
          </a:p>
          <a:p>
            <a:r>
              <a:rPr lang="en-US" dirty="0" smtClean="0"/>
              <a:t>Use of data by respective authorities</a:t>
            </a:r>
          </a:p>
          <a:p>
            <a:r>
              <a:rPr lang="en-US" dirty="0" smtClean="0"/>
              <a:t>Publicity for the data</a:t>
            </a:r>
          </a:p>
          <a:p>
            <a:r>
              <a:rPr lang="en-US" dirty="0" smtClean="0"/>
              <a:t>Data analysis /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17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Contents of the Report – 9 Headings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Preparatory work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Field work</a:t>
            </a:r>
          </a:p>
          <a:p>
            <a:r>
              <a:rPr lang="en-US" dirty="0" smtClean="0"/>
              <a:t>Debriefing sessions</a:t>
            </a:r>
          </a:p>
          <a:p>
            <a:r>
              <a:rPr lang="en-US" dirty="0" smtClean="0"/>
              <a:t>Data Processing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Recommendations and conclusions</a:t>
            </a:r>
          </a:p>
          <a:p>
            <a:r>
              <a:rPr lang="en-US" dirty="0" smtClean="0"/>
              <a:t>Appendices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9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Improvement is needed for Disability Statistics Measurements to Sri Lanka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038600"/>
          </a:xfrm>
        </p:spPr>
        <p:txBody>
          <a:bodyPr/>
          <a:lstStyle/>
          <a:p>
            <a:r>
              <a:rPr lang="en-US" dirty="0" smtClean="0"/>
              <a:t>Past censuses collected disability information only from permanent disabled persons </a:t>
            </a:r>
          </a:p>
          <a:p>
            <a:r>
              <a:rPr lang="en-US" dirty="0" smtClean="0"/>
              <a:t>Increasing aged population</a:t>
            </a:r>
          </a:p>
          <a:p>
            <a:r>
              <a:rPr lang="en-US" dirty="0" smtClean="0"/>
              <a:t>Victims of civil war</a:t>
            </a:r>
          </a:p>
          <a:p>
            <a:r>
              <a:rPr lang="en-US" dirty="0" smtClean="0"/>
              <a:t>Increasing road accidents due to new roads (HI ways)</a:t>
            </a:r>
          </a:p>
          <a:p>
            <a:r>
              <a:rPr lang="en-US" dirty="0" smtClean="0"/>
              <a:t>To construct disabled free life expectancy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8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testing Extended set  </a:t>
            </a:r>
            <a:endParaRPr lang="en-US" dirty="0"/>
          </a:p>
        </p:txBody>
      </p:sp>
      <p:pic>
        <p:nvPicPr>
          <p:cNvPr id="1026" name="Picture 2" descr="Image of staff participating in Sri Lanka pilot testing of WG Extended Set questi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949" y="1275128"/>
            <a:ext cx="7059651" cy="531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395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dirty="0" smtClean="0">
                <a:latin typeface="Agency FB" pitchFamily="34" charset="0"/>
              </a:rPr>
              <a:t>Field</a:t>
            </a:r>
            <a:r>
              <a:rPr lang="en-US" dirty="0" smtClean="0"/>
              <a:t> work - Interviewed 1000 individuals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1" dirty="0" smtClean="0">
                <a:solidFill>
                  <a:prstClr val="black"/>
                </a:solidFill>
                <a:ea typeface="+mn-ea"/>
                <a:cs typeface="+mn-cs"/>
              </a:rPr>
              <a:t>Covered </a:t>
            </a:r>
            <a:r>
              <a:rPr lang="en-US" sz="2000" b="1" dirty="0">
                <a:solidFill>
                  <a:prstClr val="black"/>
                </a:solidFill>
                <a:ea typeface="+mn-ea"/>
                <a:cs typeface="+mn-cs"/>
              </a:rPr>
              <a:t>Urban , Rural and Estate  sectors</a:t>
            </a:r>
            <a:br>
              <a:rPr lang="en-US" sz="20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2050" name="Picture 2" descr="Image of staff participating in interviewer traini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8881" y="4343400"/>
            <a:ext cx="2095238" cy="157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0625" y="304800"/>
            <a:ext cx="8607175" cy="1524000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FF0000"/>
                </a:solidFill>
              </a:rPr>
              <a:t>Cognitive testing – To check people could understand the questions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FF0000"/>
                </a:solidFill>
              </a:rPr>
              <a:t>Used </a:t>
            </a:r>
            <a:r>
              <a:rPr lang="en-US" sz="3200" b="1" dirty="0" err="1">
                <a:solidFill>
                  <a:srgbClr val="FF0000"/>
                </a:solidFill>
              </a:rPr>
              <a:t>Qnotes</a:t>
            </a:r>
            <a:r>
              <a:rPr lang="en-US" sz="3200" b="1" dirty="0">
                <a:solidFill>
                  <a:srgbClr val="FF0000"/>
                </a:solidFill>
              </a:rPr>
              <a:t> to enter data online</a:t>
            </a:r>
          </a:p>
        </p:txBody>
      </p:sp>
      <p:pic>
        <p:nvPicPr>
          <p:cNvPr id="2051" name="Picture 3" descr="Image of interviewer conducting an interview with elderly wom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283927"/>
            <a:ext cx="2598174" cy="1964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3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49"/>
            <a:ext cx="8229600" cy="822251"/>
          </a:xfrm>
        </p:spPr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867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Translation problems</a:t>
            </a:r>
          </a:p>
          <a:p>
            <a:r>
              <a:rPr lang="en-US" sz="2400" dirty="0" smtClean="0"/>
              <a:t>Vision : </a:t>
            </a:r>
            <a:r>
              <a:rPr lang="en-US" sz="2400" dirty="0" err="1" smtClean="0"/>
              <a:t>Eg</a:t>
            </a:r>
            <a:r>
              <a:rPr lang="en-US" sz="2400" dirty="0" smtClean="0"/>
              <a:t>. Do you have a problem in seeing, even if wearing glasses? It is better to ask do you wear glasses? Before that question. </a:t>
            </a:r>
          </a:p>
          <a:p>
            <a:r>
              <a:rPr lang="en-US" sz="2400" dirty="0" smtClean="0"/>
              <a:t>Unable to remember the age of on set where the difficulty occurred.</a:t>
            </a:r>
          </a:p>
          <a:p>
            <a:r>
              <a:rPr lang="en-US" sz="2400" dirty="0" smtClean="0"/>
              <a:t>2 liter jar was not understood by some respondents. Better to use pot of water.</a:t>
            </a:r>
          </a:p>
          <a:p>
            <a:r>
              <a:rPr lang="en-US" sz="2400" dirty="0" smtClean="0"/>
              <a:t>The words anxiety and depression was not understood by respondents .</a:t>
            </a:r>
          </a:p>
          <a:p>
            <a:r>
              <a:rPr lang="en-US" sz="2400" dirty="0" smtClean="0"/>
              <a:t>Collecting information about the income was very difficult and some respondents could not read the card.</a:t>
            </a:r>
          </a:p>
          <a:p>
            <a:r>
              <a:rPr lang="en-US" sz="2400" dirty="0" smtClean="0"/>
              <a:t>The severity of the difficulty was difficult to answer for most of the time. They requested examples to explain them.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712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Results -% with any difficulties</a:t>
            </a:r>
            <a:endParaRPr lang="en-US" dirty="0"/>
          </a:p>
        </p:txBody>
      </p:sp>
      <p:graphicFrame>
        <p:nvGraphicFramePr>
          <p:cNvPr id="4" name="Table 3" descr="Table showing percentages with any difficulty by domai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841905"/>
              </p:ext>
            </p:extLst>
          </p:nvPr>
        </p:nvGraphicFramePr>
        <p:xfrm>
          <a:off x="1524000" y="1143000"/>
          <a:ext cx="6096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Domain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with any difficulty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Walking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Remembering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Anxiety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Hearing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Depression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Fatigue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Upper body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Learning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Communication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874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144" y="1300716"/>
            <a:ext cx="5562600" cy="167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On average, 65 percent reported as no difficulty in mobility while 35 percent reported that they have difficulty in walking. </a:t>
            </a:r>
            <a:endParaRPr lang="en-US" dirty="0"/>
          </a:p>
        </p:txBody>
      </p:sp>
      <p:pic>
        <p:nvPicPr>
          <p:cNvPr id="5122" name="Picture 2" descr="Bar chart showing level of difficulty walking by s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16" y="1151276"/>
            <a:ext cx="3152684" cy="228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Bar chart showing level of difficulty walking by s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9" y="3741988"/>
            <a:ext cx="3721150" cy="269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Bar chart showing level of difficulty walking by 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888" y="3433762"/>
            <a:ext cx="4329112" cy="331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541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1600201"/>
            <a:ext cx="4876800" cy="16002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On average, 73 percent reported as no difficulty in seeing while 27 percent reported that they have difficulties in seeing. </a:t>
            </a:r>
          </a:p>
        </p:txBody>
      </p:sp>
      <p:pic>
        <p:nvPicPr>
          <p:cNvPr id="4098" name="Picture 2" descr="Bar chart showing level of difficulty seeing by s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8" y="1354307"/>
            <a:ext cx="3277417" cy="2379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 descr="Bar chart showing level of difficulty seeing by s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9" y="3962401"/>
            <a:ext cx="3277417" cy="2372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Bar chart showing level of difficulty seeing by 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307" y="3200400"/>
            <a:ext cx="4724399" cy="343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944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315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Country Report on the Pre Test to Improve Disability Measurement  Statistics   Sri Lanka 2009  (UNESCAP /WG supported) </vt:lpstr>
      <vt:lpstr>Contents of the Report – 9 Headings</vt:lpstr>
      <vt:lpstr>Why Improvement is needed for Disability Statistics Measurements to Sri Lanka </vt:lpstr>
      <vt:lpstr>Pilot testing Extended set  </vt:lpstr>
      <vt:lpstr>Field work - Interviewed 1000 individuals  Covered Urban , Rural and Estate  sectors </vt:lpstr>
      <vt:lpstr>Problems</vt:lpstr>
      <vt:lpstr>Results -% with any difficulties</vt:lpstr>
      <vt:lpstr>Walking</vt:lpstr>
      <vt:lpstr>Vision</vt:lpstr>
      <vt:lpstr>Thoughts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Country Report on the Pre Test to Improve Disability Measurement  Statistics   Sri Lanka 2009  (UNESCAP /WG supported)</dc:title>
  <dc:creator>acer</dc:creator>
  <cp:lastModifiedBy>CDC User</cp:lastModifiedBy>
  <cp:revision>11</cp:revision>
  <dcterms:created xsi:type="dcterms:W3CDTF">2012-10-24T11:37:56Z</dcterms:created>
  <dcterms:modified xsi:type="dcterms:W3CDTF">2013-04-08T14:41:34Z</dcterms:modified>
</cp:coreProperties>
</file>