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21"/>
  </p:notesMasterIdLst>
  <p:handoutMasterIdLst>
    <p:handoutMasterId r:id="rId22"/>
  </p:handoutMasterIdLst>
  <p:sldIdLst>
    <p:sldId id="317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33" r:id="rId14"/>
    <p:sldId id="329" r:id="rId15"/>
    <p:sldId id="330" r:id="rId16"/>
    <p:sldId id="331" r:id="rId17"/>
    <p:sldId id="332" r:id="rId18"/>
    <p:sldId id="334" r:id="rId19"/>
    <p:sldId id="335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39" autoAdjust="0"/>
  </p:normalViewPr>
  <p:slideViewPr>
    <p:cSldViewPr>
      <p:cViewPr>
        <p:scale>
          <a:sx n="100" d="100"/>
          <a:sy n="100" d="100"/>
        </p:scale>
        <p:origin x="-194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Bookman Old Style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Bookman Old Style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FB8C3402-1012-466B-8753-11A953CA02B7}" type="datetimeFigureOut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Bookman Old Style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Bookman Old Style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789D148F-1E03-4142-AE7F-D1F901B04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38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okman Old Style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man Old Style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193028F8-E561-4100-8297-68F8A3FF42C5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okman Old Style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man Old Style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48BE88B1-A37D-4238-B4B3-4E120495D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75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B621F93-1857-4998-BF76-B053A7FB2879}" type="slidenum">
              <a:rPr lang="en-US" smtClean="0">
                <a:latin typeface="Bookman Old Style" pitchFamily="18" charset="0"/>
                <a:ea typeface="ＭＳ Ｐゴシック" pitchFamily="34" charset="-128"/>
              </a:rPr>
              <a:pPr>
                <a:defRPr/>
              </a:pPr>
              <a:t>15</a:t>
            </a:fld>
            <a:endParaRPr lang="en-US" smtClean="0">
              <a:latin typeface="Bookman Old Style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876767F-BDDA-4A4D-9F32-15E7AC2D9AC4}" type="slidenum">
              <a:rPr lang="en-US" smtClean="0">
                <a:latin typeface="Bookman Old Style" pitchFamily="18" charset="0"/>
                <a:ea typeface="ＭＳ Ｐゴシック" pitchFamily="34" charset="-128"/>
              </a:rPr>
              <a:pPr>
                <a:defRPr/>
              </a:pPr>
              <a:t>17</a:t>
            </a:fld>
            <a:endParaRPr lang="en-US" smtClean="0">
              <a:latin typeface="Bookman Old Style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Bookman Old Style" pitchFamily="-108" charset="0"/>
              <a:ea typeface="ＭＳ Ｐゴシック" pitchFamily="-108" charset="-128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4F37F-83FC-4510-8CD5-CE899E260A0D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852DB-C233-46B6-8605-F26A4533E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8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AA940-F7A0-41B3-8348-69344867548C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C7BD7-0CFF-4662-8112-A148CFE02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3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5C127-EA74-4CA1-A24A-2B8460B1F0A5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CA29F-6CB6-470E-AEB7-9E52A8265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8F53C-EFF3-45C8-B0B9-69B1C65FB1C3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6493F-9B12-4773-94FE-927C604A3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0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CAD8C-2489-4891-9A83-211B47E2C93D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0744A-1A6C-40EA-95E3-2BEEE0BBA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4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DE5A-421C-4ED9-BD2A-B765E61C2AA7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D1408-FE33-4361-AC6B-A93B8612A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9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4F2ED-61DE-4BBB-B198-064E2573D2C0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95203-1726-4E9B-9DB7-4EAFFA0DF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3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DBA2C-D731-4026-B25C-60A23BF55959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03ADA-002E-425D-A869-2330339C3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0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35362-0B1B-4429-BEDD-8B89669C14AD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71075-3979-484B-A246-FC6DFBD58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1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DF807-BA59-4C92-9934-D832EAD60DAE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7C1FA-CBED-4EED-BB89-A411B72FB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4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B1080-A263-4186-A659-00357C47B92B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C7F4E-BB81-4275-9580-1FF8BC73D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7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Bookman Old Style" pitchFamily="-108" charset="0"/>
              <a:ea typeface="ＭＳ Ｐゴシック" pitchFamily="-108" charset="-128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>
              <a:latin typeface="Bookman Old Style" pitchFamily="-108" charset="0"/>
              <a:ea typeface="ＭＳ Ｐゴシック" pitchFamily="-108" charset="-128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FE619D70-89D6-4FF8-8DDD-E4EF9473D120}" type="datetime1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D4D8F353-145B-4216-A8E6-46D6635E4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09600" y="739775"/>
            <a:ext cx="8458200" cy="1470025"/>
          </a:xfrm>
        </p:spPr>
        <p:txBody>
          <a:bodyPr/>
          <a:lstStyle/>
          <a:p>
            <a:r>
              <a:rPr lang="en-US" sz="2800" dirty="0" smtClean="0">
                <a:ea typeface="ＭＳ Ｐゴシック" pitchFamily="34" charset="-128"/>
              </a:rPr>
              <a:t>Summary of Annual Activities Related to Disability Statistics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543800" cy="4114800"/>
          </a:xfrm>
        </p:spPr>
        <p:txBody>
          <a:bodyPr/>
          <a:lstStyle/>
          <a:p>
            <a:r>
              <a:rPr lang="en-US" sz="2000" smtClean="0">
                <a:ea typeface="ＭＳ Ｐゴシック" pitchFamily="34" charset="-128"/>
              </a:rPr>
              <a:t>Cordell Golden</a:t>
            </a:r>
          </a:p>
          <a:p>
            <a:r>
              <a:rPr lang="en-US" sz="2000" smtClean="0">
                <a:ea typeface="ＭＳ Ｐゴシック" pitchFamily="34" charset="-128"/>
              </a:rPr>
              <a:t>National Center for Health Statistics</a:t>
            </a:r>
          </a:p>
          <a:p>
            <a:r>
              <a:rPr lang="en-US" sz="2000" smtClean="0">
                <a:ea typeface="ＭＳ Ｐゴシック" pitchFamily="34" charset="-128"/>
              </a:rPr>
              <a:t>United States</a:t>
            </a:r>
          </a:p>
          <a:p>
            <a:pPr algn="ctr"/>
            <a:endParaRPr lang="en-US" sz="2000" smtClean="0">
              <a:ea typeface="ＭＳ Ｐゴシック" pitchFamily="34" charset="-128"/>
            </a:endParaRPr>
          </a:p>
          <a:p>
            <a:pPr algn="ctr"/>
            <a:endParaRPr lang="en-US" sz="2000" smtClean="0">
              <a:ea typeface="ＭＳ Ｐゴシック" pitchFamily="34" charset="-128"/>
            </a:endParaRPr>
          </a:p>
          <a:p>
            <a:r>
              <a:rPr lang="en-US" sz="2200" b="1" smtClean="0">
                <a:ea typeface="ＭＳ Ｐゴシック" pitchFamily="34" charset="-128"/>
              </a:rPr>
              <a:t>Twelfth Meeting of the Washington Group on Disability Statistics</a:t>
            </a:r>
          </a:p>
          <a:p>
            <a:endParaRPr lang="en-US" sz="2000" b="1" smtClean="0">
              <a:ea typeface="ＭＳ Ｐゴシック" pitchFamily="34" charset="-128"/>
            </a:endParaRPr>
          </a:p>
          <a:p>
            <a:pPr algn="ctr"/>
            <a:endParaRPr lang="en-US" sz="2000" smtClean="0">
              <a:ea typeface="ＭＳ Ｐゴシック" pitchFamily="34" charset="-128"/>
            </a:endParaRPr>
          </a:p>
          <a:p>
            <a:pPr algn="r"/>
            <a:r>
              <a:rPr lang="en-US" sz="1600" smtClean="0">
                <a:ea typeface="ＭＳ Ｐゴシック" pitchFamily="34" charset="-128"/>
              </a:rPr>
              <a:t>23-25 October 2012</a:t>
            </a:r>
          </a:p>
          <a:p>
            <a:pPr algn="r"/>
            <a:r>
              <a:rPr lang="en-US" sz="1600" smtClean="0">
                <a:ea typeface="ＭＳ Ｐゴシック" pitchFamily="34" charset="-128"/>
              </a:rPr>
              <a:t>Bangkok, Thailand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534400" cy="10668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Reason short set of WG questions were not included - </a:t>
            </a:r>
            <a:r>
              <a:rPr lang="en-US" sz="2400" i="1" dirty="0" smtClean="0">
                <a:ea typeface="ＭＳ Ｐゴシック" pitchFamily="34" charset="-128"/>
              </a:rPr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9530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Respondents had difficulty understanding questions during pilot tests </a:t>
            </a:r>
            <a:r>
              <a:rPr lang="en-US" sz="1400" i="1" dirty="0" smtClean="0">
                <a:solidFill>
                  <a:schemeClr val="tx2"/>
                </a:solidFill>
              </a:rPr>
              <a:t>(Lithuania)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Too expensive to add additional questions to census </a:t>
            </a:r>
            <a:r>
              <a:rPr lang="en-US" sz="1400" i="1" dirty="0" smtClean="0">
                <a:solidFill>
                  <a:schemeClr val="tx2"/>
                </a:solidFill>
              </a:rPr>
              <a:t>(Lithuania)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Too many questions</a:t>
            </a:r>
            <a:r>
              <a:rPr lang="en-US" sz="1800" b="1" dirty="0" smtClean="0"/>
              <a:t> </a:t>
            </a:r>
            <a:r>
              <a:rPr lang="en-US" sz="1400" i="1" dirty="0" smtClean="0">
                <a:solidFill>
                  <a:schemeClr val="tx2"/>
                </a:solidFill>
              </a:rPr>
              <a:t>(China – Macao, New Zealand, Togo)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A subset of the 6 questions were used </a:t>
            </a:r>
            <a:r>
              <a:rPr lang="en-US" sz="1400" i="1" dirty="0" smtClean="0">
                <a:solidFill>
                  <a:schemeClr val="tx2"/>
                </a:solidFill>
              </a:rPr>
              <a:t>(Israel)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Questions similar to the WG short set have been used or will be used in the future </a:t>
            </a:r>
            <a:r>
              <a:rPr lang="en-US" sz="1400" i="1" dirty="0" smtClean="0">
                <a:solidFill>
                  <a:schemeClr val="tx2"/>
                </a:solidFill>
              </a:rPr>
              <a:t>(Denmark, Hungary, Mexico, Norway, United States</a:t>
            </a:r>
            <a:r>
              <a:rPr lang="en-US" sz="1600" i="1" dirty="0" smtClean="0">
                <a:solidFill>
                  <a:schemeClr val="tx2"/>
                </a:solidFill>
              </a:rPr>
              <a:t>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6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WG short set may be included in future census or data collection activities </a:t>
            </a:r>
            <a:r>
              <a:rPr lang="en-US" sz="1400" i="1" dirty="0" smtClean="0">
                <a:solidFill>
                  <a:schemeClr val="tx2"/>
                </a:solidFill>
              </a:rPr>
              <a:t>(Australia, Canada, France, St. Maarten, Singapore, Sweden, Togo)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28925"/>
            <a:ext cx="7507287" cy="13620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0" cap="none" dirty="0" smtClean="0">
                <a:ln w="0">
                  <a:noFill/>
                </a:ln>
                <a:solidFill>
                  <a:schemeClr val="tx1"/>
                </a:solidFill>
                <a:latin typeface="+mn-lt"/>
              </a:rPr>
              <a:t>Upcoming national data collection activities related to disability statistics</a:t>
            </a:r>
            <a:endParaRPr lang="en-US" sz="2800" b="0" cap="none" dirty="0">
              <a:ln w="0">
                <a:noFill/>
              </a:ln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-609600" y="381000"/>
            <a:ext cx="8458200" cy="1066800"/>
          </a:xfrm>
        </p:spPr>
        <p:txBody>
          <a:bodyPr/>
          <a:lstStyle/>
          <a:p>
            <a:pPr algn="ctr"/>
            <a:r>
              <a:rPr lang="en-US" sz="2800" dirty="0" smtClean="0">
                <a:ea typeface="ＭＳ Ｐゴシック" pitchFamily="34" charset="-128"/>
              </a:rPr>
              <a:t>Types of data collection activities</a:t>
            </a:r>
          </a:p>
        </p:txBody>
      </p:sp>
      <p:graphicFrame>
        <p:nvGraphicFramePr>
          <p:cNvPr id="4" name="Content Placeholder 3" descr="Table showing types of upcoming national data collections activities reported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407649"/>
              </p:ext>
            </p:extLst>
          </p:nvPr>
        </p:nvGraphicFramePr>
        <p:xfrm>
          <a:off x="1219200" y="2209800"/>
          <a:ext cx="6324600" cy="3460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8853"/>
                <a:gridCol w="665747"/>
              </a:tblGrid>
              <a:tr h="7314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Types of  upcoming national data collection activities reported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bg1"/>
                          </a:solidFill>
                        </a:rPr>
                        <a:t>(number of countries)</a:t>
                      </a:r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marT="45711" marB="45711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737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Census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092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Survey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18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710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Administrative Records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710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Census &amp; Administrative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Records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710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Survey &amp; Administrative Records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329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No upcoming </a:t>
                      </a:r>
                      <a:r>
                        <a:rPr lang="en-US" sz="1400" b="1" baseline="0" dirty="0" smtClean="0"/>
                        <a:t>data collection activities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</a:t>
                      </a:r>
                      <a:endParaRPr lang="en-US" sz="1400" b="1" dirty="0"/>
                    </a:p>
                  </a:txBody>
                  <a:tcPr marT="45711" marB="45711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-1447800" y="457200"/>
            <a:ext cx="8229600" cy="1066800"/>
          </a:xfrm>
        </p:spPr>
        <p:txBody>
          <a:bodyPr/>
          <a:lstStyle/>
          <a:p>
            <a:pPr algn="ctr"/>
            <a:r>
              <a:rPr lang="en-US" sz="2800" dirty="0" smtClean="0">
                <a:ea typeface="ＭＳ Ｐゴシック" pitchFamily="34" charset="-128"/>
              </a:rPr>
              <a:t>Mode of data collection</a:t>
            </a:r>
          </a:p>
        </p:txBody>
      </p:sp>
      <p:graphicFrame>
        <p:nvGraphicFramePr>
          <p:cNvPr id="4" name="Content Placeholder 3" descr="Table showing mode of data collection reported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540819"/>
              </p:ext>
            </p:extLst>
          </p:nvPr>
        </p:nvGraphicFramePr>
        <p:xfrm>
          <a:off x="990600" y="1981200"/>
          <a:ext cx="67056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440"/>
                <a:gridCol w="574160"/>
              </a:tblGrid>
              <a:tr h="5181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Mode of data collection reported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bg1"/>
                          </a:solidFill>
                        </a:rPr>
                        <a:t>(number of countries)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Face to Face Interview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Administrative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Records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15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Self-completed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Questionnaire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9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Telephone Interview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Direct Observation and Measurement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(Examination)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Electronic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Form or Questionnaire (via Internet)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Physician completed Questionnaire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based on patient’s medical records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-990600" y="457200"/>
            <a:ext cx="8229600" cy="1066800"/>
          </a:xfrm>
        </p:spPr>
        <p:txBody>
          <a:bodyPr/>
          <a:lstStyle/>
          <a:p>
            <a:pPr algn="ctr"/>
            <a:r>
              <a:rPr lang="en-US" sz="2800" dirty="0" smtClean="0">
                <a:ea typeface="ＭＳ Ｐゴシック" pitchFamily="34" charset="-128"/>
              </a:rPr>
              <a:t>Date of next data collection</a:t>
            </a:r>
          </a:p>
        </p:txBody>
      </p:sp>
      <p:graphicFrame>
        <p:nvGraphicFramePr>
          <p:cNvPr id="9" name="Table 8" descr="List showing the year the next national data collection is schedule to take place for each countr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14011"/>
              </p:ext>
            </p:extLst>
          </p:nvPr>
        </p:nvGraphicFramePr>
        <p:xfrm>
          <a:off x="1066800" y="1752600"/>
          <a:ext cx="7010400" cy="4414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997200"/>
                <a:gridCol w="1981200"/>
              </a:tblGrid>
              <a:tr h="370867">
                <a:tc>
                  <a:txBody>
                    <a:bodyPr/>
                    <a:lstStyle/>
                    <a:p>
                      <a:r>
                        <a:rPr lang="en-US" sz="1600" u="sng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600" u="sng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u="sng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sng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600" u="sng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Canada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China (Hong Kong</a:t>
                      </a:r>
                      <a:r>
                        <a:rPr lang="en-US" sz="1600" baseline="0" dirty="0" smtClean="0"/>
                        <a:t> SAR)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Lithuania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China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Czech Republic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Poland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Denmark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Israel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Sweden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Egypt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 Zealand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Hungary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Oman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u="sng" dirty="0" smtClean="0"/>
                        <a:t>2015</a:t>
                      </a:r>
                      <a:endParaRPr lang="en-US" sz="1600" b="1" u="sng" dirty="0"/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Italy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St.</a:t>
                      </a:r>
                      <a:r>
                        <a:rPr lang="en-US" sz="1600" baseline="0" dirty="0" smtClean="0"/>
                        <a:t> Maarten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Australia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Norway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Togo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Korea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Palestine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Yemen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Norway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</a:tr>
              <a:tr h="33530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Peru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Zambia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Spain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u="sng" dirty="0" smtClean="0"/>
                        <a:t>2020</a:t>
                      </a:r>
                      <a:endParaRPr lang="en-US" sz="1600" b="1" u="sng" dirty="0"/>
                    </a:p>
                  </a:txBody>
                  <a:tcPr marT="45723" marB="45723">
                    <a:noFill/>
                  </a:tcPr>
                </a:tc>
              </a:tr>
              <a:tr h="37086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Philippines</a:t>
                      </a:r>
                      <a:endParaRPr lang="en-US" sz="1600" dirty="0"/>
                    </a:p>
                  </a:txBody>
                  <a:tcPr marT="45723" marB="45723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-762000" y="381000"/>
            <a:ext cx="7772400" cy="1143000"/>
          </a:xfrm>
        </p:spPr>
        <p:txBody>
          <a:bodyPr/>
          <a:lstStyle/>
          <a:p>
            <a:pPr algn="ctr"/>
            <a:r>
              <a:rPr lang="en-US" sz="2800" dirty="0" smtClean="0">
                <a:ea typeface="ＭＳ Ｐゴシック" pitchFamily="34" charset="-128"/>
              </a:rPr>
              <a:t>Frequency of data collection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5257800"/>
          </a:xfrm>
        </p:spPr>
        <p:txBody>
          <a:bodyPr>
            <a:no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One-time data collection </a:t>
            </a:r>
            <a:r>
              <a:rPr lang="en-US" sz="1800" b="1" dirty="0" smtClean="0">
                <a:solidFill>
                  <a:schemeClr val="accent2"/>
                </a:solidFill>
              </a:rPr>
              <a:t>(3)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 smtClean="0"/>
              <a:t>Denmark</a:t>
            </a:r>
            <a:r>
              <a:rPr lang="en-US" sz="1600" baseline="30000" dirty="0" smtClean="0"/>
              <a:t>*</a:t>
            </a:r>
            <a:r>
              <a:rPr lang="en-US" sz="1600" dirty="0" smtClean="0"/>
              <a:t>, France, Zambia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Ongoing </a:t>
            </a:r>
            <a:r>
              <a:rPr lang="en-US" sz="1800" b="1" dirty="0" smtClean="0">
                <a:solidFill>
                  <a:schemeClr val="accent2"/>
                </a:solidFill>
              </a:rPr>
              <a:t>(4)</a:t>
            </a:r>
            <a:r>
              <a:rPr lang="en-US" sz="2000" b="1" dirty="0" smtClean="0"/>
              <a:t>: </a:t>
            </a:r>
            <a:r>
              <a:rPr lang="en-US" sz="1600" dirty="0" smtClean="0"/>
              <a:t>Croatia</a:t>
            </a:r>
            <a:r>
              <a:rPr lang="en-US" sz="1600" baseline="30000" dirty="0" smtClean="0"/>
              <a:t>*</a:t>
            </a:r>
            <a:r>
              <a:rPr lang="en-US" sz="1600" dirty="0" smtClean="0"/>
              <a:t>, Sweden</a:t>
            </a:r>
            <a:r>
              <a:rPr lang="en-US" sz="1600" baseline="30000" dirty="0" smtClean="0"/>
              <a:t>*</a:t>
            </a:r>
            <a:r>
              <a:rPr lang="en-US" sz="1600" dirty="0" smtClean="0"/>
              <a:t>, United States, Yemen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Annually </a:t>
            </a:r>
            <a:r>
              <a:rPr lang="en-US" sz="1800" b="1" dirty="0" smtClean="0">
                <a:solidFill>
                  <a:schemeClr val="accent2"/>
                </a:solidFill>
              </a:rPr>
              <a:t>(3)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 smtClean="0"/>
              <a:t>China, Israel, Sweden</a:t>
            </a:r>
            <a:r>
              <a:rPr lang="en-US" sz="1600" baseline="30000" dirty="0" smtClean="0"/>
              <a:t>*</a:t>
            </a:r>
            <a:r>
              <a:rPr lang="en-US" sz="1600" dirty="0" smtClean="0"/>
              <a:t>, United Kingdom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Every 2-4 years </a:t>
            </a:r>
            <a:r>
              <a:rPr lang="en-US" sz="1800" b="1" dirty="0" smtClean="0">
                <a:solidFill>
                  <a:schemeClr val="accent2"/>
                </a:solidFill>
              </a:rPr>
              <a:t>(4)</a:t>
            </a:r>
            <a:r>
              <a:rPr lang="en-US" sz="1800" b="1" dirty="0" smtClean="0"/>
              <a:t>: </a:t>
            </a:r>
            <a:r>
              <a:rPr lang="en-US" sz="1600" dirty="0" smtClean="0"/>
              <a:t>Australia, Czech Republic, </a:t>
            </a:r>
            <a:r>
              <a:rPr lang="en-US" sz="1600" dirty="0">
                <a:solidFill>
                  <a:srgbClr val="000000"/>
                </a:solidFill>
              </a:rPr>
              <a:t>Denmark</a:t>
            </a:r>
            <a:r>
              <a:rPr lang="en-US" sz="1600" baseline="30000" dirty="0" smtClean="0">
                <a:solidFill>
                  <a:srgbClr val="000000"/>
                </a:solidFill>
              </a:rPr>
              <a:t>*, </a:t>
            </a:r>
            <a:r>
              <a:rPr lang="en-US" sz="1600" dirty="0" smtClean="0"/>
              <a:t>Germany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Every 5-10 years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</a:rPr>
              <a:t>(16)</a:t>
            </a:r>
            <a:r>
              <a:rPr lang="en-US" sz="1800" b="1" dirty="0" smtClean="0"/>
              <a:t>: </a:t>
            </a:r>
            <a:r>
              <a:rPr lang="en-US" sz="1600" dirty="0" smtClean="0"/>
              <a:t>Canada, </a:t>
            </a:r>
            <a:r>
              <a:rPr lang="en-US" sz="1600" dirty="0">
                <a:solidFill>
                  <a:srgbClr val="000000"/>
                </a:solidFill>
              </a:rPr>
              <a:t>China </a:t>
            </a:r>
            <a:r>
              <a:rPr lang="en-US" sz="1600" dirty="0" smtClean="0">
                <a:solidFill>
                  <a:srgbClr val="000000"/>
                </a:solidFill>
              </a:rPr>
              <a:t>(Hong Kong SAR), </a:t>
            </a:r>
            <a:r>
              <a:rPr lang="en-US" sz="1600" dirty="0" smtClean="0"/>
              <a:t>China (Macao), </a:t>
            </a:r>
            <a:r>
              <a:rPr lang="en-US" sz="1600" dirty="0">
                <a:solidFill>
                  <a:srgbClr val="000000"/>
                </a:solidFill>
              </a:rPr>
              <a:t>Croatia</a:t>
            </a:r>
            <a:r>
              <a:rPr lang="en-US" sz="1600" baseline="30000" dirty="0">
                <a:solidFill>
                  <a:srgbClr val="000000"/>
                </a:solidFill>
              </a:rPr>
              <a:t>*</a:t>
            </a:r>
            <a:r>
              <a:rPr lang="en-US" sz="1600" dirty="0" smtClean="0"/>
              <a:t>, Egypt, Hungary, Italy, Japan, Korea, Lithuania, New Zealand, Norway, Palestine, Philippines, Poland, Sri Lanka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Undetermined/Not specified </a:t>
            </a:r>
            <a:r>
              <a:rPr lang="en-US" sz="1800" b="1" dirty="0" smtClean="0">
                <a:solidFill>
                  <a:schemeClr val="accent2"/>
                </a:solidFill>
              </a:rPr>
              <a:t>(8)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 smtClean="0"/>
              <a:t>Aruba, Cambodia, Lesotho, Oman, Peru, St. Maarten, Spain, Togo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62700"/>
            <a:ext cx="8534400" cy="457200"/>
          </a:xfrm>
        </p:spPr>
        <p:txBody>
          <a:bodyPr/>
          <a:lstStyle/>
          <a:p>
            <a:pPr algn="l">
              <a:defRPr/>
            </a:pPr>
            <a:r>
              <a:rPr lang="en-US" baseline="30000" smtClean="0">
                <a:latin typeface="Verdana" pitchFamily="34" charset="0"/>
                <a:ea typeface="ＭＳ Ｐゴシック" pitchFamily="34" charset="-128"/>
              </a:rPr>
              <a:t>*</a:t>
            </a:r>
            <a:r>
              <a:rPr lang="en-US" smtClean="0">
                <a:latin typeface="Verdana" pitchFamily="34" charset="0"/>
                <a:ea typeface="ＭＳ Ｐゴシック" pitchFamily="34" charset="-128"/>
              </a:rPr>
              <a:t>Country has multiple data collection activities scheduled with different frequency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-1981200" y="381000"/>
            <a:ext cx="8229600" cy="1066800"/>
          </a:xfrm>
        </p:spPr>
        <p:txBody>
          <a:bodyPr/>
          <a:lstStyle/>
          <a:p>
            <a:pPr algn="ctr"/>
            <a:r>
              <a:rPr lang="en-US" sz="2800" dirty="0" smtClean="0">
                <a:ea typeface="ＭＳ Ｐゴシック" pitchFamily="34" charset="-128"/>
              </a:rPr>
              <a:t>Sampling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4572000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Most recent or upcoming Population Census </a:t>
            </a:r>
            <a:r>
              <a:rPr lang="en-US" sz="1400" dirty="0" smtClean="0"/>
              <a:t>(France, Germany, Japan, New Zealand, Oman, Palestine, Peru, Sri Lanka, Togo, United States, Yemen, Zambia)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National Population or Housing Registries</a:t>
            </a:r>
            <a:r>
              <a:rPr lang="en-US" sz="1600" dirty="0" smtClean="0"/>
              <a:t> </a:t>
            </a:r>
            <a:r>
              <a:rPr lang="en-US" sz="1400" dirty="0" smtClean="0"/>
              <a:t>(Cambodia, China – Hong Kong SAR, China –Macao, Croatia, Germany, Hungary, Israel, Lithuania, Norway, Poland, St. Maarten, Spain, Sweden)</a:t>
            </a:r>
          </a:p>
          <a:p>
            <a:pPr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rgbClr val="000000"/>
                </a:solidFill>
              </a:rPr>
              <a:t>National Household </a:t>
            </a:r>
            <a:r>
              <a:rPr lang="en-US" sz="1600" b="1" dirty="0" smtClean="0">
                <a:solidFill>
                  <a:srgbClr val="000000"/>
                </a:solidFill>
              </a:rPr>
              <a:t>or Labor Force Survey </a:t>
            </a:r>
            <a:r>
              <a:rPr lang="en-US" sz="1400" dirty="0" smtClean="0">
                <a:solidFill>
                  <a:srgbClr val="000000"/>
                </a:solidFill>
              </a:rPr>
              <a:t>(Canada, Egypt)</a:t>
            </a:r>
            <a:endParaRPr lang="en-US" sz="1400" dirty="0">
              <a:solidFill>
                <a:srgbClr val="000000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Government administrative records </a:t>
            </a:r>
            <a:r>
              <a:rPr lang="en-US" sz="1400" dirty="0">
                <a:solidFill>
                  <a:srgbClr val="000000"/>
                </a:solidFill>
              </a:rPr>
              <a:t>(China – Hong Kong </a:t>
            </a:r>
            <a:r>
              <a:rPr lang="en-US" sz="1400" dirty="0" smtClean="0">
                <a:solidFill>
                  <a:srgbClr val="000000"/>
                </a:solidFill>
              </a:rPr>
              <a:t>SAR)</a:t>
            </a:r>
            <a:endParaRPr lang="en-US" sz="14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Respondents identified as having a </a:t>
            </a:r>
            <a:r>
              <a:rPr lang="en-US" sz="1600" b="1" i="1" dirty="0" smtClean="0"/>
              <a:t>disability </a:t>
            </a:r>
            <a:r>
              <a:rPr lang="en-US" sz="1600" b="1" dirty="0" smtClean="0"/>
              <a:t>during a previous data collection</a:t>
            </a:r>
            <a:r>
              <a:rPr lang="en-US" sz="1600" dirty="0" smtClean="0"/>
              <a:t> </a:t>
            </a:r>
            <a:r>
              <a:rPr lang="en-US" sz="1400" dirty="0" smtClean="0"/>
              <a:t>(China)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Multi-stage sampling </a:t>
            </a:r>
            <a:r>
              <a:rPr lang="en-US" sz="1400" dirty="0" smtClean="0"/>
              <a:t>(Australia, Italy)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Stratified cluster sampling </a:t>
            </a:r>
            <a:r>
              <a:rPr lang="en-US" sz="1400" dirty="0" smtClean="0"/>
              <a:t>(Korea)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Random sampling </a:t>
            </a:r>
            <a:r>
              <a:rPr lang="en-US" sz="1400" dirty="0" smtClean="0"/>
              <a:t>(Denmark, United States)</a:t>
            </a:r>
          </a:p>
          <a:p>
            <a:pPr>
              <a:buFont typeface="Wingdings" pitchFamily="-108" charset="2"/>
              <a:buChar char="o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4038600" cy="838200"/>
          </a:xfrm>
        </p:spPr>
        <p:txBody>
          <a:bodyPr/>
          <a:lstStyle/>
          <a:p>
            <a:r>
              <a:rPr lang="en-US" sz="2800" dirty="0" smtClean="0">
                <a:ea typeface="ＭＳ Ｐゴシック" pitchFamily="34" charset="-128"/>
              </a:rPr>
              <a:t>Sample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01000" cy="5257800"/>
          </a:xfrm>
        </p:spPr>
        <p:txBody>
          <a:bodyPr>
            <a:normAutofit/>
          </a:bodyPr>
          <a:lstStyle/>
          <a:p>
            <a:pPr>
              <a:buFont typeface="Wingdings" pitchFamily="-108" charset="2"/>
              <a:buNone/>
              <a:defRPr/>
            </a:pPr>
            <a:endParaRPr lang="en-US" sz="1600" b="1" u="sng" dirty="0" smtClean="0"/>
          </a:p>
          <a:p>
            <a:pPr>
              <a:buFont typeface="Wingdings" pitchFamily="-108" charset="2"/>
              <a:buNone/>
              <a:defRPr/>
            </a:pPr>
            <a:endParaRPr lang="en-US" sz="1600" b="1" u="sng" dirty="0" smtClean="0"/>
          </a:p>
          <a:p>
            <a:pPr>
              <a:buFont typeface="Wingdings" pitchFamily="-108" charset="2"/>
              <a:buNone/>
              <a:defRPr/>
            </a:pPr>
            <a:r>
              <a:rPr lang="en-US" sz="1600" b="1" u="sng" dirty="0" smtClean="0"/>
              <a:t>Persons</a:t>
            </a:r>
            <a:r>
              <a:rPr lang="en-US" sz="1600" b="1" dirty="0" smtClean="0"/>
              <a:t>:</a:t>
            </a:r>
          </a:p>
          <a:p>
            <a:pPr>
              <a:buClr>
                <a:srgbClr val="CC0000"/>
              </a:buClr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4,850</a:t>
            </a:r>
            <a:r>
              <a:rPr lang="en-US" sz="1400" dirty="0">
                <a:solidFill>
                  <a:srgbClr val="000000"/>
                </a:solidFill>
              </a:rPr>
              <a:t>: </a:t>
            </a:r>
            <a:r>
              <a:rPr lang="en-US" sz="1400" b="1" dirty="0" smtClean="0">
                <a:solidFill>
                  <a:srgbClr val="000000"/>
                </a:solidFill>
              </a:rPr>
              <a:t>Lithuania</a:t>
            </a:r>
          </a:p>
          <a:p>
            <a:pPr>
              <a:buClr>
                <a:srgbClr val="CC0000"/>
              </a:buClr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6,500</a:t>
            </a:r>
            <a:r>
              <a:rPr lang="en-US" sz="1400" dirty="0">
                <a:solidFill>
                  <a:srgbClr val="000000"/>
                </a:solidFill>
              </a:rPr>
              <a:t>: </a:t>
            </a:r>
            <a:r>
              <a:rPr lang="en-US" sz="1400" b="1" dirty="0" smtClean="0">
                <a:solidFill>
                  <a:srgbClr val="000000"/>
                </a:solidFill>
              </a:rPr>
              <a:t>Norway</a:t>
            </a:r>
            <a:endParaRPr lang="en-US" sz="1400" b="1" dirty="0">
              <a:solidFill>
                <a:srgbClr val="000000"/>
              </a:solidFill>
            </a:endParaRPr>
          </a:p>
          <a:p>
            <a:pPr>
              <a:buClr>
                <a:srgbClr val="CC0000"/>
              </a:buClr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9,400</a:t>
            </a:r>
            <a:r>
              <a:rPr lang="en-US" sz="1400" dirty="0">
                <a:solidFill>
                  <a:srgbClr val="000000"/>
                </a:solidFill>
              </a:rPr>
              <a:t>: </a:t>
            </a:r>
            <a:r>
              <a:rPr lang="en-US" sz="1400" b="1" dirty="0" smtClean="0">
                <a:solidFill>
                  <a:srgbClr val="000000"/>
                </a:solidFill>
              </a:rPr>
              <a:t>Denmark</a:t>
            </a:r>
            <a:endParaRPr lang="en-US" sz="1400" b="1" dirty="0">
              <a:solidFill>
                <a:srgbClr val="000000"/>
              </a:solidFill>
            </a:endParaRPr>
          </a:p>
          <a:p>
            <a:pPr>
              <a:buClr>
                <a:srgbClr val="CC0000"/>
              </a:buClr>
              <a:buFont typeface="Wingdings" pitchFamily="-108" charset="2"/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9,400: </a:t>
            </a:r>
            <a:r>
              <a:rPr lang="en-US" sz="1400" b="1" dirty="0" smtClean="0">
                <a:solidFill>
                  <a:srgbClr val="000000"/>
                </a:solidFill>
              </a:rPr>
              <a:t>Israel</a:t>
            </a:r>
            <a:endParaRPr lang="en-US" sz="1400" b="1" dirty="0">
              <a:solidFill>
                <a:srgbClr val="000000"/>
              </a:solidFill>
            </a:endParaRPr>
          </a:p>
          <a:p>
            <a:pPr>
              <a:buClr>
                <a:srgbClr val="CC0000"/>
              </a:buClr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10,000: </a:t>
            </a:r>
            <a:r>
              <a:rPr lang="en-US" sz="1400" b="1" dirty="0" smtClean="0">
                <a:solidFill>
                  <a:srgbClr val="000000"/>
                </a:solidFill>
              </a:rPr>
              <a:t>Czech Republic</a:t>
            </a:r>
          </a:p>
          <a:p>
            <a:pPr>
              <a:buClr>
                <a:srgbClr val="CC0000"/>
              </a:buClr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10,893: </a:t>
            </a:r>
            <a:r>
              <a:rPr lang="en-US" sz="1400" b="1" dirty="0" smtClean="0">
                <a:solidFill>
                  <a:srgbClr val="000000"/>
                </a:solidFill>
              </a:rPr>
              <a:t>Hungary</a:t>
            </a:r>
          </a:p>
          <a:p>
            <a:pPr>
              <a:buClr>
                <a:srgbClr val="CC0000"/>
              </a:buClr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20,000: </a:t>
            </a:r>
            <a:r>
              <a:rPr lang="en-US" sz="1400" b="1" dirty="0" smtClean="0">
                <a:solidFill>
                  <a:srgbClr val="000000"/>
                </a:solidFill>
              </a:rPr>
              <a:t>New Zealand</a:t>
            </a:r>
          </a:p>
          <a:p>
            <a:pPr>
              <a:buClr>
                <a:srgbClr val="CC0000"/>
              </a:buClr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22,000</a:t>
            </a:r>
            <a:r>
              <a:rPr lang="en-US" sz="1400" dirty="0">
                <a:solidFill>
                  <a:srgbClr val="000000"/>
                </a:solidFill>
              </a:rPr>
              <a:t>: </a:t>
            </a:r>
            <a:r>
              <a:rPr lang="en-US" sz="1400" b="1" dirty="0" smtClean="0">
                <a:solidFill>
                  <a:srgbClr val="000000"/>
                </a:solidFill>
              </a:rPr>
              <a:t>Spain</a:t>
            </a:r>
            <a:endParaRPr lang="en-US" sz="1400" b="1" dirty="0">
              <a:solidFill>
                <a:srgbClr val="000000"/>
              </a:solidFill>
            </a:endParaRPr>
          </a:p>
          <a:p>
            <a:pPr>
              <a:buClr>
                <a:srgbClr val="CC0000"/>
              </a:buClr>
              <a:buFont typeface="Wingdings" pitchFamily="-108" charset="2"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42,780</a:t>
            </a:r>
            <a:r>
              <a:rPr lang="en-US" sz="1400" dirty="0">
                <a:solidFill>
                  <a:srgbClr val="000000"/>
                </a:solidFill>
              </a:rPr>
              <a:t>: </a:t>
            </a:r>
            <a:r>
              <a:rPr lang="en-US" sz="1400" b="1" dirty="0" smtClean="0">
                <a:solidFill>
                  <a:srgbClr val="000000"/>
                </a:solidFill>
              </a:rPr>
              <a:t>China</a:t>
            </a:r>
            <a:endParaRPr lang="en-US" sz="1400" b="1" dirty="0">
              <a:solidFill>
                <a:srgbClr val="000000"/>
              </a:solidFill>
            </a:endParaRPr>
          </a:p>
          <a:p>
            <a:pPr>
              <a:buFont typeface="Wingdings" pitchFamily="-108" charset="2"/>
              <a:buNone/>
              <a:defRPr/>
            </a:pPr>
            <a:r>
              <a:rPr lang="en-US" sz="1400" dirty="0" smtClean="0"/>
              <a:t>45,000: </a:t>
            </a:r>
            <a:r>
              <a:rPr lang="en-US" sz="1400" b="1" dirty="0" smtClean="0"/>
              <a:t>Canada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1400" dirty="0" smtClean="0"/>
              <a:t>101,484: </a:t>
            </a:r>
            <a:r>
              <a:rPr lang="en-US" sz="1400" b="1" dirty="0" smtClean="0"/>
              <a:t>Aruba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1400" dirty="0" smtClean="0"/>
              <a:t>92.1 million: </a:t>
            </a:r>
            <a:r>
              <a:rPr lang="en-US" sz="1400" b="1" dirty="0" smtClean="0"/>
              <a:t>Philippines</a:t>
            </a:r>
          </a:p>
          <a:p>
            <a:pPr>
              <a:buFont typeface="Wingdings" pitchFamily="-108" charset="2"/>
              <a:buNone/>
              <a:defRPr/>
            </a:pPr>
            <a:endParaRPr lang="en-US" sz="1400" b="1" dirty="0"/>
          </a:p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600" b="1" u="sng" kern="1200" dirty="0">
                <a:solidFill>
                  <a:srgbClr val="000000"/>
                </a:solidFill>
                <a:cs typeface="+mn-cs"/>
              </a:rPr>
              <a:t>Persons &amp; Households:</a:t>
            </a:r>
          </a:p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kern="1200" dirty="0">
                <a:solidFill>
                  <a:srgbClr val="000000"/>
                </a:solidFill>
                <a:cs typeface="+mn-cs"/>
              </a:rPr>
              <a:t>14,640 </a:t>
            </a:r>
            <a:r>
              <a:rPr lang="en-US" sz="1400" kern="1200" dirty="0" smtClean="0">
                <a:solidFill>
                  <a:srgbClr val="000000"/>
                </a:solidFill>
                <a:cs typeface="+mn-cs"/>
              </a:rPr>
              <a:t>HH </a:t>
            </a:r>
            <a:r>
              <a:rPr lang="en-US" sz="1400" kern="1200" dirty="0" smtClean="0">
                <a:solidFill>
                  <a:srgbClr val="000000"/>
                </a:solidFill>
              </a:rPr>
              <a:t>(living households)</a:t>
            </a:r>
            <a:r>
              <a:rPr lang="en-US" sz="1400" kern="12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en-US" sz="1400" kern="1200" dirty="0">
                <a:solidFill>
                  <a:srgbClr val="000000"/>
                </a:solidFill>
                <a:cs typeface="+mn-cs"/>
              </a:rPr>
              <a:t>+ 3,000 persons (from </a:t>
            </a:r>
            <a:r>
              <a:rPr lang="en-US" sz="1400" kern="1200" dirty="0" smtClean="0">
                <a:solidFill>
                  <a:srgbClr val="000000"/>
                </a:solidFill>
                <a:cs typeface="+mn-cs"/>
              </a:rPr>
              <a:t>collective households):</a:t>
            </a:r>
            <a:r>
              <a:rPr lang="en-US" sz="1400" b="1" kern="1200" dirty="0" smtClean="0">
                <a:solidFill>
                  <a:srgbClr val="000000"/>
                </a:solidFill>
                <a:cs typeface="+mn-cs"/>
              </a:rPr>
              <a:t> Oman</a:t>
            </a:r>
            <a:endParaRPr lang="en-US" sz="1400" b="1" kern="1200" dirty="0">
              <a:solidFill>
                <a:srgbClr val="000000"/>
              </a:solidFill>
              <a:cs typeface="+mn-cs"/>
            </a:endParaRPr>
          </a:p>
          <a:p>
            <a:pPr marL="0" indent="0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sz="1400" kern="1200" dirty="0">
                <a:solidFill>
                  <a:srgbClr val="000000"/>
                </a:solidFill>
                <a:cs typeface="+mn-cs"/>
              </a:rPr>
              <a:t>48,000 HH + 2,000 persons (institutionalized</a:t>
            </a:r>
            <a:r>
              <a:rPr lang="en-US" sz="1400" kern="1200" dirty="0" smtClean="0">
                <a:solidFill>
                  <a:srgbClr val="000000"/>
                </a:solidFill>
                <a:cs typeface="+mn-cs"/>
              </a:rPr>
              <a:t>): </a:t>
            </a:r>
            <a:r>
              <a:rPr lang="en-US" sz="1400" b="1" kern="1200" dirty="0" smtClean="0">
                <a:solidFill>
                  <a:srgbClr val="000000"/>
                </a:solidFill>
                <a:cs typeface="+mn-cs"/>
              </a:rPr>
              <a:t>China </a:t>
            </a:r>
            <a:r>
              <a:rPr lang="en-US" sz="1400" b="1" kern="1200" dirty="0">
                <a:solidFill>
                  <a:srgbClr val="000000"/>
                </a:solidFill>
                <a:cs typeface="+mn-cs"/>
              </a:rPr>
              <a:t>(Hong Kong SAR)</a:t>
            </a:r>
          </a:p>
          <a:p>
            <a:pPr>
              <a:buFont typeface="Wingdings" pitchFamily="-108" charset="2"/>
              <a:buNone/>
              <a:defRPr/>
            </a:pPr>
            <a:endParaRPr lang="en-US" sz="1400" b="1" dirty="0" smtClean="0"/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4572000" y="1676400"/>
            <a:ext cx="4800600" cy="3994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u="sng" dirty="0">
                <a:latin typeface="+mn-lt"/>
                <a:ea typeface="ＭＳ Ｐゴシック" pitchFamily="-108" charset="-128"/>
              </a:rPr>
              <a:t>Households</a:t>
            </a:r>
            <a:r>
              <a:rPr lang="en-US" sz="1600" b="1" dirty="0">
                <a:latin typeface="+mn-lt"/>
                <a:ea typeface="ＭＳ Ｐゴシック" pitchFamily="-108" charset="-128"/>
              </a:rPr>
              <a:t>:</a:t>
            </a:r>
          </a:p>
          <a:p>
            <a:pPr>
              <a:defRPr/>
            </a:pPr>
            <a:r>
              <a:rPr lang="en-US" sz="1400" dirty="0">
                <a:latin typeface="+mn-lt"/>
                <a:ea typeface="ＭＳ Ｐゴシック" pitchFamily="-108" charset="-128"/>
              </a:rPr>
              <a:t>1% : </a:t>
            </a:r>
            <a:r>
              <a:rPr lang="en-US" sz="1400" b="1" dirty="0">
                <a:latin typeface="+mn-lt"/>
                <a:ea typeface="ＭＳ Ｐゴシック" pitchFamily="-108" charset="-128"/>
              </a:rPr>
              <a:t>Germany</a:t>
            </a:r>
          </a:p>
          <a:p>
            <a:pPr>
              <a:defRPr/>
            </a:pPr>
            <a:r>
              <a:rPr lang="en-US" sz="1400" dirty="0">
                <a:latin typeface="+mn-lt"/>
                <a:ea typeface="ＭＳ Ｐゴシック" pitchFamily="-108" charset="-128"/>
              </a:rPr>
              <a:t>3,500:</a:t>
            </a:r>
            <a:r>
              <a:rPr lang="en-US" sz="1400" b="1" dirty="0">
                <a:latin typeface="+mn-lt"/>
                <a:ea typeface="ＭＳ Ｐゴシック" pitchFamily="-108" charset="-128"/>
              </a:rPr>
              <a:t> St. Maarten</a:t>
            </a:r>
          </a:p>
          <a:p>
            <a:pPr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4,000:</a:t>
            </a:r>
            <a:r>
              <a:rPr lang="en-US" sz="1400" b="1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 Egypt</a:t>
            </a:r>
          </a:p>
          <a:p>
            <a:pPr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14,440:</a:t>
            </a:r>
            <a:r>
              <a:rPr lang="en-US" sz="1400" b="1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 Yemen</a:t>
            </a:r>
          </a:p>
          <a:p>
            <a:pPr marL="46990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48,000: </a:t>
            </a:r>
            <a:r>
              <a:rPr lang="en-US" sz="1400" b="1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China (Hong Kong SAR)</a:t>
            </a:r>
          </a:p>
          <a:p>
            <a:pPr marL="46990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24,000: </a:t>
            </a:r>
            <a:r>
              <a:rPr lang="en-US" sz="1400" b="1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Poland</a:t>
            </a:r>
          </a:p>
          <a:p>
            <a:pPr marL="46990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25,000: </a:t>
            </a:r>
            <a:r>
              <a:rPr lang="en-US" sz="1400" b="1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Sri Lanka</a:t>
            </a:r>
          </a:p>
          <a:p>
            <a:pPr marL="46990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60,000: </a:t>
            </a:r>
            <a:r>
              <a:rPr lang="en-US" sz="1400" b="1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Italy</a:t>
            </a:r>
          </a:p>
          <a:p>
            <a:pPr marL="46990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222,960: </a:t>
            </a:r>
            <a:r>
              <a:rPr lang="en-US" sz="1400" b="1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Peru</a:t>
            </a:r>
          </a:p>
          <a:p>
            <a:pPr marL="46990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270,000: </a:t>
            </a:r>
            <a:r>
              <a:rPr lang="en-US" sz="1400" b="1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Japan</a:t>
            </a:r>
          </a:p>
          <a:p>
            <a:pPr marL="46990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1.7 million: </a:t>
            </a:r>
            <a:r>
              <a:rPr lang="en-US" sz="1400" b="1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Korea</a:t>
            </a:r>
          </a:p>
          <a:p>
            <a:pPr>
              <a:defRPr/>
            </a:pPr>
            <a:endParaRPr lang="en-US" sz="2400" b="1" dirty="0">
              <a:latin typeface="Bookman Old Style" pitchFamily="-108" charset="0"/>
              <a:ea typeface="ＭＳ Ｐゴシック" pitchFamily="-108" charset="-128"/>
            </a:endParaRPr>
          </a:p>
          <a:p>
            <a:pPr>
              <a:defRPr/>
            </a:pPr>
            <a:endParaRPr lang="en-US" sz="1600" b="1" dirty="0">
              <a:solidFill>
                <a:srgbClr val="000000"/>
              </a:solidFill>
              <a:latin typeface="+mn-lt"/>
              <a:ea typeface="ＭＳ Ｐゴシック" pitchFamily="-108" charset="-128"/>
            </a:endParaRPr>
          </a:p>
          <a:p>
            <a:pPr>
              <a:defRPr/>
            </a:pPr>
            <a:endParaRPr lang="en-US" sz="2400" b="1" dirty="0">
              <a:latin typeface="Bookman Old Style" pitchFamily="-108" charset="0"/>
              <a:ea typeface="ＭＳ Ｐゴシック" pitchFamily="-10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686800" cy="10668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Language data collection activity will be administered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8153400" cy="5334000"/>
          </a:xfrm>
        </p:spPr>
        <p:txBody>
          <a:bodyPr>
            <a:normAutofit/>
          </a:bodyPr>
          <a:lstStyle/>
          <a:p>
            <a:pPr marL="0" indent="0">
              <a:buClr>
                <a:srgbClr val="CC0000">
                  <a:lumMod val="75000"/>
                </a:srgbClr>
              </a:buClr>
              <a:buFont typeface="Wingdings" pitchFamily="-108" charset="2"/>
              <a:buNone/>
              <a:defRPr/>
            </a:pPr>
            <a:r>
              <a:rPr lang="en-US" sz="1800" b="1" dirty="0">
                <a:solidFill>
                  <a:srgbClr val="000000"/>
                </a:solidFill>
              </a:rPr>
              <a:t>Arabic </a:t>
            </a:r>
            <a:r>
              <a:rPr lang="en-US" sz="1800" b="1" dirty="0">
                <a:solidFill>
                  <a:srgbClr val="CC0000"/>
                </a:solidFill>
              </a:rPr>
              <a:t>(5)</a:t>
            </a:r>
            <a:r>
              <a:rPr lang="en-US" sz="1800" b="1" dirty="0">
                <a:solidFill>
                  <a:srgbClr val="000000"/>
                </a:solidFill>
              </a:rPr>
              <a:t>: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Egypt, Israel, Oman, Palestine, </a:t>
            </a:r>
            <a:r>
              <a:rPr lang="en-US" sz="1600" dirty="0" smtClean="0">
                <a:solidFill>
                  <a:srgbClr val="000000"/>
                </a:solidFill>
              </a:rPr>
              <a:t>Yemen</a:t>
            </a:r>
          </a:p>
          <a:p>
            <a:pPr marL="0" indent="0">
              <a:buClr>
                <a:srgbClr val="CC0000">
                  <a:lumMod val="75000"/>
                </a:srgbClr>
              </a:buClr>
              <a:buFont typeface="Wingdings" pitchFamily="-10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Chinese </a:t>
            </a:r>
            <a:r>
              <a:rPr lang="en-US" sz="1800" b="1" dirty="0">
                <a:solidFill>
                  <a:srgbClr val="CC0000"/>
                </a:solidFill>
              </a:rPr>
              <a:t>(3)</a:t>
            </a:r>
            <a:r>
              <a:rPr lang="en-US" sz="1800" b="1" dirty="0">
                <a:solidFill>
                  <a:srgbClr val="000000"/>
                </a:solidFill>
              </a:rPr>
              <a:t>: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China ,China (Hong Kong SAR), China (Macao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</a:p>
          <a:p>
            <a:pPr marL="0" indent="0">
              <a:buClr>
                <a:srgbClr val="CC0000">
                  <a:lumMod val="75000"/>
                </a:srgbClr>
              </a:buClr>
              <a:buFont typeface="Wingdings" pitchFamily="-10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English </a:t>
            </a:r>
            <a:r>
              <a:rPr lang="en-US" sz="1800" b="1" dirty="0">
                <a:solidFill>
                  <a:srgbClr val="000000"/>
                </a:solidFill>
              </a:rPr>
              <a:t>(with translation) </a:t>
            </a:r>
            <a:r>
              <a:rPr lang="en-US" sz="1800" b="1" dirty="0">
                <a:solidFill>
                  <a:srgbClr val="CC0000"/>
                </a:solidFill>
              </a:rPr>
              <a:t>(12)</a:t>
            </a:r>
            <a:r>
              <a:rPr lang="en-US" sz="1800" b="1" dirty="0">
                <a:solidFill>
                  <a:srgbClr val="000000"/>
                </a:solidFill>
              </a:rPr>
              <a:t>:</a:t>
            </a:r>
            <a:r>
              <a:rPr lang="en-US" sz="1800" dirty="0">
                <a:solidFill>
                  <a:srgbClr val="CC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Aruba, Australia, Canada, China (Hong Kong SAR), China (Macao), Denmark, Korea, New Zealand, Oman, Philippines, St. Maarten, United States</a:t>
            </a:r>
            <a:endParaRPr lang="en-US" sz="1600" b="1" dirty="0">
              <a:solidFill>
                <a:srgbClr val="000000"/>
              </a:solidFill>
            </a:endParaRPr>
          </a:p>
          <a:p>
            <a:pPr marL="0" indent="0">
              <a:buClr>
                <a:srgbClr val="CC0000">
                  <a:lumMod val="75000"/>
                </a:srgbClr>
              </a:buClr>
              <a:buFont typeface="Wingdings" pitchFamily="-10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French </a:t>
            </a:r>
            <a:r>
              <a:rPr lang="en-US" sz="1800" b="1" dirty="0">
                <a:solidFill>
                  <a:srgbClr val="CC0000"/>
                </a:solidFill>
              </a:rPr>
              <a:t>(3)</a:t>
            </a:r>
            <a:r>
              <a:rPr lang="en-US" sz="1800" b="1" dirty="0">
                <a:solidFill>
                  <a:srgbClr val="000000"/>
                </a:solidFill>
              </a:rPr>
              <a:t>: </a:t>
            </a:r>
            <a:r>
              <a:rPr lang="en-US" sz="1600" dirty="0">
                <a:solidFill>
                  <a:srgbClr val="000000"/>
                </a:solidFill>
              </a:rPr>
              <a:t>Canada, France, Togo</a:t>
            </a:r>
            <a:endParaRPr lang="en-US" sz="1600" b="1" dirty="0">
              <a:solidFill>
                <a:srgbClr val="000000"/>
              </a:solidFill>
            </a:endParaRPr>
          </a:p>
          <a:p>
            <a:pPr marL="0" indent="0">
              <a:buClr>
                <a:srgbClr val="CC0000">
                  <a:lumMod val="75000"/>
                </a:srgbClr>
              </a:buClr>
              <a:buFont typeface="Wingdings" pitchFamily="-108" charset="2"/>
              <a:buNone/>
              <a:defRPr/>
            </a:pPr>
            <a:r>
              <a:rPr lang="en-US" sz="1800" b="1" dirty="0">
                <a:solidFill>
                  <a:srgbClr val="000000"/>
                </a:solidFill>
              </a:rPr>
              <a:t>German </a:t>
            </a:r>
            <a:r>
              <a:rPr lang="en-US" sz="1800" b="1" dirty="0">
                <a:solidFill>
                  <a:srgbClr val="CC0000"/>
                </a:solidFill>
              </a:rPr>
              <a:t>(2)</a:t>
            </a:r>
            <a:r>
              <a:rPr lang="en-US" sz="1800" b="1" dirty="0">
                <a:solidFill>
                  <a:srgbClr val="000000"/>
                </a:solidFill>
              </a:rPr>
              <a:t>: </a:t>
            </a:r>
            <a:r>
              <a:rPr lang="en-US" sz="1600" dirty="0">
                <a:solidFill>
                  <a:srgbClr val="000000"/>
                </a:solidFill>
              </a:rPr>
              <a:t>Germany, Italy</a:t>
            </a:r>
          </a:p>
          <a:p>
            <a:pPr marL="0" indent="0">
              <a:buClr>
                <a:srgbClr val="CC0000">
                  <a:lumMod val="75000"/>
                </a:srgbClr>
              </a:buClr>
              <a:buFont typeface="Wingdings" pitchFamily="-108" charset="2"/>
              <a:buNone/>
              <a:defRPr/>
            </a:pPr>
            <a:r>
              <a:rPr lang="en-US" sz="1800" b="1" dirty="0">
                <a:solidFill>
                  <a:srgbClr val="000000"/>
                </a:solidFill>
              </a:rPr>
              <a:t>Japanese </a:t>
            </a:r>
            <a:r>
              <a:rPr lang="en-US" sz="1800" b="1" dirty="0">
                <a:solidFill>
                  <a:srgbClr val="CC0000"/>
                </a:solidFill>
              </a:rPr>
              <a:t>(2)</a:t>
            </a:r>
            <a:r>
              <a:rPr lang="en-US" sz="1800" b="1" dirty="0">
                <a:solidFill>
                  <a:srgbClr val="000000"/>
                </a:solidFill>
              </a:rPr>
              <a:t>: </a:t>
            </a:r>
            <a:r>
              <a:rPr lang="en-US" sz="1600" dirty="0">
                <a:solidFill>
                  <a:srgbClr val="000000"/>
                </a:solidFill>
              </a:rPr>
              <a:t>China (Macao), Japan</a:t>
            </a:r>
          </a:p>
          <a:p>
            <a:pPr marL="0" indent="0">
              <a:buClr>
                <a:srgbClr val="CC0000">
                  <a:lumMod val="75000"/>
                </a:srgbClr>
              </a:buClr>
              <a:buFont typeface="Wingdings" pitchFamily="-108" charset="2"/>
              <a:buNone/>
              <a:defRPr/>
            </a:pPr>
            <a:r>
              <a:rPr lang="en-US" sz="1800" b="1" dirty="0">
                <a:solidFill>
                  <a:srgbClr val="000000"/>
                </a:solidFill>
              </a:rPr>
              <a:t>Korean </a:t>
            </a:r>
            <a:r>
              <a:rPr lang="en-US" sz="1800" b="1" dirty="0">
                <a:solidFill>
                  <a:srgbClr val="CC0000"/>
                </a:solidFill>
              </a:rPr>
              <a:t>(2)</a:t>
            </a:r>
            <a:r>
              <a:rPr lang="en-US" sz="1800" b="1" dirty="0">
                <a:solidFill>
                  <a:srgbClr val="000000"/>
                </a:solidFill>
              </a:rPr>
              <a:t>: </a:t>
            </a:r>
            <a:r>
              <a:rPr lang="en-US" sz="1600" dirty="0">
                <a:solidFill>
                  <a:srgbClr val="000000"/>
                </a:solidFill>
              </a:rPr>
              <a:t>China (Macao), Korea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National or local language </a:t>
            </a:r>
            <a:r>
              <a:rPr lang="en-US" sz="1800" b="1" dirty="0" smtClean="0">
                <a:solidFill>
                  <a:schemeClr val="accent2"/>
                </a:solidFill>
              </a:rPr>
              <a:t>(16)</a:t>
            </a:r>
            <a:r>
              <a:rPr lang="en-US" sz="1800" b="1" dirty="0" smtClean="0"/>
              <a:t>:</a:t>
            </a:r>
            <a:r>
              <a:rPr lang="en-US" sz="1800" b="1" dirty="0" smtClean="0">
                <a:solidFill>
                  <a:schemeClr val="accent2"/>
                </a:solidFill>
              </a:rPr>
              <a:t> </a:t>
            </a:r>
            <a:r>
              <a:rPr lang="en-US" sz="1600" dirty="0" smtClean="0"/>
              <a:t>Aruba, Cambodia, Canada, China (Macao), Croatia, Czech Republic, Denmark, Israel, Hungary, Lithuania, Norway, Philippines, Poland, Sri Lanka, Spain, Sweden</a:t>
            </a:r>
          </a:p>
          <a:p>
            <a:pPr marL="0" indent="0">
              <a:buClr>
                <a:srgbClr val="CC0000">
                  <a:lumMod val="75000"/>
                </a:srgbClr>
              </a:buClr>
              <a:buFont typeface="Wingdings" pitchFamily="-108" charset="2"/>
              <a:buNone/>
              <a:defRPr/>
            </a:pPr>
            <a:r>
              <a:rPr lang="en-US" sz="1800" b="1" dirty="0">
                <a:solidFill>
                  <a:srgbClr val="000000"/>
                </a:solidFill>
              </a:rPr>
              <a:t>Spanish </a:t>
            </a:r>
            <a:r>
              <a:rPr lang="en-US" sz="1800" b="1" dirty="0">
                <a:solidFill>
                  <a:srgbClr val="CC0000"/>
                </a:solidFill>
              </a:rPr>
              <a:t>(4)</a:t>
            </a:r>
            <a:r>
              <a:rPr lang="en-US" sz="1800" b="1" dirty="0">
                <a:solidFill>
                  <a:srgbClr val="000000"/>
                </a:solidFill>
              </a:rPr>
              <a:t>: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Aruba, Peru, Spain, United States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24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Char char="o"/>
              <a:defRPr/>
            </a:pPr>
            <a:endParaRPr lang="en-US" sz="2400" b="1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Char char="o"/>
              <a:defRPr/>
            </a:pPr>
            <a:endParaRPr lang="en-US" sz="2400" b="1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Char char="o"/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sz="2800" dirty="0" smtClean="0">
                <a:ea typeface="ＭＳ Ｐゴシック" pitchFamily="34" charset="-128"/>
              </a:rPr>
              <a:t>Other national activities related to disability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848600" cy="4114800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Workshop on the implementation of the UN Convention on the Rights of Persons with Disabilities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Training workshops related to disability data collection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Cognitive testing of disability questions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Development of new administrative records related to disability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Publication and dissemination of disability data and reports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Discussions with government agencies about future disability data collection activities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Evaluation of disability modules used in previous data collections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Discussions about linking disability survey data to administrative records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Pilot testing for upcoming censuses and surveys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Processing and analysis of recently collected survey and census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066800"/>
          </a:xfrm>
        </p:spPr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Responding Countries </a:t>
            </a:r>
            <a:r>
              <a:rPr lang="en-US" sz="2800" smtClean="0">
                <a:solidFill>
                  <a:schemeClr val="accent2"/>
                </a:solidFill>
                <a:ea typeface="ＭＳ Ｐゴシック" pitchFamily="34" charset="-128"/>
              </a:rPr>
              <a:t>(n= 42)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5105400"/>
          </a:xfrm>
        </p:spPr>
        <p:txBody>
          <a:bodyPr>
            <a:norm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Africa/Middle East </a:t>
            </a:r>
            <a:r>
              <a:rPr lang="en-US" sz="2000" b="1" dirty="0" smtClean="0">
                <a:solidFill>
                  <a:schemeClr val="accent2"/>
                </a:solidFill>
              </a:rPr>
              <a:t>(9)</a:t>
            </a:r>
            <a:r>
              <a:rPr lang="en-US" sz="2000" b="1" dirty="0" smtClean="0"/>
              <a:t>: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1800" dirty="0" smtClean="0"/>
              <a:t>Egypt, Israel, Lesotho, Oman, Palestine, Togo, United Arab Emirates, Yemen, Zambia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Char char="o"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Asia/Pacific </a:t>
            </a:r>
            <a:r>
              <a:rPr lang="en-US" sz="2000" b="1" dirty="0" smtClean="0">
                <a:solidFill>
                  <a:schemeClr val="accent2"/>
                </a:solidFill>
              </a:rPr>
              <a:t>(12</a:t>
            </a:r>
            <a:r>
              <a:rPr lang="en-US" sz="1800" b="1" dirty="0" smtClean="0">
                <a:solidFill>
                  <a:schemeClr val="accent2"/>
                </a:solidFill>
              </a:rPr>
              <a:t>)</a:t>
            </a:r>
            <a:r>
              <a:rPr lang="en-US" sz="1800" b="1" dirty="0" smtClean="0"/>
              <a:t>: </a:t>
            </a:r>
            <a:r>
              <a:rPr lang="en-US" sz="1800" dirty="0" smtClean="0"/>
              <a:t>Australia, Cambodia, China, China (Hong Kong SAR), China (Macao), Japan, Korea, Mongolia, New Zealand, Philippines, Singapore, Sri Lanka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Char char="o"/>
              <a:defRPr/>
            </a:pPr>
            <a:endParaRPr lang="en-US" sz="18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Europe </a:t>
            </a:r>
            <a:r>
              <a:rPr lang="en-US" sz="2000" b="1" dirty="0" smtClean="0">
                <a:solidFill>
                  <a:schemeClr val="accent2"/>
                </a:solidFill>
              </a:rPr>
              <a:t>(14)</a:t>
            </a:r>
            <a:r>
              <a:rPr lang="en-US" sz="2000" b="1" dirty="0" smtClean="0"/>
              <a:t>: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1800" dirty="0" smtClean="0"/>
              <a:t>Armenia, Croatia, Czech Republic, Denmark, France, Germany, Hungary, Italy, Lithuania, Norway, Poland, Spain, Sweden, Turkey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Char char="o"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North/South America </a:t>
            </a:r>
            <a:r>
              <a:rPr lang="en-US" sz="2000" b="1" dirty="0" smtClean="0">
                <a:solidFill>
                  <a:schemeClr val="accent2"/>
                </a:solidFill>
              </a:rPr>
              <a:t>(7)</a:t>
            </a:r>
            <a:r>
              <a:rPr lang="en-US" sz="2000" b="1" dirty="0" smtClean="0"/>
              <a:t>: </a:t>
            </a:r>
            <a:r>
              <a:rPr lang="en-US" sz="1800" dirty="0" smtClean="0"/>
              <a:t>Aruba, Bermuda, Canada, Mexico, Peru, St. Maarten, United States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066800"/>
          </a:xfrm>
        </p:spPr>
        <p:txBody>
          <a:bodyPr/>
          <a:lstStyle/>
          <a:p>
            <a:r>
              <a:rPr lang="en-US" sz="2800" dirty="0" smtClean="0">
                <a:ea typeface="ＭＳ Ｐゴシック" pitchFamily="34" charset="-128"/>
              </a:rPr>
              <a:t>New or updated information for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572000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22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200" b="1" dirty="0" smtClean="0"/>
              <a:t>New information </a:t>
            </a:r>
            <a:r>
              <a:rPr lang="en-US" sz="2200" b="1" dirty="0" smtClean="0">
                <a:solidFill>
                  <a:schemeClr val="accent2"/>
                </a:solidFill>
              </a:rPr>
              <a:t>(20)</a:t>
            </a:r>
            <a:r>
              <a:rPr lang="en-US" sz="2200" b="1" dirty="0" smtClean="0"/>
              <a:t>:</a:t>
            </a:r>
            <a:r>
              <a:rPr lang="en-US" sz="2200" dirty="0" smtClean="0">
                <a:solidFill>
                  <a:schemeClr val="accent1"/>
                </a:solidFill>
              </a:rPr>
              <a:t> 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900" dirty="0" smtClean="0"/>
              <a:t>Australia, Cambodia, Canada, China (Hong Kong SAR), Croatia, Czech Republic, Egypt, Hungary, Korea, Lesotho, Mongolia, Norway, Palestine, Peru, St. Maarten, Sri Lanka, Togo, Turkey, Yemen, Zambia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22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200" b="1" dirty="0" smtClean="0"/>
              <a:t>Update of information provided previous year </a:t>
            </a:r>
            <a:r>
              <a:rPr lang="en-US" sz="2200" b="1" dirty="0" smtClean="0">
                <a:solidFill>
                  <a:schemeClr val="accent2"/>
                </a:solidFill>
              </a:rPr>
              <a:t>(11)</a:t>
            </a:r>
            <a:r>
              <a:rPr lang="en-US" sz="2200" b="1" dirty="0" smtClean="0"/>
              <a:t>: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900" dirty="0" smtClean="0"/>
              <a:t>Bermuda, China, Denmark, Israel, Italy, Japan, Lithuania, Oman, Philippines, Poland, Spain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22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200" b="1" dirty="0" smtClean="0"/>
              <a:t>No update from previous year’s report </a:t>
            </a:r>
            <a:r>
              <a:rPr lang="en-US" sz="2200" b="1" dirty="0" smtClean="0">
                <a:solidFill>
                  <a:schemeClr val="accent2"/>
                </a:solidFill>
              </a:rPr>
              <a:t>(11)</a:t>
            </a:r>
            <a:r>
              <a:rPr lang="en-US" sz="2200" b="1" dirty="0" smtClean="0"/>
              <a:t>: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900" dirty="0" smtClean="0"/>
              <a:t>Armenia, Aruba, China (Macao), France, Germany, Mexico, New Zealand, Singapore, Sweden, United Arab Emirates, United States</a:t>
            </a:r>
            <a:endParaRPr lang="en-US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458200" cy="1066800"/>
          </a:xfrm>
        </p:spPr>
        <p:txBody>
          <a:bodyPr/>
          <a:lstStyle/>
          <a:p>
            <a:r>
              <a:rPr lang="en-US" sz="2800" dirty="0" smtClean="0">
                <a:ea typeface="ＭＳ Ｐゴシック" pitchFamily="34" charset="-128"/>
              </a:rPr>
              <a:t>Use of the WG short set of questions:</a:t>
            </a:r>
            <a:br>
              <a:rPr lang="en-US" sz="2800" dirty="0" smtClean="0">
                <a:ea typeface="ＭＳ Ｐゴシック" pitchFamily="34" charset="-128"/>
              </a:rPr>
            </a:br>
            <a:r>
              <a:rPr lang="en-US" sz="2400" dirty="0" smtClean="0">
                <a:ea typeface="ＭＳ Ｐゴシック" pitchFamily="34" charset="-128"/>
              </a:rPr>
              <a:t>Most recent census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8229600" cy="1600200"/>
          </a:xfrm>
        </p:spPr>
        <p:txBody>
          <a:bodyPr/>
          <a:lstStyle/>
          <a:p>
            <a:pPr>
              <a:buClr>
                <a:schemeClr val="bg1"/>
              </a:buClr>
              <a:buFont typeface="Arial" charset="0"/>
              <a:buChar char="•"/>
            </a:pPr>
            <a:r>
              <a:rPr lang="en-US" sz="2400" dirty="0" smtClean="0">
                <a:ea typeface="ＭＳ Ｐゴシック" pitchFamily="34" charset="-128"/>
              </a:rPr>
              <a:t>Was the short set of Washington Group questions on disability included on the most recent round of the national census?</a:t>
            </a:r>
          </a:p>
        </p:txBody>
      </p:sp>
      <p:sp>
        <p:nvSpPr>
          <p:cNvPr id="6148" name="Content Placeholder 5"/>
          <p:cNvSpPr>
            <a:spLocks noGrp="1"/>
          </p:cNvSpPr>
          <p:nvPr>
            <p:ph sz="half" idx="2"/>
          </p:nvPr>
        </p:nvSpPr>
        <p:spPr>
          <a:xfrm>
            <a:off x="2438400" y="3505200"/>
            <a:ext cx="3886200" cy="1981200"/>
          </a:xfrm>
        </p:spPr>
        <p:txBody>
          <a:bodyPr/>
          <a:lstStyle/>
          <a:p>
            <a:pPr>
              <a:buFont typeface="Wingdings" pitchFamily="2" charset="2"/>
              <a:buNone/>
              <a:tabLst>
                <a:tab pos="1250950" algn="l"/>
              </a:tabLst>
            </a:pPr>
            <a:r>
              <a:rPr lang="en-US" sz="2400" dirty="0" smtClean="0">
                <a:ea typeface="ＭＳ Ｐゴシック" pitchFamily="34" charset="-128"/>
              </a:rPr>
              <a:t>Yes   </a:t>
            </a:r>
            <a:r>
              <a:rPr lang="en-US" sz="2400" dirty="0" smtClean="0">
                <a:solidFill>
                  <a:schemeClr val="accent2"/>
                </a:solidFill>
                <a:ea typeface="ＭＳ Ｐゴシック" pitchFamily="34" charset="-128"/>
              </a:rPr>
              <a:t>26.2%   </a:t>
            </a:r>
            <a:r>
              <a:rPr lang="en-US" sz="2400" dirty="0" smtClean="0">
                <a:ea typeface="ＭＳ Ｐゴシック" pitchFamily="34" charset="-128"/>
              </a:rPr>
              <a:t>(11)</a:t>
            </a:r>
          </a:p>
          <a:p>
            <a:pPr>
              <a:buFont typeface="Wingdings" pitchFamily="2" charset="2"/>
              <a:buNone/>
              <a:tabLst>
                <a:tab pos="1250950" algn="l"/>
              </a:tabLst>
            </a:pPr>
            <a:r>
              <a:rPr lang="en-US" sz="2400" dirty="0" smtClean="0">
                <a:ea typeface="ＭＳ Ｐゴシック" pitchFamily="34" charset="-128"/>
              </a:rPr>
              <a:t>No    </a:t>
            </a:r>
            <a:r>
              <a:rPr lang="en-US" sz="2400" dirty="0" smtClean="0">
                <a:solidFill>
                  <a:schemeClr val="accent2"/>
                </a:solidFill>
                <a:ea typeface="ＭＳ Ｐゴシック" pitchFamily="34" charset="-128"/>
              </a:rPr>
              <a:t>69.0%   </a:t>
            </a:r>
            <a:r>
              <a:rPr lang="en-US" sz="2400" dirty="0" smtClean="0">
                <a:ea typeface="ＭＳ Ｐゴシック" pitchFamily="34" charset="-128"/>
              </a:rPr>
              <a:t>(29)</a:t>
            </a:r>
          </a:p>
          <a:p>
            <a:pPr>
              <a:buFont typeface="Wingdings" pitchFamily="2" charset="2"/>
              <a:buNone/>
              <a:tabLst>
                <a:tab pos="1250950" algn="l"/>
              </a:tabLst>
            </a:pPr>
            <a:r>
              <a:rPr lang="en-US" sz="2400" dirty="0" smtClean="0">
                <a:ea typeface="ＭＳ Ｐゴシック" pitchFamily="34" charset="-128"/>
              </a:rPr>
              <a:t>NR	     </a:t>
            </a:r>
            <a:r>
              <a:rPr lang="en-US" sz="2400" dirty="0" smtClean="0">
                <a:solidFill>
                  <a:schemeClr val="accent2"/>
                </a:solidFill>
                <a:ea typeface="ＭＳ Ｐゴシック" pitchFamily="34" charset="-128"/>
              </a:rPr>
              <a:t>4.8%    </a:t>
            </a:r>
            <a:r>
              <a:rPr lang="en-US" sz="2400" dirty="0" smtClean="0">
                <a:ea typeface="ＭＳ Ｐゴシック" pitchFamily="34" charset="-128"/>
              </a:rPr>
              <a:t>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Countries indicating that the WG short set of questions were included in the most recent census round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048000" y="1752600"/>
            <a:ext cx="3429000" cy="4572000"/>
          </a:xfrm>
        </p:spPr>
        <p:txBody>
          <a:bodyPr/>
          <a:lstStyle/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Aruba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Croatia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Israel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Italy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Oman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Palestine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Peru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Philippines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St. Maarten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Sri Lanka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en-US" sz="2000" dirty="0" smtClean="0">
                <a:ea typeface="ＭＳ Ｐゴシック" pitchFamily="34" charset="-128"/>
              </a:rPr>
              <a:t>Turkey</a:t>
            </a:r>
          </a:p>
          <a:p>
            <a:pPr marL="514350" indent="-514350">
              <a:buFont typeface="Verdana" pitchFamily="34" charset="0"/>
              <a:buAutoNum type="arabicPeriod"/>
            </a:pPr>
            <a:endParaRPr lang="en-US" sz="2000" dirty="0" smtClean="0">
              <a:ea typeface="ＭＳ Ｐゴシック" pitchFamily="34" charset="-128"/>
            </a:endParaRPr>
          </a:p>
          <a:p>
            <a:pPr marL="514350" indent="-514350">
              <a:buFont typeface="Wingdings" pitchFamily="2" charset="2"/>
              <a:buNone/>
            </a:pPr>
            <a:endParaRPr lang="en-US" sz="20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7924800" cy="1162050"/>
          </a:xfrm>
        </p:spPr>
        <p:txBody>
          <a:bodyPr/>
          <a:lstStyle/>
          <a:p>
            <a:r>
              <a:rPr lang="en-US" sz="2400" b="0" dirty="0" smtClean="0">
                <a:ea typeface="ＭＳ Ｐゴシック" pitchFamily="34" charset="-128"/>
              </a:rPr>
              <a:t>Countries using the WG short set or some variant in the most recent census cycle</a:t>
            </a:r>
            <a:r>
              <a:rPr lang="en-US" sz="2400" b="0" baseline="30000" dirty="0" smtClean="0">
                <a:ea typeface="ＭＳ Ｐゴシック" pitchFamily="34" charset="-128"/>
              </a:rPr>
              <a:t>*</a:t>
            </a:r>
            <a:r>
              <a:rPr lang="en-US" sz="2400" b="0" dirty="0" smtClean="0">
                <a:ea typeface="ＭＳ Ｐゴシック" pitchFamily="34" charset="-128"/>
              </a:rPr>
              <a:t> </a:t>
            </a:r>
            <a:r>
              <a:rPr lang="en-US" sz="2400" b="0" dirty="0" smtClean="0">
                <a:solidFill>
                  <a:schemeClr val="accent2"/>
                </a:solidFill>
                <a:ea typeface="ＭＳ Ｐゴシック" pitchFamily="34" charset="-128"/>
              </a:rPr>
              <a:t>(n=32)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068763"/>
          </a:xfrm>
          <a:ln>
            <a:miter lim="800000"/>
            <a:headEnd/>
            <a:tailEnd/>
          </a:ln>
          <a:extLst/>
        </p:spPr>
        <p:txBody>
          <a:bodyPr numCol="3">
            <a:normAutofit/>
          </a:bodyPr>
          <a:lstStyle/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Argentina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Aruba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Bangladesh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Brazil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Chad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Costa Rica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Croatia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Fiji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Israel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Italy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Ivory Coast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Kazakhstan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Malawi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Mexico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Mozambique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Netherlands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Oman 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Palestine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Paraguay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Peru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Philippines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Poland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Rwanda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St. Maarten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South Africa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Sri Lanka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Tanzania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Tunisia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Turkey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Uganda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Vietnam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Zimbabwe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667000" y="6248400"/>
            <a:ext cx="6172200" cy="4619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Font typeface="Wingdings" pitchFamily="-108" charset="2"/>
              <a:buNone/>
              <a:defRPr/>
            </a:pP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*Based on information obtained from 2009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- 2012 country reports</a:t>
            </a:r>
          </a:p>
          <a:p>
            <a:pPr>
              <a:buFont typeface="Wingdings" pitchFamily="-10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9067800" cy="1066800"/>
          </a:xfrm>
        </p:spPr>
        <p:txBody>
          <a:bodyPr/>
          <a:lstStyle/>
          <a:p>
            <a:r>
              <a:rPr lang="en-US" sz="2800" dirty="0" smtClean="0">
                <a:ea typeface="ＭＳ Ｐゴシック" pitchFamily="34" charset="-128"/>
              </a:rPr>
              <a:t>Use of WG short set of questions: </a:t>
            </a:r>
            <a:br>
              <a:rPr lang="en-US" sz="2800" dirty="0" smtClean="0">
                <a:ea typeface="ＭＳ Ｐゴシック" pitchFamily="34" charset="-128"/>
              </a:rPr>
            </a:br>
            <a:r>
              <a:rPr lang="en-US" sz="2400" dirty="0" smtClean="0">
                <a:ea typeface="ＭＳ Ｐゴシック" pitchFamily="34" charset="-128"/>
              </a:rPr>
              <a:t>Previous data collection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828800"/>
            <a:ext cx="7848600" cy="4572000"/>
          </a:xfrm>
        </p:spPr>
        <p:txBody>
          <a:bodyPr/>
          <a:lstStyle/>
          <a:p>
            <a:pPr>
              <a:buClr>
                <a:schemeClr val="bg1"/>
              </a:buClr>
            </a:pPr>
            <a:r>
              <a:rPr lang="en-US" sz="2400" dirty="0" smtClean="0">
                <a:ea typeface="ＭＳ Ｐゴシック" pitchFamily="34" charset="-128"/>
              </a:rPr>
              <a:t>Have you included the short set of Washington Group questions on disability on any previous censuses, national surveys, disability modules, or pre-tests in preparation for national data collection?</a:t>
            </a:r>
          </a:p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9220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3962400"/>
            <a:ext cx="3749675" cy="2438400"/>
          </a:xfrm>
        </p:spPr>
        <p:txBody>
          <a:bodyPr/>
          <a:lstStyle/>
          <a:p>
            <a:pPr>
              <a:buFont typeface="Wingdings" pitchFamily="2" charset="2"/>
              <a:buNone/>
              <a:tabLst>
                <a:tab pos="1250950" algn="l"/>
              </a:tabLst>
            </a:pPr>
            <a:r>
              <a:rPr lang="en-US" sz="2400" dirty="0" smtClean="0">
                <a:ea typeface="ＭＳ Ｐゴシック" pitchFamily="34" charset="-128"/>
              </a:rPr>
              <a:t>Yes   </a:t>
            </a:r>
            <a:r>
              <a:rPr lang="en-US" sz="2400" dirty="0" smtClean="0">
                <a:solidFill>
                  <a:schemeClr val="accent2"/>
                </a:solidFill>
                <a:ea typeface="ＭＳ Ｐゴシック" pitchFamily="34" charset="-128"/>
              </a:rPr>
              <a:t>52.4%   </a:t>
            </a:r>
            <a:r>
              <a:rPr lang="en-US" sz="2400" dirty="0" smtClean="0">
                <a:ea typeface="ＭＳ Ｐゴシック" pitchFamily="34" charset="-128"/>
              </a:rPr>
              <a:t>(22)</a:t>
            </a:r>
          </a:p>
          <a:p>
            <a:pPr>
              <a:buFont typeface="Wingdings" pitchFamily="2" charset="2"/>
              <a:buNone/>
              <a:tabLst>
                <a:tab pos="1250950" algn="l"/>
              </a:tabLst>
            </a:pPr>
            <a:r>
              <a:rPr lang="en-US" sz="2400" dirty="0" smtClean="0">
                <a:ea typeface="ＭＳ Ｐゴシック" pitchFamily="34" charset="-128"/>
              </a:rPr>
              <a:t>No    </a:t>
            </a:r>
            <a:r>
              <a:rPr lang="en-US" sz="2400" dirty="0" smtClean="0">
                <a:solidFill>
                  <a:schemeClr val="accent2"/>
                </a:solidFill>
                <a:ea typeface="ＭＳ Ｐゴシック" pitchFamily="34" charset="-128"/>
              </a:rPr>
              <a:t>47.6%   </a:t>
            </a:r>
            <a:r>
              <a:rPr lang="en-US" sz="2400" dirty="0" smtClean="0">
                <a:ea typeface="ＭＳ Ｐゴシック" pitchFamily="34" charset="-128"/>
              </a:rPr>
              <a:t>(20)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Countries that have previously used the WG short set in a previous national data collection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38100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Armenia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Aruba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Bermuda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Cambodia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Canada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China (Hong Kong SAR)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Egypt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France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Hungary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Israel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dirty="0" smtClean="0"/>
              <a:t>Japan</a:t>
            </a:r>
          </a:p>
          <a:p>
            <a:pPr>
              <a:buFont typeface="Wingdings" pitchFamily="-108" charset="2"/>
              <a:buChar char="o"/>
              <a:defRPr/>
            </a:pPr>
            <a:endParaRPr lang="en-US" dirty="0"/>
          </a:p>
        </p:txBody>
      </p:sp>
      <p:sp>
        <p:nvSpPr>
          <p:cNvPr id="10244" name="Content Placeholder 3"/>
          <p:cNvSpPr>
            <a:spLocks noGrp="1"/>
          </p:cNvSpPr>
          <p:nvPr>
            <p:ph sz="half" idx="2"/>
          </p:nvPr>
        </p:nvSpPr>
        <p:spPr>
          <a:xfrm>
            <a:off x="5165725" y="1905000"/>
            <a:ext cx="3749675" cy="4114800"/>
          </a:xfrm>
        </p:spPr>
        <p:txBody>
          <a:bodyPr/>
          <a:lstStyle/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Mexico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Mongolia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Oman 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Palestine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Peru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Philippines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St. Maarten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Sri Lanka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Turkey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United States</a:t>
            </a:r>
          </a:p>
          <a:p>
            <a:pPr marL="514350" indent="-514350">
              <a:buFont typeface="Verdana" pitchFamily="34" charset="0"/>
              <a:buAutoNum type="arabicPeriod" startAt="12"/>
            </a:pPr>
            <a:r>
              <a:rPr lang="en-US" sz="2000" dirty="0" smtClean="0">
                <a:ea typeface="ＭＳ Ｐゴシック" pitchFamily="34" charset="-128"/>
              </a:rPr>
              <a:t>Zambia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143000"/>
          </a:xfrm>
        </p:spPr>
        <p:txBody>
          <a:bodyPr/>
          <a:lstStyle/>
          <a:p>
            <a:pPr algn="ctr"/>
            <a:r>
              <a:rPr lang="en-US" sz="2400" dirty="0" smtClean="0">
                <a:ea typeface="ＭＳ Ｐゴシック" pitchFamily="34" charset="-128"/>
              </a:rPr>
              <a:t>Reason short set of WG questions were not included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4958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WG questions were not finalized when last census  or data collection was conducted </a:t>
            </a:r>
            <a:r>
              <a:rPr lang="en-US" sz="1400" i="1" dirty="0" smtClean="0">
                <a:solidFill>
                  <a:schemeClr val="tx2"/>
                </a:solidFill>
              </a:rPr>
              <a:t>(Australia, United States)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Required to use the same questions that were used in previous censuses or data collections</a:t>
            </a:r>
            <a:r>
              <a:rPr lang="en-US" sz="1800" b="1" dirty="0" smtClean="0"/>
              <a:t> </a:t>
            </a:r>
            <a:r>
              <a:rPr lang="en-US" sz="1400" i="1" dirty="0" smtClean="0">
                <a:solidFill>
                  <a:schemeClr val="tx2"/>
                </a:solidFill>
              </a:rPr>
              <a:t>(Australia, Canada, Italy, Korea, Poland, Sweden, Yemen)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Not aware of the WG questions when planning previous data collection </a:t>
            </a:r>
            <a:r>
              <a:rPr lang="en-US" sz="1600" i="1" dirty="0" smtClean="0">
                <a:solidFill>
                  <a:schemeClr val="tx2"/>
                </a:solidFill>
              </a:rPr>
              <a:t>(</a:t>
            </a:r>
            <a:r>
              <a:rPr lang="en-US" sz="1400" i="1" dirty="0" smtClean="0">
                <a:solidFill>
                  <a:schemeClr val="tx2"/>
                </a:solidFill>
              </a:rPr>
              <a:t>Croatia, Lesotho, Yemen)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6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Disability questions are not asked on population census </a:t>
            </a:r>
            <a:r>
              <a:rPr lang="en-US" sz="1400" i="1" dirty="0" smtClean="0">
                <a:solidFill>
                  <a:schemeClr val="tx2"/>
                </a:solidFill>
              </a:rPr>
              <a:t>(China - Hong Kong SAR, France, Japan, Lithuania, Spain)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Disability is defined by other sources - administrative records, established surveys, and law </a:t>
            </a:r>
            <a:r>
              <a:rPr lang="en-US" sz="1400" i="1" dirty="0" smtClean="0">
                <a:solidFill>
                  <a:schemeClr val="tx2"/>
                </a:solidFill>
              </a:rPr>
              <a:t>(China, Denmark, France, Germany, Hungary, Lithuania, Poland, Sweden) </a:t>
            </a:r>
          </a:p>
          <a:p>
            <a:pPr>
              <a:buFont typeface="Wingdings" pitchFamily="-108" charset="2"/>
              <a:buNone/>
              <a:defRPr/>
            </a:pPr>
            <a:endParaRPr lang="en-US" dirty="0" smtClean="0"/>
          </a:p>
          <a:p>
            <a:pPr>
              <a:buFont typeface="Wingdings" pitchFamily="-108" charset="2"/>
              <a:buChar char="o"/>
              <a:defRPr/>
            </a:pPr>
            <a:endParaRPr lang="en-US" dirty="0" smtClean="0"/>
          </a:p>
          <a:p>
            <a:pPr>
              <a:buFont typeface="Wingdings" pitchFamily="-108" charset="2"/>
              <a:buChar char="o"/>
              <a:defRPr/>
            </a:pPr>
            <a:endParaRPr lang="en-US" dirty="0" smtClean="0"/>
          </a:p>
          <a:p>
            <a:pPr>
              <a:buFont typeface="Wingdings" pitchFamily="-108" charset="2"/>
              <a:buChar char="o"/>
              <a:defRPr/>
            </a:pPr>
            <a:endParaRPr lang="en-US" dirty="0" smtClean="0"/>
          </a:p>
          <a:p>
            <a:pPr>
              <a:buFont typeface="Wingdings" pitchFamily="-108" charset="2"/>
              <a:buChar char="o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3265</TotalTime>
  <Words>1559</Words>
  <Application>Microsoft Office PowerPoint</Application>
  <PresentationFormat>On-screen Show (4:3)</PresentationFormat>
  <Paragraphs>278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Profile</vt:lpstr>
      <vt:lpstr>Summary of Annual Activities Related to Disability Statistics</vt:lpstr>
      <vt:lpstr>Responding Countries (n= 42)</vt:lpstr>
      <vt:lpstr>New or updated information for 2012</vt:lpstr>
      <vt:lpstr>Use of the WG short set of questions: Most recent census</vt:lpstr>
      <vt:lpstr>Countries indicating that the WG short set of questions were included in the most recent census round</vt:lpstr>
      <vt:lpstr>Countries using the WG short set or some variant in the most recent census cycle* (n=32)</vt:lpstr>
      <vt:lpstr>Use of WG short set of questions:  Previous data collection</vt:lpstr>
      <vt:lpstr>Countries that have previously used the WG short set in a previous national data collection activity</vt:lpstr>
      <vt:lpstr>Reason short set of WG questions were not included</vt:lpstr>
      <vt:lpstr>Reason short set of WG questions were not included - continued</vt:lpstr>
      <vt:lpstr>Upcoming national data collection activities related to disability statistics</vt:lpstr>
      <vt:lpstr>Types of data collection activities</vt:lpstr>
      <vt:lpstr>Mode of data collection</vt:lpstr>
      <vt:lpstr>Date of next data collection</vt:lpstr>
      <vt:lpstr>Frequency of data collection</vt:lpstr>
      <vt:lpstr>Sampling Frame</vt:lpstr>
      <vt:lpstr>Sample Size</vt:lpstr>
      <vt:lpstr>Language data collection activity will be administered</vt:lpstr>
      <vt:lpstr>Other national activities related to disability</vt:lpstr>
    </vt:vector>
  </TitlesOfParts>
  <Company>NCHS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Fifth Annual Meeting of the WG: Objectives and Agenda</dc:title>
  <dc:creator>egr4</dc:creator>
  <cp:lastModifiedBy>CDC User</cp:lastModifiedBy>
  <cp:revision>209</cp:revision>
  <dcterms:created xsi:type="dcterms:W3CDTF">2012-10-14T11:43:24Z</dcterms:created>
  <dcterms:modified xsi:type="dcterms:W3CDTF">2013-04-09T13:44:06Z</dcterms:modified>
</cp:coreProperties>
</file>