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67" r:id="rId2"/>
    <p:sldId id="268" r:id="rId3"/>
    <p:sldId id="257" r:id="rId4"/>
    <p:sldId id="256" r:id="rId5"/>
    <p:sldId id="264" r:id="rId6"/>
    <p:sldId id="259" r:id="rId7"/>
    <p:sldId id="269" r:id="rId8"/>
    <p:sldId id="260" r:id="rId9"/>
    <p:sldId id="261" r:id="rId10"/>
    <p:sldId id="266" r:id="rId11"/>
    <p:sldId id="262" r:id="rId12"/>
    <p:sldId id="263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39" autoAdjust="0"/>
  </p:normalViewPr>
  <p:slideViewPr>
    <p:cSldViewPr>
      <p:cViewPr>
        <p:scale>
          <a:sx n="80" d="100"/>
          <a:sy n="80" d="100"/>
        </p:scale>
        <p:origin x="-840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17942-CBA6-4BA3-ABF3-9F3749C017D7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464A3-958D-49E4-899B-4C775524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2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GB" smtClean="0"/>
              <a:t>24/10/2012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UNSC GD                                                                         Sathi Alur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C0CC85-15D3-4706-8630-A187022A459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en-US" sz="6700" dirty="0" smtClean="0"/>
              <a:t>ADAPT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Spastics Society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724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7200" dirty="0" smtClean="0"/>
              <a:t>1972 – 2012</a:t>
            </a: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r>
              <a:rPr lang="en-US" sz="1400" dirty="0" smtClean="0">
                <a:solidFill>
                  <a:srgbClr val="04617B">
                    <a:shade val="90000"/>
                  </a:srgbClr>
                </a:solidFill>
              </a:rPr>
              <a:t>UNSC GD</a:t>
            </a: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r>
              <a:rPr lang="en-US" sz="1400" dirty="0" smtClean="0">
                <a:solidFill>
                  <a:srgbClr val="04617B">
                    <a:shade val="90000"/>
                  </a:srgbClr>
                </a:solidFill>
              </a:rPr>
              <a:t>                                                                         </a:t>
            </a:r>
            <a:r>
              <a:rPr lang="en-US" sz="1400" dirty="0">
                <a:solidFill>
                  <a:srgbClr val="04617B">
                    <a:shade val="90000"/>
                  </a:srgbClr>
                </a:solidFill>
              </a:rPr>
              <a:t>Sathi </a:t>
            </a:r>
            <a:r>
              <a:rPr lang="en-US" sz="1400" dirty="0" smtClean="0">
                <a:solidFill>
                  <a:srgbClr val="04617B">
                    <a:shade val="90000"/>
                  </a:srgbClr>
                </a:solidFill>
              </a:rPr>
              <a:t>Alur</a:t>
            </a: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r>
              <a:rPr lang="en-GB" sz="1400" dirty="0">
                <a:solidFill>
                  <a:srgbClr val="04617B">
                    <a:shade val="90000"/>
                  </a:srgbClr>
                </a:solidFill>
              </a:rPr>
              <a:t>24/10/2012</a:t>
            </a:r>
            <a:endParaRPr lang="en-US" sz="1200" dirty="0">
              <a:solidFill>
                <a:srgbClr val="04617B">
                  <a:shade val="90000"/>
                </a:srgbClr>
              </a:solidFill>
            </a:endParaRPr>
          </a:p>
          <a:p>
            <a:pPr marL="0" lvl="0" indent="0" algn="r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rgbClr val="04617B">
                  <a:shade val="90000"/>
                </a:srgbClr>
              </a:solidFill>
            </a:endParaRPr>
          </a:p>
          <a:p>
            <a:pPr algn="ctr">
              <a:buNone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9817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RATIONALE FOR THE DOMAINS FOR PARTICIPATION IN EDUCATION?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4563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SEEING, HEARING, WALKING, SELF CARE</a:t>
            </a:r>
          </a:p>
          <a:p>
            <a:endParaRPr lang="en-US" dirty="0" smtClean="0"/>
          </a:p>
          <a:p>
            <a:r>
              <a:rPr lang="en-US" dirty="0" smtClean="0"/>
              <a:t>ATTENTION, LEARNING, COMMUNICATION/COMPREHENSION, COPING WITH CHANGE</a:t>
            </a:r>
          </a:p>
          <a:p>
            <a:endParaRPr lang="en-US" dirty="0" smtClean="0"/>
          </a:p>
          <a:p>
            <a:r>
              <a:rPr lang="en-US" dirty="0" smtClean="0"/>
              <a:t>RELATIONSHIPS, PLAYING, BEHAVIOUR</a:t>
            </a:r>
          </a:p>
          <a:p>
            <a:endParaRPr lang="en-US" dirty="0" smtClean="0"/>
          </a:p>
          <a:p>
            <a:r>
              <a:rPr lang="en-US" dirty="0" smtClean="0"/>
              <a:t>EMOTIONS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CURRENT PROCESS ON CT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 TEAM</a:t>
            </a:r>
          </a:p>
          <a:p>
            <a:r>
              <a:rPr lang="en-US" dirty="0" smtClean="0"/>
              <a:t>NCHS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FIELD TEST PROPOSAL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CHILD FUNCTIONING QUESTIONS: 15,000 HHs </a:t>
            </a:r>
          </a:p>
          <a:p>
            <a:r>
              <a:rPr lang="en-US" dirty="0" smtClean="0"/>
              <a:t>HH AVERAGE 5.5</a:t>
            </a:r>
          </a:p>
          <a:p>
            <a:r>
              <a:rPr lang="en-US" dirty="0" smtClean="0"/>
              <a:t>SECONDARY ASSESSMENT/SCREENING: EXPECT TO GENERATE 200 CWSN: </a:t>
            </a:r>
          </a:p>
          <a:p>
            <a:r>
              <a:rPr lang="en-US" dirty="0" smtClean="0"/>
              <a:t>NECESSARY TO VALIDATE TWO-STEP PROCESS FOR A PHASED NATIONAL ROLL-OUT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/>
          <a:lstStyle/>
          <a:p>
            <a:pPr algn="ctr"/>
            <a:r>
              <a:rPr lang="en-US" dirty="0" smtClean="0"/>
              <a:t>THE SCALE?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r>
              <a:rPr lang="en-US" dirty="0" smtClean="0"/>
              <a:t>35 STATES/PROVINCES</a:t>
            </a:r>
          </a:p>
          <a:p>
            <a:r>
              <a:rPr lang="en-US" dirty="0" smtClean="0"/>
              <a:t>644 DISTRICTS</a:t>
            </a:r>
          </a:p>
          <a:p>
            <a:r>
              <a:rPr lang="en-US" dirty="0" smtClean="0"/>
              <a:t>7156 BLOCKS</a:t>
            </a:r>
          </a:p>
          <a:p>
            <a:r>
              <a:rPr lang="en-US" dirty="0" smtClean="0"/>
              <a:t>81,086 CLUSTERS</a:t>
            </a:r>
          </a:p>
          <a:p>
            <a:r>
              <a:rPr lang="en-US" dirty="0" smtClean="0"/>
              <a:t>588,641 VILLAGES</a:t>
            </a:r>
          </a:p>
          <a:p>
            <a:r>
              <a:rPr lang="en-US" dirty="0" smtClean="0"/>
              <a:t>1,412,178 SCHOOLS</a:t>
            </a:r>
          </a:p>
          <a:p>
            <a:r>
              <a:rPr lang="en-US" dirty="0" smtClean="0"/>
              <a:t>1.2 </a:t>
            </a:r>
            <a:r>
              <a:rPr lang="en-US" dirty="0" err="1" smtClean="0"/>
              <a:t>bn</a:t>
            </a:r>
            <a:r>
              <a:rPr lang="en-US" dirty="0" smtClean="0"/>
              <a:t> POPULATION</a:t>
            </a:r>
          </a:p>
          <a:p>
            <a:r>
              <a:rPr lang="en-US" dirty="0" smtClean="0"/>
              <a:t>~ 262 </a:t>
            </a:r>
            <a:r>
              <a:rPr lang="en-US" dirty="0" err="1" smtClean="0"/>
              <a:t>mn</a:t>
            </a:r>
            <a:r>
              <a:rPr lang="en-US" dirty="0" smtClean="0"/>
              <a:t> 6-14 years</a:t>
            </a:r>
          </a:p>
          <a:p>
            <a:r>
              <a:rPr lang="en-US" dirty="0" smtClean="0"/>
              <a:t>~ 350+ </a:t>
            </a:r>
            <a:r>
              <a:rPr lang="en-US" dirty="0" err="1" smtClean="0"/>
              <a:t>mn</a:t>
            </a:r>
            <a:r>
              <a:rPr lang="en-US" dirty="0" smtClean="0"/>
              <a:t> 2 – 17 years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i="1" dirty="0" smtClean="0">
                <a:latin typeface="Freestyle Script" pitchFamily="66" charset="0"/>
              </a:rPr>
              <a:t>THANK YOU</a:t>
            </a:r>
            <a:endParaRPr lang="en-US" sz="6000" i="1" dirty="0"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 40 years……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SERVICE DELIVERY:</a:t>
            </a:r>
          </a:p>
          <a:p>
            <a:pPr lvl="1"/>
            <a:r>
              <a:rPr lang="en-US" dirty="0" smtClean="0"/>
              <a:t>DEVELOP MODELS</a:t>
            </a:r>
          </a:p>
          <a:p>
            <a:pPr lvl="1"/>
            <a:r>
              <a:rPr lang="en-US" dirty="0" smtClean="0"/>
              <a:t>INCUBATE FOR NATIONAL SPREAD</a:t>
            </a:r>
          </a:p>
          <a:p>
            <a:endParaRPr lang="en-US" dirty="0" smtClean="0"/>
          </a:p>
          <a:p>
            <a:r>
              <a:rPr lang="en-US" dirty="0" smtClean="0"/>
              <a:t>TRAINING:</a:t>
            </a:r>
          </a:p>
          <a:p>
            <a:pPr lvl="1"/>
            <a:r>
              <a:rPr lang="en-US" dirty="0" smtClean="0"/>
              <a:t>PEDAGOGY</a:t>
            </a:r>
          </a:p>
          <a:p>
            <a:pPr lvl="1"/>
            <a:r>
              <a:rPr lang="en-US" dirty="0" smtClean="0"/>
              <a:t>SKILLS  DEVELOPMENT</a:t>
            </a:r>
          </a:p>
          <a:p>
            <a:endParaRPr lang="en-US" dirty="0" smtClean="0"/>
          </a:p>
          <a:p>
            <a:r>
              <a:rPr lang="en-US" dirty="0" smtClean="0"/>
              <a:t>POLICY ADVOCACY THRU SYSTEMS CHANGE:</a:t>
            </a:r>
          </a:p>
          <a:p>
            <a:pPr lvl="1"/>
            <a:r>
              <a:rPr lang="en-US" dirty="0" smtClean="0"/>
              <a:t>MICRO </a:t>
            </a:r>
          </a:p>
          <a:p>
            <a:pPr lvl="1"/>
            <a:r>
              <a:rPr lang="en-US" dirty="0" smtClean="0"/>
              <a:t>MEZZO</a:t>
            </a:r>
          </a:p>
          <a:p>
            <a:pPr lvl="1"/>
            <a:r>
              <a:rPr lang="en-US" dirty="0" smtClean="0"/>
              <a:t>MACRO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692696"/>
            <a:ext cx="8077200" cy="108012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THE DISABILITY QUESTION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08520" y="2032248"/>
            <a:ext cx="7851648" cy="1828800"/>
          </a:xfrm>
        </p:spPr>
        <p:txBody>
          <a:bodyPr/>
          <a:lstStyle/>
          <a:p>
            <a:r>
              <a:rPr lang="en-US" dirty="0" smtClean="0">
                <a:effectLst/>
              </a:rPr>
              <a:t>Indian Census 2011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QUESTION 9 (a), (b), (c)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(a)	Is </a:t>
            </a:r>
            <a:r>
              <a:rPr lang="en-US" dirty="0"/>
              <a:t>this person mentally/physically disabled?</a:t>
            </a:r>
          </a:p>
          <a:p>
            <a:pPr lvl="1"/>
            <a:r>
              <a:rPr lang="en-US" dirty="0"/>
              <a:t>Yes = 1</a:t>
            </a:r>
          </a:p>
          <a:p>
            <a:pPr lvl="1"/>
            <a:r>
              <a:rPr lang="en-US" dirty="0"/>
              <a:t>No = 2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(b)	If </a:t>
            </a:r>
            <a:r>
              <a:rPr lang="en-US" dirty="0"/>
              <a:t>yes, give code from list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(c) If </a:t>
            </a:r>
            <a:r>
              <a:rPr lang="en-US" dirty="0"/>
              <a:t>"multiple disability" give maximum 3 codes in box from list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i="1" dirty="0" smtClean="0"/>
              <a:t>	</a:t>
            </a:r>
            <a:r>
              <a:rPr lang="en-US" dirty="0" smtClean="0"/>
              <a:t>LIST</a:t>
            </a:r>
            <a:r>
              <a:rPr lang="en-US" i="1" dirty="0" smtClean="0"/>
              <a:t>:</a:t>
            </a:r>
          </a:p>
          <a:p>
            <a:pPr algn="just">
              <a:buNone/>
            </a:pPr>
            <a:r>
              <a:rPr lang="en-US" i="1" dirty="0" smtClean="0"/>
              <a:t>Disability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In seeing  = 1</a:t>
            </a:r>
          </a:p>
          <a:p>
            <a:pPr algn="just"/>
            <a:r>
              <a:rPr lang="en-US" dirty="0" smtClean="0"/>
              <a:t>In hearing = 2</a:t>
            </a:r>
          </a:p>
          <a:p>
            <a:pPr algn="just"/>
            <a:r>
              <a:rPr lang="en-US" dirty="0" smtClean="0"/>
              <a:t>In speech = 3</a:t>
            </a:r>
          </a:p>
          <a:p>
            <a:pPr algn="just"/>
            <a:r>
              <a:rPr lang="en-US" dirty="0" smtClean="0"/>
              <a:t>In movement = 4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Mentally Retarded = 5</a:t>
            </a:r>
          </a:p>
          <a:p>
            <a:pPr algn="just"/>
            <a:r>
              <a:rPr lang="en-US" dirty="0" smtClean="0"/>
              <a:t>Mental Illness = 6</a:t>
            </a:r>
          </a:p>
          <a:p>
            <a:pPr algn="just"/>
            <a:r>
              <a:rPr lang="en-US" dirty="0" smtClean="0"/>
              <a:t>Any other = 7</a:t>
            </a:r>
          </a:p>
          <a:p>
            <a:pPr algn="just"/>
            <a:r>
              <a:rPr lang="en-US" dirty="0" smtClean="0"/>
              <a:t>Multiple Disability = 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200" dirty="0" smtClean="0"/>
              <a:t>PROBLEMS WITH THESE QUESTIONS?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WHERE ARE THE OUT-OF-SCHOOL CHILDREN (OOSC): CWSEN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ENTITLEMENTS TO EDUCATION FOR ALL CHILDREN 6 – 14 YEARS </a:t>
            </a:r>
          </a:p>
          <a:p>
            <a:r>
              <a:rPr lang="en-US" dirty="0" smtClean="0"/>
              <a:t>UPTO 68% CWSN NOT IN SCHOOL (WORLD BANK, 2007)</a:t>
            </a:r>
          </a:p>
          <a:p>
            <a:r>
              <a:rPr lang="en-US" dirty="0" smtClean="0"/>
              <a:t>WHERE ARE THEY?</a:t>
            </a:r>
          </a:p>
          <a:p>
            <a:r>
              <a:rPr lang="en-US" dirty="0" smtClean="0"/>
              <a:t>STUDY COVERING 30,000 HHs SHOWS LOW % OF OOSCWSN BASED ON MEDICAL CATEGORISATION</a:t>
            </a:r>
          </a:p>
          <a:p>
            <a:r>
              <a:rPr lang="en-US" dirty="0" smtClean="0"/>
              <a:t>FUNTIONAL QUESTIONS ADDED ANOTHER 3%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ADAPT IN COLLABORATION: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MINISTRY OF EDUCATION, GOI</a:t>
            </a:r>
          </a:p>
          <a:p>
            <a:r>
              <a:rPr lang="en-US" dirty="0" smtClean="0"/>
              <a:t>WITH UNICEF MICS – NEW DELHI AND NEW YORK</a:t>
            </a:r>
          </a:p>
          <a:p>
            <a:r>
              <a:rPr lang="en-US" dirty="0" smtClean="0"/>
              <a:t>NCHS - WG – GDS</a:t>
            </a:r>
          </a:p>
          <a:p>
            <a:r>
              <a:rPr lang="en-US" dirty="0" smtClean="0"/>
              <a:t>UNIVERSITY COLLEGE LONDON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TWO STEP PROCESS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PRIMARY ENUMERATION: BASED ON CHILD FUNCTIONING AND DISABILITY FOR MICS – UNICEF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SECONDARY SCREEN/ASSESSMENT TO GENERATE:</a:t>
            </a:r>
          </a:p>
          <a:p>
            <a:pPr lvl="1"/>
            <a:r>
              <a:rPr lang="en-US" dirty="0" smtClean="0"/>
              <a:t>LISTING OF ALL OOSCWSN</a:t>
            </a:r>
          </a:p>
          <a:p>
            <a:pPr lvl="1"/>
            <a:r>
              <a:rPr lang="en-US" dirty="0" smtClean="0"/>
              <a:t>NATURE OF THEIR DIFFICULTIES/DISABILITIES</a:t>
            </a:r>
          </a:p>
          <a:p>
            <a:pPr lvl="1"/>
            <a:r>
              <a:rPr lang="en-US" dirty="0" smtClean="0"/>
              <a:t>RECOMMENDED SERVICES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COGNITIVE TESTING TRAINING:</a:t>
            </a:r>
            <a:br>
              <a:rPr lang="en-US" sz="3600" dirty="0" smtClean="0"/>
            </a:br>
            <a:r>
              <a:rPr lang="en-US" sz="3600" dirty="0" smtClean="0"/>
              <a:t>MUMBAI, SEPTEMBER 2012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MASTER TRAINERS: KRISTEN MILLER, MITCH LOEB</a:t>
            </a:r>
          </a:p>
          <a:p>
            <a:r>
              <a:rPr lang="en-US" dirty="0" smtClean="0"/>
              <a:t>ONE FACILITATOR: DAN MONT</a:t>
            </a:r>
          </a:p>
          <a:p>
            <a:r>
              <a:rPr lang="en-US" dirty="0" smtClean="0"/>
              <a:t>ORGANISATION: ADAPT &amp; TWO OTHER AGENCIES</a:t>
            </a:r>
          </a:p>
          <a:p>
            <a:r>
              <a:rPr lang="en-US" dirty="0" smtClean="0"/>
              <a:t>24 INTERVIEWERS</a:t>
            </a:r>
          </a:p>
          <a:p>
            <a:r>
              <a:rPr lang="en-US" dirty="0" smtClean="0"/>
              <a:t>30 PRACTICE RESPONDENTS</a:t>
            </a:r>
          </a:p>
          <a:p>
            <a:r>
              <a:rPr lang="en-US" dirty="0" smtClean="0"/>
              <a:t>72 REAL RESPONDENTS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313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ADAPT –  The Spastics Society of India</vt:lpstr>
      <vt:lpstr>Over 40 years……</vt:lpstr>
      <vt:lpstr>Indian Census 2011</vt:lpstr>
      <vt:lpstr>QUESTION 9 (a), (b), (c)</vt:lpstr>
      <vt:lpstr>PowerPoint Presentation</vt:lpstr>
      <vt:lpstr>WHERE ARE THE OUT-OF-SCHOOL CHILDREN (OOSC): CWSEN</vt:lpstr>
      <vt:lpstr>ADAPT IN COLLABORATION:</vt:lpstr>
      <vt:lpstr>TWO STEP PROCESS</vt:lpstr>
      <vt:lpstr>COGNITIVE TESTING TRAINING: MUMBAI, SEPTEMBER 2012</vt:lpstr>
      <vt:lpstr>RATIONALE FOR THE DOMAINS FOR PARTICIPATION IN EDUCATION?</vt:lpstr>
      <vt:lpstr>CURRENT PROCESS ON CT</vt:lpstr>
      <vt:lpstr>FIELD TEST PROPOSAL</vt:lpstr>
      <vt:lpstr>THE SCALE?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Sathi</dc:creator>
  <cp:lastModifiedBy>CDC User</cp:lastModifiedBy>
  <cp:revision>31</cp:revision>
  <dcterms:created xsi:type="dcterms:W3CDTF">2012-10-23T14:10:55Z</dcterms:created>
  <dcterms:modified xsi:type="dcterms:W3CDTF">2013-04-05T15:32:42Z</dcterms:modified>
</cp:coreProperties>
</file>