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5" r:id="rId2"/>
    <p:sldMasterId id="2147483717" r:id="rId3"/>
  </p:sldMasterIdLst>
  <p:notesMasterIdLst>
    <p:notesMasterId r:id="rId10"/>
  </p:notesMasterIdLst>
  <p:sldIdLst>
    <p:sldId id="261" r:id="rId4"/>
    <p:sldId id="277" r:id="rId5"/>
    <p:sldId id="292" r:id="rId6"/>
    <p:sldId id="294" r:id="rId7"/>
    <p:sldId id="293" r:id="rId8"/>
    <p:sldId id="29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39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3364D-BE27-4F64-A4D0-D48BDC1AC279}" type="datetimeFigureOut">
              <a:rPr lang="en-US" smtClean="0"/>
              <a:t>4/8/2013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25AB6-4020-4883-B086-D69E15B2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34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BEE18-6E61-4D12-8DC0-A22F6DD1329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E51666-BCAE-402F-B34B-531E5BE43928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112" y="4343714"/>
            <a:ext cx="5485778" cy="4113862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James M. Dahlhamer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2011 NHIS Interviewer Refresher Training</a:t>
            </a:r>
          </a:p>
          <a:p>
            <a:pPr lvl="0"/>
            <a:r>
              <a:rPr lang="en-US" sz="1800" dirty="0" smtClean="0"/>
              <a:t>December 6-9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The Life Cycle of Survey Data Quality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Centers for Disease Control and </a:t>
            </a:r>
            <a:r>
              <a:rPr lang="en-US" dirty="0" err="1" smtClean="0"/>
              <a:t>Preventione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7882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79775"/>
            <a:ext cx="7772400" cy="1673225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201B9-F1AB-4F61-B010-3A0592D086A7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5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1B272-FC80-4C40-AC6C-7923548DAD70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335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4"/>
          </p:nvPr>
        </p:nvSpPr>
        <p:spPr>
          <a:xfrm>
            <a:off x="457200" y="1295400"/>
            <a:ext cx="8229600" cy="4724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794B496-4CC3-49C0-B600-3F9295050C7C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066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669087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98A59-A5CD-4D9B-80B9-43A18787840B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914400" cy="168275"/>
          </a:xfrm>
        </p:spPr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7" name="Picture 6" descr="2010-NCHS-Conference-Motif-[PPTdarkbg]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0" y="5105400"/>
            <a:ext cx="1371600" cy="157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37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FC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B47C-2E55-4093-9A69-C153801326A1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58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E5A9-B8DF-4CBA-8B3B-7D3EA0695795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096000"/>
            <a:ext cx="8229600" cy="228600"/>
          </a:xfrm>
        </p:spPr>
        <p:txBody>
          <a:bodyPr>
            <a:noAutofit/>
          </a:bodyPr>
          <a:lstStyle>
            <a:lvl1pPr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SOURCE: NCHS,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921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D240-E3C6-4E6E-9503-D7443AEFA8A6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14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6347E-86FE-45E7-89CF-DF780A5803E9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313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167E-BDEB-4B60-8ED1-FB7B7A023DC3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007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James M. Dahlhamer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2011 NHIS Interviewer Refresher Training</a:t>
            </a:r>
          </a:p>
          <a:p>
            <a:pPr lvl="0"/>
            <a:r>
              <a:rPr lang="en-US" sz="1800" dirty="0" smtClean="0"/>
              <a:t>December 6-9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The Life Cycle of Survey Data Quality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National Center for Health Statistics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Centers for Disease Control and </a:t>
            </a:r>
            <a:r>
              <a:rPr lang="en-US" dirty="0" err="1" smtClean="0"/>
              <a:t>Preventione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59197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62370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9106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040483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25962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905000" y="5791200"/>
            <a:ext cx="67818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99547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3015501787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970500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309036555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371600" y="4343400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0039A6"/>
                </a:solidFill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9A6"/>
                </a:solidFill>
              </a:rPr>
              <a:t>1600 Clifton Road NE, Atlanta, GA 30333</a:t>
            </a:r>
          </a:p>
          <a:p>
            <a:r>
              <a:rPr lang="en-US" sz="1200" dirty="0">
                <a:solidFill>
                  <a:srgbClr val="0039A6"/>
                </a:solidFill>
              </a:rPr>
              <a:t>Telephone, 1-800-CDC-INFO (232-4636)/TTY: 1-888-232-6348</a:t>
            </a:r>
          </a:p>
          <a:p>
            <a:r>
              <a:rPr lang="en-US" sz="1200" dirty="0">
                <a:solidFill>
                  <a:srgbClr val="0039A6"/>
                </a:solidFill>
              </a:rPr>
              <a:t>E-mail: cdcinfo@cdc.gov 	Web: www.cdc.gov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14771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3998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41494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905000" y="5791200"/>
            <a:ext cx="67818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0101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  <p:extLst>
      <p:ext uri="{BB962C8B-B14F-4D97-AF65-F5344CB8AC3E}">
        <p14:creationId xmlns:p14="http://schemas.microsoft.com/office/powerpoint/2010/main" val="163416794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/>
          <a:lstStyle>
            <a:lvl1pPr>
              <a:buNone/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14412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  <p:extLst>
      <p:ext uri="{BB962C8B-B14F-4D97-AF65-F5344CB8AC3E}">
        <p14:creationId xmlns:p14="http://schemas.microsoft.com/office/powerpoint/2010/main" val="373299008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1371600" y="4343400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0039A6"/>
                </a:solidFill>
              </a:rPr>
              <a:t>For more information please contact Centers for Disease Control and Prevention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9A6"/>
                </a:solidFill>
              </a:rPr>
              <a:t>1600 Clifton Road NE, Atlanta, GA 30333</a:t>
            </a:r>
          </a:p>
          <a:p>
            <a:r>
              <a:rPr lang="en-US" sz="1200" dirty="0">
                <a:solidFill>
                  <a:srgbClr val="0039A6"/>
                </a:solidFill>
              </a:rPr>
              <a:t>Telephone, 1-800-CDC-INFO (232-4636)/TTY: 1-888-232-6348</a:t>
            </a:r>
          </a:p>
          <a:p>
            <a:r>
              <a:rPr lang="en-US" sz="1200" dirty="0">
                <a:solidFill>
                  <a:srgbClr val="0039A6"/>
                </a:solidFill>
              </a:rPr>
              <a:t>E-mail: cdcinfo@cdc.gov 	Web: www.cdc.gov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81928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73952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041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895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6B472-2ABC-4D9E-8346-BCF9106FB582}" type="datetime1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4/8/2013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55340-09A0-4AFA-ADD2-0DF10A5A41C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Parallelogram 8"/>
          <p:cNvSpPr/>
          <p:nvPr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Parallelogram 12"/>
          <p:cNvSpPr/>
          <p:nvPr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Parallelogram 13"/>
          <p:cNvSpPr/>
          <p:nvPr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Parallelogram 14"/>
          <p:cNvSpPr/>
          <p:nvPr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1" name="Parallelogram 10"/>
          <p:cNvSpPr/>
          <p:nvPr userDrawn="1"/>
        </p:nvSpPr>
        <p:spPr>
          <a:xfrm flipH="1">
            <a:off x="7772400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2" name="Parallelogram 11"/>
          <p:cNvSpPr/>
          <p:nvPr userDrawn="1"/>
        </p:nvSpPr>
        <p:spPr>
          <a:xfrm flipH="1">
            <a:off x="6886222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6" name="Parallelogram 15"/>
          <p:cNvSpPr/>
          <p:nvPr userDrawn="1"/>
        </p:nvSpPr>
        <p:spPr>
          <a:xfrm flipH="1">
            <a:off x="6000044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 useBgFill="1">
        <p:nvSpPr>
          <p:cNvPr id="17" name="Parallelogram 16"/>
          <p:cNvSpPr/>
          <p:nvPr userDrawn="1"/>
        </p:nvSpPr>
        <p:spPr>
          <a:xfrm flipH="1">
            <a:off x="5113866" y="7239000"/>
            <a:ext cx="1371600" cy="1371600"/>
          </a:xfrm>
          <a:prstGeom prst="parallelogram">
            <a:avLst>
              <a:gd name="adj" fmla="val 4608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33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b="0" kern="1200">
          <a:solidFill>
            <a:schemeClr val="accent5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17375E"/>
            </a:gs>
            <a:gs pos="39999">
              <a:srgbClr val="17375E"/>
            </a:gs>
            <a:gs pos="85000">
              <a:srgbClr val="375F92"/>
            </a:gs>
            <a:gs pos="100000">
              <a:srgbClr val="558ED5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759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Next Steps and Objectives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the 13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Meeting of the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Washington Group on Disability Statistics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718175"/>
            <a:ext cx="7772400" cy="1673225"/>
          </a:xfrm>
        </p:spPr>
        <p:txBody>
          <a:bodyPr/>
          <a:lstStyle/>
          <a:p>
            <a:pPr lvl="0" algn="l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Washington Group on Disability Statistics</a:t>
            </a:r>
          </a:p>
          <a:p>
            <a:pPr lvl="0" algn="l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Bangkok, Thailand</a:t>
            </a:r>
          </a:p>
          <a:p>
            <a:pPr lvl="0" algn="l">
              <a:spcBef>
                <a:spcPts val="0"/>
              </a:spcBef>
            </a:pPr>
            <a:r>
              <a:rPr lang="en-US" sz="1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22-24 October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The WG Work Continues…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During the 12</a:t>
            </a:r>
            <a:r>
              <a:rPr lang="en-US" sz="2800" baseline="300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 meeting, a number of major areas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of WG work have been reviewed and discussed: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Short Set on Functioning Work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Implementation (in censuses and surveys)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Analyses (both within- cross-country)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Extended Set on Functioning Work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Development to date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A return to the Matrix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Initial analyses conducted in the U.S.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Cognitive Testing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 (Oman, </a:t>
            </a:r>
            <a:r>
              <a:rPr lang="en-US" sz="2800" dirty="0" smtClean="0">
                <a:solidFill>
                  <a:srgbClr val="DBCF85"/>
                </a:solidFill>
                <a:latin typeface="Times New Roman" pitchFamily="18" charset="0"/>
                <a:cs typeface="+mn-cs"/>
              </a:rPr>
              <a:t>Bogota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, India)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31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The WG Work Continues…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229600" cy="452596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Environmental Factors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Development to date</a:t>
            </a:r>
          </a:p>
          <a:p>
            <a:pPr marL="914400" lvl="1" indent="-45720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Review of approaches to measurement</a:t>
            </a:r>
          </a:p>
          <a:p>
            <a:pPr marL="914400" lvl="1" indent="-45720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Proposal for next steps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Child Functioning and Disability Module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Collaboration with UNICEF &amp; ISTAT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Multiple Indicator Clusters Survey (MICS)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Cognitive testing (India, U.S.)</a:t>
            </a:r>
          </a:p>
          <a:p>
            <a:pPr marL="457200" lvl="0" indent="-457200">
              <a:spcBef>
                <a:spcPts val="0"/>
              </a:spcBef>
              <a:buClr>
                <a:srgbClr val="C4D1EB"/>
              </a:buClr>
              <a:buSzPct val="175000"/>
              <a:buFont typeface="Arial" pitchFamily="34" charset="0"/>
              <a:buChar char="•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Development of the WG Module to date</a:t>
            </a:r>
            <a:endParaRPr lang="en-US" sz="2800" dirty="0">
              <a:solidFill>
                <a:srgbClr val="DBCF8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The WG Work Continues…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452596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Country Reports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u="sng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Country Updates on Activities and Future Plans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u="sng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The Incheon Strategy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u="sng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UN World Report on Disability</a:t>
            </a:r>
            <a:endParaRPr lang="en-US" sz="2800" dirty="0">
              <a:solidFill>
                <a:srgbClr val="DBCF85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8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Plan for 2013: Next Steps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Developmental &amp; Analytic Work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: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1. Short Set on Functioning Work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2. Extended Set on Functioning Work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3. Extended Set on the Environment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4. Extended Set on Child Functioning &amp; Disability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u="sng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Other Continued WG Work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1. Capacity Building &amp; Implementation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2. Other? 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3. Monitoring the Convention &amp; Assessing Equalization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4. Outcomes and indicators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1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</a:rPr>
              <a:t>Plan for 2013: Next Steps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8229600" cy="4525963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Administrative Issues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1. UN Statistical Commission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2. Governance 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3. 12</a:t>
            </a:r>
            <a:r>
              <a:rPr lang="en-US" sz="2800" baseline="300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 Meeting materials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4. 13</a:t>
            </a:r>
            <a:r>
              <a:rPr lang="en-US" sz="2800" baseline="300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</a:t>
            </a: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 Meeting planning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Closing of the 12</a:t>
            </a:r>
            <a:r>
              <a:rPr lang="en-US" sz="2800" u="sng" baseline="300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th</a:t>
            </a:r>
            <a:r>
              <a:rPr lang="en-US" sz="2800" u="sng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 Meeting of the WG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1. Thank you to our hosts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2. Congratulations to countries</a:t>
            </a:r>
          </a:p>
          <a:p>
            <a:pPr marL="0" lvl="0" indent="0">
              <a:spcBef>
                <a:spcPts val="0"/>
              </a:spcBef>
              <a:buClr>
                <a:srgbClr val="C4D1EB"/>
              </a:buClr>
              <a:buSzPct val="175000"/>
            </a:pPr>
            <a:endParaRPr lang="en-US" sz="2800" dirty="0">
              <a:solidFill>
                <a:srgbClr val="DBCF85"/>
              </a:solidFill>
              <a:latin typeface="Times New Roman" pitchFamily="18" charset="0"/>
              <a:cs typeface="+mn-cs"/>
            </a:endParaRPr>
          </a:p>
          <a:p>
            <a:pPr marL="0" lvl="0" indent="0" algn="ctr">
              <a:spcBef>
                <a:spcPts val="0"/>
              </a:spcBef>
              <a:buClr>
                <a:srgbClr val="C4D1EB"/>
              </a:buClr>
              <a:buSzPct val="175000"/>
            </a:pPr>
            <a:r>
              <a:rPr lang="en-US" sz="2800" i="1" dirty="0">
                <a:solidFill>
                  <a:srgbClr val="DBCF85"/>
                </a:solidFill>
                <a:latin typeface="Times New Roman" pitchFamily="18" charset="0"/>
                <a:cs typeface="+mn-cs"/>
              </a:rPr>
              <a:t>Safe travels home!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3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S_PPT_light(">
  <a:themeElements>
    <a:clrScheme name="NCHS Light PPT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39A6"/>
      </a:accent1>
      <a:accent2>
        <a:srgbClr val="175E54"/>
      </a:accent2>
      <a:accent3>
        <a:srgbClr val="5F574F"/>
      </a:accent3>
      <a:accent4>
        <a:srgbClr val="007EA3"/>
      </a:accent4>
      <a:accent5>
        <a:srgbClr val="BD4F19"/>
      </a:accent5>
      <a:accent6>
        <a:srgbClr val="FECB00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NCHS2010conference">
  <a:themeElements>
    <a:clrScheme name="NCHS 2010 conference">
      <a:dk1>
        <a:srgbClr val="FFFFFF"/>
      </a:dk1>
      <a:lt1>
        <a:srgbClr val="000000"/>
      </a:lt1>
      <a:dk2>
        <a:srgbClr val="C4D1EB"/>
      </a:dk2>
      <a:lt2>
        <a:srgbClr val="17375E"/>
      </a:lt2>
      <a:accent1>
        <a:srgbClr val="47A5F3"/>
      </a:accent1>
      <a:accent2>
        <a:srgbClr val="8CCDCF"/>
      </a:accent2>
      <a:accent3>
        <a:srgbClr val="A780DA"/>
      </a:accent3>
      <a:accent4>
        <a:srgbClr val="99D05C"/>
      </a:accent4>
      <a:accent5>
        <a:srgbClr val="DBCF85"/>
      </a:accent5>
      <a:accent6>
        <a:srgbClr val="6AB477"/>
      </a:accent6>
      <a:hlink>
        <a:srgbClr val="9999FF"/>
      </a:hlink>
      <a:folHlink>
        <a:srgbClr val="6565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NCHS_PPT_light(">
  <a:themeElements>
    <a:clrScheme name="NCHS Light PPT Colors">
      <a:dk1>
        <a:srgbClr val="0039A6"/>
      </a:dk1>
      <a:lt1>
        <a:srgbClr val="FFFFFF"/>
      </a:lt1>
      <a:dk2>
        <a:srgbClr val="3077FF"/>
      </a:dk2>
      <a:lt2>
        <a:srgbClr val="4B4B4B"/>
      </a:lt2>
      <a:accent1>
        <a:srgbClr val="0039A6"/>
      </a:accent1>
      <a:accent2>
        <a:srgbClr val="175E54"/>
      </a:accent2>
      <a:accent3>
        <a:srgbClr val="5F574F"/>
      </a:accent3>
      <a:accent4>
        <a:srgbClr val="007EA3"/>
      </a:accent4>
      <a:accent5>
        <a:srgbClr val="BD4F19"/>
      </a:accent5>
      <a:accent6>
        <a:srgbClr val="FECB00"/>
      </a:accent6>
      <a:hlink>
        <a:srgbClr val="002060"/>
      </a:hlink>
      <a:folHlink>
        <a:srgbClr val="0053F2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282</Words>
  <Application>Microsoft Office PowerPoint</Application>
  <PresentationFormat>On-screen Show (4:3)</PresentationFormat>
  <Paragraphs>64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NCHS_PPT_light(</vt:lpstr>
      <vt:lpstr>2_NCHS2010conference</vt:lpstr>
      <vt:lpstr>1_NCHS_PPT_light(</vt:lpstr>
      <vt:lpstr>Next Steps and Objectives for the 13th Meeting of the Washington Group on Disability Statistics</vt:lpstr>
      <vt:lpstr>The WG Work Continues…</vt:lpstr>
      <vt:lpstr>The WG Work Continues…</vt:lpstr>
      <vt:lpstr>The WG Work Continues…</vt:lpstr>
      <vt:lpstr>Plan for 2013: Next Steps</vt:lpstr>
      <vt:lpstr>Plan for 2013: Next Steps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Weeks</dc:creator>
  <cp:lastModifiedBy>CDC User</cp:lastModifiedBy>
  <cp:revision>75</cp:revision>
  <dcterms:created xsi:type="dcterms:W3CDTF">2012-10-16T14:07:49Z</dcterms:created>
  <dcterms:modified xsi:type="dcterms:W3CDTF">2013-04-08T14:45:42Z</dcterms:modified>
</cp:coreProperties>
</file>