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handoutMasterIdLst>
    <p:handoutMasterId r:id="rId18"/>
  </p:handoutMasterIdLst>
  <p:sldIdLst>
    <p:sldId id="256" r:id="rId3"/>
    <p:sldId id="257" r:id="rId4"/>
    <p:sldId id="258" r:id="rId5"/>
    <p:sldId id="259" r:id="rId6"/>
    <p:sldId id="267" r:id="rId7"/>
    <p:sldId id="268" r:id="rId8"/>
    <p:sldId id="271" r:id="rId9"/>
    <p:sldId id="272" r:id="rId10"/>
    <p:sldId id="273" r:id="rId11"/>
    <p:sldId id="274" r:id="rId12"/>
    <p:sldId id="275" r:id="rId13"/>
    <p:sldId id="276" r:id="rId14"/>
    <p:sldId id="277" r:id="rId15"/>
    <p:sldId id="278"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8" autoAdjust="0"/>
    <p:restoredTop sz="86439" autoAdjust="0"/>
  </p:normalViewPr>
  <p:slideViewPr>
    <p:cSldViewPr>
      <p:cViewPr varScale="1">
        <p:scale>
          <a:sx n="115" d="100"/>
          <a:sy n="115" d="100"/>
        </p:scale>
        <p:origin x="-1524" y="-108"/>
      </p:cViewPr>
      <p:guideLst>
        <p:guide orient="horz" pos="2160"/>
        <p:guide pos="2880"/>
      </p:guideLst>
    </p:cSldViewPr>
  </p:slideViewPr>
  <p:outlineViewPr>
    <p:cViewPr>
      <p:scale>
        <a:sx n="33" d="100"/>
        <a:sy n="33" d="100"/>
      </p:scale>
      <p:origin x="0" y="241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CED08AA-851A-4CCE-9BD4-77FA94EA290E}" type="datetimeFigureOut">
              <a:rPr lang="en-US" smtClean="0"/>
              <a:pPr/>
              <a:t>4/9/2013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31F859AD-EF92-4602-93B3-9FAF529948E8}" type="slidenum">
              <a:rPr lang="en-US" smtClean="0"/>
              <a:pPr/>
              <a:t>‹#›</a:t>
            </a:fld>
            <a:endParaRPr lang="en-US"/>
          </a:p>
        </p:txBody>
      </p:sp>
    </p:spTree>
    <p:extLst>
      <p:ext uri="{BB962C8B-B14F-4D97-AF65-F5344CB8AC3E}">
        <p14:creationId xmlns:p14="http://schemas.microsoft.com/office/powerpoint/2010/main" val="13224607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13A8C8C-016B-4B86-B42B-A03DC64C1E50}" type="datetimeFigureOut">
              <a:rPr lang="en-US" smtClean="0"/>
              <a:pPr/>
              <a:t>4/9/2013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D26FE43-C72C-4EF6-ACC7-E2BE2597BD66}" type="slidenum">
              <a:rPr lang="en-US" smtClean="0"/>
              <a:pPr/>
              <a:t>‹#›</a:t>
            </a:fld>
            <a:endParaRPr lang="en-US"/>
          </a:p>
        </p:txBody>
      </p:sp>
    </p:spTree>
    <p:extLst>
      <p:ext uri="{BB962C8B-B14F-4D97-AF65-F5344CB8AC3E}">
        <p14:creationId xmlns:p14="http://schemas.microsoft.com/office/powerpoint/2010/main" val="1697811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289A34D-3DBF-4873-A113-8560C6789CBB}" type="datetimeFigureOut">
              <a:rPr lang="en-US" smtClean="0"/>
              <a:pPr/>
              <a:t>4/9/2013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730C12-B1BC-4E17-935B-AD7FBF09063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289A34D-3DBF-4873-A113-8560C6789CBB}" type="datetimeFigureOut">
              <a:rPr lang="en-US" smtClean="0"/>
              <a:pPr/>
              <a:t>4/9/2013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730C12-B1BC-4E17-935B-AD7FBF09063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289A34D-3DBF-4873-A113-8560C6789CBB}" type="datetimeFigureOut">
              <a:rPr lang="en-US" smtClean="0"/>
              <a:pPr/>
              <a:t>4/9/2013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730C12-B1BC-4E17-935B-AD7FBF09063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96C8CD-6DB0-41FE-BE04-D36363AFE24F}" type="datetimeFigureOut">
              <a:rPr lang="en-US" smtClean="0"/>
              <a:pPr/>
              <a:t>4/9/2013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0D8C46-376B-4DF6-BE34-21A7E485FFD1}"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96C8CD-6DB0-41FE-BE04-D36363AFE24F}" type="datetimeFigureOut">
              <a:rPr lang="en-US" smtClean="0"/>
              <a:pPr/>
              <a:t>4/9/2013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0D8C46-376B-4DF6-BE34-21A7E485FFD1}"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96C8CD-6DB0-41FE-BE04-D36363AFE24F}" type="datetimeFigureOut">
              <a:rPr lang="en-US" smtClean="0"/>
              <a:pPr/>
              <a:t>4/9/2013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0D8C46-376B-4DF6-BE34-21A7E485FFD1}"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96C8CD-6DB0-41FE-BE04-D36363AFE24F}" type="datetimeFigureOut">
              <a:rPr lang="en-US" smtClean="0"/>
              <a:pPr/>
              <a:t>4/9/2013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0D8C46-376B-4DF6-BE34-21A7E485FFD1}"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96C8CD-6DB0-41FE-BE04-D36363AFE24F}" type="datetimeFigureOut">
              <a:rPr lang="en-US" smtClean="0"/>
              <a:pPr/>
              <a:t>4/9/2013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0D8C46-376B-4DF6-BE34-21A7E485FFD1}"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96C8CD-6DB0-41FE-BE04-D36363AFE24F}" type="datetimeFigureOut">
              <a:rPr lang="en-US" smtClean="0"/>
              <a:pPr/>
              <a:t>4/9/2013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0D8C46-376B-4DF6-BE34-21A7E485FFD1}"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96C8CD-6DB0-41FE-BE04-D36363AFE24F}" type="datetimeFigureOut">
              <a:rPr lang="en-US" smtClean="0"/>
              <a:pPr/>
              <a:t>4/9/2013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0D8C46-376B-4DF6-BE34-21A7E485FFD1}"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96C8CD-6DB0-41FE-BE04-D36363AFE24F}" type="datetimeFigureOut">
              <a:rPr lang="en-US" smtClean="0"/>
              <a:pPr/>
              <a:t>4/9/2013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0D8C46-376B-4DF6-BE34-21A7E485FFD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289A34D-3DBF-4873-A113-8560C6789CBB}" type="datetimeFigureOut">
              <a:rPr lang="en-US" smtClean="0"/>
              <a:pPr/>
              <a:t>4/9/2013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730C12-B1BC-4E17-935B-AD7FBF09063C}"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96C8CD-6DB0-41FE-BE04-D36363AFE24F}" type="datetimeFigureOut">
              <a:rPr lang="en-US" smtClean="0"/>
              <a:pPr/>
              <a:t>4/9/2013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0D8C46-376B-4DF6-BE34-21A7E485FFD1}"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96C8CD-6DB0-41FE-BE04-D36363AFE24F}" type="datetimeFigureOut">
              <a:rPr lang="en-US" smtClean="0"/>
              <a:pPr/>
              <a:t>4/9/2013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0D8C46-376B-4DF6-BE34-21A7E485FFD1}"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96C8CD-6DB0-41FE-BE04-D36363AFE24F}" type="datetimeFigureOut">
              <a:rPr lang="en-US" smtClean="0"/>
              <a:pPr/>
              <a:t>4/9/2013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0D8C46-376B-4DF6-BE34-21A7E485FFD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289A34D-3DBF-4873-A113-8560C6789CBB}" type="datetimeFigureOut">
              <a:rPr lang="en-US" smtClean="0"/>
              <a:pPr/>
              <a:t>4/9/2013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730C12-B1BC-4E17-935B-AD7FBF09063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289A34D-3DBF-4873-A113-8560C6789CBB}" type="datetimeFigureOut">
              <a:rPr lang="en-US" smtClean="0"/>
              <a:pPr/>
              <a:t>4/9/2013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730C12-B1BC-4E17-935B-AD7FBF09063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F289A34D-3DBF-4873-A113-8560C6789CBB}" type="datetimeFigureOut">
              <a:rPr lang="en-US" smtClean="0"/>
              <a:pPr/>
              <a:t>4/9/2013</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CA730C12-B1BC-4E17-935B-AD7FBF09063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F289A34D-3DBF-4873-A113-8560C6789CBB}" type="datetimeFigureOut">
              <a:rPr lang="en-US" smtClean="0"/>
              <a:pPr/>
              <a:t>4/9/2013</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CA730C12-B1BC-4E17-935B-AD7FBF09063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F289A34D-3DBF-4873-A113-8560C6789CBB}" type="datetimeFigureOut">
              <a:rPr lang="en-US" smtClean="0"/>
              <a:pPr/>
              <a:t>4/9/2013</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CA730C12-B1BC-4E17-935B-AD7FBF09063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289A34D-3DBF-4873-A113-8560C6789CBB}" type="datetimeFigureOut">
              <a:rPr lang="en-US" smtClean="0"/>
              <a:pPr/>
              <a:t>4/9/2013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730C12-B1BC-4E17-935B-AD7FBF09063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289A34D-3DBF-4873-A113-8560C6789CBB}" type="datetimeFigureOut">
              <a:rPr lang="en-US" smtClean="0"/>
              <a:pPr/>
              <a:t>4/9/2013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730C12-B1BC-4E17-935B-AD7FBF09063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274638"/>
            <a:ext cx="9144000" cy="1325562"/>
          </a:xfrm>
          <a:prstGeom prst="rect">
            <a:avLst/>
          </a:prstGeom>
        </p:spPr>
        <p:txBody>
          <a:bodyPr vert="horz" lIns="91440" tIns="45720" rIns="91440" bIns="45720" rtlCol="0" anchor="ctr">
            <a:noAutofit/>
          </a:bodyPr>
          <a:lstStyle/>
          <a:p>
            <a:r>
              <a:rPr lang="en-US" dirty="0" smtClean="0"/>
              <a:t>Maldives Demographic and Health Survey  (MDHS) 2009</a:t>
            </a:r>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80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96C8CD-6DB0-41FE-BE04-D36363AFE24F}" type="datetimeFigureOut">
              <a:rPr lang="en-US" smtClean="0"/>
              <a:pPr/>
              <a:t>4/9/2013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0D8C46-376B-4DF6-BE34-21A7E485FFD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685800"/>
            <a:ext cx="9144000" cy="1470025"/>
          </a:xfrm>
        </p:spPr>
        <p:txBody>
          <a:bodyPr/>
          <a:lstStyle/>
          <a:p>
            <a:r>
              <a:rPr lang="en-US" sz="3600" dirty="0" smtClean="0"/>
              <a:t>2009 Maldives Demographic </a:t>
            </a:r>
            <a:br>
              <a:rPr lang="en-US" sz="3600" dirty="0" smtClean="0"/>
            </a:br>
            <a:r>
              <a:rPr lang="en-US" sz="3600" dirty="0" smtClean="0"/>
              <a:t>and Health Survey</a:t>
            </a:r>
            <a:endParaRPr lang="en-US" sz="3600" dirty="0"/>
          </a:p>
        </p:txBody>
      </p:sp>
      <p:pic>
        <p:nvPicPr>
          <p:cNvPr id="4" name="Picture 3" descr="Maldives-motif.jpg"/>
          <p:cNvPicPr>
            <a:picLocks noChangeAspect="1"/>
          </p:cNvPicPr>
          <p:nvPr/>
        </p:nvPicPr>
        <p:blipFill>
          <a:blip r:embed="rId2" cstate="print"/>
          <a:stretch>
            <a:fillRect/>
          </a:stretch>
        </p:blipFill>
        <p:spPr>
          <a:xfrm>
            <a:off x="0" y="2324100"/>
            <a:ext cx="9144000" cy="22098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Bar chart showing percentage of household members 50 years and above by domain with level of difficulty"/>
          <p:cNvPicPr>
            <a:picLocks noChangeAspect="1" noChangeArrowheads="1"/>
          </p:cNvPicPr>
          <p:nvPr/>
        </p:nvPicPr>
        <p:blipFill>
          <a:blip r:embed="rId2" cstate="print"/>
          <a:srcRect/>
          <a:stretch>
            <a:fillRect/>
          </a:stretch>
        </p:blipFill>
        <p:spPr bwMode="auto">
          <a:xfrm>
            <a:off x="271827" y="228600"/>
            <a:ext cx="8643573" cy="5472113"/>
          </a:xfrm>
          <a:prstGeom prst="rect">
            <a:avLst/>
          </a:prstGeom>
          <a:noFill/>
          <a:ln w="9525">
            <a:noFill/>
            <a:miter lim="800000"/>
            <a:headEnd/>
            <a:tailEnd/>
          </a:ln>
          <a:effectLst/>
        </p:spPr>
      </p:pic>
      <p:sp>
        <p:nvSpPr>
          <p:cNvPr id="3" name="Oval 2"/>
          <p:cNvSpPr/>
          <p:nvPr/>
        </p:nvSpPr>
        <p:spPr>
          <a:xfrm>
            <a:off x="1066800" y="914400"/>
            <a:ext cx="3810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5791200" y="1143000"/>
            <a:ext cx="3810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6096000" y="2438400"/>
            <a:ext cx="3810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6324600" y="4038600"/>
            <a:ext cx="3810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7467600" y="4114800"/>
            <a:ext cx="3810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descr="Table showing prevalence of at least one function being reported at the specified level of functioning"/>
          <p:cNvPicPr>
            <a:picLocks noChangeAspect="1" noChangeArrowheads="1"/>
          </p:cNvPicPr>
          <p:nvPr/>
        </p:nvPicPr>
        <p:blipFill>
          <a:blip r:embed="rId3"/>
          <a:srcRect/>
          <a:stretch>
            <a:fillRect/>
          </a:stretch>
        </p:blipFill>
        <p:spPr bwMode="auto">
          <a:xfrm>
            <a:off x="228599" y="5914106"/>
            <a:ext cx="6934201" cy="86769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diamond(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diamond(in)">
                                      <p:cBhvr>
                                        <p:cTn id="24" dur="20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8" presetClass="entr" presetSubtype="16"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diamond(in)">
                                      <p:cBhvr>
                                        <p:cTn id="2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Image showing survey questions related to child disability"/>
          <p:cNvPicPr>
            <a:picLocks noChangeAspect="1" noChangeArrowheads="1"/>
          </p:cNvPicPr>
          <p:nvPr/>
        </p:nvPicPr>
        <p:blipFill>
          <a:blip r:embed="rId2" cstate="print"/>
          <a:srcRect/>
          <a:stretch>
            <a:fillRect/>
          </a:stretch>
        </p:blipFill>
        <p:spPr bwMode="auto">
          <a:xfrm>
            <a:off x="533400" y="56059"/>
            <a:ext cx="7924799" cy="672574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Image showing additional survey questions related to child disability"/>
          <p:cNvPicPr>
            <a:picLocks noChangeAspect="1" noChangeArrowheads="1"/>
          </p:cNvPicPr>
          <p:nvPr/>
        </p:nvPicPr>
        <p:blipFill>
          <a:blip r:embed="rId2" cstate="print"/>
          <a:srcRect/>
          <a:stretch>
            <a:fillRect/>
          </a:stretch>
        </p:blipFill>
        <p:spPr bwMode="auto">
          <a:xfrm>
            <a:off x="144699" y="609600"/>
            <a:ext cx="8707269" cy="561566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descr="Table showing percentage of children aged 2-9 who have specified difficulties"/>
          <p:cNvPicPr>
            <a:picLocks noChangeAspect="1" noChangeArrowheads="1"/>
          </p:cNvPicPr>
          <p:nvPr/>
        </p:nvPicPr>
        <p:blipFill>
          <a:blip r:embed="rId2" cstate="print"/>
          <a:srcRect/>
          <a:stretch>
            <a:fillRect/>
          </a:stretch>
        </p:blipFill>
        <p:spPr bwMode="auto">
          <a:xfrm>
            <a:off x="685800" y="226603"/>
            <a:ext cx="7620000" cy="646747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2209800"/>
            <a:ext cx="5105400" cy="3352800"/>
          </a:xfrm>
        </p:spPr>
        <p:txBody>
          <a:bodyPr>
            <a:normAutofit/>
          </a:bodyPr>
          <a:lstStyle/>
          <a:p>
            <a:pPr algn="ctr">
              <a:buNone/>
            </a:pPr>
            <a:r>
              <a:rPr lang="en-US" sz="6600" dirty="0" smtClean="0"/>
              <a:t>Thank you</a:t>
            </a:r>
            <a:endParaRPr lang="en-US" sz="6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4495800"/>
            <a:ext cx="9144000" cy="2362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US" dirty="0">
              <a:solidFill>
                <a:schemeClr val="bg2"/>
              </a:solidFill>
            </a:endParaRPr>
          </a:p>
        </p:txBody>
      </p:sp>
      <p:sp>
        <p:nvSpPr>
          <p:cNvPr id="4" name="Content Placeholder 3"/>
          <p:cNvSpPr txBox="1">
            <a:spLocks/>
          </p:cNvSpPr>
          <p:nvPr/>
        </p:nvSpPr>
        <p:spPr>
          <a:xfrm>
            <a:off x="381000" y="685800"/>
            <a:ext cx="5029200" cy="518160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800" b="0" i="0" u="none" strike="noStrike" kern="1200" cap="none" spc="0" normalizeH="0" baseline="0" noProof="0" dirty="0" smtClean="0">
              <a:ln>
                <a:noFill/>
              </a:ln>
              <a:solidFill>
                <a:schemeClr val="tx1">
                  <a:tint val="75000"/>
                </a:schemeClr>
              </a:solidFill>
              <a:effectLst/>
              <a:uLnTx/>
              <a:uFillTx/>
              <a:latin typeface="+mn-lt"/>
              <a:ea typeface="+mn-ea"/>
              <a:cs typeface="+mn-cs"/>
            </a:endParaRPr>
          </a:p>
        </p:txBody>
      </p:sp>
      <p:pic>
        <p:nvPicPr>
          <p:cNvPr id="6" name="Picture 5" descr="Logos for the government of Maldives, UNFPA, the United Nations Children’s Fund (UNICEF), and the World Health Organisation (WHO)"/>
          <p:cNvPicPr>
            <a:picLocks noChangeAspect="1"/>
          </p:cNvPicPr>
          <p:nvPr/>
        </p:nvPicPr>
        <p:blipFill>
          <a:blip r:embed="rId2" cstate="print"/>
          <a:stretch>
            <a:fillRect/>
          </a:stretch>
        </p:blipFill>
        <p:spPr>
          <a:xfrm>
            <a:off x="1143000" y="5334000"/>
            <a:ext cx="6987540" cy="1013460"/>
          </a:xfrm>
          <a:prstGeom prst="rect">
            <a:avLst/>
          </a:prstGeom>
        </p:spPr>
      </p:pic>
      <p:sp>
        <p:nvSpPr>
          <p:cNvPr id="2" name="Title 1"/>
          <p:cNvSpPr>
            <a:spLocks noGrp="1"/>
          </p:cNvSpPr>
          <p:nvPr>
            <p:ph type="ctrTitle"/>
          </p:nvPr>
        </p:nvSpPr>
        <p:spPr>
          <a:xfrm>
            <a:off x="685800" y="609600"/>
            <a:ext cx="7772400" cy="3886200"/>
          </a:xfrm>
        </p:spPr>
        <p:txBody>
          <a:bodyPr>
            <a:normAutofit fontScale="90000"/>
          </a:bodyPr>
          <a:lstStyle/>
          <a:p>
            <a:pPr marL="0" algn="ctr" rtl="0" eaLnBrk="1" latinLnBrk="0" hangingPunct="1">
              <a:spcBef>
                <a:spcPts val="0"/>
              </a:spcBef>
              <a:spcAft>
                <a:spcPts val="0"/>
              </a:spcAft>
            </a:pPr>
            <a:r>
              <a:rPr lang="en-GB" sz="2400" kern="1200" dirty="0" smtClean="0">
                <a:solidFill>
                  <a:srgbClr val="080808"/>
                </a:solidFill>
                <a:effectLst/>
                <a:latin typeface="Calibri"/>
                <a:ea typeface="+mn-ea"/>
                <a:cs typeface="+mn-cs"/>
              </a:rPr>
              <a:t>The 2009 Maldives Demographic and Health Survey (MDHS) is the first DHS conducted in Maldives. The MDHS was carried out by the Ministry of Health and Family (MOHF).</a:t>
            </a:r>
            <a:br>
              <a:rPr lang="en-GB" sz="2400" kern="1200" dirty="0" smtClean="0">
                <a:solidFill>
                  <a:srgbClr val="080808"/>
                </a:solidFill>
                <a:effectLst/>
                <a:latin typeface="Calibri"/>
                <a:ea typeface="+mn-ea"/>
                <a:cs typeface="+mn-cs"/>
              </a:rPr>
            </a:br>
            <a:r>
              <a:rPr lang="en-GB" sz="2400" kern="1200" dirty="0" smtClean="0">
                <a:solidFill>
                  <a:srgbClr val="080808"/>
                </a:solidFill>
                <a:effectLst/>
                <a:latin typeface="Calibri"/>
                <a:ea typeface="+mn-ea"/>
                <a:cs typeface="+mn-cs"/>
              </a:rPr>
              <a:t> </a:t>
            </a:r>
            <a:endParaRPr lang="en-US" dirty="0" smtClean="0">
              <a:effectLst/>
            </a:endParaRPr>
          </a:p>
          <a:p>
            <a:pPr marL="0" algn="ctr" rtl="0" eaLnBrk="1" latinLnBrk="0" hangingPunct="1">
              <a:spcBef>
                <a:spcPts val="0"/>
              </a:spcBef>
              <a:spcAft>
                <a:spcPts val="0"/>
              </a:spcAft>
            </a:pPr>
            <a:r>
              <a:rPr lang="en-US" sz="2400" kern="1200" dirty="0" smtClean="0">
                <a:solidFill>
                  <a:srgbClr val="080808"/>
                </a:solidFill>
                <a:effectLst/>
                <a:latin typeface="Calibri"/>
                <a:ea typeface="+mn-ea"/>
                <a:cs typeface="+mn-cs"/>
              </a:rPr>
              <a:t>ICF Macro, an ICF International company, provided technical assistance through every phase of the survey. </a:t>
            </a:r>
            <a:br>
              <a:rPr lang="en-US" sz="2400" kern="1200" dirty="0" smtClean="0">
                <a:solidFill>
                  <a:srgbClr val="080808"/>
                </a:solidFill>
                <a:effectLst/>
                <a:latin typeface="Calibri"/>
                <a:ea typeface="+mn-ea"/>
                <a:cs typeface="+mn-cs"/>
              </a:rPr>
            </a:br>
            <a:endParaRPr lang="en-US" dirty="0" smtClean="0">
              <a:effectLst/>
            </a:endParaRPr>
          </a:p>
          <a:p>
            <a:pPr marL="0" algn="ctr" rtl="0" eaLnBrk="1" latinLnBrk="0" hangingPunct="1">
              <a:spcBef>
                <a:spcPts val="0"/>
              </a:spcBef>
              <a:spcAft>
                <a:spcPts val="0"/>
              </a:spcAft>
            </a:pPr>
            <a:r>
              <a:rPr lang="en-US" sz="2400" kern="1200" dirty="0" smtClean="0">
                <a:solidFill>
                  <a:srgbClr val="080808"/>
                </a:solidFill>
                <a:effectLst/>
                <a:latin typeface="Calibri"/>
                <a:ea typeface="+mn-ea"/>
                <a:cs typeface="+mn-cs"/>
              </a:rPr>
              <a:t>Funding for the MDHS was received from </a:t>
            </a:r>
            <a:r>
              <a:rPr lang="en-GB" sz="2400" kern="1200" dirty="0" smtClean="0">
                <a:solidFill>
                  <a:srgbClr val="080808"/>
                </a:solidFill>
                <a:effectLst/>
                <a:latin typeface="Calibri"/>
                <a:ea typeface="+mn-ea"/>
                <a:cs typeface="+mn-cs"/>
              </a:rPr>
              <a:t>the government of Maldives, UNFPA, the United Nations Children’s Fund (UNICEF), and the World Health Organisation (WHO).</a:t>
            </a:r>
            <a:endParaRPr lang="en-US" dirty="0" smtClean="0">
              <a:effectLst/>
            </a:endParaRP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normAutofit fontScale="90000"/>
          </a:bodyPr>
          <a:lstStyle/>
          <a:p>
            <a:r>
              <a:rPr lang="en-US" sz="4000" dirty="0" smtClean="0">
                <a:solidFill>
                  <a:schemeClr val="tx2"/>
                </a:solidFill>
              </a:rPr>
              <a:t>Objectives</a:t>
            </a:r>
            <a:endParaRPr lang="en-US" sz="4000"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fontScale="70000" lnSpcReduction="20000"/>
          </a:bodyPr>
          <a:lstStyle/>
          <a:p>
            <a:pPr>
              <a:buNone/>
            </a:pPr>
            <a:r>
              <a:rPr lang="en-GB" sz="3400" dirty="0" smtClean="0">
                <a:solidFill>
                  <a:schemeClr val="tx2"/>
                </a:solidFill>
              </a:rPr>
              <a:t>Provide data on: fertility, marital status, sexual activity, family planning awareness and use, breastfeeding practices, nutrition of women and young children, childhood mortality, maternal and child health, and awareness and behaviour regarding AIDS and other sexually transmitted infections. </a:t>
            </a:r>
          </a:p>
          <a:p>
            <a:pPr>
              <a:buNone/>
            </a:pPr>
            <a:endParaRPr lang="en-GB" sz="3400" dirty="0" smtClean="0">
              <a:solidFill>
                <a:schemeClr val="tx2"/>
              </a:solidFill>
            </a:endParaRPr>
          </a:p>
          <a:p>
            <a:pPr>
              <a:buNone/>
            </a:pPr>
            <a:r>
              <a:rPr lang="en-GB" sz="3400" dirty="0" smtClean="0">
                <a:solidFill>
                  <a:schemeClr val="tx2"/>
                </a:solidFill>
              </a:rPr>
              <a:t>Collect data on physical disability among those age 5 and older, developmental disability among young children, support for early learning, children at work, the impact of the tsunami of 2004, health expenditures, and physical activity levels of adults age 65 and older. </a:t>
            </a:r>
          </a:p>
          <a:p>
            <a:pPr>
              <a:buNone/>
            </a:pPr>
            <a:endParaRPr lang="en-GB" sz="3400" dirty="0" smtClean="0">
              <a:solidFill>
                <a:schemeClr val="tx2"/>
              </a:solidFill>
            </a:endParaRPr>
          </a:p>
          <a:p>
            <a:pPr>
              <a:buNone/>
            </a:pPr>
            <a:r>
              <a:rPr lang="en-GB" sz="3400" dirty="0" smtClean="0">
                <a:solidFill>
                  <a:schemeClr val="tx2"/>
                </a:solidFill>
              </a:rPr>
              <a:t>Assess additional features of blood pressure, diabetes, heart attack, and stroke.</a:t>
            </a:r>
            <a:endParaRPr lang="en-US" sz="3400" dirty="0" smtClean="0">
              <a:solidFill>
                <a:schemeClr val="tx2"/>
              </a:solidFill>
            </a:endParaRPr>
          </a:p>
          <a:p>
            <a:pPr>
              <a:buNone/>
            </a:pPr>
            <a:endParaRPr lang="en-US" dirty="0"/>
          </a:p>
        </p:txBody>
      </p:sp>
      <p:sp>
        <p:nvSpPr>
          <p:cNvPr id="4" name="Rectangle 3"/>
          <p:cNvSpPr/>
          <p:nvPr/>
        </p:nvSpPr>
        <p:spPr>
          <a:xfrm>
            <a:off x="533400" y="838200"/>
            <a:ext cx="7924800" cy="646331"/>
          </a:xfrm>
          <a:prstGeom prst="rect">
            <a:avLst/>
          </a:prstGeom>
        </p:spPr>
        <p:txBody>
          <a:bodyPr wrap="square">
            <a:spAutoFit/>
          </a:bodyPr>
          <a:lstStyle/>
          <a:p>
            <a:r>
              <a:rPr lang="en-US" dirty="0" smtClean="0"/>
              <a:t>The 2009 MDHS was designed to provide data to monitor the population and health situation in Maldives.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dirty="0" smtClean="0">
                <a:solidFill>
                  <a:schemeClr val="tx2"/>
                </a:solidFill>
              </a:rPr>
              <a:t>2009 MDHS Regions &amp; Sample Design</a:t>
            </a:r>
            <a:endParaRPr lang="en-US" dirty="0">
              <a:solidFill>
                <a:schemeClr val="tx2"/>
              </a:solidFill>
            </a:endParaRPr>
          </a:p>
        </p:txBody>
      </p:sp>
      <p:sp>
        <p:nvSpPr>
          <p:cNvPr id="3" name="Content Placeholder 2"/>
          <p:cNvSpPr>
            <a:spLocks noGrp="1"/>
          </p:cNvSpPr>
          <p:nvPr>
            <p:ph idx="1"/>
          </p:nvPr>
        </p:nvSpPr>
        <p:spPr>
          <a:xfrm>
            <a:off x="4495800" y="770854"/>
            <a:ext cx="4419600" cy="5782346"/>
          </a:xfrm>
        </p:spPr>
        <p:txBody>
          <a:bodyPr>
            <a:normAutofit fontScale="92500"/>
          </a:bodyPr>
          <a:lstStyle/>
          <a:p>
            <a:pPr marL="0" lvl="0" indent="0">
              <a:lnSpc>
                <a:spcPct val="75000"/>
              </a:lnSpc>
              <a:spcBef>
                <a:spcPct val="10000"/>
              </a:spcBef>
              <a:spcAft>
                <a:spcPct val="45000"/>
              </a:spcAft>
              <a:buNone/>
            </a:pPr>
            <a:r>
              <a:rPr lang="en-US" sz="2400" b="1" dirty="0">
                <a:solidFill>
                  <a:srgbClr val="080808"/>
                </a:solidFill>
              </a:rPr>
              <a:t>Sampling frame: </a:t>
            </a:r>
            <a:r>
              <a:rPr lang="en-GB" sz="2400" dirty="0">
                <a:solidFill>
                  <a:srgbClr val="080808"/>
                </a:solidFill>
              </a:rPr>
              <a:t>The 2006 Maldives Population and Housing Census 2006</a:t>
            </a:r>
            <a:endParaRPr lang="en-US" sz="2400" dirty="0">
              <a:solidFill>
                <a:srgbClr val="080808"/>
              </a:solidFill>
            </a:endParaRPr>
          </a:p>
          <a:p>
            <a:pPr marL="0" lvl="0" indent="0">
              <a:lnSpc>
                <a:spcPct val="75000"/>
              </a:lnSpc>
              <a:spcBef>
                <a:spcPct val="10000"/>
              </a:spcBef>
              <a:spcAft>
                <a:spcPct val="45000"/>
              </a:spcAft>
              <a:buNone/>
            </a:pPr>
            <a:r>
              <a:rPr lang="en-US" sz="2400" b="1" dirty="0">
                <a:solidFill>
                  <a:srgbClr val="080808"/>
                </a:solidFill>
              </a:rPr>
              <a:t>First stage: </a:t>
            </a:r>
            <a:r>
              <a:rPr lang="en-US" sz="2400" dirty="0">
                <a:solidFill>
                  <a:srgbClr val="080808"/>
                </a:solidFill>
              </a:rPr>
              <a:t>270 census blocks selected  </a:t>
            </a:r>
          </a:p>
          <a:p>
            <a:pPr marL="0" lvl="0" indent="0">
              <a:lnSpc>
                <a:spcPct val="75000"/>
              </a:lnSpc>
              <a:spcBef>
                <a:spcPct val="10000"/>
              </a:spcBef>
              <a:spcAft>
                <a:spcPct val="45000"/>
              </a:spcAft>
              <a:buNone/>
            </a:pPr>
            <a:r>
              <a:rPr lang="en-US" sz="2400" b="1" dirty="0">
                <a:solidFill>
                  <a:srgbClr val="080808"/>
                </a:solidFill>
              </a:rPr>
              <a:t>Second stage: </a:t>
            </a:r>
            <a:r>
              <a:rPr lang="en-US" sz="2400" dirty="0">
                <a:solidFill>
                  <a:srgbClr val="080808"/>
                </a:solidFill>
              </a:rPr>
              <a:t>systematic sampling of households from each census block selected; final sample of 6,443 households</a:t>
            </a:r>
          </a:p>
          <a:p>
            <a:pPr lvl="0">
              <a:defRPr/>
            </a:pPr>
            <a:r>
              <a:rPr lang="en-GB" sz="2400" dirty="0">
                <a:solidFill>
                  <a:srgbClr val="080808"/>
                </a:solidFill>
              </a:rPr>
              <a:t>The MDHS sample is a nationally representative sample.</a:t>
            </a:r>
          </a:p>
          <a:p>
            <a:pPr lvl="0">
              <a:defRPr/>
            </a:pPr>
            <a:r>
              <a:rPr lang="en-US" sz="2400" dirty="0">
                <a:solidFill>
                  <a:srgbClr val="080808"/>
                </a:solidFill>
              </a:rPr>
              <a:t>It</a:t>
            </a:r>
            <a:r>
              <a:rPr lang="en-GB" sz="2400" dirty="0">
                <a:solidFill>
                  <a:srgbClr val="080808"/>
                </a:solidFill>
              </a:rPr>
              <a:t> was designed to provide estimates for the country as a whole, for urban and rural areas, for the six geographical regions, and for key indicators for each of the atolls of the country. </a:t>
            </a:r>
          </a:p>
          <a:p>
            <a:pPr lvl="0">
              <a:defRPr/>
            </a:pPr>
            <a:endParaRPr lang="en-US" sz="2400" dirty="0">
              <a:solidFill>
                <a:srgbClr val="F58220"/>
              </a:solidFill>
            </a:endParaRPr>
          </a:p>
          <a:p>
            <a:endParaRPr lang="en-US" dirty="0"/>
          </a:p>
        </p:txBody>
      </p:sp>
      <p:pic>
        <p:nvPicPr>
          <p:cNvPr id="7" name="Picture 2" descr="Map of Maldives"/>
          <p:cNvPicPr>
            <a:picLocks noChangeAspect="1" noChangeArrowheads="1"/>
          </p:cNvPicPr>
          <p:nvPr/>
        </p:nvPicPr>
        <p:blipFill>
          <a:blip r:embed="rId2" cstate="print"/>
          <a:srcRect/>
          <a:stretch>
            <a:fillRect/>
          </a:stretch>
        </p:blipFill>
        <p:spPr bwMode="auto">
          <a:xfrm>
            <a:off x="152400" y="703509"/>
            <a:ext cx="4278047" cy="554489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descr="Image of survey questions related to disability"/>
          <p:cNvPicPr>
            <a:picLocks noChangeAspect="1" noChangeArrowheads="1"/>
          </p:cNvPicPr>
          <p:nvPr/>
        </p:nvPicPr>
        <p:blipFill>
          <a:blip r:embed="rId2" cstate="print"/>
          <a:srcRect/>
          <a:stretch>
            <a:fillRect/>
          </a:stretch>
        </p:blipFill>
        <p:spPr bwMode="auto">
          <a:xfrm>
            <a:off x="304798" y="207264"/>
            <a:ext cx="8534401" cy="644347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Image of additional survey questions related to disability"/>
          <p:cNvPicPr>
            <a:picLocks noChangeAspect="1" noChangeArrowheads="1"/>
          </p:cNvPicPr>
          <p:nvPr/>
        </p:nvPicPr>
        <p:blipFill>
          <a:blip r:embed="rId2" cstate="print"/>
          <a:srcRect/>
          <a:stretch>
            <a:fillRect/>
          </a:stretch>
        </p:blipFill>
        <p:spPr bwMode="auto">
          <a:xfrm>
            <a:off x="338711" y="685800"/>
            <a:ext cx="8652889" cy="571499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descr="Bar chart showing percentage of household members 5 years and above by domain with level of difficulty"/>
          <p:cNvPicPr>
            <a:picLocks noChangeAspect="1" noChangeArrowheads="1"/>
          </p:cNvPicPr>
          <p:nvPr/>
        </p:nvPicPr>
        <p:blipFill>
          <a:blip r:embed="rId2" cstate="print"/>
          <a:srcRect/>
          <a:stretch>
            <a:fillRect/>
          </a:stretch>
        </p:blipFill>
        <p:spPr bwMode="auto">
          <a:xfrm>
            <a:off x="228600" y="457200"/>
            <a:ext cx="8684575" cy="5335367"/>
          </a:xfrm>
          <a:prstGeom prst="rect">
            <a:avLst/>
          </a:prstGeom>
          <a:noFill/>
          <a:ln w="9525">
            <a:noFill/>
            <a:miter lim="800000"/>
            <a:headEnd/>
            <a:tailEnd/>
          </a:ln>
          <a:effectLst/>
        </p:spPr>
      </p:pic>
      <p:sp>
        <p:nvSpPr>
          <p:cNvPr id="4" name="Oval 3"/>
          <p:cNvSpPr/>
          <p:nvPr/>
        </p:nvSpPr>
        <p:spPr>
          <a:xfrm>
            <a:off x="1219200" y="1676400"/>
            <a:ext cx="3810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6172200" y="3124200"/>
            <a:ext cx="3810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876800" y="3429000"/>
            <a:ext cx="3810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7" name="Picture 3" descr="Table showing prevalence of at least one function being reported at the specified level of functioning"/>
          <p:cNvPicPr>
            <a:picLocks noChangeAspect="1" noChangeArrowheads="1"/>
          </p:cNvPicPr>
          <p:nvPr/>
        </p:nvPicPr>
        <p:blipFill>
          <a:blip r:embed="rId3"/>
          <a:srcRect/>
          <a:stretch>
            <a:fillRect/>
          </a:stretch>
        </p:blipFill>
        <p:spPr bwMode="auto">
          <a:xfrm>
            <a:off x="228600" y="5867400"/>
            <a:ext cx="5988050" cy="7493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amond(in)">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Bar chart showing percentage of household members 5-14 years by domain with level of difficulty"/>
          <p:cNvPicPr>
            <a:picLocks noChangeAspect="1" noChangeArrowheads="1"/>
          </p:cNvPicPr>
          <p:nvPr/>
        </p:nvPicPr>
        <p:blipFill>
          <a:blip r:embed="rId2" cstate="print"/>
          <a:srcRect/>
          <a:stretch>
            <a:fillRect/>
          </a:stretch>
        </p:blipFill>
        <p:spPr bwMode="auto">
          <a:xfrm>
            <a:off x="76199" y="228600"/>
            <a:ext cx="8763002" cy="5528539"/>
          </a:xfrm>
          <a:prstGeom prst="rect">
            <a:avLst/>
          </a:prstGeom>
          <a:noFill/>
          <a:ln w="9525">
            <a:noFill/>
            <a:miter lim="800000"/>
            <a:headEnd/>
            <a:tailEnd/>
          </a:ln>
          <a:effectLst/>
        </p:spPr>
      </p:pic>
      <p:sp>
        <p:nvSpPr>
          <p:cNvPr id="3" name="Oval 2"/>
          <p:cNvSpPr/>
          <p:nvPr/>
        </p:nvSpPr>
        <p:spPr>
          <a:xfrm>
            <a:off x="914400" y="1143000"/>
            <a:ext cx="3810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724400" y="2133600"/>
            <a:ext cx="3810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429000" y="2895600"/>
            <a:ext cx="3810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Table showing prevalence of at least one function being reported at the specified level of functioning"/>
          <p:cNvPicPr>
            <a:picLocks noChangeAspect="1" noChangeArrowheads="1"/>
          </p:cNvPicPr>
          <p:nvPr/>
        </p:nvPicPr>
        <p:blipFill>
          <a:blip r:embed="rId3"/>
          <a:srcRect/>
          <a:stretch>
            <a:fillRect/>
          </a:stretch>
        </p:blipFill>
        <p:spPr bwMode="auto">
          <a:xfrm>
            <a:off x="228599" y="5867400"/>
            <a:ext cx="7307451" cy="9144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diamond(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Bar chart showing percentage of household members 15-49 years by domain with level of difficulty"/>
          <p:cNvPicPr>
            <a:picLocks noChangeAspect="1" noChangeArrowheads="1"/>
          </p:cNvPicPr>
          <p:nvPr/>
        </p:nvPicPr>
        <p:blipFill>
          <a:blip r:embed="rId2" cstate="print"/>
          <a:srcRect/>
          <a:stretch>
            <a:fillRect/>
          </a:stretch>
        </p:blipFill>
        <p:spPr bwMode="auto">
          <a:xfrm>
            <a:off x="228600" y="381001"/>
            <a:ext cx="8686800" cy="5352472"/>
          </a:xfrm>
          <a:prstGeom prst="rect">
            <a:avLst/>
          </a:prstGeom>
          <a:noFill/>
          <a:ln w="9525">
            <a:noFill/>
            <a:miter lim="800000"/>
            <a:headEnd/>
            <a:tailEnd/>
          </a:ln>
          <a:effectLst/>
        </p:spPr>
      </p:pic>
      <p:sp>
        <p:nvSpPr>
          <p:cNvPr id="3" name="Oval 2"/>
          <p:cNvSpPr/>
          <p:nvPr/>
        </p:nvSpPr>
        <p:spPr>
          <a:xfrm>
            <a:off x="1066800" y="1143000"/>
            <a:ext cx="3810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724400" y="3048000"/>
            <a:ext cx="3810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6019800" y="3124200"/>
            <a:ext cx="3810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Table showing prevalence of at least one function being reported at the specified level of functioning"/>
          <p:cNvPicPr>
            <a:picLocks noChangeAspect="1" noChangeArrowheads="1"/>
          </p:cNvPicPr>
          <p:nvPr/>
        </p:nvPicPr>
        <p:blipFill>
          <a:blip r:embed="rId3"/>
          <a:srcRect/>
          <a:stretch>
            <a:fillRect/>
          </a:stretch>
        </p:blipFill>
        <p:spPr bwMode="auto">
          <a:xfrm>
            <a:off x="228600" y="5791200"/>
            <a:ext cx="7307450" cy="9144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diamond(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theme/theme1.xml><?xml version="1.0" encoding="utf-8"?>
<a:theme xmlns:a="http://schemas.openxmlformats.org/drawingml/2006/main" name="Office Theme">
  <a:themeElements>
    <a:clrScheme name="Maldives">
      <a:dk1>
        <a:srgbClr val="F5822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Maldives">
      <a:dk1>
        <a:srgbClr val="F58220"/>
      </a:dk1>
      <a:lt1>
        <a:sysClr val="window" lastClr="FFFFFF"/>
      </a:lt1>
      <a:dk2>
        <a:srgbClr val="080808"/>
      </a:dk2>
      <a:lt2>
        <a:srgbClr val="DCB184"/>
      </a:lt2>
      <a:accent1>
        <a:srgbClr val="C1865C"/>
      </a:accent1>
      <a:accent2>
        <a:srgbClr val="FDF9C9"/>
      </a:accent2>
      <a:accent3>
        <a:srgbClr val="634035"/>
      </a:accent3>
      <a:accent4>
        <a:srgbClr val="DDBF9B"/>
      </a:accent4>
      <a:accent5>
        <a:srgbClr val="CE672F"/>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499</TotalTime>
  <Words>258</Words>
  <Application>Microsoft Office PowerPoint</Application>
  <PresentationFormat>On-screen Show (4:3)</PresentationFormat>
  <Paragraphs>18</Paragraphs>
  <Slides>14</Slides>
  <Notes>0</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Office Theme</vt:lpstr>
      <vt:lpstr>Custom Design</vt:lpstr>
      <vt:lpstr>2009 Maldives Demographic  and Health Survey</vt:lpstr>
      <vt:lpstr>The 2009 Maldives Demographic and Health Survey (MDHS) is the first DHS conducted in Maldives. The MDHS was carried out by the Ministry of Health and Family (MOHF).   ICF Macro, an ICF International company, provided technical assistance through every phase of the survey.   Funding for the MDHS was received from the government of Maldives, UNFPA, the United Nations Children’s Fund (UNICEF), and the World Health Organisation (WHO). </vt:lpstr>
      <vt:lpstr>Objectives</vt:lpstr>
      <vt:lpstr>2009 MDHS Regions &amp; Sample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24394</dc:creator>
  <cp:lastModifiedBy>CDC User</cp:lastModifiedBy>
  <cp:revision>100</cp:revision>
  <dcterms:created xsi:type="dcterms:W3CDTF">2010-09-28T12:56:06Z</dcterms:created>
  <dcterms:modified xsi:type="dcterms:W3CDTF">2013-04-09T13:55:03Z</dcterms:modified>
</cp:coreProperties>
</file>