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57" r:id="rId2"/>
    <p:sldId id="258" r:id="rId3"/>
    <p:sldId id="287" r:id="rId4"/>
    <p:sldId id="259" r:id="rId5"/>
    <p:sldId id="260" r:id="rId6"/>
    <p:sldId id="261" r:id="rId7"/>
    <p:sldId id="262" r:id="rId8"/>
    <p:sldId id="263" r:id="rId9"/>
    <p:sldId id="265" r:id="rId10"/>
    <p:sldId id="267" r:id="rId11"/>
    <p:sldId id="288" r:id="rId12"/>
    <p:sldId id="266" r:id="rId13"/>
    <p:sldId id="277" r:id="rId14"/>
    <p:sldId id="273" r:id="rId15"/>
    <p:sldId id="274" r:id="rId16"/>
    <p:sldId id="268" r:id="rId17"/>
    <p:sldId id="275" r:id="rId18"/>
    <p:sldId id="279" r:id="rId19"/>
    <p:sldId id="280" r:id="rId20"/>
    <p:sldId id="281" r:id="rId21"/>
    <p:sldId id="284" r:id="rId22"/>
    <p:sldId id="269" r:id="rId23"/>
    <p:sldId id="282" r:id="rId24"/>
    <p:sldId id="285" r:id="rId25"/>
    <p:sldId id="286" r:id="rId26"/>
    <p:sldId id="270" r:id="rId27"/>
    <p:sldId id="271" r:id="rId28"/>
    <p:sldId id="272" r:id="rId29"/>
    <p:sldId id="289" r:id="rId30"/>
    <p:sldId id="278" r:id="rId31"/>
    <p:sldId id="283" r:id="rId32"/>
    <p:sldId id="276" r:id="rId33"/>
    <p:sldId id="290"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8" autoAdjust="0"/>
    <p:restoredTop sz="86439" autoAdjust="0"/>
  </p:normalViewPr>
  <p:slideViewPr>
    <p:cSldViewPr>
      <p:cViewPr varScale="1">
        <p:scale>
          <a:sx n="63" d="100"/>
          <a:sy n="63" d="100"/>
        </p:scale>
        <p:origin x="-1350" y="-108"/>
      </p:cViewPr>
      <p:guideLst>
        <p:guide orient="horz" pos="2160"/>
        <p:guide pos="2880"/>
      </p:guideLst>
    </p:cSldViewPr>
  </p:slideViewPr>
  <p:outlineViewPr>
    <p:cViewPr>
      <p:scale>
        <a:sx n="33" d="100"/>
        <a:sy n="33" d="100"/>
      </p:scale>
      <p:origin x="0" y="10133"/>
    </p:cViewPr>
  </p:outlineViewPr>
  <p:notesTextViewPr>
    <p:cViewPr>
      <p:scale>
        <a:sx n="100" d="100"/>
        <a:sy n="100" d="100"/>
      </p:scale>
      <p:origin x="0" y="0"/>
    </p:cViewPr>
  </p:notesTextViewPr>
  <p:sorterViewPr>
    <p:cViewPr>
      <p:scale>
        <a:sx n="66" d="100"/>
        <a:sy n="66" d="100"/>
      </p:scale>
      <p:origin x="0" y="108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6E3BBF-8B3E-4ECD-AA51-FD232142935F}" type="doc">
      <dgm:prSet loTypeId="urn:microsoft.com/office/officeart/2005/8/layout/venn2" loCatId="relationship" qsTypeId="urn:microsoft.com/office/officeart/2005/8/quickstyle/simple1" qsCatId="simple" csTypeId="urn:microsoft.com/office/officeart/2005/8/colors/accent0_2" csCatId="mainScheme" phldr="1"/>
      <dgm:spPr/>
      <dgm:t>
        <a:bodyPr/>
        <a:lstStyle/>
        <a:p>
          <a:endParaRPr lang="en-US"/>
        </a:p>
      </dgm:t>
    </dgm:pt>
    <dgm:pt modelId="{642A4A2A-63FA-46A6-AEBB-E7774624511F}">
      <dgm:prSet phldrT="[Text]"/>
      <dgm:spPr>
        <a:solidFill>
          <a:schemeClr val="accent1">
            <a:lumMod val="20000"/>
            <a:lumOff val="80000"/>
          </a:schemeClr>
        </a:solidFill>
        <a:ln w="76200">
          <a:solidFill>
            <a:schemeClr val="accent1">
              <a:lumMod val="50000"/>
            </a:schemeClr>
          </a:solidFill>
        </a:ln>
      </dgm:spPr>
      <dgm:t>
        <a:bodyPr/>
        <a:lstStyle/>
        <a:p>
          <a:r>
            <a:rPr lang="en-US" dirty="0" smtClean="0"/>
            <a:t>Beyond the Home Community</a:t>
          </a:r>
          <a:endParaRPr lang="en-US" dirty="0"/>
        </a:p>
      </dgm:t>
      <dgm:extLst>
        <a:ext uri="{E40237B7-FDA0-4F09-8148-C483321AD2D9}">
          <dgm14:cNvPr xmlns:dgm14="http://schemas.microsoft.com/office/drawing/2010/diagram" id="0" name="" descr="Venn Diagram showing the hierarchy of where we spend our time: home, immediate community, larger community, and beyond the home community"/>
        </a:ext>
      </dgm:extLst>
    </dgm:pt>
    <dgm:pt modelId="{7F70CDD6-3ED6-45D9-9DB8-C2E174D96B9E}" type="parTrans" cxnId="{618C5CE4-27CF-4C64-BD06-EAAF0CF667B3}">
      <dgm:prSet/>
      <dgm:spPr/>
      <dgm:t>
        <a:bodyPr/>
        <a:lstStyle/>
        <a:p>
          <a:endParaRPr lang="en-US"/>
        </a:p>
      </dgm:t>
    </dgm:pt>
    <dgm:pt modelId="{7BB722BE-56E8-4DFB-8389-58D895CD41F6}" type="sibTrans" cxnId="{618C5CE4-27CF-4C64-BD06-EAAF0CF667B3}">
      <dgm:prSet/>
      <dgm:spPr/>
      <dgm:t>
        <a:bodyPr/>
        <a:lstStyle/>
        <a:p>
          <a:endParaRPr lang="en-US"/>
        </a:p>
      </dgm:t>
    </dgm:pt>
    <dgm:pt modelId="{35F0ED82-B69A-446B-9A5A-473637A9FA5D}">
      <dgm:prSet phldrT="[Text]"/>
      <dgm:spPr>
        <a:solidFill>
          <a:schemeClr val="accent1">
            <a:lumMod val="40000"/>
            <a:lumOff val="60000"/>
          </a:schemeClr>
        </a:solidFill>
        <a:ln w="38100">
          <a:solidFill>
            <a:schemeClr val="accent1">
              <a:lumMod val="50000"/>
            </a:schemeClr>
          </a:solidFill>
        </a:ln>
      </dgm:spPr>
      <dgm:t>
        <a:bodyPr/>
        <a:lstStyle/>
        <a:p>
          <a:r>
            <a:rPr lang="en-US" dirty="0" smtClean="0"/>
            <a:t>Larger Community       </a:t>
          </a:r>
          <a:endParaRPr lang="en-US" dirty="0"/>
        </a:p>
      </dgm:t>
      <dgm:extLst>
        <a:ext uri="{E40237B7-FDA0-4F09-8148-C483321AD2D9}">
          <dgm14:cNvPr xmlns:dgm14="http://schemas.microsoft.com/office/drawing/2010/diagram" id="0" name="" descr="Venn Diagram showing the hierarchy of where we spend our time: home, immediate community, larger community, and beyond the home community"/>
        </a:ext>
      </dgm:extLst>
    </dgm:pt>
    <dgm:pt modelId="{90839FC4-4A33-4D8B-ADD2-6196FFC853D1}" type="parTrans" cxnId="{219DD6FB-368A-45C4-B5CC-922BEB7F6B47}">
      <dgm:prSet/>
      <dgm:spPr/>
      <dgm:t>
        <a:bodyPr/>
        <a:lstStyle/>
        <a:p>
          <a:endParaRPr lang="en-US"/>
        </a:p>
      </dgm:t>
    </dgm:pt>
    <dgm:pt modelId="{5C2E5E64-89DD-49D2-B2E0-715D306CC71A}" type="sibTrans" cxnId="{219DD6FB-368A-45C4-B5CC-922BEB7F6B47}">
      <dgm:prSet/>
      <dgm:spPr/>
      <dgm:t>
        <a:bodyPr/>
        <a:lstStyle/>
        <a:p>
          <a:endParaRPr lang="en-US"/>
        </a:p>
      </dgm:t>
    </dgm:pt>
    <dgm:pt modelId="{904A8765-F89F-4D1A-8AE7-54426DB37EC0}">
      <dgm:prSet phldrT="[Text]"/>
      <dgm:spPr>
        <a:solidFill>
          <a:schemeClr val="accent1">
            <a:lumMod val="60000"/>
            <a:lumOff val="40000"/>
          </a:schemeClr>
        </a:solidFill>
        <a:ln w="38100">
          <a:solidFill>
            <a:schemeClr val="accent1">
              <a:lumMod val="50000"/>
            </a:schemeClr>
          </a:solidFill>
        </a:ln>
      </dgm:spPr>
      <dgm:t>
        <a:bodyPr/>
        <a:lstStyle/>
        <a:p>
          <a:r>
            <a:rPr lang="en-US" dirty="0" smtClean="0"/>
            <a:t> Immediate Community</a:t>
          </a:r>
          <a:endParaRPr lang="en-US" dirty="0"/>
        </a:p>
      </dgm:t>
      <dgm:extLst>
        <a:ext uri="{E40237B7-FDA0-4F09-8148-C483321AD2D9}">
          <dgm14:cNvPr xmlns:dgm14="http://schemas.microsoft.com/office/drawing/2010/diagram" id="0" name="" descr="Venn Diagram showing the hierarchy of where we spend our time: home, immediate community, larger community, and beyond the home community"/>
        </a:ext>
      </dgm:extLst>
    </dgm:pt>
    <dgm:pt modelId="{4D490822-8D16-4252-8AED-038C67E23C7E}" type="sibTrans" cxnId="{48DACD3F-07AB-4A03-B69C-32EAFE7A8292}">
      <dgm:prSet/>
      <dgm:spPr/>
      <dgm:t>
        <a:bodyPr/>
        <a:lstStyle/>
        <a:p>
          <a:endParaRPr lang="en-US"/>
        </a:p>
      </dgm:t>
    </dgm:pt>
    <dgm:pt modelId="{819BD9E7-A99F-479D-AA27-40DC7A139BDF}" type="parTrans" cxnId="{48DACD3F-07AB-4A03-B69C-32EAFE7A8292}">
      <dgm:prSet/>
      <dgm:spPr/>
      <dgm:t>
        <a:bodyPr/>
        <a:lstStyle/>
        <a:p>
          <a:endParaRPr lang="en-US"/>
        </a:p>
      </dgm:t>
    </dgm:pt>
    <dgm:pt modelId="{8A18A375-C3A6-467F-9F6D-02F3242F287C}">
      <dgm:prSet phldrT="[Text]"/>
      <dgm:spPr>
        <a:solidFill>
          <a:schemeClr val="accent1">
            <a:lumMod val="75000"/>
          </a:schemeClr>
        </a:solidFill>
        <a:ln w="38100">
          <a:solidFill>
            <a:schemeClr val="accent1">
              <a:lumMod val="50000"/>
            </a:schemeClr>
          </a:solidFill>
        </a:ln>
      </dgm:spPr>
      <dgm:t>
        <a:bodyPr/>
        <a:lstStyle/>
        <a:p>
          <a:r>
            <a:rPr lang="en-US" dirty="0" smtClean="0"/>
            <a:t>Home</a:t>
          </a:r>
          <a:endParaRPr lang="en-US" dirty="0"/>
        </a:p>
      </dgm:t>
      <dgm:extLst>
        <a:ext uri="{E40237B7-FDA0-4F09-8148-C483321AD2D9}">
          <dgm14:cNvPr xmlns:dgm14="http://schemas.microsoft.com/office/drawing/2010/diagram" id="0" name="" descr="Venn Diagram showing the hierarchy of where we spend our time: home, immediate community, larger community, and beyond the home community"/>
        </a:ext>
      </dgm:extLst>
    </dgm:pt>
    <dgm:pt modelId="{C6D72BEF-695B-4E6A-B892-7444ACFFB239}" type="sibTrans" cxnId="{F5CD2BD5-9A5A-42AC-93BE-1C937AA9051D}">
      <dgm:prSet/>
      <dgm:spPr/>
      <dgm:t>
        <a:bodyPr/>
        <a:lstStyle/>
        <a:p>
          <a:endParaRPr lang="en-US"/>
        </a:p>
      </dgm:t>
    </dgm:pt>
    <dgm:pt modelId="{82E5D84D-C1F1-40A7-9BF8-480C10911421}" type="parTrans" cxnId="{F5CD2BD5-9A5A-42AC-93BE-1C937AA9051D}">
      <dgm:prSet/>
      <dgm:spPr/>
      <dgm:t>
        <a:bodyPr/>
        <a:lstStyle/>
        <a:p>
          <a:endParaRPr lang="en-US"/>
        </a:p>
      </dgm:t>
    </dgm:pt>
    <dgm:pt modelId="{6D1F4A5B-F164-4B80-84C1-3EF56647D55E}" type="pres">
      <dgm:prSet presAssocID="{E16E3BBF-8B3E-4ECD-AA51-FD232142935F}" presName="Name0" presStyleCnt="0">
        <dgm:presLayoutVars>
          <dgm:chMax val="7"/>
          <dgm:resizeHandles val="exact"/>
        </dgm:presLayoutVars>
      </dgm:prSet>
      <dgm:spPr/>
      <dgm:t>
        <a:bodyPr/>
        <a:lstStyle/>
        <a:p>
          <a:endParaRPr lang="en-US"/>
        </a:p>
      </dgm:t>
    </dgm:pt>
    <dgm:pt modelId="{7CD1D425-691B-4344-828A-BCED1C102A8C}" type="pres">
      <dgm:prSet presAssocID="{E16E3BBF-8B3E-4ECD-AA51-FD232142935F}" presName="comp1" presStyleCnt="0"/>
      <dgm:spPr/>
    </dgm:pt>
    <dgm:pt modelId="{369AA445-7846-4C93-BF0D-769B96371130}" type="pres">
      <dgm:prSet presAssocID="{E16E3BBF-8B3E-4ECD-AA51-FD232142935F}" presName="circle1" presStyleLbl="node1" presStyleIdx="0" presStyleCnt="4"/>
      <dgm:spPr/>
      <dgm:t>
        <a:bodyPr/>
        <a:lstStyle/>
        <a:p>
          <a:endParaRPr lang="en-US"/>
        </a:p>
      </dgm:t>
    </dgm:pt>
    <dgm:pt modelId="{B1EB2301-D154-4A5E-801E-3F75061BDA46}" type="pres">
      <dgm:prSet presAssocID="{E16E3BBF-8B3E-4ECD-AA51-FD232142935F}" presName="c1text" presStyleLbl="node1" presStyleIdx="0" presStyleCnt="4">
        <dgm:presLayoutVars>
          <dgm:bulletEnabled val="1"/>
        </dgm:presLayoutVars>
      </dgm:prSet>
      <dgm:spPr/>
      <dgm:t>
        <a:bodyPr/>
        <a:lstStyle/>
        <a:p>
          <a:endParaRPr lang="en-US"/>
        </a:p>
      </dgm:t>
    </dgm:pt>
    <dgm:pt modelId="{A8E8B8BC-53FE-4AF0-A989-ECF9FD2C0956}" type="pres">
      <dgm:prSet presAssocID="{E16E3BBF-8B3E-4ECD-AA51-FD232142935F}" presName="comp2" presStyleCnt="0"/>
      <dgm:spPr/>
    </dgm:pt>
    <dgm:pt modelId="{137F577E-BBF3-4E88-A5C1-24115A87C8B7}" type="pres">
      <dgm:prSet presAssocID="{E16E3BBF-8B3E-4ECD-AA51-FD232142935F}" presName="circle2" presStyleLbl="node1" presStyleIdx="1" presStyleCnt="4"/>
      <dgm:spPr/>
      <dgm:t>
        <a:bodyPr/>
        <a:lstStyle/>
        <a:p>
          <a:endParaRPr lang="en-US"/>
        </a:p>
      </dgm:t>
    </dgm:pt>
    <dgm:pt modelId="{7DC408D0-0554-4902-850D-08CC8254F363}" type="pres">
      <dgm:prSet presAssocID="{E16E3BBF-8B3E-4ECD-AA51-FD232142935F}" presName="c2text" presStyleLbl="node1" presStyleIdx="1" presStyleCnt="4">
        <dgm:presLayoutVars>
          <dgm:bulletEnabled val="1"/>
        </dgm:presLayoutVars>
      </dgm:prSet>
      <dgm:spPr/>
      <dgm:t>
        <a:bodyPr/>
        <a:lstStyle/>
        <a:p>
          <a:endParaRPr lang="en-US"/>
        </a:p>
      </dgm:t>
    </dgm:pt>
    <dgm:pt modelId="{6C5BEC48-D843-4B40-B057-293898C8A1DA}" type="pres">
      <dgm:prSet presAssocID="{E16E3BBF-8B3E-4ECD-AA51-FD232142935F}" presName="comp3" presStyleCnt="0"/>
      <dgm:spPr/>
    </dgm:pt>
    <dgm:pt modelId="{DD456BF9-D01F-45E9-99D0-5AE6E870A59E}" type="pres">
      <dgm:prSet presAssocID="{E16E3BBF-8B3E-4ECD-AA51-FD232142935F}" presName="circle3" presStyleLbl="node1" presStyleIdx="2" presStyleCnt="4"/>
      <dgm:spPr/>
      <dgm:t>
        <a:bodyPr/>
        <a:lstStyle/>
        <a:p>
          <a:endParaRPr lang="en-US"/>
        </a:p>
      </dgm:t>
    </dgm:pt>
    <dgm:pt modelId="{34B5522D-FF76-439B-A1FA-9BA092347ED7}" type="pres">
      <dgm:prSet presAssocID="{E16E3BBF-8B3E-4ECD-AA51-FD232142935F}" presName="c3text" presStyleLbl="node1" presStyleIdx="2" presStyleCnt="4">
        <dgm:presLayoutVars>
          <dgm:bulletEnabled val="1"/>
        </dgm:presLayoutVars>
      </dgm:prSet>
      <dgm:spPr/>
      <dgm:t>
        <a:bodyPr/>
        <a:lstStyle/>
        <a:p>
          <a:endParaRPr lang="en-US"/>
        </a:p>
      </dgm:t>
    </dgm:pt>
    <dgm:pt modelId="{4F9292CB-F87F-4D3A-8C9A-0E52EA271ADB}" type="pres">
      <dgm:prSet presAssocID="{E16E3BBF-8B3E-4ECD-AA51-FD232142935F}" presName="comp4" presStyleCnt="0"/>
      <dgm:spPr/>
    </dgm:pt>
    <dgm:pt modelId="{ABF1E5A9-6891-42C7-A6C5-5EA600FD217D}" type="pres">
      <dgm:prSet presAssocID="{E16E3BBF-8B3E-4ECD-AA51-FD232142935F}" presName="circle4" presStyleLbl="node1" presStyleIdx="3" presStyleCnt="4"/>
      <dgm:spPr/>
      <dgm:t>
        <a:bodyPr/>
        <a:lstStyle/>
        <a:p>
          <a:endParaRPr lang="en-US"/>
        </a:p>
      </dgm:t>
    </dgm:pt>
    <dgm:pt modelId="{49E59765-A8C5-412D-9B28-9E3FC0295366}" type="pres">
      <dgm:prSet presAssocID="{E16E3BBF-8B3E-4ECD-AA51-FD232142935F}" presName="c4text" presStyleLbl="node1" presStyleIdx="3" presStyleCnt="4">
        <dgm:presLayoutVars>
          <dgm:bulletEnabled val="1"/>
        </dgm:presLayoutVars>
      </dgm:prSet>
      <dgm:spPr/>
      <dgm:t>
        <a:bodyPr/>
        <a:lstStyle/>
        <a:p>
          <a:endParaRPr lang="en-US"/>
        </a:p>
      </dgm:t>
    </dgm:pt>
  </dgm:ptLst>
  <dgm:cxnLst>
    <dgm:cxn modelId="{618C5CE4-27CF-4C64-BD06-EAAF0CF667B3}" srcId="{E16E3BBF-8B3E-4ECD-AA51-FD232142935F}" destId="{642A4A2A-63FA-46A6-AEBB-E7774624511F}" srcOrd="0" destOrd="0" parTransId="{7F70CDD6-3ED6-45D9-9DB8-C2E174D96B9E}" sibTransId="{7BB722BE-56E8-4DFB-8389-58D895CD41F6}"/>
    <dgm:cxn modelId="{8BAEF486-6932-4A5C-9C00-031A2A1B6007}" type="presOf" srcId="{642A4A2A-63FA-46A6-AEBB-E7774624511F}" destId="{369AA445-7846-4C93-BF0D-769B96371130}" srcOrd="0" destOrd="0" presId="urn:microsoft.com/office/officeart/2005/8/layout/venn2"/>
    <dgm:cxn modelId="{59BDC4B7-E994-4B59-8851-7E5CEE8CCF62}" type="presOf" srcId="{E16E3BBF-8B3E-4ECD-AA51-FD232142935F}" destId="{6D1F4A5B-F164-4B80-84C1-3EF56647D55E}" srcOrd="0" destOrd="0" presId="urn:microsoft.com/office/officeart/2005/8/layout/venn2"/>
    <dgm:cxn modelId="{219DD6FB-368A-45C4-B5CC-922BEB7F6B47}" srcId="{E16E3BBF-8B3E-4ECD-AA51-FD232142935F}" destId="{35F0ED82-B69A-446B-9A5A-473637A9FA5D}" srcOrd="1" destOrd="0" parTransId="{90839FC4-4A33-4D8B-ADD2-6196FFC853D1}" sibTransId="{5C2E5E64-89DD-49D2-B2E0-715D306CC71A}"/>
    <dgm:cxn modelId="{0AB850A7-CCCB-4249-82CC-6911E4D040D0}" type="presOf" srcId="{904A8765-F89F-4D1A-8AE7-54426DB37EC0}" destId="{DD456BF9-D01F-45E9-99D0-5AE6E870A59E}" srcOrd="0" destOrd="0" presId="urn:microsoft.com/office/officeart/2005/8/layout/venn2"/>
    <dgm:cxn modelId="{F6715AFD-92D2-470E-A2CF-C5C78E4749D6}" type="presOf" srcId="{35F0ED82-B69A-446B-9A5A-473637A9FA5D}" destId="{7DC408D0-0554-4902-850D-08CC8254F363}" srcOrd="1" destOrd="0" presId="urn:microsoft.com/office/officeart/2005/8/layout/venn2"/>
    <dgm:cxn modelId="{F5CD2BD5-9A5A-42AC-93BE-1C937AA9051D}" srcId="{E16E3BBF-8B3E-4ECD-AA51-FD232142935F}" destId="{8A18A375-C3A6-467F-9F6D-02F3242F287C}" srcOrd="3" destOrd="0" parTransId="{82E5D84D-C1F1-40A7-9BF8-480C10911421}" sibTransId="{C6D72BEF-695B-4E6A-B892-7444ACFFB239}"/>
    <dgm:cxn modelId="{C7BAB74B-16A9-49A2-9419-F8BF167FA804}" type="presOf" srcId="{8A18A375-C3A6-467F-9F6D-02F3242F287C}" destId="{ABF1E5A9-6891-42C7-A6C5-5EA600FD217D}" srcOrd="0" destOrd="0" presId="urn:microsoft.com/office/officeart/2005/8/layout/venn2"/>
    <dgm:cxn modelId="{319089C7-D8B6-4B60-80EF-E13145A635AB}" type="presOf" srcId="{642A4A2A-63FA-46A6-AEBB-E7774624511F}" destId="{B1EB2301-D154-4A5E-801E-3F75061BDA46}" srcOrd="1" destOrd="0" presId="urn:microsoft.com/office/officeart/2005/8/layout/venn2"/>
    <dgm:cxn modelId="{5E12BB84-28C2-48D2-90B2-AEA551343B9E}" type="presOf" srcId="{8A18A375-C3A6-467F-9F6D-02F3242F287C}" destId="{49E59765-A8C5-412D-9B28-9E3FC0295366}" srcOrd="1" destOrd="0" presId="urn:microsoft.com/office/officeart/2005/8/layout/venn2"/>
    <dgm:cxn modelId="{030DCDEE-9E1C-4E59-A9E8-00A0A5522D80}" type="presOf" srcId="{35F0ED82-B69A-446B-9A5A-473637A9FA5D}" destId="{137F577E-BBF3-4E88-A5C1-24115A87C8B7}" srcOrd="0" destOrd="0" presId="urn:microsoft.com/office/officeart/2005/8/layout/venn2"/>
    <dgm:cxn modelId="{A72C3F1E-0C46-43D1-A66E-ED2DD79B3B63}" type="presOf" srcId="{904A8765-F89F-4D1A-8AE7-54426DB37EC0}" destId="{34B5522D-FF76-439B-A1FA-9BA092347ED7}" srcOrd="1" destOrd="0" presId="urn:microsoft.com/office/officeart/2005/8/layout/venn2"/>
    <dgm:cxn modelId="{48DACD3F-07AB-4A03-B69C-32EAFE7A8292}" srcId="{E16E3BBF-8B3E-4ECD-AA51-FD232142935F}" destId="{904A8765-F89F-4D1A-8AE7-54426DB37EC0}" srcOrd="2" destOrd="0" parTransId="{819BD9E7-A99F-479D-AA27-40DC7A139BDF}" sibTransId="{4D490822-8D16-4252-8AED-038C67E23C7E}"/>
    <dgm:cxn modelId="{60F2A423-E65E-4A11-BAE9-025D96E9FD7E}" type="presParOf" srcId="{6D1F4A5B-F164-4B80-84C1-3EF56647D55E}" destId="{7CD1D425-691B-4344-828A-BCED1C102A8C}" srcOrd="0" destOrd="0" presId="urn:microsoft.com/office/officeart/2005/8/layout/venn2"/>
    <dgm:cxn modelId="{7BE66193-3171-4A00-A72F-24387E6AA79A}" type="presParOf" srcId="{7CD1D425-691B-4344-828A-BCED1C102A8C}" destId="{369AA445-7846-4C93-BF0D-769B96371130}" srcOrd="0" destOrd="0" presId="urn:microsoft.com/office/officeart/2005/8/layout/venn2"/>
    <dgm:cxn modelId="{8DD1536C-099D-46CE-ACBE-5F63B95340D5}" type="presParOf" srcId="{7CD1D425-691B-4344-828A-BCED1C102A8C}" destId="{B1EB2301-D154-4A5E-801E-3F75061BDA46}" srcOrd="1" destOrd="0" presId="urn:microsoft.com/office/officeart/2005/8/layout/venn2"/>
    <dgm:cxn modelId="{6B091ECF-C663-455D-9C09-74933A1EDC70}" type="presParOf" srcId="{6D1F4A5B-F164-4B80-84C1-3EF56647D55E}" destId="{A8E8B8BC-53FE-4AF0-A989-ECF9FD2C0956}" srcOrd="1" destOrd="0" presId="urn:microsoft.com/office/officeart/2005/8/layout/venn2"/>
    <dgm:cxn modelId="{0CB9816A-26FD-4A05-B963-D4A042E113E1}" type="presParOf" srcId="{A8E8B8BC-53FE-4AF0-A989-ECF9FD2C0956}" destId="{137F577E-BBF3-4E88-A5C1-24115A87C8B7}" srcOrd="0" destOrd="0" presId="urn:microsoft.com/office/officeart/2005/8/layout/venn2"/>
    <dgm:cxn modelId="{1F3E87CF-D7F2-4341-BB7A-1D6A5B737C06}" type="presParOf" srcId="{A8E8B8BC-53FE-4AF0-A989-ECF9FD2C0956}" destId="{7DC408D0-0554-4902-850D-08CC8254F363}" srcOrd="1" destOrd="0" presId="urn:microsoft.com/office/officeart/2005/8/layout/venn2"/>
    <dgm:cxn modelId="{A729510A-F2C9-4A39-8C7F-F6C4303A530F}" type="presParOf" srcId="{6D1F4A5B-F164-4B80-84C1-3EF56647D55E}" destId="{6C5BEC48-D843-4B40-B057-293898C8A1DA}" srcOrd="2" destOrd="0" presId="urn:microsoft.com/office/officeart/2005/8/layout/venn2"/>
    <dgm:cxn modelId="{48F307E6-FF6B-4E82-9E32-EDF6015B2070}" type="presParOf" srcId="{6C5BEC48-D843-4B40-B057-293898C8A1DA}" destId="{DD456BF9-D01F-45E9-99D0-5AE6E870A59E}" srcOrd="0" destOrd="0" presId="urn:microsoft.com/office/officeart/2005/8/layout/venn2"/>
    <dgm:cxn modelId="{DFC7B296-4AEF-4419-87DC-F0674684CE00}" type="presParOf" srcId="{6C5BEC48-D843-4B40-B057-293898C8A1DA}" destId="{34B5522D-FF76-439B-A1FA-9BA092347ED7}" srcOrd="1" destOrd="0" presId="urn:microsoft.com/office/officeart/2005/8/layout/venn2"/>
    <dgm:cxn modelId="{F8547565-B38F-4F54-B78F-C7DD68628E7C}" type="presParOf" srcId="{6D1F4A5B-F164-4B80-84C1-3EF56647D55E}" destId="{4F9292CB-F87F-4D3A-8C9A-0E52EA271ADB}" srcOrd="3" destOrd="0" presId="urn:microsoft.com/office/officeart/2005/8/layout/venn2"/>
    <dgm:cxn modelId="{3D9D469A-513D-4B60-A2CA-42AB5AE8FF09}" type="presParOf" srcId="{4F9292CB-F87F-4D3A-8C9A-0E52EA271ADB}" destId="{ABF1E5A9-6891-42C7-A6C5-5EA600FD217D}" srcOrd="0" destOrd="0" presId="urn:microsoft.com/office/officeart/2005/8/layout/venn2"/>
    <dgm:cxn modelId="{965338BE-93CA-4381-A705-8CAEA6A6A734}" type="presParOf" srcId="{4F9292CB-F87F-4D3A-8C9A-0E52EA271ADB}" destId="{49E59765-A8C5-412D-9B28-9E3FC0295366}" srcOrd="1" destOrd="0" presId="urn:microsoft.com/office/officeart/2005/8/layout/ven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69EA53-CB02-476D-9F1F-0E74487AB1C4}" type="datetimeFigureOut">
              <a:rPr lang="en-US" smtClean="0"/>
              <a:pPr/>
              <a:t>4/5/2013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8ECAD8-9DCD-47C8-8F41-1DBA8B9097EC}" type="slidenum">
              <a:rPr lang="en-US" smtClean="0"/>
              <a:pPr/>
              <a:t>‹#›</a:t>
            </a:fld>
            <a:endParaRPr lang="en-US"/>
          </a:p>
        </p:txBody>
      </p:sp>
    </p:spTree>
    <p:extLst>
      <p:ext uri="{BB962C8B-B14F-4D97-AF65-F5344CB8AC3E}">
        <p14:creationId xmlns:p14="http://schemas.microsoft.com/office/powerpoint/2010/main" val="3034115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E567F15-9569-4E26-9F91-4EA2D1291F00}"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E567F15-9569-4E26-9F91-4EA2D1291F00}"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ECAD8-9DCD-47C8-8F41-1DBA8B9097EC}"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E567F15-9569-4E26-9F91-4EA2D1291F00}"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ECAD8-9DCD-47C8-8F41-1DBA8B9097EC}"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ECAD8-9DCD-47C8-8F41-1DBA8B9097EC}"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ECAD8-9DCD-47C8-8F41-1DBA8B9097EC}"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E567F15-9569-4E26-9F91-4EA2D1291F00}"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ECAD8-9DCD-47C8-8F41-1DBA8B9097EC}"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ECAD8-9DCD-47C8-8F41-1DBA8B9097EC}"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ECAD8-9DCD-47C8-8F41-1DBA8B9097EC}"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E567F15-9569-4E26-9F91-4EA2D1291F00}"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ECAD8-9DCD-47C8-8F41-1DBA8B9097EC}"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ECAD8-9DCD-47C8-8F41-1DBA8B9097EC}"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E567F15-9569-4E26-9F91-4EA2D1291F00}"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ECAD8-9DCD-47C8-8F41-1DBA8B9097EC}"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ECAD8-9DCD-47C8-8F41-1DBA8B9097EC}"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ECAD8-9DCD-47C8-8F41-1DBA8B9097EC}"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E567F15-9569-4E26-9F91-4EA2D1291F00}"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E567F15-9569-4E26-9F91-4EA2D1291F00}"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E567F15-9569-4E26-9F91-4EA2D1291F00}"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ECAD8-9DCD-47C8-8F41-1DBA8B9097EC}"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ECAD8-9DCD-47C8-8F41-1DBA8B9097EC}"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ECAD8-9DCD-47C8-8F41-1DBA8B9097EC}"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ECAD8-9DCD-47C8-8F41-1DBA8B9097EC}"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E567F15-9569-4E26-9F91-4EA2D1291F00}" type="slidenum">
              <a:rPr lang="en-US" smtClean="0"/>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ECAD8-9DCD-47C8-8F41-1DBA8B9097EC}" type="slidenum">
              <a:rPr lang="en-US" smtClean="0"/>
              <a:pPr/>
              <a:t>33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E567F15-9569-4E26-9F91-4EA2D1291F00}"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E567F15-9569-4E26-9F91-4EA2D1291F00}"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E567F15-9569-4E26-9F91-4EA2D1291F00}"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E567F15-9569-4E26-9F91-4EA2D1291F00}"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E567F15-9569-4E26-9F91-4EA2D1291F00}"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E567F15-9569-4E26-9F91-4EA2D1291F00}"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2AD3ACF8-390F-4CB8-957B-BF8EC6C160C3}" type="datetimeFigureOut">
              <a:rPr lang="en-US" smtClean="0"/>
              <a:pPr/>
              <a:t>4/5/2013</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1A3FA1B9-3FF8-4192-8562-6E54C61F29C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D3ACF8-390F-4CB8-957B-BF8EC6C160C3}" type="datetimeFigureOut">
              <a:rPr lang="en-US" smtClean="0"/>
              <a:pPr/>
              <a:t>4/5/2013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3FA1B9-3FF8-4192-8562-6E54C61F29C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D3ACF8-390F-4CB8-957B-BF8EC6C160C3}" type="datetimeFigureOut">
              <a:rPr lang="en-US" smtClean="0"/>
              <a:pPr/>
              <a:t>4/5/2013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3FA1B9-3FF8-4192-8562-6E54C61F29C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2AD3ACF8-390F-4CB8-957B-BF8EC6C160C3}" type="datetimeFigureOut">
              <a:rPr lang="en-US" smtClean="0"/>
              <a:pPr/>
              <a:t>4/5/2013</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1A3FA1B9-3FF8-4192-8562-6E54C61F29C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2AD3ACF8-390F-4CB8-957B-BF8EC6C160C3}" type="datetimeFigureOut">
              <a:rPr lang="en-US" smtClean="0"/>
              <a:pPr/>
              <a:t>4/5/2013</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1A3FA1B9-3FF8-4192-8562-6E54C61F29CB}"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2AD3ACF8-390F-4CB8-957B-BF8EC6C160C3}" type="datetimeFigureOut">
              <a:rPr lang="en-US" smtClean="0"/>
              <a:pPr/>
              <a:t>4/5/2013</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1A3FA1B9-3FF8-4192-8562-6E54C61F29C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2AD3ACF8-390F-4CB8-957B-BF8EC6C160C3}" type="datetimeFigureOut">
              <a:rPr lang="en-US" smtClean="0"/>
              <a:pPr/>
              <a:t>4/5/2013</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1A3FA1B9-3FF8-4192-8562-6E54C61F29C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AD3ACF8-390F-4CB8-957B-BF8EC6C160C3}" type="datetimeFigureOut">
              <a:rPr lang="en-US" smtClean="0"/>
              <a:pPr/>
              <a:t>4/5/2013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3FA1B9-3FF8-4192-8562-6E54C61F29C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2AD3ACF8-390F-4CB8-957B-BF8EC6C160C3}" type="datetimeFigureOut">
              <a:rPr lang="en-US" smtClean="0"/>
              <a:pPr/>
              <a:t>4/5/2013</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1A3FA1B9-3FF8-4192-8562-6E54C61F29C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2AD3ACF8-390F-4CB8-957B-BF8EC6C160C3}" type="datetimeFigureOut">
              <a:rPr lang="en-US" smtClean="0"/>
              <a:pPr/>
              <a:t>4/5/2013</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1A3FA1B9-3FF8-4192-8562-6E54C61F29C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2AD3ACF8-390F-4CB8-957B-BF8EC6C160C3}" type="datetimeFigureOut">
              <a:rPr lang="en-US" smtClean="0"/>
              <a:pPr/>
              <a:t>4/5/2013</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1A3FA1B9-3FF8-4192-8562-6E54C61F29C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2AD3ACF8-390F-4CB8-957B-BF8EC6C160C3}" type="datetimeFigureOut">
              <a:rPr lang="en-US" smtClean="0"/>
              <a:pPr/>
              <a:t>4/5/2013</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1A3FA1B9-3FF8-4192-8562-6E54C61F29C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mailto:B.altman@verizon.net"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Setting the Focus of Environmental Measurement</a:t>
            </a:r>
            <a:endParaRPr lang="en-US" dirty="0"/>
          </a:p>
        </p:txBody>
      </p:sp>
      <p:sp>
        <p:nvSpPr>
          <p:cNvPr id="3" name="Subtitle 2"/>
          <p:cNvSpPr>
            <a:spLocks noGrp="1"/>
          </p:cNvSpPr>
          <p:nvPr>
            <p:ph type="subTitle" idx="1"/>
          </p:nvPr>
        </p:nvSpPr>
        <p:spPr/>
        <p:txBody>
          <a:bodyPr/>
          <a:lstStyle/>
          <a:p>
            <a:r>
              <a:rPr lang="en-US" dirty="0" smtClean="0"/>
              <a:t>Barbara M. Altman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 to the Group</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Measurement of environment which focuses on a descriptive approach to physical structural, experience of discrimination and accessibility of commonly used services can be provided across nations.</a:t>
            </a:r>
          </a:p>
          <a:p>
            <a:r>
              <a:rPr lang="en-US" dirty="0" smtClean="0"/>
              <a:t>Identifying service and structural areas which have high rates of barriers in a particular country can focus the individual nations on improvements which will facilitate equalization of opportunity</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An Examination of Measurement Alternatives</a:t>
            </a:r>
            <a:endParaRPr lang="en-US" dirty="0"/>
          </a:p>
        </p:txBody>
      </p:sp>
      <p:sp>
        <p:nvSpPr>
          <p:cNvPr id="5" name="Subtitle 4"/>
          <p:cNvSpPr>
            <a:spLocks noGrp="1"/>
          </p:cNvSpPr>
          <p:nvPr>
            <p:ph type="subTitle" idx="1"/>
          </p:nvPr>
        </p:nvSpPr>
        <p:spPr/>
        <p:txBody>
          <a:bodyPr/>
          <a:lstStyle/>
          <a:p>
            <a:r>
              <a:rPr lang="en-US" dirty="0" smtClean="0"/>
              <a:t>With Draft Examples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Approach is least Influenced by Cultural Norms?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Cross cultural measurement is difficult</a:t>
            </a:r>
          </a:p>
          <a:p>
            <a:r>
              <a:rPr lang="en-US" dirty="0" smtClean="0"/>
              <a:t>Initial question development of short set focused on person – while person’s behavior may be different cross-culturally, people are all the same.</a:t>
            </a:r>
          </a:p>
          <a:p>
            <a:r>
              <a:rPr lang="en-US" dirty="0" smtClean="0"/>
              <a:t>However, building styles, transportation, are all different cross culturally </a:t>
            </a:r>
            <a:r>
              <a:rPr lang="en-US" b="1" dirty="0" smtClean="0">
                <a:solidFill>
                  <a:schemeClr val="accent1">
                    <a:lumMod val="75000"/>
                  </a:schemeClr>
                </a:solidFill>
              </a:rPr>
              <a:t>but</a:t>
            </a:r>
            <a:r>
              <a:rPr lang="en-US" dirty="0" smtClean="0"/>
              <a:t> they serve the same purposes, transporting, housing, providing access to merchandise, protection, etc.</a:t>
            </a:r>
          </a:p>
          <a:p>
            <a:r>
              <a:rPr lang="en-US" dirty="0" smtClean="0"/>
              <a:t>Comparisons can be made across common </a:t>
            </a:r>
            <a:r>
              <a:rPr lang="en-US" i="1" dirty="0" smtClean="0">
                <a:solidFill>
                  <a:schemeClr val="accent1">
                    <a:lumMod val="60000"/>
                    <a:lumOff val="40000"/>
                  </a:schemeClr>
                </a:solidFill>
              </a:rPr>
              <a:t>facilities/locations</a:t>
            </a:r>
            <a:r>
              <a:rPr lang="en-US" dirty="0" smtClean="0"/>
              <a:t> (housing);</a:t>
            </a:r>
            <a:r>
              <a:rPr lang="en-US" i="1" dirty="0" smtClean="0">
                <a:solidFill>
                  <a:schemeClr val="accent3">
                    <a:lumMod val="60000"/>
                    <a:lumOff val="40000"/>
                  </a:schemeClr>
                </a:solidFill>
              </a:rPr>
              <a:t>common services </a:t>
            </a:r>
            <a:r>
              <a:rPr lang="en-US" dirty="0" smtClean="0"/>
              <a:t>(transportation) and </a:t>
            </a:r>
            <a:r>
              <a:rPr lang="en-US" i="1" dirty="0" smtClean="0">
                <a:solidFill>
                  <a:schemeClr val="accent4">
                    <a:lumMod val="60000"/>
                    <a:lumOff val="40000"/>
                  </a:schemeClr>
                </a:solidFill>
              </a:rPr>
              <a:t>common activities </a:t>
            </a:r>
            <a:r>
              <a:rPr lang="en-US" dirty="0" smtClean="0"/>
              <a:t>(IADLs).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Use a Participation Focus on Environment</a:t>
            </a:r>
            <a:endParaRPr lang="en-US" dirty="0"/>
          </a:p>
        </p:txBody>
      </p:sp>
      <p:sp>
        <p:nvSpPr>
          <p:cNvPr id="3" name="Content Placeholder 2"/>
          <p:cNvSpPr>
            <a:spLocks noGrp="1"/>
          </p:cNvSpPr>
          <p:nvPr>
            <p:ph idx="1"/>
          </p:nvPr>
        </p:nvSpPr>
        <p:spPr/>
        <p:txBody>
          <a:bodyPr/>
          <a:lstStyle/>
          <a:p>
            <a:r>
              <a:rPr lang="en-US" dirty="0" smtClean="0"/>
              <a:t>Comparisons can be made across 	</a:t>
            </a:r>
          </a:p>
          <a:p>
            <a:pPr lvl="1"/>
            <a:r>
              <a:rPr lang="en-US" dirty="0" smtClean="0"/>
              <a:t>Common </a:t>
            </a:r>
            <a:r>
              <a:rPr lang="en-US" dirty="0" smtClean="0">
                <a:solidFill>
                  <a:schemeClr val="accent1">
                    <a:lumMod val="60000"/>
                    <a:lumOff val="40000"/>
                  </a:schemeClr>
                </a:solidFill>
              </a:rPr>
              <a:t>Facilities/locations</a:t>
            </a:r>
            <a:r>
              <a:rPr lang="en-US" dirty="0" smtClean="0"/>
              <a:t> (housing) – places people use for activities</a:t>
            </a:r>
          </a:p>
          <a:p>
            <a:pPr lvl="1"/>
            <a:r>
              <a:rPr lang="en-US" dirty="0" smtClean="0"/>
              <a:t>Common </a:t>
            </a:r>
            <a:r>
              <a:rPr lang="en-US" dirty="0" smtClean="0">
                <a:solidFill>
                  <a:schemeClr val="accent3">
                    <a:lumMod val="60000"/>
                    <a:lumOff val="40000"/>
                  </a:schemeClr>
                </a:solidFill>
              </a:rPr>
              <a:t>Services</a:t>
            </a:r>
            <a:r>
              <a:rPr lang="en-US" dirty="0" smtClean="0"/>
              <a:t> (transportation) –services people use to get to or accomplish activities</a:t>
            </a:r>
          </a:p>
          <a:p>
            <a:pPr lvl="1"/>
            <a:r>
              <a:rPr lang="en-US" dirty="0" smtClean="0"/>
              <a:t>Common </a:t>
            </a:r>
            <a:r>
              <a:rPr lang="en-US" dirty="0" smtClean="0">
                <a:solidFill>
                  <a:schemeClr val="accent4">
                    <a:lumMod val="60000"/>
                    <a:lumOff val="40000"/>
                  </a:schemeClr>
                </a:solidFill>
              </a:rPr>
              <a:t>Activities</a:t>
            </a:r>
            <a:r>
              <a:rPr lang="en-US" dirty="0" smtClean="0"/>
              <a:t> (routine activities) – specific activities themselves which may or may not have environmental barriers/supports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Organizing Choices for Environmental Measurement Focus – Common Activities</a:t>
            </a:r>
            <a:endParaRPr lang="en-US" sz="3600" dirty="0"/>
          </a:p>
        </p:txBody>
      </p:sp>
      <p:sp>
        <p:nvSpPr>
          <p:cNvPr id="3" name="Content Placeholder 2"/>
          <p:cNvSpPr>
            <a:spLocks noGrp="1"/>
          </p:cNvSpPr>
          <p:nvPr>
            <p:ph idx="1"/>
          </p:nvPr>
        </p:nvSpPr>
        <p:spPr/>
        <p:txBody>
          <a:bodyPr>
            <a:normAutofit fontScale="92500" lnSpcReduction="20000"/>
          </a:bodyPr>
          <a:lstStyle/>
          <a:p>
            <a:r>
              <a:rPr lang="en-US" dirty="0" smtClean="0"/>
              <a:t>Participation seems to be a promising  orientation for an environmental focus if we base our questions on common everyday activities such as –</a:t>
            </a:r>
          </a:p>
          <a:p>
            <a:pPr lvl="1"/>
            <a:r>
              <a:rPr lang="en-US" dirty="0" smtClean="0"/>
              <a:t>Maintaining a home and family</a:t>
            </a:r>
          </a:p>
          <a:p>
            <a:pPr lvl="1"/>
            <a:r>
              <a:rPr lang="en-US" dirty="0" smtClean="0"/>
              <a:t>Purchasing or providing food, clothing and other essentials</a:t>
            </a:r>
          </a:p>
          <a:p>
            <a:pPr lvl="1"/>
            <a:r>
              <a:rPr lang="en-US" dirty="0" smtClean="0"/>
              <a:t>Interacting with extended family,  neighbors or friends</a:t>
            </a:r>
          </a:p>
          <a:p>
            <a:pPr lvl="1"/>
            <a:r>
              <a:rPr lang="en-US" dirty="0" smtClean="0"/>
              <a:t>Taking care of health needs</a:t>
            </a:r>
          </a:p>
          <a:p>
            <a:pPr lvl="1"/>
            <a:r>
              <a:rPr lang="en-US" dirty="0" smtClean="0"/>
              <a:t>Fulfilling community obligations </a:t>
            </a:r>
          </a:p>
          <a:p>
            <a:pPr lvl="1"/>
            <a:r>
              <a:rPr lang="en-US" b="1" i="1" dirty="0" smtClean="0">
                <a:solidFill>
                  <a:schemeClr val="accent1">
                    <a:lumMod val="60000"/>
                    <a:lumOff val="40000"/>
                  </a:schemeClr>
                </a:solidFill>
              </a:rPr>
              <a:t>Working</a:t>
            </a:r>
          </a:p>
          <a:p>
            <a:pPr lvl="1"/>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Word about Work Environments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Work is one of the areas that can differ substantially cross-culturally.</a:t>
            </a:r>
          </a:p>
          <a:p>
            <a:r>
              <a:rPr lang="en-US" dirty="0" smtClean="0"/>
              <a:t>Not only are there numerous different occupations/jobs that are developed based on cultural need, but even jobs that are more commonly found across nations may be carried out in a different way or different setting.</a:t>
            </a:r>
          </a:p>
          <a:p>
            <a:r>
              <a:rPr lang="en-US" dirty="0" smtClean="0"/>
              <a:t>Work is a very important participation activity, but measurement of environmental factors are too complex at this time.</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Hierarchy of Where We Spend Our Time?</a:t>
            </a:r>
            <a:endParaRPr lang="en-US" dirty="0"/>
          </a:p>
        </p:txBody>
      </p:sp>
      <p:sp>
        <p:nvSpPr>
          <p:cNvPr id="3" name="Content Placeholder 2"/>
          <p:cNvSpPr>
            <a:spLocks noGrp="1"/>
          </p:cNvSpPr>
          <p:nvPr>
            <p:ph idx="1"/>
          </p:nvPr>
        </p:nvSpPr>
        <p:spPr>
          <a:xfrm>
            <a:off x="6248400" y="1676400"/>
            <a:ext cx="2743200" cy="4572000"/>
          </a:xfrm>
        </p:spPr>
        <p:txBody>
          <a:bodyPr/>
          <a:lstStyle/>
          <a:p>
            <a:pPr marL="0" lvl="0" indent="0">
              <a:spcBef>
                <a:spcPts val="0"/>
              </a:spcBef>
              <a:buClrTx/>
              <a:buSzTx/>
              <a:buNone/>
            </a:pPr>
            <a:r>
              <a:rPr lang="en-US" sz="1800" b="1" dirty="0">
                <a:solidFill>
                  <a:prstClr val="white"/>
                </a:solidFill>
              </a:rPr>
              <a:t>How much time spent in various areas of the community can influence which environments have the most impact</a:t>
            </a:r>
            <a:endParaRPr lang="en-US" sz="1800" dirty="0">
              <a:solidFill>
                <a:prstClr val="white"/>
              </a:solidFill>
            </a:endParaRPr>
          </a:p>
          <a:p>
            <a:endParaRPr lang="en-US" dirty="0"/>
          </a:p>
        </p:txBody>
      </p:sp>
      <p:graphicFrame>
        <p:nvGraphicFramePr>
          <p:cNvPr id="4" name="Diagram 3" descr="Venn Diagram showing the hierarchy of where we spend our time: home, immediate community, larger community, and beyond the home community"/>
          <p:cNvGraphicFramePr/>
          <p:nvPr>
            <p:extLst>
              <p:ext uri="{D42A27DB-BD31-4B8C-83A1-F6EECF244321}">
                <p14:modId xmlns:p14="http://schemas.microsoft.com/office/powerpoint/2010/main" val="2303467081"/>
              </p:ext>
            </p:extLst>
          </p:nvPr>
        </p:nvGraphicFramePr>
        <p:xfrm>
          <a:off x="457200" y="1752600"/>
          <a:ext cx="6477000" cy="485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to Focus Questions Based on Common Activities</a:t>
            </a:r>
            <a:endParaRPr lang="en-US" dirty="0"/>
          </a:p>
        </p:txBody>
      </p:sp>
      <p:sp>
        <p:nvSpPr>
          <p:cNvPr id="3" name="Content Placeholder 2"/>
          <p:cNvSpPr>
            <a:spLocks noGrp="1"/>
          </p:cNvSpPr>
          <p:nvPr>
            <p:ph idx="1"/>
          </p:nvPr>
        </p:nvSpPr>
        <p:spPr/>
        <p:txBody>
          <a:bodyPr/>
          <a:lstStyle/>
          <a:p>
            <a:r>
              <a:rPr lang="en-US" dirty="0" smtClean="0"/>
              <a:t>The figure depicting where we spend our time is one way to organize the approach to where to focus the questions.</a:t>
            </a:r>
          </a:p>
          <a:p>
            <a:r>
              <a:rPr lang="en-US" dirty="0" smtClean="0"/>
              <a:t>However, in order to encompass the full variety of possible activity we may want to cover the range of locations or the types of services.</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Draft Sample Questions Focusing on Common Activities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Do you have any difficulty doing the following activities because of where the activity takes  place or problems getting there.</a:t>
            </a:r>
          </a:p>
          <a:p>
            <a:pPr lvl="1"/>
            <a:r>
              <a:rPr lang="en-US" dirty="0" smtClean="0"/>
              <a:t>Shopping for groceries</a:t>
            </a:r>
          </a:p>
          <a:p>
            <a:pPr lvl="1"/>
            <a:r>
              <a:rPr lang="en-US" dirty="0" smtClean="0"/>
              <a:t>Visiting the Doctor</a:t>
            </a:r>
          </a:p>
          <a:p>
            <a:pPr lvl="1"/>
            <a:r>
              <a:rPr lang="en-US" dirty="0" smtClean="0"/>
              <a:t>Getting together with friends</a:t>
            </a:r>
          </a:p>
          <a:p>
            <a:pPr lvl="1"/>
            <a:r>
              <a:rPr lang="en-US" dirty="0" smtClean="0"/>
              <a:t>Going to a movie</a:t>
            </a:r>
          </a:p>
          <a:p>
            <a:pPr lvl="1"/>
            <a:r>
              <a:rPr lang="en-US" dirty="0" smtClean="0"/>
              <a:t>Attending religious services</a:t>
            </a:r>
          </a:p>
          <a:p>
            <a:pPr lvl="1"/>
            <a:r>
              <a:rPr lang="en-US" dirty="0" smtClean="0"/>
              <a:t>Voting in elections</a:t>
            </a:r>
          </a:p>
          <a:p>
            <a:pPr lvl="1"/>
            <a:r>
              <a:rPr lang="en-US" dirty="0" smtClean="0"/>
              <a:t>Other – suggestions welcome</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Draft Sample Questions Focusing on Common Activities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What aspects of the store environment make it difficult for you to shop for groceries?</a:t>
            </a:r>
          </a:p>
          <a:p>
            <a:pPr lvl="1"/>
            <a:r>
              <a:rPr lang="en-US" dirty="0" smtClean="0"/>
              <a:t>No transportation to store/market.</a:t>
            </a:r>
          </a:p>
          <a:p>
            <a:pPr lvl="1"/>
            <a:r>
              <a:rPr lang="en-US" dirty="0" smtClean="0"/>
              <a:t>Distances  in store/market are too great.</a:t>
            </a:r>
          </a:p>
          <a:p>
            <a:pPr lvl="1"/>
            <a:r>
              <a:rPr lang="en-US" dirty="0" smtClean="0"/>
              <a:t>Attitudes of employees.</a:t>
            </a:r>
          </a:p>
          <a:p>
            <a:pPr lvl="1"/>
            <a:r>
              <a:rPr lang="en-US" dirty="0" smtClean="0"/>
              <a:t>Hard to get into the building or use facilities.</a:t>
            </a:r>
          </a:p>
          <a:p>
            <a:pPr lvl="1"/>
            <a:r>
              <a:rPr lang="en-US" dirty="0" smtClean="0"/>
              <a:t>Baskets or carts used to gather groceries are difficult to use.</a:t>
            </a:r>
          </a:p>
          <a:p>
            <a:pPr lvl="1"/>
            <a:r>
              <a:rPr lang="en-US" dirty="0" smtClean="0"/>
              <a:t>Store/market is too crowded.</a:t>
            </a:r>
          </a:p>
          <a:p>
            <a:pPr lvl="1"/>
            <a:r>
              <a:rPr lang="en-US" dirty="0" smtClean="0"/>
              <a:t>Shop/market is too noisy</a:t>
            </a:r>
          </a:p>
          <a:p>
            <a:pPr lvl="1"/>
            <a:r>
              <a:rPr lang="en-US" dirty="0" smtClean="0"/>
              <a:t>Other customers are rude</a:t>
            </a:r>
          </a:p>
          <a:p>
            <a:pPr lvl="1"/>
            <a:r>
              <a:rPr lang="en-US" dirty="0" smtClean="0"/>
              <a:t>Other</a:t>
            </a:r>
          </a:p>
          <a:p>
            <a:pPr lvl="1"/>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Three Part Presentation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Identify the 3 approaches and recommendation for collecting data on the environment discussed in Bermuda.</a:t>
            </a:r>
          </a:p>
          <a:p>
            <a:r>
              <a:rPr lang="en-US" dirty="0" smtClean="0"/>
              <a:t>Identify the various types of approaches to environmental factors which may be possible to collect cross-culturally.</a:t>
            </a:r>
          </a:p>
          <a:p>
            <a:pPr lvl="1"/>
            <a:r>
              <a:rPr lang="en-US" dirty="0" smtClean="0"/>
              <a:t>Discuss which areas best suit our purposes</a:t>
            </a:r>
          </a:p>
          <a:p>
            <a:r>
              <a:rPr lang="en-US" dirty="0" smtClean="0"/>
              <a:t>Identify next steps for the question development and testing process.</a:t>
            </a:r>
          </a:p>
          <a:p>
            <a:pPr lvl="1"/>
            <a:r>
              <a:rPr lang="en-US" dirty="0" smtClean="0"/>
              <a:t>Discuss if this is a project we still want to pursue and define next steps.</a:t>
            </a:r>
          </a:p>
          <a:p>
            <a:endParaRPr lang="en-US"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Draft Sample Questions Focusing on Common Activities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What aspects of the store environment help you shop for groceries? </a:t>
            </a:r>
          </a:p>
          <a:p>
            <a:pPr lvl="1"/>
            <a:r>
              <a:rPr lang="en-US" dirty="0" smtClean="0"/>
              <a:t>Transportation to store/market is easy to use.</a:t>
            </a:r>
          </a:p>
          <a:p>
            <a:pPr lvl="1"/>
            <a:r>
              <a:rPr lang="en-US" dirty="0" smtClean="0"/>
              <a:t>Store/market provides equipment that you can drive through the shopping area.</a:t>
            </a:r>
          </a:p>
          <a:p>
            <a:pPr lvl="1"/>
            <a:r>
              <a:rPr lang="en-US" dirty="0" smtClean="0"/>
              <a:t>Employees are helpful.</a:t>
            </a:r>
          </a:p>
          <a:p>
            <a:pPr lvl="1"/>
            <a:r>
              <a:rPr lang="en-US" dirty="0" smtClean="0"/>
              <a:t>Building doors and isles are wide enough to negotiate.</a:t>
            </a:r>
          </a:p>
          <a:p>
            <a:pPr lvl="1"/>
            <a:r>
              <a:rPr lang="en-US" dirty="0" smtClean="0"/>
              <a:t>Lighting makes it easy to see information and prices.</a:t>
            </a:r>
          </a:p>
          <a:p>
            <a:pPr lvl="1"/>
            <a:r>
              <a:rPr lang="en-US" dirty="0" smtClean="0"/>
              <a:t>Store/market is not crowded.</a:t>
            </a:r>
          </a:p>
          <a:p>
            <a:pPr lvl="1"/>
            <a:r>
              <a:rPr lang="en-US" dirty="0" smtClean="0"/>
              <a:t>Other customers are helpful</a:t>
            </a:r>
          </a:p>
          <a:p>
            <a:pPr lvl="1"/>
            <a:r>
              <a:rPr lang="en-US" dirty="0" smtClean="0"/>
              <a:t>Other</a:t>
            </a:r>
          </a:p>
          <a:p>
            <a:pPr lvl="1"/>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Draft Sample Questions Focusing on Common Activities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What are aspects of a movie theater make it difficult for you to go to a movie?</a:t>
            </a:r>
          </a:p>
          <a:p>
            <a:pPr lvl="1"/>
            <a:r>
              <a:rPr lang="en-US" dirty="0" smtClean="0"/>
              <a:t>No transportation to movie theatre.</a:t>
            </a:r>
          </a:p>
          <a:p>
            <a:pPr lvl="1"/>
            <a:r>
              <a:rPr lang="en-US" dirty="0" smtClean="0"/>
              <a:t>Distances  from transportation drop off to movie theatre is too great.</a:t>
            </a:r>
          </a:p>
          <a:p>
            <a:pPr lvl="1"/>
            <a:r>
              <a:rPr lang="en-US" dirty="0" smtClean="0"/>
              <a:t>Attitudes of employees.</a:t>
            </a:r>
          </a:p>
          <a:p>
            <a:pPr lvl="1"/>
            <a:r>
              <a:rPr lang="en-US" dirty="0" smtClean="0"/>
              <a:t>Hard to get into the building or use facilities.</a:t>
            </a:r>
          </a:p>
          <a:p>
            <a:pPr lvl="1"/>
            <a:r>
              <a:rPr lang="en-US" dirty="0" smtClean="0"/>
              <a:t>Seating is difficult to access.</a:t>
            </a:r>
          </a:p>
          <a:p>
            <a:pPr lvl="1"/>
            <a:r>
              <a:rPr lang="en-US" dirty="0" smtClean="0"/>
              <a:t>Lighting</a:t>
            </a:r>
          </a:p>
          <a:p>
            <a:pPr lvl="1"/>
            <a:r>
              <a:rPr lang="en-US" dirty="0" smtClean="0"/>
              <a:t>Movie theatre is too crowded</a:t>
            </a:r>
          </a:p>
          <a:p>
            <a:pPr lvl="1"/>
            <a:r>
              <a:rPr lang="en-US" dirty="0" smtClean="0"/>
              <a:t>Movie theatre is too noisy</a:t>
            </a:r>
          </a:p>
          <a:p>
            <a:pPr lvl="1"/>
            <a:r>
              <a:rPr lang="en-US" dirty="0" smtClean="0"/>
              <a:t>Other customers are rude</a:t>
            </a:r>
          </a:p>
          <a:p>
            <a:pPr lvl="1"/>
            <a:r>
              <a:rPr lang="en-US" dirty="0" smtClean="0"/>
              <a:t>Other</a:t>
            </a:r>
          </a:p>
          <a:p>
            <a:pPr lvl="1"/>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Issues Across Areas of Activity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Another way to make the examination of environmental factors more manageable for survey use is to try to focus on environmental aspects of services or locations that have a commonality across various activities and cultures.</a:t>
            </a:r>
          </a:p>
          <a:p>
            <a:r>
              <a:rPr lang="en-US" dirty="0" smtClean="0"/>
              <a:t>Two aspects come to mind: </a:t>
            </a:r>
            <a:r>
              <a:rPr lang="en-US" dirty="0" smtClean="0">
                <a:solidFill>
                  <a:schemeClr val="accent1"/>
                </a:solidFill>
              </a:rPr>
              <a:t>building structures </a:t>
            </a:r>
            <a:r>
              <a:rPr lang="en-US" dirty="0" smtClean="0"/>
              <a:t>associated with accessibility and usability and </a:t>
            </a:r>
            <a:r>
              <a:rPr lang="en-US" dirty="0" smtClean="0">
                <a:solidFill>
                  <a:schemeClr val="accent1"/>
                </a:solidFill>
              </a:rPr>
              <a:t>transportation</a:t>
            </a:r>
            <a:r>
              <a:rPr lang="en-US" dirty="0" smtClean="0"/>
              <a:t>, which is essential to get individuals to other places outside their homes.</a:t>
            </a:r>
            <a:endParaRPr lang="en-US" dirty="0">
              <a:solidFill>
                <a:schemeClr val="accent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Draft Sample Questions Focusing on Buildings Associated with Common Activities</a:t>
            </a:r>
            <a:endParaRPr lang="en-US" sz="3200" dirty="0"/>
          </a:p>
        </p:txBody>
      </p:sp>
      <p:sp>
        <p:nvSpPr>
          <p:cNvPr id="3" name="Content Placeholder 2"/>
          <p:cNvSpPr>
            <a:spLocks noGrp="1"/>
          </p:cNvSpPr>
          <p:nvPr>
            <p:ph idx="1"/>
          </p:nvPr>
        </p:nvSpPr>
        <p:spPr/>
        <p:txBody>
          <a:bodyPr>
            <a:normAutofit fontScale="77500" lnSpcReduction="20000"/>
          </a:bodyPr>
          <a:lstStyle/>
          <a:p>
            <a:r>
              <a:rPr lang="en-US" dirty="0" smtClean="0"/>
              <a:t>In the past year which kinds of buildings did you use or attempt to use?</a:t>
            </a:r>
          </a:p>
          <a:p>
            <a:pPr lvl="1"/>
            <a:r>
              <a:rPr lang="en-US" sz="1900" dirty="0" smtClean="0"/>
              <a:t>Theatres or movies</a:t>
            </a:r>
          </a:p>
          <a:p>
            <a:pPr lvl="1"/>
            <a:r>
              <a:rPr lang="en-US" sz="1900" dirty="0" smtClean="0"/>
              <a:t>Friend’s homes</a:t>
            </a:r>
          </a:p>
          <a:p>
            <a:pPr lvl="1"/>
            <a:r>
              <a:rPr lang="en-US" sz="1900" dirty="0" smtClean="0"/>
              <a:t>Libraries</a:t>
            </a:r>
          </a:p>
          <a:p>
            <a:pPr lvl="1"/>
            <a:r>
              <a:rPr lang="en-US" sz="1900" dirty="0" smtClean="0"/>
              <a:t>Restaurants</a:t>
            </a:r>
          </a:p>
          <a:p>
            <a:pPr lvl="1"/>
            <a:r>
              <a:rPr lang="en-US" sz="1900" dirty="0" smtClean="0"/>
              <a:t>Hotels</a:t>
            </a:r>
          </a:p>
          <a:p>
            <a:pPr lvl="1"/>
            <a:r>
              <a:rPr lang="en-US" sz="1900" dirty="0" smtClean="0"/>
              <a:t>Concert halls</a:t>
            </a:r>
          </a:p>
          <a:p>
            <a:pPr lvl="1"/>
            <a:r>
              <a:rPr lang="en-US" sz="1900" dirty="0" smtClean="0"/>
              <a:t>Government offices</a:t>
            </a:r>
          </a:p>
          <a:p>
            <a:pPr lvl="1"/>
            <a:r>
              <a:rPr lang="en-US" sz="1900" dirty="0" smtClean="0"/>
              <a:t>Museums</a:t>
            </a:r>
          </a:p>
          <a:p>
            <a:pPr lvl="1"/>
            <a:r>
              <a:rPr lang="en-US" sz="1900" dirty="0" smtClean="0"/>
              <a:t>Sports venues</a:t>
            </a:r>
          </a:p>
          <a:p>
            <a:pPr lvl="1"/>
            <a:r>
              <a:rPr lang="en-US" sz="1900" dirty="0" smtClean="0"/>
              <a:t>Places of worship</a:t>
            </a:r>
          </a:p>
          <a:p>
            <a:pPr lvl="1"/>
            <a:r>
              <a:rPr lang="en-US" sz="1900" dirty="0" smtClean="0"/>
              <a:t>Grocery stores or markets</a:t>
            </a:r>
          </a:p>
          <a:p>
            <a:pPr lvl="1"/>
            <a:r>
              <a:rPr lang="en-US" sz="1900" dirty="0" smtClean="0"/>
              <a:t>Shopping malls</a:t>
            </a:r>
          </a:p>
          <a:p>
            <a:pPr lvl="1"/>
            <a:r>
              <a:rPr lang="en-US" sz="1900" dirty="0" smtClean="0"/>
              <a:t>Doctor Offices</a:t>
            </a:r>
          </a:p>
          <a:p>
            <a:pPr lvl="1"/>
            <a:r>
              <a:rPr lang="en-US" sz="1900" dirty="0" smtClean="0"/>
              <a:t>Banks</a:t>
            </a:r>
          </a:p>
          <a:p>
            <a:pPr lvl="1"/>
            <a:r>
              <a:rPr lang="en-US" sz="1900" dirty="0" smtClean="0"/>
              <a:t>Hospitals</a:t>
            </a:r>
          </a:p>
          <a:p>
            <a:pPr lvl="1"/>
            <a:r>
              <a:rPr lang="en-US" sz="1900" dirty="0" smtClean="0"/>
              <a:t>Monuments of historic sites</a:t>
            </a:r>
          </a:p>
          <a:p>
            <a:pPr lvl="1"/>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Draft Sample Questions Focusing on Buildings Associated with Common Activities</a:t>
            </a:r>
            <a:endParaRPr lang="en-US" sz="3200" dirty="0"/>
          </a:p>
        </p:txBody>
      </p:sp>
      <p:sp>
        <p:nvSpPr>
          <p:cNvPr id="3" name="Content Placeholder 2"/>
          <p:cNvSpPr>
            <a:spLocks noGrp="1"/>
          </p:cNvSpPr>
          <p:nvPr>
            <p:ph idx="1"/>
          </p:nvPr>
        </p:nvSpPr>
        <p:spPr/>
        <p:txBody>
          <a:bodyPr>
            <a:normAutofit fontScale="92500" lnSpcReduction="10000"/>
          </a:bodyPr>
          <a:lstStyle/>
          <a:p>
            <a:r>
              <a:rPr lang="en-US" dirty="0" smtClean="0"/>
              <a:t>What characteristics of the shopping mall (or any of the other buildings mentioned) created problems for you when using it?</a:t>
            </a:r>
          </a:p>
          <a:p>
            <a:pPr lvl="1"/>
            <a:r>
              <a:rPr lang="en-US" sz="1900" dirty="0" smtClean="0"/>
              <a:t>Difficulty with transportation to get to mall.</a:t>
            </a:r>
          </a:p>
          <a:p>
            <a:pPr lvl="1"/>
            <a:r>
              <a:rPr lang="en-US" sz="1900" dirty="0" smtClean="0"/>
              <a:t>Distances  from transportation to entry</a:t>
            </a:r>
          </a:p>
          <a:p>
            <a:pPr lvl="1"/>
            <a:r>
              <a:rPr lang="en-US" sz="1900" dirty="0" smtClean="0"/>
              <a:t>Attitudes of staff</a:t>
            </a:r>
          </a:p>
          <a:p>
            <a:pPr lvl="1"/>
            <a:r>
              <a:rPr lang="en-US" sz="1900" dirty="0" smtClean="0"/>
              <a:t>Bathroom facilities (location, size)</a:t>
            </a:r>
          </a:p>
          <a:p>
            <a:pPr lvl="1"/>
            <a:r>
              <a:rPr lang="en-US" sz="1900" dirty="0" smtClean="0"/>
              <a:t>Lack of elevators</a:t>
            </a:r>
          </a:p>
          <a:p>
            <a:pPr lvl="1"/>
            <a:r>
              <a:rPr lang="en-US" sz="1900" dirty="0" smtClean="0"/>
              <a:t>Nonworking escalators</a:t>
            </a:r>
          </a:p>
          <a:p>
            <a:pPr lvl="1"/>
            <a:r>
              <a:rPr lang="en-US" sz="1900" dirty="0" smtClean="0"/>
              <a:t>Crowds</a:t>
            </a:r>
          </a:p>
          <a:p>
            <a:pPr lvl="1"/>
            <a:r>
              <a:rPr lang="en-US" sz="1900" dirty="0" smtClean="0"/>
              <a:t>Lighting (too much/not enough)</a:t>
            </a:r>
          </a:p>
          <a:p>
            <a:pPr lvl="1"/>
            <a:r>
              <a:rPr lang="en-US" sz="1900" dirty="0" smtClean="0"/>
              <a:t>Lack of information about locations of shops</a:t>
            </a:r>
          </a:p>
          <a:p>
            <a:pPr lvl="1"/>
            <a:r>
              <a:rPr lang="en-US" sz="1900" dirty="0" smtClean="0"/>
              <a:t>Noise level</a:t>
            </a:r>
          </a:p>
          <a:p>
            <a:pPr lvl="1"/>
            <a:r>
              <a:rPr lang="en-US" sz="1900" dirty="0" smtClean="0"/>
              <a:t>Attitudes of other customers</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Draft Sample Questions Focusing on Buildings Associated with Common Activities</a:t>
            </a:r>
            <a:endParaRPr lang="en-US" sz="3200" dirty="0"/>
          </a:p>
        </p:txBody>
      </p:sp>
      <p:sp>
        <p:nvSpPr>
          <p:cNvPr id="3" name="Content Placeholder 2"/>
          <p:cNvSpPr>
            <a:spLocks noGrp="1"/>
          </p:cNvSpPr>
          <p:nvPr>
            <p:ph idx="1"/>
          </p:nvPr>
        </p:nvSpPr>
        <p:spPr/>
        <p:txBody>
          <a:bodyPr>
            <a:normAutofit fontScale="92500" lnSpcReduction="10000"/>
          </a:bodyPr>
          <a:lstStyle/>
          <a:p>
            <a:r>
              <a:rPr lang="en-US" dirty="0" smtClean="0"/>
              <a:t>What characteristics of the shopping mall (or any of the other buildings mentioned) make it easy for you to use it?</a:t>
            </a:r>
          </a:p>
          <a:p>
            <a:pPr lvl="1"/>
            <a:r>
              <a:rPr lang="en-US" sz="1900" dirty="0" smtClean="0"/>
              <a:t>Transportation  regular and stops close by.</a:t>
            </a:r>
          </a:p>
          <a:p>
            <a:pPr lvl="1"/>
            <a:r>
              <a:rPr lang="en-US" sz="1900" dirty="0" smtClean="0"/>
              <a:t>Helpful attitudes of staff</a:t>
            </a:r>
          </a:p>
          <a:p>
            <a:pPr lvl="1"/>
            <a:r>
              <a:rPr lang="en-US" sz="1900" dirty="0" smtClean="0"/>
              <a:t>Bathroom facilities (location, size)</a:t>
            </a:r>
          </a:p>
          <a:p>
            <a:pPr lvl="1"/>
            <a:r>
              <a:rPr lang="en-US" sz="1900" dirty="0" smtClean="0"/>
              <a:t>Working Elevators and/or escalators</a:t>
            </a:r>
          </a:p>
          <a:p>
            <a:pPr lvl="1"/>
            <a:r>
              <a:rPr lang="en-US" sz="1900" dirty="0" smtClean="0"/>
              <a:t>Mobility equipment provided to borrow to get from place to place</a:t>
            </a:r>
          </a:p>
          <a:p>
            <a:pPr lvl="1"/>
            <a:r>
              <a:rPr lang="en-US" sz="1900" dirty="0" smtClean="0"/>
              <a:t>Not crowded</a:t>
            </a:r>
          </a:p>
          <a:p>
            <a:pPr lvl="1"/>
            <a:r>
              <a:rPr lang="en-US" sz="1900" dirty="0" smtClean="0"/>
              <a:t>Lighting</a:t>
            </a:r>
          </a:p>
          <a:p>
            <a:pPr lvl="1"/>
            <a:r>
              <a:rPr lang="en-US" sz="1900" dirty="0" smtClean="0"/>
              <a:t>Information about locations of shops</a:t>
            </a:r>
          </a:p>
          <a:p>
            <a:pPr lvl="1"/>
            <a:r>
              <a:rPr lang="en-US" sz="1900" dirty="0" smtClean="0"/>
              <a:t>Not Noisy</a:t>
            </a:r>
          </a:p>
          <a:p>
            <a:pPr lvl="1"/>
            <a:r>
              <a:rPr lang="en-US" sz="1900" dirty="0" smtClean="0"/>
              <a:t>Pleasant attitudes of other customers</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Draft Sample Questions Focusing on Transportation Associated with Common Activities</a:t>
            </a:r>
            <a:endParaRPr lang="en-US" sz="3200" dirty="0"/>
          </a:p>
        </p:txBody>
      </p:sp>
      <p:sp>
        <p:nvSpPr>
          <p:cNvPr id="3" name="Content Placeholder 2"/>
          <p:cNvSpPr>
            <a:spLocks noGrp="1"/>
          </p:cNvSpPr>
          <p:nvPr>
            <p:ph idx="1"/>
          </p:nvPr>
        </p:nvSpPr>
        <p:spPr/>
        <p:txBody>
          <a:bodyPr>
            <a:normAutofit fontScale="62500" lnSpcReduction="20000"/>
          </a:bodyPr>
          <a:lstStyle/>
          <a:p>
            <a:pPr lvl="0"/>
            <a:r>
              <a:rPr lang="en-US" dirty="0" smtClean="0"/>
              <a:t>Do you need transportation to get to (check all that apply)</a:t>
            </a:r>
          </a:p>
          <a:p>
            <a:pPr lvl="1"/>
            <a:r>
              <a:rPr lang="en-US" dirty="0" smtClean="0"/>
              <a:t>Neighbors</a:t>
            </a:r>
          </a:p>
          <a:p>
            <a:pPr lvl="1"/>
            <a:r>
              <a:rPr lang="en-US" dirty="0" smtClean="0"/>
              <a:t>Friends</a:t>
            </a:r>
          </a:p>
          <a:p>
            <a:pPr lvl="1"/>
            <a:r>
              <a:rPr lang="en-US" dirty="0" smtClean="0"/>
              <a:t>Work or school</a:t>
            </a:r>
          </a:p>
          <a:p>
            <a:pPr lvl="1"/>
            <a:r>
              <a:rPr lang="en-US" dirty="0" smtClean="0"/>
              <a:t>Family that live outside your home</a:t>
            </a:r>
          </a:p>
          <a:p>
            <a:pPr lvl="1"/>
            <a:r>
              <a:rPr lang="en-US" dirty="0" smtClean="0"/>
              <a:t>Shopping</a:t>
            </a:r>
          </a:p>
          <a:p>
            <a:pPr lvl="1"/>
            <a:r>
              <a:rPr lang="en-US" dirty="0" smtClean="0"/>
              <a:t>Doctors, health clinics</a:t>
            </a:r>
          </a:p>
          <a:p>
            <a:pPr lvl="1"/>
            <a:r>
              <a:rPr lang="en-US" dirty="0" smtClean="0"/>
              <a:t>Community centers</a:t>
            </a:r>
          </a:p>
          <a:p>
            <a:pPr lvl="1"/>
            <a:r>
              <a:rPr lang="en-US" dirty="0" smtClean="0"/>
              <a:t>Government offices</a:t>
            </a:r>
          </a:p>
          <a:p>
            <a:pPr lvl="1"/>
            <a:r>
              <a:rPr lang="en-US" dirty="0" smtClean="0"/>
              <a:t>Places of worship</a:t>
            </a:r>
          </a:p>
          <a:p>
            <a:pPr lvl="1"/>
            <a:r>
              <a:rPr lang="en-US" dirty="0" smtClean="0"/>
              <a:t>Recreational activities</a:t>
            </a:r>
          </a:p>
          <a:p>
            <a:pPr lvl="1"/>
            <a:r>
              <a:rPr lang="en-US" dirty="0" smtClean="0"/>
              <a:t>Other places________</a:t>
            </a:r>
          </a:p>
          <a:p>
            <a:pPr lvl="0"/>
            <a:r>
              <a:rPr lang="en-US" dirty="0" smtClean="0"/>
              <a:t>  Do you own and operate a car or other form of transportation?</a:t>
            </a:r>
          </a:p>
          <a:p>
            <a:pPr lvl="1"/>
            <a:r>
              <a:rPr lang="en-US" dirty="0" smtClean="0"/>
              <a:t>Yes</a:t>
            </a:r>
          </a:p>
          <a:p>
            <a:pPr lvl="1"/>
            <a:r>
              <a:rPr lang="en-US" dirty="0" smtClean="0"/>
              <a:t>No</a:t>
            </a:r>
          </a:p>
          <a:p>
            <a:pPr lvl="1"/>
            <a:r>
              <a:rPr lang="en-US" dirty="0" smtClean="0"/>
              <a:t>Family member does</a:t>
            </a:r>
          </a:p>
          <a:p>
            <a:pPr lvl="1"/>
            <a:r>
              <a:rPr lang="en-US" dirty="0" smtClean="0"/>
              <a:t>Refused</a:t>
            </a:r>
          </a:p>
          <a:p>
            <a:pPr lvl="1"/>
            <a:r>
              <a:rPr lang="en-US" dirty="0" smtClean="0"/>
              <a:t>Don’t know</a:t>
            </a:r>
          </a:p>
          <a:p>
            <a:endParaRPr lang="en-US" dirty="0" smtClean="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Draft Sample Questions Focusing on Transportation Associated with Common Activities</a:t>
            </a:r>
            <a:endParaRPr lang="en-US" sz="3200" dirty="0"/>
          </a:p>
        </p:txBody>
      </p:sp>
      <p:sp>
        <p:nvSpPr>
          <p:cNvPr id="3" name="Content Placeholder 2"/>
          <p:cNvSpPr>
            <a:spLocks noGrp="1"/>
          </p:cNvSpPr>
          <p:nvPr>
            <p:ph idx="1"/>
          </p:nvPr>
        </p:nvSpPr>
        <p:spPr/>
        <p:txBody>
          <a:bodyPr>
            <a:normAutofit fontScale="70000" lnSpcReduction="20000"/>
          </a:bodyPr>
          <a:lstStyle/>
          <a:p>
            <a:pPr lvl="0"/>
            <a:r>
              <a:rPr lang="en-US" dirty="0" smtClean="0"/>
              <a:t>Does your community have a public transportation system?</a:t>
            </a:r>
          </a:p>
          <a:p>
            <a:pPr lvl="1"/>
            <a:r>
              <a:rPr lang="en-US" dirty="0" smtClean="0"/>
              <a:t>Yes</a:t>
            </a:r>
          </a:p>
          <a:p>
            <a:pPr lvl="1"/>
            <a:r>
              <a:rPr lang="en-US" dirty="0" smtClean="0"/>
              <a:t>No</a:t>
            </a:r>
          </a:p>
          <a:p>
            <a:pPr lvl="1"/>
            <a:r>
              <a:rPr lang="en-US" dirty="0" smtClean="0"/>
              <a:t>Refused</a:t>
            </a:r>
          </a:p>
          <a:p>
            <a:pPr lvl="1"/>
            <a:r>
              <a:rPr lang="en-US" dirty="0" smtClean="0"/>
              <a:t>Don’t know</a:t>
            </a:r>
          </a:p>
          <a:p>
            <a:r>
              <a:rPr lang="en-US" dirty="0" smtClean="0"/>
              <a:t> Thinking of that public transportation system, such as buses, railways or subways, taxis;(</a:t>
            </a:r>
            <a:r>
              <a:rPr lang="en-US" b="1" dirty="0" smtClean="0">
                <a:solidFill>
                  <a:schemeClr val="accent1"/>
                </a:solidFill>
              </a:rPr>
              <a:t>list transportation types appropriate to culture</a:t>
            </a:r>
            <a:r>
              <a:rPr lang="en-US" dirty="0" smtClean="0"/>
              <a:t>)or other types of vehicles, can you use this system for your transportation needs on a regular basis? </a:t>
            </a:r>
          </a:p>
          <a:p>
            <a:pPr lvl="1"/>
            <a:r>
              <a:rPr lang="en-US" dirty="0" smtClean="0"/>
              <a:t>Yes </a:t>
            </a:r>
          </a:p>
          <a:p>
            <a:pPr lvl="1"/>
            <a:r>
              <a:rPr lang="en-US" dirty="0" smtClean="0"/>
              <a:t>No</a:t>
            </a:r>
          </a:p>
          <a:p>
            <a:pPr lvl="1"/>
            <a:r>
              <a:rPr lang="en-US" dirty="0" smtClean="0"/>
              <a:t>Don’t use, have own private transportation (go to next section)</a:t>
            </a:r>
          </a:p>
          <a:p>
            <a:pPr lvl="1"/>
            <a:r>
              <a:rPr lang="en-US" dirty="0" smtClean="0"/>
              <a:t>Refused</a:t>
            </a:r>
          </a:p>
          <a:p>
            <a:pPr lvl="1"/>
            <a:r>
              <a:rPr lang="en-US" dirty="0" smtClean="0"/>
              <a:t>Don’t know</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Draft Sample Questions Focusing on Transportation Associated with Common Activities</a:t>
            </a:r>
            <a:endParaRPr lang="en-US" sz="3200" dirty="0"/>
          </a:p>
        </p:txBody>
      </p:sp>
      <p:sp>
        <p:nvSpPr>
          <p:cNvPr id="3" name="Content Placeholder 2"/>
          <p:cNvSpPr>
            <a:spLocks noGrp="1"/>
          </p:cNvSpPr>
          <p:nvPr>
            <p:ph idx="1"/>
          </p:nvPr>
        </p:nvSpPr>
        <p:spPr>
          <a:xfrm>
            <a:off x="457200" y="1676400"/>
            <a:ext cx="8229600" cy="4778408"/>
          </a:xfrm>
        </p:spPr>
        <p:txBody>
          <a:bodyPr>
            <a:normAutofit fontScale="32500" lnSpcReduction="20000"/>
          </a:bodyPr>
          <a:lstStyle/>
          <a:p>
            <a:pPr lvl="0"/>
            <a:r>
              <a:rPr lang="en-US" sz="4300" dirty="0" smtClean="0"/>
              <a:t>What characteristics of the public transportation system make it easy for you to use? Mark all that apply.</a:t>
            </a:r>
          </a:p>
          <a:p>
            <a:pPr lvl="1"/>
            <a:r>
              <a:rPr lang="en-US" sz="4300" dirty="0" smtClean="0"/>
              <a:t>Low Cost</a:t>
            </a:r>
          </a:p>
          <a:p>
            <a:pPr lvl="1"/>
            <a:r>
              <a:rPr lang="en-US" sz="4300" dirty="0" smtClean="0"/>
              <a:t>Schedule frequency (regular schedule)</a:t>
            </a:r>
          </a:p>
          <a:p>
            <a:pPr lvl="1"/>
            <a:r>
              <a:rPr lang="en-US" sz="4300" dirty="0" smtClean="0"/>
              <a:t>No Steps</a:t>
            </a:r>
          </a:p>
          <a:p>
            <a:pPr lvl="1"/>
            <a:r>
              <a:rPr lang="en-US" sz="4300" dirty="0" smtClean="0"/>
              <a:t>Lighting</a:t>
            </a:r>
          </a:p>
          <a:p>
            <a:pPr lvl="1"/>
            <a:r>
              <a:rPr lang="en-US" sz="4300" dirty="0" smtClean="0"/>
              <a:t>Quiet </a:t>
            </a:r>
          </a:p>
          <a:p>
            <a:pPr lvl="1"/>
            <a:r>
              <a:rPr lang="en-US" sz="4300" dirty="0" smtClean="0"/>
              <a:t>Not too Crowded</a:t>
            </a:r>
          </a:p>
          <a:p>
            <a:pPr lvl="1"/>
            <a:r>
              <a:rPr lang="en-US" sz="4300" dirty="0" smtClean="0"/>
              <a:t>Types of Seating /special seating</a:t>
            </a:r>
          </a:p>
          <a:p>
            <a:pPr lvl="1"/>
            <a:r>
              <a:rPr lang="en-US" sz="4300" dirty="0" smtClean="0"/>
              <a:t>Little Difficulty getting to station or pick up point</a:t>
            </a:r>
          </a:p>
          <a:p>
            <a:pPr lvl="1"/>
            <a:r>
              <a:rPr lang="en-US" sz="4300" dirty="0" smtClean="0"/>
              <a:t>Other transportation  related characteristics: Specify_____________</a:t>
            </a:r>
          </a:p>
          <a:p>
            <a:pPr lvl="0"/>
            <a:r>
              <a:rPr lang="en-US" sz="4300" dirty="0" smtClean="0"/>
              <a:t>What characteristics of the public transportation system make it difficult to use? Mark all that apply.</a:t>
            </a:r>
          </a:p>
          <a:p>
            <a:pPr lvl="1"/>
            <a:r>
              <a:rPr lang="en-US" sz="4300" dirty="0" smtClean="0"/>
              <a:t>High Cost</a:t>
            </a:r>
          </a:p>
          <a:p>
            <a:pPr lvl="1"/>
            <a:r>
              <a:rPr lang="en-US" sz="4300" dirty="0" smtClean="0"/>
              <a:t>Schedule frequency (infrequent or irregular schedule)</a:t>
            </a:r>
          </a:p>
          <a:p>
            <a:pPr lvl="1"/>
            <a:r>
              <a:rPr lang="en-US" sz="4300" dirty="0" smtClean="0"/>
              <a:t>Steps</a:t>
            </a:r>
          </a:p>
          <a:p>
            <a:pPr lvl="1"/>
            <a:r>
              <a:rPr lang="en-US" sz="4300" dirty="0" smtClean="0"/>
              <a:t>Lighting</a:t>
            </a:r>
          </a:p>
          <a:p>
            <a:pPr lvl="1"/>
            <a:r>
              <a:rPr lang="en-US" sz="4300" dirty="0" smtClean="0"/>
              <a:t>Sounds/noise</a:t>
            </a:r>
          </a:p>
          <a:p>
            <a:pPr lvl="1"/>
            <a:r>
              <a:rPr lang="en-US" sz="4300" dirty="0" smtClean="0"/>
              <a:t>Too Crowded</a:t>
            </a:r>
          </a:p>
          <a:p>
            <a:pPr lvl="1"/>
            <a:r>
              <a:rPr lang="en-US" sz="4300" dirty="0" smtClean="0"/>
              <a:t>Types of Seating/special seating </a:t>
            </a:r>
          </a:p>
          <a:p>
            <a:pPr lvl="1"/>
            <a:r>
              <a:rPr lang="en-US" sz="4300" dirty="0" smtClean="0"/>
              <a:t>Difficulty getting to station or pick up point</a:t>
            </a:r>
          </a:p>
          <a:p>
            <a:pPr lvl="1"/>
            <a:r>
              <a:rPr lang="en-US" sz="4300" dirty="0" smtClean="0"/>
              <a:t>Other transportation  related characteristics: Specify_____________</a:t>
            </a:r>
          </a:p>
          <a:p>
            <a:endParaRPr lang="en-US" sz="2000" dirty="0" smtClean="0"/>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Discussion and Next Steps</a:t>
            </a:r>
            <a:endParaRPr lang="en-US" dirty="0"/>
          </a:p>
        </p:txBody>
      </p:sp>
      <p:sp>
        <p:nvSpPr>
          <p:cNvPr id="5" name="Subtitle 4"/>
          <p:cNvSpPr>
            <a:spLocks noGrp="1"/>
          </p:cNvSpPr>
          <p:nvPr>
            <p:ph type="subTitle" idx="1"/>
          </p:nvPr>
        </p:nvSpPr>
        <p:spPr/>
        <p:txBody>
          <a:bodyPr/>
          <a:lstStyle/>
          <a:p>
            <a:r>
              <a:rPr lang="en-US" dirty="0" smtClean="0"/>
              <a:t>Decisions Required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Review</a:t>
            </a:r>
            <a:endParaRPr lang="en-US" dirty="0"/>
          </a:p>
        </p:txBody>
      </p:sp>
      <p:sp>
        <p:nvSpPr>
          <p:cNvPr id="5" name="Subtitle 4"/>
          <p:cNvSpPr>
            <a:spLocks noGrp="1"/>
          </p:cNvSpPr>
          <p:nvPr>
            <p:ph type="subTitle" idx="1"/>
          </p:nvPr>
        </p:nvSpPr>
        <p:spPr/>
        <p:txBody>
          <a:bodyPr/>
          <a:lstStyle/>
          <a:p>
            <a:r>
              <a:rPr lang="en-US" dirty="0" smtClean="0"/>
              <a:t>Ideas from Bermuda</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Questions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Which orientation to participation seems to provide the best approach to capturing environment issues:</a:t>
            </a:r>
          </a:p>
          <a:p>
            <a:pPr lvl="1"/>
            <a:r>
              <a:rPr lang="en-US" dirty="0" smtClean="0"/>
              <a:t>a. Common facilities or locations?</a:t>
            </a:r>
          </a:p>
          <a:p>
            <a:pPr lvl="1"/>
            <a:r>
              <a:rPr lang="en-US" dirty="0" smtClean="0"/>
              <a:t>b. Common service use?</a:t>
            </a:r>
          </a:p>
          <a:p>
            <a:pPr lvl="1"/>
            <a:r>
              <a:rPr lang="en-US" dirty="0" smtClean="0"/>
              <a:t>c. Common activities associated with environment?</a:t>
            </a:r>
          </a:p>
          <a:p>
            <a:pPr lvl="1"/>
            <a:r>
              <a:rPr lang="en-US" dirty="0" smtClean="0"/>
              <a:t>d. Some combination?</a:t>
            </a:r>
          </a:p>
          <a:p>
            <a:r>
              <a:rPr lang="en-US" dirty="0" smtClean="0"/>
              <a:t>If we select “c” do we want to ask about </a:t>
            </a:r>
            <a:r>
              <a:rPr lang="en-US" b="1" dirty="0" smtClean="0">
                <a:solidFill>
                  <a:schemeClr val="accent1">
                    <a:lumMod val="60000"/>
                    <a:lumOff val="40000"/>
                  </a:schemeClr>
                </a:solidFill>
              </a:rPr>
              <a:t>all</a:t>
            </a:r>
            <a:r>
              <a:rPr lang="en-US" dirty="0" smtClean="0"/>
              <a:t> the factors that support or limit a person from their choices to participate? </a:t>
            </a:r>
            <a:r>
              <a:rPr lang="en-US" dirty="0" smtClean="0">
                <a:solidFill>
                  <a:schemeClr val="accent1">
                    <a:lumMod val="60000"/>
                    <a:lumOff val="40000"/>
                  </a:schemeClr>
                </a:solidFill>
              </a:rPr>
              <a:t>If so, that is another project.</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Questions</a:t>
            </a:r>
            <a:endParaRPr lang="en-US" dirty="0"/>
          </a:p>
        </p:txBody>
      </p:sp>
      <p:sp>
        <p:nvSpPr>
          <p:cNvPr id="3" name="Content Placeholder 2"/>
          <p:cNvSpPr>
            <a:spLocks noGrp="1"/>
          </p:cNvSpPr>
          <p:nvPr>
            <p:ph idx="1"/>
          </p:nvPr>
        </p:nvSpPr>
        <p:spPr/>
        <p:txBody>
          <a:bodyPr/>
          <a:lstStyle/>
          <a:p>
            <a:r>
              <a:rPr lang="en-US" dirty="0" smtClean="0"/>
              <a:t>Which orientation to defining problems seems to provide the best approach to capturing environment issues:</a:t>
            </a:r>
          </a:p>
          <a:p>
            <a:pPr lvl="1"/>
            <a:r>
              <a:rPr lang="en-US" dirty="0" smtClean="0"/>
              <a:t>Identifying barriers only?</a:t>
            </a:r>
          </a:p>
          <a:p>
            <a:pPr lvl="1"/>
            <a:r>
              <a:rPr lang="en-US" dirty="0" smtClean="0"/>
              <a:t>Identifying barriers and supports?</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areas of Consideration</a:t>
            </a:r>
            <a:endParaRPr lang="en-US" dirty="0"/>
          </a:p>
        </p:txBody>
      </p:sp>
      <p:sp>
        <p:nvSpPr>
          <p:cNvPr id="3" name="Content Placeholder 2"/>
          <p:cNvSpPr>
            <a:spLocks noGrp="1"/>
          </p:cNvSpPr>
          <p:nvPr>
            <p:ph idx="1"/>
          </p:nvPr>
        </p:nvSpPr>
        <p:spPr/>
        <p:txBody>
          <a:bodyPr>
            <a:normAutofit/>
          </a:bodyPr>
          <a:lstStyle/>
          <a:p>
            <a:r>
              <a:rPr lang="en-US" dirty="0" smtClean="0"/>
              <a:t>Do we want a short set and a longer set of environmental questions or which length if only one?</a:t>
            </a:r>
          </a:p>
          <a:p>
            <a:r>
              <a:rPr lang="en-US" dirty="0" smtClean="0"/>
              <a:t>Do we want to include a listing of assistive devices used/needed?</a:t>
            </a:r>
          </a:p>
          <a:p>
            <a:r>
              <a:rPr lang="en-US" dirty="0" smtClean="0"/>
              <a:t>Do we want to ask about need for personal assistance and the level of personal assistance?</a:t>
            </a:r>
          </a:p>
          <a:p>
            <a:endParaRPr lang="en-US" dirty="0" smtClean="0"/>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Input Needed</a:t>
            </a:r>
            <a:endParaRPr lang="en-US" dirty="0"/>
          </a:p>
        </p:txBody>
      </p:sp>
      <p:sp>
        <p:nvSpPr>
          <p:cNvPr id="3" name="Content Placeholder 2"/>
          <p:cNvSpPr>
            <a:spLocks noGrp="1"/>
          </p:cNvSpPr>
          <p:nvPr>
            <p:ph idx="1"/>
          </p:nvPr>
        </p:nvSpPr>
        <p:spPr/>
        <p:txBody>
          <a:bodyPr/>
          <a:lstStyle/>
          <a:p>
            <a:r>
              <a:rPr lang="en-US" dirty="0" smtClean="0"/>
              <a:t>Please contact me at the following e-mail address if you have thoughts, questions, suggestions : </a:t>
            </a:r>
            <a:r>
              <a:rPr lang="en-US" dirty="0" smtClean="0">
                <a:hlinkClick r:id="rId3"/>
              </a:rPr>
              <a:t>B.altman@verizon.net</a:t>
            </a:r>
            <a:endParaRPr lang="en-US" dirty="0" smtClean="0"/>
          </a:p>
          <a:p>
            <a:endParaRPr lang="en-US" dirty="0" smtClean="0"/>
          </a:p>
          <a:p>
            <a:r>
              <a:rPr lang="en-US" dirty="0" smtClean="0"/>
              <a:t>Responses needed no later than January 31, 2013</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Levels of Environment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Societal level – reflects the structure and organization of various systems in the community that provide shelter, food, protection, transportation, etc. for the total population.</a:t>
            </a:r>
          </a:p>
          <a:p>
            <a:r>
              <a:rPr lang="en-US" dirty="0" smtClean="0"/>
              <a:t>Individual level – reflects the aspects of the larger environment with which the individual comes into contact.</a:t>
            </a:r>
          </a:p>
          <a:p>
            <a:r>
              <a:rPr lang="en-US" dirty="0" smtClean="0"/>
              <a:t>Collective use of individual response may give some clues as to some societal level policies which create barriers.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Approaches to Measuring Environment</a:t>
            </a:r>
            <a:endParaRPr lang="en-US" dirty="0"/>
          </a:p>
        </p:txBody>
      </p:sp>
      <p:sp>
        <p:nvSpPr>
          <p:cNvPr id="3" name="Content Placeholder 2"/>
          <p:cNvSpPr>
            <a:spLocks noGrp="1"/>
          </p:cNvSpPr>
          <p:nvPr>
            <p:ph idx="1"/>
          </p:nvPr>
        </p:nvSpPr>
        <p:spPr/>
        <p:txBody>
          <a:bodyPr/>
          <a:lstStyle/>
          <a:p>
            <a:r>
              <a:rPr lang="en-US" dirty="0" smtClean="0"/>
              <a:t>Frequency/Intensity of Environment Interaction Approach</a:t>
            </a:r>
          </a:p>
          <a:p>
            <a:r>
              <a:rPr lang="en-US" dirty="0" smtClean="0"/>
              <a:t>Social Structural/Descriptive Approach</a:t>
            </a:r>
          </a:p>
          <a:p>
            <a:r>
              <a:rPr lang="en-US" dirty="0" smtClean="0"/>
              <a:t>Participation Approach</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the Frequency/Intensity Approach Captures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Frequency and size of problem experienced</a:t>
            </a:r>
          </a:p>
          <a:p>
            <a:r>
              <a:rPr lang="en-US" dirty="0" smtClean="0"/>
              <a:t>Identifies magnitude of problem created.</a:t>
            </a:r>
          </a:p>
          <a:p>
            <a:r>
              <a:rPr lang="en-US" dirty="0" smtClean="0"/>
              <a:t>Whether or not the environmental component is a barrier or facilitator.</a:t>
            </a:r>
          </a:p>
          <a:p>
            <a:r>
              <a:rPr lang="en-US" dirty="0" smtClean="0"/>
              <a:t>Resulting measure provides a score which reflects  the magnitude of the person/environment </a:t>
            </a:r>
            <a:r>
              <a:rPr lang="en-US" i="1" dirty="0" smtClean="0">
                <a:solidFill>
                  <a:schemeClr val="accent1">
                    <a:lumMod val="60000"/>
                    <a:lumOff val="40000"/>
                  </a:schemeClr>
                </a:solidFill>
              </a:rPr>
              <a:t>interaction</a:t>
            </a:r>
            <a:r>
              <a:rPr lang="en-US" dirty="0" smtClean="0"/>
              <a:t> as a barrier or as a facilitator.</a:t>
            </a:r>
          </a:p>
          <a:p>
            <a:r>
              <a:rPr lang="en-US" dirty="0" smtClean="0"/>
              <a:t>The resulting score is associated with the person and reflects their level of disability in their environment.</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the Structural/Descriptive Approach Captures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physical receptivity list provides a relatively complete assessment of barriers in various buildings (which can be mapped) but focuses on one type of functional difficulty.  Checklists that cover most commonly found functional limitations would be preferred.</a:t>
            </a:r>
          </a:p>
          <a:p>
            <a:r>
              <a:rPr lang="en-US" dirty="0" smtClean="0"/>
              <a:t>The structural/descriptive approach provides  generalized information about the actual barriers that are (or can be) experienced by the person in the buildings they either actually use or may want to use.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the Participation Approach Captures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Represents the environment encountered when individual participates in various activities of their choice.</a:t>
            </a:r>
          </a:p>
          <a:p>
            <a:r>
              <a:rPr lang="en-US" dirty="0" smtClean="0"/>
              <a:t>In the sample measures examined from EHSIS the answers provided a combination of </a:t>
            </a:r>
            <a:r>
              <a:rPr lang="en-US" i="1" dirty="0" smtClean="0">
                <a:solidFill>
                  <a:schemeClr val="accent1">
                    <a:lumMod val="60000"/>
                    <a:lumOff val="40000"/>
                  </a:schemeClr>
                </a:solidFill>
              </a:rPr>
              <a:t>environmental factors,</a:t>
            </a:r>
            <a:r>
              <a:rPr lang="en-US" dirty="0" smtClean="0"/>
              <a:t> personal characteristics, financial and psychological barriers .</a:t>
            </a:r>
          </a:p>
          <a:p>
            <a:r>
              <a:rPr lang="en-US" dirty="0" smtClean="0"/>
              <a:t>From our perspective answer categories should be focused only on environmental characteristics since that would simplify questions and simplify analysis.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we want to Measure?</a:t>
            </a:r>
            <a:endParaRPr lang="en-US" dirty="0"/>
          </a:p>
        </p:txBody>
      </p:sp>
      <p:sp>
        <p:nvSpPr>
          <p:cNvPr id="3" name="Content Placeholder 2"/>
          <p:cNvSpPr>
            <a:spLocks noGrp="1"/>
          </p:cNvSpPr>
          <p:nvPr>
            <p:ph idx="1"/>
          </p:nvPr>
        </p:nvSpPr>
        <p:spPr/>
        <p:txBody>
          <a:bodyPr/>
          <a:lstStyle/>
          <a:p>
            <a:r>
              <a:rPr lang="en-US" dirty="0" smtClean="0"/>
              <a:t>The level of interaction difficulties a person experiences when acting in their environment?</a:t>
            </a:r>
          </a:p>
          <a:p>
            <a:r>
              <a:rPr lang="en-US" dirty="0" smtClean="0"/>
              <a:t>The nature of the environment that the person experiences within the boundaries of their location in the population?</a:t>
            </a:r>
          </a:p>
          <a:p>
            <a:r>
              <a:rPr lang="en-US" dirty="0" smtClean="0"/>
              <a:t>All/some the factors that support or limit a person in their choices to participate?</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1029</TotalTime>
  <Words>1831</Words>
  <Application>Microsoft Office PowerPoint</Application>
  <PresentationFormat>On-screen Show (4:3)</PresentationFormat>
  <Paragraphs>265</Paragraphs>
  <Slides>33</Slides>
  <Notes>33</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Verve</vt:lpstr>
      <vt:lpstr>Setting the Focus of Environmental Measurement</vt:lpstr>
      <vt:lpstr>Three Part Presentation</vt:lpstr>
      <vt:lpstr>Review</vt:lpstr>
      <vt:lpstr>Two Levels of Environment</vt:lpstr>
      <vt:lpstr>Major Approaches to Measuring Environment</vt:lpstr>
      <vt:lpstr>What the Frequency/Intensity Approach Captures</vt:lpstr>
      <vt:lpstr>What the Structural/Descriptive Approach Captures </vt:lpstr>
      <vt:lpstr>What the Participation Approach Captures</vt:lpstr>
      <vt:lpstr>What do we want to Measure?</vt:lpstr>
      <vt:lpstr>Recommendation to the Group</vt:lpstr>
      <vt:lpstr>An Examination of Measurement Alternatives</vt:lpstr>
      <vt:lpstr>Which Approach is least Influenced by Cultural Norms?</vt:lpstr>
      <vt:lpstr>How to Use a Participation Focus on Environment</vt:lpstr>
      <vt:lpstr>Organizing Choices for Environmental Measurement Focus – Common Activities</vt:lpstr>
      <vt:lpstr>A Word about Work Environments</vt:lpstr>
      <vt:lpstr>Hierarchy of Where We Spend Our Time?</vt:lpstr>
      <vt:lpstr>Where to Focus Questions Based on Common Activities</vt:lpstr>
      <vt:lpstr>Draft Sample Questions Focusing on Common Activities</vt:lpstr>
      <vt:lpstr>Draft Sample Questions Focusing on Common Activities</vt:lpstr>
      <vt:lpstr>Draft Sample Questions Focusing on Common Activities</vt:lpstr>
      <vt:lpstr>Draft Sample Questions Focusing on Common Activities</vt:lpstr>
      <vt:lpstr>Common Issues Across Areas of Activity</vt:lpstr>
      <vt:lpstr>Draft Sample Questions Focusing on Buildings Associated with Common Activities</vt:lpstr>
      <vt:lpstr>Draft Sample Questions Focusing on Buildings Associated with Common Activities</vt:lpstr>
      <vt:lpstr>Draft Sample Questions Focusing on Buildings Associated with Common Activities</vt:lpstr>
      <vt:lpstr>Draft Sample Questions Focusing on Transportation Associated with Common Activities</vt:lpstr>
      <vt:lpstr>Draft Sample Questions Focusing on Transportation Associated with Common Activities</vt:lpstr>
      <vt:lpstr>Draft Sample Questions Focusing on Transportation Associated with Common Activities</vt:lpstr>
      <vt:lpstr>Discussion and Next Steps</vt:lpstr>
      <vt:lpstr>Discussion Questions</vt:lpstr>
      <vt:lpstr>Discussion Questions</vt:lpstr>
      <vt:lpstr>Other areas of Consideration</vt:lpstr>
      <vt:lpstr>Input Needed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Barbara Altman</dc:creator>
  <cp:lastModifiedBy>CDC User</cp:lastModifiedBy>
  <cp:revision>8</cp:revision>
  <dcterms:created xsi:type="dcterms:W3CDTF">2012-10-17T15:56:24Z</dcterms:created>
  <dcterms:modified xsi:type="dcterms:W3CDTF">2013-04-05T15:27:24Z</dcterms:modified>
</cp:coreProperties>
</file>