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60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1" r:id="rId12"/>
    <p:sldId id="272" r:id="rId13"/>
    <p:sldId id="273" r:id="rId14"/>
  </p:sldIdLst>
  <p:sldSz cx="9144000" cy="6858000" type="screen4x3"/>
  <p:notesSz cx="7007225" cy="92884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8" autoAdjust="0"/>
    <p:restoredTop sz="86439" autoAdjust="0"/>
  </p:normalViewPr>
  <p:slideViewPr>
    <p:cSldViewPr>
      <p:cViewPr varScale="1">
        <p:scale>
          <a:sx n="63" d="100"/>
          <a:sy n="63" d="100"/>
        </p:scale>
        <p:origin x="-135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3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464" cy="464423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9139" y="0"/>
            <a:ext cx="3036464" cy="464423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9758AE28-9B9C-4AFA-914E-0D481224B307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2428"/>
            <a:ext cx="3036464" cy="464423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9139" y="8822428"/>
            <a:ext cx="3036464" cy="464423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2DCD610F-161A-44C9-90AE-6E3A148BD4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879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464" cy="464423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9139" y="0"/>
            <a:ext cx="3036464" cy="464423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4128B006-C2B3-4C50-BB55-2941E1C738E7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5025" cy="3482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723" y="4412020"/>
            <a:ext cx="5605780" cy="4179808"/>
          </a:xfrm>
          <a:prstGeom prst="rect">
            <a:avLst/>
          </a:prstGeom>
        </p:spPr>
        <p:txBody>
          <a:bodyPr vert="horz" lIns="93113" tIns="46557" rIns="93113" bIns="4655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2428"/>
            <a:ext cx="3036464" cy="464423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9139" y="8822428"/>
            <a:ext cx="3036464" cy="464423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F8555E2B-5030-4C67-AEE9-76CB2ADA9E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474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55E2B-5030-4C67-AEE9-76CB2ADA9E2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333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47CBFBB-E7C7-47E3-BC27-A649FE8555EF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9B0544B-5761-4C46-B33F-87A0987CB2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CBFBB-E7C7-47E3-BC27-A649FE8555EF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544B-5761-4C46-B33F-87A0987CB2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CBFBB-E7C7-47E3-BC27-A649FE8555EF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544B-5761-4C46-B33F-87A0987CB2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CBFBB-E7C7-47E3-BC27-A649FE8555EF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544B-5761-4C46-B33F-87A0987CB2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CBFBB-E7C7-47E3-BC27-A649FE8555EF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544B-5761-4C46-B33F-87A0987CB2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CBFBB-E7C7-47E3-BC27-A649FE8555EF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544B-5761-4C46-B33F-87A0987CB2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CBFBB-E7C7-47E3-BC27-A649FE8555EF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544B-5761-4C46-B33F-87A0987CB2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CBFBB-E7C7-47E3-BC27-A649FE8555EF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544B-5761-4C46-B33F-87A0987CB2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CBFBB-E7C7-47E3-BC27-A649FE8555EF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544B-5761-4C46-B33F-87A0987CB2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CBFBB-E7C7-47E3-BC27-A649FE8555EF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544B-5761-4C46-B33F-87A0987CB2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CBFBB-E7C7-47E3-BC27-A649FE8555EF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0544B-5761-4C46-B33F-87A0987CB2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47CBFBB-E7C7-47E3-BC27-A649FE8555EF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9B0544B-5761-4C46-B33F-87A0987CB2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Mixed-Method </a:t>
            </a:r>
            <a:r>
              <a:rPr lang="en-US" sz="2400" b="1" dirty="0"/>
              <a:t>Assessment of Validity and Cross-Subgroup </a:t>
            </a:r>
            <a:r>
              <a:rPr lang="en-US" sz="2400" b="1" dirty="0" smtClean="0"/>
              <a:t>Comparability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800600"/>
            <a:ext cx="3309803" cy="1066800"/>
          </a:xfrm>
        </p:spPr>
        <p:txBody>
          <a:bodyPr>
            <a:normAutofit/>
          </a:bodyPr>
          <a:lstStyle/>
          <a:p>
            <a:r>
              <a:rPr lang="en-US" dirty="0"/>
              <a:t>Kristen Miller, Aaron Maitland, Jose-Luis Padilla, Mitch Loeb</a:t>
            </a:r>
          </a:p>
        </p:txBody>
      </p:sp>
    </p:spTree>
    <p:extLst>
      <p:ext uri="{BB962C8B-B14F-4D97-AF65-F5344CB8AC3E}">
        <p14:creationId xmlns:p14="http://schemas.microsoft.com/office/powerpoint/2010/main" val="217362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526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Demographic analysis of problem cases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olidFill>
                  <a:schemeClr val="tx1"/>
                </a:solidFill>
              </a:rPr>
              <a:t>Age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 descr="Table showing problem cases by age category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988285"/>
              </p:ext>
            </p:extLst>
          </p:nvPr>
        </p:nvGraphicFramePr>
        <p:xfrm>
          <a:off x="762000" y="3124200"/>
          <a:ext cx="7620000" cy="225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3790"/>
                <a:gridCol w="1122947"/>
                <a:gridCol w="1363579"/>
                <a:gridCol w="946484"/>
                <a:gridCol w="1459832"/>
                <a:gridCol w="1283368"/>
              </a:tblGrid>
              <a:tr h="412769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Young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Not Young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Older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Even Older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Oldest</a:t>
                      </a:r>
                      <a:endParaRPr lang="en-US" dirty="0"/>
                    </a:p>
                  </a:txBody>
                  <a:tcPr/>
                </a:tc>
              </a:tr>
              <a:tr h="412769">
                <a:tc>
                  <a:txBody>
                    <a:bodyPr/>
                    <a:lstStyle/>
                    <a:p>
                      <a:r>
                        <a:rPr lang="en-US" dirty="0" smtClean="0"/>
                        <a:t>Consistent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93.7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92.8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92.3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90.7</a:t>
                      </a:r>
                      <a:endParaRPr lang="en-US" dirty="0"/>
                    </a:p>
                  </a:txBody>
                  <a:tcPr/>
                </a:tc>
              </a:tr>
              <a:tr h="712451">
                <a:tc>
                  <a:txBody>
                    <a:bodyPr/>
                    <a:lstStyle/>
                    <a:p>
                      <a:r>
                        <a:rPr lang="en-US" dirty="0" smtClean="0"/>
                        <a:t>False Negative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2.2</a:t>
                      </a:r>
                      <a:endParaRPr lang="en-US" dirty="0"/>
                    </a:p>
                  </a:txBody>
                  <a:tcPr/>
                </a:tc>
              </a:tr>
              <a:tr h="712451">
                <a:tc>
                  <a:txBody>
                    <a:bodyPr/>
                    <a:lstStyle/>
                    <a:p>
                      <a:r>
                        <a:rPr lang="en-US" dirty="0" smtClean="0"/>
                        <a:t>False Positive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7.8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9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526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Demographic analysis of problem cases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olidFill>
                  <a:schemeClr val="tx1"/>
                </a:solidFill>
              </a:rPr>
              <a:t>Education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 descr="Table showing problem cases by education category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188474"/>
              </p:ext>
            </p:extLst>
          </p:nvPr>
        </p:nvGraphicFramePr>
        <p:xfrm>
          <a:off x="914400" y="3124200"/>
          <a:ext cx="7162800" cy="27556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752600"/>
                <a:gridCol w="1905000"/>
                <a:gridCol w="1600200"/>
              </a:tblGrid>
              <a:tr h="475197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Least</a:t>
                      </a:r>
                      <a:r>
                        <a:rPr lang="en-US" baseline="0" dirty="0" smtClean="0"/>
                        <a:t> Educated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In-Between</a:t>
                      </a:r>
                      <a:r>
                        <a:rPr lang="en-US" baseline="0" dirty="0" smtClean="0"/>
                        <a:t> Educated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Most Educated</a:t>
                      </a:r>
                      <a:endParaRPr lang="en-US" dirty="0"/>
                    </a:p>
                  </a:txBody>
                  <a:tcPr/>
                </a:tc>
              </a:tr>
              <a:tr h="475197">
                <a:tc>
                  <a:txBody>
                    <a:bodyPr/>
                    <a:lstStyle/>
                    <a:p>
                      <a:r>
                        <a:rPr lang="en-US" dirty="0" smtClean="0"/>
                        <a:t>Consistent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88.2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90.7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94.2</a:t>
                      </a:r>
                      <a:endParaRPr lang="en-US" dirty="0"/>
                    </a:p>
                  </a:txBody>
                  <a:tcPr/>
                </a:tc>
              </a:tr>
              <a:tr h="820203">
                <a:tc>
                  <a:txBody>
                    <a:bodyPr/>
                    <a:lstStyle/>
                    <a:p>
                      <a:r>
                        <a:rPr lang="en-US" dirty="0" smtClean="0"/>
                        <a:t>False Negative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2.3</a:t>
                      </a:r>
                      <a:endParaRPr lang="en-US" dirty="0"/>
                    </a:p>
                  </a:txBody>
                  <a:tcPr/>
                </a:tc>
              </a:tr>
              <a:tr h="820203">
                <a:tc>
                  <a:txBody>
                    <a:bodyPr/>
                    <a:lstStyle/>
                    <a:p>
                      <a:r>
                        <a:rPr lang="en-US" dirty="0" smtClean="0"/>
                        <a:t>False Positive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3.5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466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526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Demographic analysis of problem cases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olidFill>
                  <a:schemeClr val="tx1"/>
                </a:solidFill>
              </a:rPr>
              <a:t>Income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 descr="Table showing problem cases by income category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71527"/>
              </p:ext>
            </p:extLst>
          </p:nvPr>
        </p:nvGraphicFramePr>
        <p:xfrm>
          <a:off x="914400" y="3048000"/>
          <a:ext cx="7391400" cy="2895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295400"/>
                <a:gridCol w="1447800"/>
                <a:gridCol w="1600200"/>
                <a:gridCol w="1447800"/>
              </a:tblGrid>
              <a:tr h="962089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Less Poor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Less Wealthy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Wealthiest</a:t>
                      </a:r>
                      <a:endParaRPr lang="en-US" dirty="0"/>
                    </a:p>
                  </a:txBody>
                  <a:tcPr/>
                </a:tc>
              </a:tr>
              <a:tr h="434296">
                <a:tc>
                  <a:txBody>
                    <a:bodyPr/>
                    <a:lstStyle/>
                    <a:p>
                      <a:r>
                        <a:rPr lang="en-US" dirty="0" smtClean="0"/>
                        <a:t>Consistent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89.5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93.3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94.2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95.0</a:t>
                      </a:r>
                      <a:endParaRPr lang="en-US" dirty="0"/>
                    </a:p>
                  </a:txBody>
                  <a:tcPr/>
                </a:tc>
              </a:tr>
              <a:tr h="749608">
                <a:tc>
                  <a:txBody>
                    <a:bodyPr/>
                    <a:lstStyle/>
                    <a:p>
                      <a:r>
                        <a:rPr lang="en-US" dirty="0" smtClean="0"/>
                        <a:t>False Negative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1.3</a:t>
                      </a:r>
                      <a:endParaRPr lang="en-US" dirty="0"/>
                    </a:p>
                  </a:txBody>
                  <a:tcPr/>
                </a:tc>
              </a:tr>
              <a:tr h="749608">
                <a:tc>
                  <a:txBody>
                    <a:bodyPr/>
                    <a:lstStyle/>
                    <a:p>
                      <a:r>
                        <a:rPr lang="en-US" dirty="0" smtClean="0"/>
                        <a:t>False Positive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3.8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828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 descr="Diagram showing the relationships between social context, cause, experience, measurement and construct (pain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8" y="633413"/>
            <a:ext cx="7972425" cy="559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105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In the past 3 months, how often did you have pain?  Would you say never, some days, most days or every day</a:t>
            </a:r>
            <a:r>
              <a:rPr lang="en-US" i="1" dirty="0" smtClean="0"/>
              <a:t>?</a:t>
            </a:r>
          </a:p>
          <a:p>
            <a:endParaRPr lang="en-US" dirty="0"/>
          </a:p>
          <a:p>
            <a:r>
              <a:rPr lang="en-US" i="1" dirty="0"/>
              <a:t>[If at least some days] Thinking about the last time you had pain, how much pain did you have?  Would you say a little, a lot, or somewhere in between?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85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024744" cy="11800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Descriptive Follow-up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848600" cy="3962400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r>
              <a:rPr lang="en-US" sz="2600" i="1" dirty="0" smtClean="0"/>
              <a:t>Please </a:t>
            </a:r>
            <a:r>
              <a:rPr lang="en-US" sz="2600" i="1" dirty="0"/>
              <a:t>tell me which of the following statements, if any, describe your pain.</a:t>
            </a:r>
            <a:endParaRPr lang="en-US" sz="2600" dirty="0"/>
          </a:p>
          <a:p>
            <a:pPr marL="68580" indent="0">
              <a:buNone/>
            </a:pPr>
            <a:endParaRPr lang="en-US" sz="2600" dirty="0"/>
          </a:p>
          <a:p>
            <a:pPr lvl="0">
              <a:buFont typeface="Wingdings" pitchFamily="2" charset="2"/>
              <a:buChar char="q"/>
            </a:pPr>
            <a:r>
              <a:rPr lang="en-US" sz="2600" i="1" dirty="0"/>
              <a:t>It is constantly present.			</a:t>
            </a:r>
            <a:endParaRPr lang="en-US" sz="2600" dirty="0"/>
          </a:p>
          <a:p>
            <a:pPr lvl="0">
              <a:buFont typeface="Wingdings" pitchFamily="2" charset="2"/>
              <a:buChar char="q"/>
            </a:pPr>
            <a:r>
              <a:rPr lang="en-US" sz="2600" i="1" dirty="0"/>
              <a:t>Sometimes I’m in a lot of pain and sometimes it’s not so bad</a:t>
            </a:r>
            <a:r>
              <a:rPr lang="en-US" sz="2600" i="1" dirty="0" smtClean="0"/>
              <a:t>.</a:t>
            </a:r>
            <a:endParaRPr lang="en-US" sz="2600" dirty="0"/>
          </a:p>
          <a:p>
            <a:pPr lvl="0">
              <a:buFont typeface="Wingdings" pitchFamily="2" charset="2"/>
              <a:buChar char="q"/>
            </a:pPr>
            <a:r>
              <a:rPr lang="en-US" sz="2600" i="1" dirty="0"/>
              <a:t>Sometimes it is unbearable and excruciating.		</a:t>
            </a:r>
            <a:endParaRPr lang="en-US" sz="2600" dirty="0"/>
          </a:p>
          <a:p>
            <a:pPr lvl="0">
              <a:buFont typeface="Wingdings" pitchFamily="2" charset="2"/>
              <a:buChar char="q"/>
            </a:pPr>
            <a:r>
              <a:rPr lang="en-US" sz="2600" i="1" dirty="0"/>
              <a:t>When I get my mind on other things, I am not aware of the pain.		</a:t>
            </a:r>
            <a:endParaRPr lang="en-US" sz="2600" dirty="0"/>
          </a:p>
          <a:p>
            <a:pPr lvl="0">
              <a:buFont typeface="Wingdings" pitchFamily="2" charset="2"/>
              <a:buChar char="q"/>
            </a:pPr>
            <a:r>
              <a:rPr lang="en-US" sz="2600" i="1" dirty="0"/>
              <a:t>Medication can take my pain away completely.		</a:t>
            </a:r>
            <a:endParaRPr lang="en-US" sz="2600" dirty="0"/>
          </a:p>
          <a:p>
            <a:pPr lvl="0">
              <a:buFont typeface="Wingdings" pitchFamily="2" charset="2"/>
              <a:buChar char="q"/>
            </a:pPr>
            <a:r>
              <a:rPr lang="en-US" sz="2600" i="1" dirty="0"/>
              <a:t>My pain is because of work.	</a:t>
            </a:r>
            <a:endParaRPr lang="en-US" sz="2600" dirty="0"/>
          </a:p>
          <a:p>
            <a:pPr lvl="0">
              <a:buFont typeface="Wingdings" pitchFamily="2" charset="2"/>
              <a:buChar char="q"/>
            </a:pPr>
            <a:r>
              <a:rPr lang="en-US" sz="2600" i="1" dirty="0"/>
              <a:t>My pain is because of exercise.	</a:t>
            </a:r>
            <a:r>
              <a:rPr lang="en-US" i="1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34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 Interviews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2010 National Health Interview Survey</a:t>
            </a:r>
          </a:p>
          <a:p>
            <a:r>
              <a:rPr lang="en-US" dirty="0" smtClean="0"/>
              <a:t>Subset:  ¼ of HIS; N=6775</a:t>
            </a:r>
          </a:p>
          <a:p>
            <a:r>
              <a:rPr lang="en-US" dirty="0" smtClean="0"/>
              <a:t>Interviewer administered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651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85800"/>
            <a:ext cx="7024744" cy="762000"/>
          </a:xfrm>
        </p:spPr>
        <p:txBody>
          <a:bodyPr/>
          <a:lstStyle/>
          <a:p>
            <a:r>
              <a:rPr lang="en-US" dirty="0" smtClean="0"/>
              <a:t>Results:</a:t>
            </a:r>
            <a:endParaRPr lang="en-US" dirty="0"/>
          </a:p>
        </p:txBody>
      </p:sp>
      <p:graphicFrame>
        <p:nvGraphicFramePr>
          <p:cNvPr id="4" name="Content Placeholder 3" descr="Table showing categories of (pain) frequency by unweighted totals and weighted percentage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6283808"/>
              </p:ext>
            </p:extLst>
          </p:nvPr>
        </p:nvGraphicFramePr>
        <p:xfrm>
          <a:off x="1143000" y="1676400"/>
          <a:ext cx="6537960" cy="190500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179320"/>
                <a:gridCol w="2179320"/>
                <a:gridCol w="2179320"/>
              </a:tblGrid>
              <a:tr h="27327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Frequency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Unweighted N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Weighted Percent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34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Never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2631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38.5%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34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Some days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2289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34.9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44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Most days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486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6.8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34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Every day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709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10.4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34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Missing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660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9.6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34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6775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100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Table 5" descr="Table showing categories of (pain) intensity by unweighted totals and weighted percentages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236213"/>
              </p:ext>
            </p:extLst>
          </p:nvPr>
        </p:nvGraphicFramePr>
        <p:xfrm>
          <a:off x="1143000" y="4038600"/>
          <a:ext cx="6553200" cy="213360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2184400"/>
                <a:gridCol w="2184400"/>
                <a:gridCol w="2184400"/>
              </a:tblGrid>
              <a:tr h="2667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Intensity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Unweighted N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Weighted Percent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 little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1691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47.3%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Closer to a little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275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8.3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Exactly in the middle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564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16.8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Closer to a lot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260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8.2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 lot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673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17.7</a:t>
                      </a:r>
                      <a:endParaRPr lang="en-US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Missing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76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1.8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67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3539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100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502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 descr="Table showing categories of (pain) intensity by (pain) frequency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4619477"/>
              </p:ext>
            </p:extLst>
          </p:nvPr>
        </p:nvGraphicFramePr>
        <p:xfrm>
          <a:off x="1066800" y="1219200"/>
          <a:ext cx="7162800" cy="44200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17058"/>
                <a:gridCol w="1790700"/>
                <a:gridCol w="1620158"/>
                <a:gridCol w="1534884"/>
              </a:tblGrid>
              <a:tr h="6004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Frequency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711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Intensity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Some days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Most days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Every day</a:t>
                      </a:r>
                      <a:endParaRPr lang="en-US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08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</a:rPr>
                        <a:t>A little</a:t>
                      </a:r>
                      <a:endParaRPr lang="en-US" sz="1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41.7%   (n=1442)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effectLst/>
                        </a:rPr>
                        <a:t>3.8%      (n=133)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3.2%      (n=112)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08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</a:rPr>
                        <a:t>Closer to a little</a:t>
                      </a:r>
                      <a:endParaRPr lang="en-US" sz="1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effectLst/>
                        </a:rPr>
                        <a:t> 5.8%     (n=199)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effectLst/>
                        </a:rPr>
                        <a:t>1.2%      (n=40)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1.0%      (n=36)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51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</a:rPr>
                        <a:t>Exactly in the middle</a:t>
                      </a:r>
                      <a:endParaRPr lang="en-US" sz="1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8.8%      (n=303)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effectLst/>
                        </a:rPr>
                        <a:t>3.4%      (n=118)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4.1%      (n=143)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08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</a:rPr>
                        <a:t>Closer to a lot</a:t>
                      </a:r>
                      <a:endParaRPr lang="en-US" sz="1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effectLst/>
                        </a:rPr>
                        <a:t>3.2%      (n=109)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effectLst/>
                        </a:rPr>
                        <a:t>1.6%      (n=55)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2.8%      (n=96)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08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</a:rPr>
                        <a:t>A lot</a:t>
                      </a:r>
                      <a:endParaRPr lang="en-US" sz="1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effectLst/>
                        </a:rPr>
                        <a:t>6.4%      (n=220)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4.0%      (n=139)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</a:rPr>
                        <a:t>9.1%      (n=314)</a:t>
                      </a:r>
                      <a:endParaRPr lang="en-US" sz="14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490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Descriptive Follow-Up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10800000" flipV="1">
            <a:off x="1043493" y="4495800"/>
            <a:ext cx="3680908" cy="990599"/>
          </a:xfrm>
        </p:spPr>
        <p:txBody>
          <a:bodyPr>
            <a:normAutofit fontScale="85000" lnSpcReduction="20000"/>
          </a:bodyPr>
          <a:lstStyle/>
          <a:p>
            <a:pPr marL="68580" lvl="0" indent="0">
              <a:buNone/>
            </a:pPr>
            <a:r>
              <a:rPr lang="en-US" i="1" dirty="0"/>
              <a:t>			</a:t>
            </a:r>
            <a:endParaRPr lang="en-US" dirty="0"/>
          </a:p>
          <a:p>
            <a:pPr marL="68580" lvl="0" indent="0">
              <a:buNone/>
            </a:pPr>
            <a:endParaRPr lang="en-US" dirty="0"/>
          </a:p>
          <a:p>
            <a:pPr marL="68580" lvl="0" indent="0">
              <a:buNone/>
            </a:pPr>
            <a:r>
              <a:rPr lang="en-US" i="1" dirty="0"/>
              <a:t>		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 descr="Table showing percent of respondents describing pain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228164"/>
              </p:ext>
            </p:extLst>
          </p:nvPr>
        </p:nvGraphicFramePr>
        <p:xfrm>
          <a:off x="1066800" y="2667000"/>
          <a:ext cx="6172200" cy="3276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476"/>
                <a:gridCol w="3555724"/>
              </a:tblGrid>
              <a:tr h="659507">
                <a:tc>
                  <a:txBody>
                    <a:bodyPr/>
                    <a:lstStyle/>
                    <a:p>
                      <a:pPr lvl="1"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marR="0" lvl="1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Percent of Respondents Describing</a:t>
                      </a:r>
                      <a:r>
                        <a:rPr lang="en-US" baseline="0" dirty="0" smtClean="0"/>
                        <a:t> Pain </a:t>
                      </a:r>
                      <a:endParaRPr lang="en-US" dirty="0" smtClean="0"/>
                    </a:p>
                  </a:txBody>
                  <a:tcPr/>
                </a:tc>
              </a:tr>
              <a:tr h="523419">
                <a:tc>
                  <a:txBody>
                    <a:bodyPr/>
                    <a:lstStyle/>
                    <a:p>
                      <a:r>
                        <a:rPr lang="en-US" i="1" dirty="0" smtClean="0"/>
                        <a:t>Constantly present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31.1</a:t>
                      </a:r>
                      <a:endParaRPr lang="en-US" dirty="0"/>
                    </a:p>
                  </a:txBody>
                  <a:tcPr/>
                </a:tc>
              </a:tr>
              <a:tr h="523419">
                <a:tc>
                  <a:txBody>
                    <a:bodyPr/>
                    <a:lstStyle/>
                    <a:p>
                      <a:r>
                        <a:rPr lang="en-US" i="1" dirty="0" smtClean="0"/>
                        <a:t>Fluctuating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55.6</a:t>
                      </a:r>
                      <a:endParaRPr lang="en-US" dirty="0"/>
                    </a:p>
                  </a:txBody>
                  <a:tcPr/>
                </a:tc>
              </a:tr>
              <a:tr h="523419">
                <a:tc>
                  <a:txBody>
                    <a:bodyPr/>
                    <a:lstStyle/>
                    <a:p>
                      <a:r>
                        <a:rPr lang="en-US" i="1" dirty="0" smtClean="0"/>
                        <a:t>Unbearable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25.1</a:t>
                      </a:r>
                      <a:endParaRPr lang="en-US" dirty="0"/>
                    </a:p>
                  </a:txBody>
                  <a:tcPr/>
                </a:tc>
              </a:tr>
              <a:tr h="5234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Not always aware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48.3</a:t>
                      </a:r>
                      <a:endParaRPr lang="en-US" dirty="0"/>
                    </a:p>
                  </a:txBody>
                  <a:tcPr/>
                </a:tc>
              </a:tr>
              <a:tr h="5234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Medication alleviates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43.4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70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 descr="Table showing (pain) intensity by (pain) frequency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0392461"/>
              </p:ext>
            </p:extLst>
          </p:nvPr>
        </p:nvGraphicFramePr>
        <p:xfrm>
          <a:off x="1066800" y="1219200"/>
          <a:ext cx="7162800" cy="44200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17058"/>
                <a:gridCol w="1592942"/>
                <a:gridCol w="1676400"/>
                <a:gridCol w="1676400"/>
              </a:tblGrid>
              <a:tr h="6004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Frequency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711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Intensity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Some days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Most days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Every day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08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 little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41.7%   (n=1442)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effectLst/>
                        </a:rPr>
                        <a:t>3.8%      (n=133)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3.2%      (n=112)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08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Closer to a little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effectLst/>
                        </a:rPr>
                        <a:t> 5.8%     (n=199)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effectLst/>
                        </a:rPr>
                        <a:t>1.2%      (n=40)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1.0%      (n=36)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51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Exactly in the middle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8.8%      (n=303)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effectLst/>
                        </a:rPr>
                        <a:t>3.4%      (n=118)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4.1%      (n=143)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08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Closer to a lot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effectLst/>
                        </a:rPr>
                        <a:t>3.2%      (n=109)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effectLst/>
                        </a:rPr>
                        <a:t>1.6%      (n=55)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2.8%      (n=96)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08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 lot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effectLst/>
                        </a:rPr>
                        <a:t>6.4%      (n=220)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4.0%      (n=139)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9.1%      (n=314)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3276600" y="2590800"/>
            <a:ext cx="0" cy="1219200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276600" y="2590800"/>
            <a:ext cx="160020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76800" y="2590800"/>
            <a:ext cx="0" cy="121920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276600" y="3810000"/>
            <a:ext cx="160020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553200" y="4419600"/>
            <a:ext cx="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6553200" y="4419600"/>
            <a:ext cx="160020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8175171" y="4419600"/>
            <a:ext cx="0" cy="121920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553200" y="4419600"/>
            <a:ext cx="0" cy="121920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6553200" y="5638800"/>
            <a:ext cx="162197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9" name="Line Callout 1 38" descr="Text box describing example of a false negative"/>
          <p:cNvSpPr/>
          <p:nvPr/>
        </p:nvSpPr>
        <p:spPr>
          <a:xfrm>
            <a:off x="2454729" y="854529"/>
            <a:ext cx="3581400" cy="1447800"/>
          </a:xfrm>
          <a:prstGeom prst="borderCallout1">
            <a:avLst>
              <a:gd name="adj1" fmla="val 100705"/>
              <a:gd name="adj2" fmla="val 8688"/>
              <a:gd name="adj3" fmla="val 129793"/>
              <a:gd name="adj4" fmla="val 17594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Problem if: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Constant or unbearable</a:t>
            </a:r>
          </a:p>
          <a:p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(False Negative)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Line Callout 1 39" descr="Text box describing example of a false positive"/>
          <p:cNvSpPr/>
          <p:nvPr/>
        </p:nvSpPr>
        <p:spPr>
          <a:xfrm>
            <a:off x="2743200" y="4572000"/>
            <a:ext cx="3581400" cy="1447800"/>
          </a:xfrm>
          <a:prstGeom prst="borderCallout1">
            <a:avLst>
              <a:gd name="adj1" fmla="val 88675"/>
              <a:gd name="adj2" fmla="val 101089"/>
              <a:gd name="adj3" fmla="val 78665"/>
              <a:gd name="adj4" fmla="val 108172"/>
            </a:avLst>
          </a:prstGeom>
          <a:solidFill>
            <a:schemeClr val="bg1"/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Problem if: 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Medicine takes away or sometimes not aware</a:t>
            </a:r>
          </a:p>
          <a:p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(False Positive)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433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Percent of problem cases</a:t>
            </a:r>
            <a:endParaRPr lang="en-US" dirty="0"/>
          </a:p>
        </p:txBody>
      </p:sp>
      <p:graphicFrame>
        <p:nvGraphicFramePr>
          <p:cNvPr id="4" name="Content Placeholder 3" descr="Table showing percentage of problem cases: false negatives (2.83%) and false positives (4.77%)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3260051"/>
              </p:ext>
            </p:extLst>
          </p:nvPr>
        </p:nvGraphicFramePr>
        <p:xfrm>
          <a:off x="2362200" y="2895600"/>
          <a:ext cx="4419600" cy="18745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362200"/>
                <a:gridCol w="2057400"/>
              </a:tblGrid>
              <a:tr h="624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Consistent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 smtClean="0"/>
                        <a:t>92.41</a:t>
                      </a:r>
                      <a:endParaRPr lang="en-US" b="0" dirty="0"/>
                    </a:p>
                  </a:txBody>
                  <a:tcPr/>
                </a:tc>
              </a:tr>
              <a:tr h="624840">
                <a:tc>
                  <a:txBody>
                    <a:bodyPr/>
                    <a:lstStyle/>
                    <a:p>
                      <a:r>
                        <a:rPr lang="en-US" dirty="0" smtClean="0"/>
                        <a:t>False Negative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2.83</a:t>
                      </a:r>
                      <a:endParaRPr lang="en-US" dirty="0"/>
                    </a:p>
                  </a:txBody>
                  <a:tcPr/>
                </a:tc>
              </a:tr>
              <a:tr h="624840">
                <a:tc>
                  <a:txBody>
                    <a:bodyPr/>
                    <a:lstStyle/>
                    <a:p>
                      <a:r>
                        <a:rPr lang="en-US" dirty="0" smtClean="0"/>
                        <a:t>False Positive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4.77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965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1627</TotalTime>
  <Words>527</Words>
  <Application>Microsoft Office PowerPoint</Application>
  <PresentationFormat>On-screen Show (4:3)</PresentationFormat>
  <Paragraphs>207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Austin</vt:lpstr>
      <vt:lpstr>Mixed-Method Assessment of Validity and Cross-Subgroup Comparability</vt:lpstr>
      <vt:lpstr>Pain Questions</vt:lpstr>
      <vt:lpstr>Descriptive Follow-up Questions</vt:lpstr>
      <vt:lpstr>Field Interviews</vt:lpstr>
      <vt:lpstr>Results:</vt:lpstr>
      <vt:lpstr>PowerPoint Presentation</vt:lpstr>
      <vt:lpstr>Descriptive Follow-Up Variables</vt:lpstr>
      <vt:lpstr>PowerPoint Presentation</vt:lpstr>
      <vt:lpstr>Percent of problem cases</vt:lpstr>
      <vt:lpstr>Demographic analysis of problem cases  Age</vt:lpstr>
      <vt:lpstr>Demographic analysis of problem cases  Education</vt:lpstr>
      <vt:lpstr>Demographic analysis of problem cases  Income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Mixed-Method Assessment of Validity and Cross-Subgroup Comparability</dc:title>
  <dc:creator>Miller, Kristen S. (CDC/OSELS/NCHS)</dc:creator>
  <cp:lastModifiedBy>CDC User</cp:lastModifiedBy>
  <cp:revision>27</cp:revision>
  <cp:lastPrinted>2012-03-21T21:14:20Z</cp:lastPrinted>
  <dcterms:created xsi:type="dcterms:W3CDTF">2012-10-16T12:17:58Z</dcterms:created>
  <dcterms:modified xsi:type="dcterms:W3CDTF">2013-04-05T15:19:17Z</dcterms:modified>
</cp:coreProperties>
</file>