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4" r:id="rId2"/>
    <p:sldMasterId id="2147483695" r:id="rId3"/>
    <p:sldMasterId id="2147483705" r:id="rId4"/>
    <p:sldMasterId id="2147483717" r:id="rId5"/>
  </p:sldMasterIdLst>
  <p:notesMasterIdLst>
    <p:notesMasterId r:id="rId27"/>
  </p:notesMasterIdLst>
  <p:sldIdLst>
    <p:sldId id="261" r:id="rId6"/>
    <p:sldId id="277" r:id="rId7"/>
    <p:sldId id="258" r:id="rId8"/>
    <p:sldId id="273" r:id="rId9"/>
    <p:sldId id="268" r:id="rId10"/>
    <p:sldId id="269" r:id="rId11"/>
    <p:sldId id="271" r:id="rId12"/>
    <p:sldId id="264" r:id="rId13"/>
    <p:sldId id="276" r:id="rId14"/>
    <p:sldId id="279" r:id="rId15"/>
    <p:sldId id="280" r:id="rId16"/>
    <p:sldId id="282" r:id="rId17"/>
    <p:sldId id="283" r:id="rId18"/>
    <p:sldId id="284" r:id="rId19"/>
    <p:sldId id="281" r:id="rId20"/>
    <p:sldId id="287" r:id="rId21"/>
    <p:sldId id="288" r:id="rId22"/>
    <p:sldId id="291" r:id="rId23"/>
    <p:sldId id="285" r:id="rId24"/>
    <p:sldId id="289" r:id="rId25"/>
    <p:sldId id="29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39" autoAdjust="0"/>
  </p:normalViewPr>
  <p:slideViewPr>
    <p:cSldViewPr>
      <p:cViewPr varScale="1">
        <p:scale>
          <a:sx n="63" d="100"/>
          <a:sy n="63" d="100"/>
        </p:scale>
        <p:origin x="-13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565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3364D-BE27-4F64-A4D0-D48BDC1AC279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25AB6-4020-4883-B086-D69E15B2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34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BEE18-6E61-4D12-8DC0-A22F6DD1329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Web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Web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Web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Web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Web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1DBC11-1E76-4E1B-9E0F-5A2821F6027D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1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Web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Web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Web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Web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Web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2FCD48-DBD8-4AE8-A9F4-E14A6C462827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>
              <a:latin typeface="Calibri" pitchFamily="34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700088"/>
            <a:ext cx="4578350" cy="34337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7414" y="4342855"/>
            <a:ext cx="5083175" cy="41339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10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38EB9-F679-417C-AAF9-12966A6A1FF3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10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01B9-F1AB-4F61-B010-3A0592D086A7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50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7650"/>
            <a:ext cx="7772400" cy="5905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4156" y="1695450"/>
            <a:ext cx="3570111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734" y="1695450"/>
            <a:ext cx="3571523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28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James M. Dahlhamer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2011 NHIS Interviewer Refresher Training</a:t>
            </a:r>
          </a:p>
          <a:p>
            <a:pPr lvl="0"/>
            <a:r>
              <a:rPr lang="en-US" sz="1800" dirty="0" smtClean="0"/>
              <a:t>December 6-9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The Life Cycle of Survey Data Quality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Centers for Disease Control and </a:t>
            </a:r>
            <a:r>
              <a:rPr lang="en-US" dirty="0" err="1" smtClean="0"/>
              <a:t>Preventione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7882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6237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3998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41494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905000" y="5791200"/>
            <a:ext cx="67818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0101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163416794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4412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373299008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371600" y="4343400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0039A6"/>
                </a:solidFill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9A6"/>
                </a:solidFill>
              </a:rPr>
              <a:t>1600 Clifton Road NE, Atlanta, GA 30333</a:t>
            </a:r>
          </a:p>
          <a:p>
            <a:r>
              <a:rPr lang="en-US" sz="1200" dirty="0">
                <a:solidFill>
                  <a:srgbClr val="0039A6"/>
                </a:solidFill>
              </a:rPr>
              <a:t>Telephone, 1-800-CDC-INFO (232-4636)/TTY: 1-888-232-6348</a:t>
            </a:r>
          </a:p>
          <a:p>
            <a:r>
              <a:rPr lang="en-US" sz="1200" dirty="0">
                <a:solidFill>
                  <a:srgbClr val="0039A6"/>
                </a:solidFill>
              </a:rPr>
              <a:t>E-mail: cdcinfo@cdc.gov 	Web: www.cdc.gov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04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B272-FC80-4C40-AC6C-7923548DAD70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5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01B9-F1AB-4F61-B010-3A0592D086A7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580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B272-FC80-4C40-AC6C-7923548DAD70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335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794B496-4CC3-49C0-B600-3F9295050C7C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661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98A59-A5CD-4D9B-80B9-43A18787840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7" name="Picture 6" descr="2010-NCHS-Conference-Motif-[PPTdarkbg]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377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B47C-2E55-4093-9A69-C153801326A1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80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E5A9-B8DF-4CBA-8B3B-7D3EA0695795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21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240-E3C6-4E6E-9503-D7443AEFA8A6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144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347E-86FE-45E7-89CF-DF780A5803E9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313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167E-BDEB-4B60-8ED1-FB7B7A023DC3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07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21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794B496-4CC3-49C0-B600-3F9295050C7C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1361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6853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458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326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162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257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3781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202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2467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37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98A59-A5CD-4D9B-80B9-43A18787840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7" name="Picture 6" descr="2010-NCHS-Conference-Motif-[PPTdarkbg]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340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James M. Dahlhamer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2011 NHIS Interviewer Refresher Training</a:t>
            </a:r>
          </a:p>
          <a:p>
            <a:pPr lvl="0"/>
            <a:r>
              <a:rPr lang="en-US" sz="1800" dirty="0" smtClean="0"/>
              <a:t>December 6-9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The Life Cycle of Survey Data Quality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Centers for Disease Control and </a:t>
            </a:r>
            <a:r>
              <a:rPr lang="en-US" dirty="0" err="1" smtClean="0"/>
              <a:t>Preventione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591978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91062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40483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59625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905000" y="5791200"/>
            <a:ext cx="67818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9954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3015501787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970500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3090365556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371600" y="4343400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0039A6"/>
                </a:solidFill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9A6"/>
                </a:solidFill>
              </a:rPr>
              <a:t>1600 Clifton Road NE, Atlanta, GA 30333</a:t>
            </a:r>
          </a:p>
          <a:p>
            <a:r>
              <a:rPr lang="en-US" sz="1200" dirty="0">
                <a:solidFill>
                  <a:srgbClr val="0039A6"/>
                </a:solidFill>
              </a:rPr>
              <a:t>Telephone, 1-800-CDC-INFO (232-4636)/TTY: 1-888-232-6348</a:t>
            </a:r>
          </a:p>
          <a:p>
            <a:r>
              <a:rPr lang="en-US" sz="1200" dirty="0">
                <a:solidFill>
                  <a:srgbClr val="0039A6"/>
                </a:solidFill>
              </a:rPr>
              <a:t>E-mail: cdcinfo@cdc.gov 	Web: www.cdc.gov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14771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B47C-2E55-4093-9A69-C153801326A1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07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E5A9-B8DF-4CBA-8B3B-7D3EA0695795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1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240-E3C6-4E6E-9503-D7443AEFA8A6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18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347E-86FE-45E7-89CF-DF780A5803E9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0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167E-BDEB-4B60-8ED1-FB7B7A023DC3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95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6B472-2ABC-4D9E-8346-BCF9106FB582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65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727" r:id="rId1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95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6B472-2ABC-4D9E-8346-BCF9106FB582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4/5/2013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3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943A8-56B5-4A80-9054-B6DB586C99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58FEF-2C71-444A-B0CE-3100CB506A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70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59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Exploring the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Washington Group Data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from the 2011 U.S.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National Health Interview Survey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895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Julie D. Weeks, Ph.D.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National Center for Health Statistics, USA</a:t>
            </a: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Washington Group on Disability Statistics</a:t>
            </a:r>
          </a:p>
          <a:p>
            <a:pPr marL="0" lvl="0" indent="0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Bangkok, Thailand</a:t>
            </a:r>
          </a:p>
          <a:p>
            <a:pPr marL="0" lvl="0" indent="0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22-24 October 2012</a:t>
            </a: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United States Department of Health and Human Services  and Centers for Disease Control and Prevention logo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5200" y="5715000"/>
            <a:ext cx="155065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Short Set WG Items: Methods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Tables on pages 1-12 contain provide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NHIS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Short Set items, individually, by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sociodemographics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Vision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Hearing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Mobility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Communication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Cognition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Upper Body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response categories are shown: no diff, some diff, a lot of diff, cannot do at all.</a:t>
            </a:r>
          </a:p>
          <a:p>
            <a:pPr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U.S. population 18 years and over</a:t>
            </a:r>
          </a:p>
          <a:p>
            <a:pPr marL="0" indent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78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Short Set WG Individual Items: Impressions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Results of the individual Short Set questions show some interesting results: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Women &gt; Men: vision, mobility, cognition.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Men &gt; Women: hearing, communication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Age relationship as expected: severity worsens with age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However, even though the older pop have greater proportion of difficulty, the largest population with difficulty is the 18-64 population.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Education, poverty status and marital status also as expected. 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“Some” category captures largest pop with difficulty.  Is this a problem?</a:t>
            </a:r>
          </a:p>
        </p:txBody>
      </p:sp>
    </p:spTree>
    <p:extLst>
      <p:ext uri="{BB962C8B-B14F-4D97-AF65-F5344CB8AC3E}">
        <p14:creationId xmlns:p14="http://schemas.microsoft.com/office/powerpoint/2010/main" val="35529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Definitions for Prevalence of Disability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267200"/>
          </a:xfrm>
        </p:spPr>
        <p:txBody>
          <a:bodyPr>
            <a:noAutofit/>
          </a:bodyPr>
          <a:lstStyle/>
          <a:p>
            <a:pPr marL="2344738" indent="-2344738"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Four measures have been proposed by the WG: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a broad measure that includes everyone with at least one domain coded as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some difficulty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 lot of difficulty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unable to do it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a measure that excludes the mildest degrees of difficulty and includes everyone with at least one domain coded as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 lot of difficulty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unable to do it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a narrow measure that focuses on the most severe levels of difficulty and includes everyone with at least one domain coded as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unable to do it at all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a measure that is slightly more restrictive than #1 and includes everyone with at least one domain that is coded as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 lot of difficulty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cannot do it at all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at least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some difficulty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two domains.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9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Short Set WG Summary Measure: Impressions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Page 13 shows the prevalence of disability in the 18+ population, combining the six Short Set questions.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overall rate of disability,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using the broad 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is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33.4%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rate is consistent with another measure of difficulty used in the U.S. indicating “Basic Actions” difficulty.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Difficulty walking or climbing steps contributes the greatest to the overall rate.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Followed by cognition, hearing and vision.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“some difficulty” category is much larger than others.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Page 15 shows disability by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sociodemographic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322110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Short Set WG Summary Measure: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Varying Cut-Off Points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would the overall rate of disability be, as measured by the Short Set, using the other recommended definitions?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least one domain is scored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difficulty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33.4%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indent="-339725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least one domain is scored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 lot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difficulty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8.9%</a:t>
            </a:r>
            <a:endParaRPr lang="en-US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indent="-339725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least one domain is scored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unable to do it at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2.4%</a:t>
            </a:r>
            <a:endParaRPr lang="en-US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indent="-339725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least one domain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scored</a:t>
            </a:r>
          </a:p>
          <a:p>
            <a:pPr marL="339725" indent="-339725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as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lot of difficulty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unable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do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marL="339725" indent="-339725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at least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difficulty is scored in two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domains</a:t>
            </a:r>
          </a:p>
          <a:p>
            <a:pPr marL="339725" indent="-339725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17.6%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4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WG Items: Methods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Tables on pages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17-30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contain provide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NHIS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Extended Set items, individually, by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sociodemographics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Hearing: quiet room, noisy room, comparison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Mobility: 100 yards, 1/3 mile, walking stairs, comparison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Upper Body: lifting, grasping, comparison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Anxiety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Depression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Pain</a:t>
            </a:r>
          </a:p>
          <a:p>
            <a:pPr marL="457200" indent="-176213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Fatigue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response categories are shown: no diff, some diff, a lot of diff, cannot do at all.</a:t>
            </a:r>
          </a:p>
          <a:p>
            <a:pPr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U.S. population 18 years and over</a:t>
            </a:r>
          </a:p>
          <a:p>
            <a:pPr marL="0" indent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8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WG Items: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Coding of Hearing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the extended set, the hearing variable combines difficulty hearing, difficulty hearing in a quiet room and difficulty hearing in a noisier room: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hearing “yes”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11.4%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hearing in a quiet room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noisier room, AND, “no” difficulty to #1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16.7%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difficulty hearing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extended set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28.2%</a:t>
            </a:r>
            <a:endParaRPr lang="en-US" sz="2400" dirty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this way, we add the Short Set measure and the Extended set questions on hearing to form the Extended Hearing measure.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</a:rPr>
              <a:t>Page 19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6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WG Items: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Coding of Mobility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the extended set, the mobility variable combines difficulty walking or climbing stairs, difficulty walking 100 yards, difficulty walking 1/3 mile, difficulty walking stairs, and use of wheelchair or scooter: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walking or climbing stairs “yes”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16.3%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walking 100 yards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1/3 mile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walking up and down stairs, OR, uses a wheelchair or scooter, AND “no” difficulty to #1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7.3%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difficulty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mobility – extended set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23.6%</a:t>
            </a:r>
            <a:endParaRPr lang="en-US" sz="2400" dirty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</a:rPr>
              <a:t>Page 23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2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WG Items: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Coding of Upper Body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the extended set, the upper body variable combines difficulty with self care, raising a 2L bottle, and using hands or fingers to grasp: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with self care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3.9%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difficulty raising a 2L bottle from waist to eye level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hands or fingers to grasp, AND, no difficulty to self care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6.9%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difficulty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upper body – extended set = </a:t>
            </a:r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10.8%</a:t>
            </a:r>
            <a:endParaRPr lang="en-US" sz="2400" dirty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20000"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</a:rPr>
              <a:t>Page 26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95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WG Summary Measure: Impressions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Page 31 shows the prevalence of disability in the 18+ population, combining the questions in the 10 domains.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overall rate of disability,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using the broad 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is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61.1%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rate is almost double the rate derived from the Short Set.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Adding a) follow-up questions in the hearing and mobility domains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adding the domains anxiety, depression, pain and fatigue greatly increase the prevalence rate.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Further work to create measures in the additional extended domains may or may not further increase this rate.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Page 32 shows disability by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sociodemographic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39128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Purpose of Presentation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anchor="t">
            <a:normAutofit lnSpcReduction="10000"/>
          </a:bodyPr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The WG questions have been collected as part of the U.S. National Health Interview Survey since 2010. In this presentation: 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Overview of NHIS survey characteristics;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Examine the WG-SS items by </a:t>
            </a:r>
            <a:r>
              <a:rPr lang="en-US" sz="2800" dirty="0" err="1">
                <a:solidFill>
                  <a:srgbClr val="DBCF85"/>
                </a:solidFill>
                <a:latin typeface="Times New Roman" pitchFamily="18" charset="0"/>
                <a:cs typeface="+mn-cs"/>
              </a:rPr>
              <a:t>sociodemographics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Examine the overall prevalence of “disability” using the WG-SS and a broad definition of disability;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Examine the WG-ES items by </a:t>
            </a:r>
            <a:r>
              <a:rPr lang="en-US" sz="2800" dirty="0" err="1">
                <a:solidFill>
                  <a:srgbClr val="DBCF85"/>
                </a:solidFill>
                <a:latin typeface="Times New Roman" pitchFamily="18" charset="0"/>
                <a:cs typeface="+mn-cs"/>
              </a:rPr>
              <a:t>sociodemographics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Discussion of coding choices in all domains;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Discuss the cut points for definitions of disability prevalence;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Make suggestions for next steps.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1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Analyses: Next Steps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Understanding how the WG Extended Set is operating and who we are capturing requires much more analysis.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hearing, is “quiet” and “noisy” room operating the way we want?  Are we constructing the mobility and upper body extended measure correctly?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the domains of anxiety, depression, pain and fatigue, how do we construct summary measures across the questions of frequency, intensity and duration?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 questions about equipment tell us anything about functioning?  Are the medication questions adding to our understanding?</a:t>
            </a:r>
          </a:p>
        </p:txBody>
      </p:sp>
    </p:spTree>
    <p:extLst>
      <p:ext uri="{BB962C8B-B14F-4D97-AF65-F5344CB8AC3E}">
        <p14:creationId xmlns:p14="http://schemas.microsoft.com/office/powerpoint/2010/main" val="383186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Extended Set Analyses: Next Steps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Understanding how the WG Extended Set is operating and who we are capturing requires much more analysis.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cut points in level of difficulty are useful for what purposes?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purpose of the Extended Set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add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more people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the prevalence rate or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understand greater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detail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within a domain of functioning?</a:t>
            </a: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Examine disparities among those at risk, including participation (social inclusion) and quality of life.</a:t>
            </a:r>
          </a:p>
        </p:txBody>
      </p:sp>
    </p:spTree>
    <p:extLst>
      <p:ext uri="{BB962C8B-B14F-4D97-AF65-F5344CB8AC3E}">
        <p14:creationId xmlns:p14="http://schemas.microsoft.com/office/powerpoint/2010/main" val="3375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The National Health Interview Survey</a:t>
            </a:r>
            <a:br>
              <a:rPr lang="en-US" sz="4000" dirty="0" smtClean="0">
                <a:latin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</a:rPr>
              <a:t>(NHIS)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he principal source of information on the health of the civilian </a:t>
            </a:r>
            <a:r>
              <a:rPr lang="en-US" sz="2800" dirty="0" err="1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noninstitutionalized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 population of the United States.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Since 1956, the NHIS has provided statistical information on the amount, distribution, and effects of illness and disability in the U.S. and the health services received for such conditions.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Times New Roman" pitchFamily="18" charset="0"/>
              </a:rPr>
              <a:t>Comprised of “Core” questions asked each year of the Household, Family, a Sample Adult and a Sample Child, and “Supplement” questions that address special topics and change periodically.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NHIS Characteristics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2344738" indent="-2344738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Survey context: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Health and health care survey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2347913" indent="-2347913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Survey scope: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 Civilian, noninstitutionalized population</a:t>
            </a:r>
          </a:p>
          <a:p>
            <a:pPr marL="2347913" indent="-2347913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2347913" indent="-2347913">
              <a:lnSpc>
                <a:spcPct val="80000"/>
              </a:lnSpc>
              <a:spcBef>
                <a:spcPct val="0"/>
              </a:spcBef>
            </a:pPr>
            <a:r>
              <a:rPr lang="en-US" sz="2800" dirty="0" smtClean="0">
                <a:latin typeface="Times New Roman" pitchFamily="18" charset="0"/>
              </a:rPr>
              <a:t>Survey mode: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In-person, some telephone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</a:rPr>
              <a:t>followup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2347913" indent="-2347913">
              <a:lnSpc>
                <a:spcPct val="80000"/>
              </a:lnSpc>
              <a:spcBef>
                <a:spcPct val="0"/>
              </a:spcBef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914400" indent="-280988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Trained U.S. Census interviews</a:t>
            </a:r>
          </a:p>
          <a:p>
            <a:pPr marL="914400" indent="-280988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Computer-assisted personal interviewing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Periodicity: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Annual, repeated cross-sectional estimates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Sample Size: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Each year completed interviews with</a:t>
            </a:r>
          </a:p>
          <a:p>
            <a:pPr marL="2347913" indent="-2347913">
              <a:lnSpc>
                <a:spcPct val="80000"/>
              </a:lnSpc>
              <a:spcBef>
                <a:spcPct val="0"/>
              </a:spcBef>
            </a:pPr>
            <a:endParaRPr lang="en-US" sz="28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914400" indent="-280988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35,000 households</a:t>
            </a:r>
            <a:endParaRPr lang="en-US" sz="28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914400" indent="-280988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87,500 persons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28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59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NHIS Interview Protocol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543800" cy="447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indent="-457200"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Household respondent provides basic socio-demographic information on all members of household</a:t>
            </a:r>
            <a:endParaRPr lang="en-US" dirty="0" smtClean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0"/>
              </a:spcBef>
              <a:buClr>
                <a:schemeClr val="tx2"/>
              </a:buClr>
              <a:buSzPct val="175000"/>
            </a:pPr>
            <a:r>
              <a:rPr lang="en-US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For each family within a household</a:t>
            </a:r>
          </a:p>
          <a:p>
            <a:pPr lvl="2"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knowledgeable adult 18 or older responds for him/herself and all other family members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spcBef>
                <a:spcPct val="0"/>
              </a:spcBef>
              <a:buClr>
                <a:schemeClr val="tx2"/>
              </a:buClr>
              <a:buSzPct val="175000"/>
              <a:buFont typeface="Arial" pitchFamily="34" charset="0"/>
              <a:buChar char="•"/>
            </a:pPr>
            <a:r>
              <a:rPr lang="en-US" sz="2800" i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sample adult</a:t>
            </a:r>
            <a:r>
              <a:rPr lang="en-US" sz="2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18 or older and </a:t>
            </a:r>
            <a:r>
              <a:rPr lang="en-US" sz="2800" i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sample child</a:t>
            </a:r>
            <a:r>
              <a:rPr lang="en-US" sz="2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under age 18 randomly selected for more extensive set of questions</a:t>
            </a:r>
          </a:p>
        </p:txBody>
      </p:sp>
    </p:spTree>
    <p:extLst>
      <p:ext uri="{BB962C8B-B14F-4D97-AF65-F5344CB8AC3E}">
        <p14:creationId xmlns:p14="http://schemas.microsoft.com/office/powerpoint/2010/main" val="1526130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NHIS Structure: Basic Module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781756" y="1072634"/>
            <a:ext cx="5619044" cy="56329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i="1" dirty="0" smtClean="0">
                <a:solidFill>
                  <a:srgbClr val="FFD347"/>
                </a:solidFill>
                <a:latin typeface="Times New Roman" pitchFamily="18" charset="0"/>
                <a:cs typeface="Times New Roman" pitchFamily="18" charset="0"/>
              </a:rPr>
              <a:t>Family Core</a:t>
            </a:r>
            <a:endParaRPr lang="en-US" sz="3000" dirty="0" smtClean="0">
              <a:solidFill>
                <a:srgbClr val="FFD347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General info on all family members</a:t>
            </a:r>
          </a:p>
          <a:p>
            <a:pPr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Household and family data</a:t>
            </a:r>
          </a:p>
          <a:p>
            <a:pPr>
              <a:lnSpc>
                <a:spcPct val="80000"/>
              </a:lnSpc>
              <a:buSzPct val="50000"/>
              <a:buFont typeface="Monotype Sorts" pitchFamily="2" charset="2"/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Allows proxy respondents</a:t>
            </a:r>
          </a:p>
          <a:p>
            <a:pPr>
              <a:lnSpc>
                <a:spcPct val="80000"/>
              </a:lnSpc>
              <a:buSzPct val="50000"/>
              <a:buFont typeface="Monotype Sorts" pitchFamily="2" charset="2"/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Fielded each year</a:t>
            </a:r>
          </a:p>
          <a:p>
            <a:pPr>
              <a:lnSpc>
                <a:spcPct val="80000"/>
              </a:lnSpc>
              <a:buSzPct val="50000"/>
              <a:buFont typeface="Monotype Sort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0"/>
              </a:lnSpc>
              <a:buFont typeface="Wingdings" pitchFamily="2" charset="2"/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Sample Adult Core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Font typeface="Monotype Sort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Self-response only</a:t>
            </a:r>
          </a:p>
          <a:p>
            <a:pPr>
              <a:buSzPct val="50000"/>
              <a:buFont typeface="Monotype Sort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Fielded each year</a:t>
            </a:r>
          </a:p>
          <a:p>
            <a:pPr>
              <a:buSzPct val="50000"/>
              <a:buFont typeface="Monotype Sorts" pitchFamily="2" charset="2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Sample Child Core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SzPct val="50000"/>
              <a:buFont typeface="Monotype Sort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Knowledgeable adult responds for child</a:t>
            </a:r>
          </a:p>
          <a:p>
            <a:pPr>
              <a:buSzPct val="50000"/>
              <a:buFont typeface="Monotype Sort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Fielded each year</a:t>
            </a:r>
          </a:p>
          <a:p>
            <a:pPr>
              <a:buSzPct val="50000"/>
              <a:buFont typeface="Monotype Sorts" pitchFamily="2" charset="2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0" y="1905000"/>
            <a:ext cx="1828800" cy="4495800"/>
          </a:xfrm>
        </p:spPr>
        <p:txBody>
          <a:bodyPr>
            <a:normAutofit lnSpcReduction="10000"/>
          </a:bodyPr>
          <a:lstStyle/>
          <a:p>
            <a:pPr marL="0" lvl="0" indent="0" algn="ctr">
              <a:spcBef>
                <a:spcPct val="50000"/>
              </a:spcBef>
            </a:pPr>
            <a:r>
              <a:rPr lang="en-US" sz="1800" b="1" dirty="0">
                <a:solidFill>
                  <a:srgbClr val="FFCC66"/>
                </a:solidFill>
                <a:latin typeface="Calibri"/>
                <a:cs typeface="+mn-cs"/>
              </a:rPr>
              <a:t>Demographic and general health </a:t>
            </a:r>
            <a:r>
              <a:rPr lang="en-US" sz="1800" b="1" dirty="0" smtClean="0">
                <a:solidFill>
                  <a:srgbClr val="FFCC66"/>
                </a:solidFill>
                <a:latin typeface="Calibri"/>
                <a:cs typeface="+mn-cs"/>
              </a:rPr>
              <a:t>data</a:t>
            </a:r>
          </a:p>
          <a:p>
            <a:pPr marL="0" lvl="0" indent="0" algn="ctr">
              <a:spcBef>
                <a:spcPct val="50000"/>
              </a:spcBef>
            </a:pPr>
            <a:endParaRPr lang="en-US" sz="1800" b="1" dirty="0">
              <a:solidFill>
                <a:srgbClr val="FFCC66"/>
              </a:solidFill>
              <a:latin typeface="Calibri"/>
              <a:cs typeface="+mn-cs"/>
            </a:endParaRPr>
          </a:p>
          <a:p>
            <a:pPr marL="0" lvl="0" indent="0" algn="ctr">
              <a:spcBef>
                <a:spcPct val="50000"/>
              </a:spcBef>
            </a:pPr>
            <a:endParaRPr lang="en-US" sz="1800" b="1" dirty="0" smtClean="0">
              <a:solidFill>
                <a:srgbClr val="FFCC66"/>
              </a:solidFill>
              <a:latin typeface="Calibri"/>
              <a:cs typeface="+mn-cs"/>
            </a:endParaRPr>
          </a:p>
          <a:p>
            <a:pPr marL="0" lvl="0" indent="0" algn="ctr">
              <a:spcBef>
                <a:spcPct val="50000"/>
              </a:spcBef>
            </a:pPr>
            <a:endParaRPr lang="en-US" sz="1800" b="1" dirty="0">
              <a:solidFill>
                <a:srgbClr val="FFCC66"/>
              </a:solidFill>
              <a:latin typeface="Calibri"/>
              <a:cs typeface="+mn-cs"/>
            </a:endParaRPr>
          </a:p>
          <a:p>
            <a:pPr marL="0" lvl="0" indent="0" algn="ctr">
              <a:spcBef>
                <a:spcPct val="50000"/>
              </a:spcBef>
            </a:pPr>
            <a:endParaRPr lang="en-US" sz="1800" b="1" dirty="0">
              <a:solidFill>
                <a:srgbClr val="FFCC66"/>
              </a:solidFill>
              <a:latin typeface="Calibri"/>
              <a:cs typeface="+mn-cs"/>
            </a:endParaRPr>
          </a:p>
          <a:p>
            <a:pPr marL="0" lvl="0" indent="0" algn="ctr">
              <a:spcBef>
                <a:spcPct val="50000"/>
              </a:spcBef>
            </a:pPr>
            <a:r>
              <a:rPr lang="en-US" sz="1800" b="1" dirty="0">
                <a:solidFill>
                  <a:srgbClr val="FFCC66"/>
                </a:solidFill>
                <a:latin typeface="Calibri"/>
                <a:cs typeface="+mn-cs"/>
              </a:rPr>
              <a:t>Health condition, risk behavior, and health behavior data</a:t>
            </a:r>
          </a:p>
          <a:p>
            <a:endParaRPr lang="en-US" dirty="0"/>
          </a:p>
        </p:txBody>
      </p:sp>
      <p:grpSp>
        <p:nvGrpSpPr>
          <p:cNvPr id="3" name="Group 2" descr="Bracket and arrow pointing to the right"/>
          <p:cNvGrpSpPr/>
          <p:nvPr/>
        </p:nvGrpSpPr>
        <p:grpSpPr>
          <a:xfrm>
            <a:off x="6400800" y="3581400"/>
            <a:ext cx="838200" cy="2743200"/>
            <a:chOff x="6705600" y="3505200"/>
            <a:chExt cx="838200" cy="2743200"/>
          </a:xfrm>
        </p:grpSpPr>
        <p:sp>
          <p:nvSpPr>
            <p:cNvPr id="30723" name="Line 4"/>
            <p:cNvSpPr>
              <a:spLocks noChangeShapeType="1"/>
            </p:cNvSpPr>
            <p:nvPr/>
          </p:nvSpPr>
          <p:spPr bwMode="auto">
            <a:xfrm>
              <a:off x="6705600" y="3505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4" name="Line 5"/>
            <p:cNvSpPr>
              <a:spLocks noChangeShapeType="1"/>
            </p:cNvSpPr>
            <p:nvPr/>
          </p:nvSpPr>
          <p:spPr bwMode="auto">
            <a:xfrm>
              <a:off x="7086600" y="3505200"/>
              <a:ext cx="0" cy="2743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5" name="Line 6"/>
            <p:cNvSpPr>
              <a:spLocks noChangeShapeType="1"/>
            </p:cNvSpPr>
            <p:nvPr/>
          </p:nvSpPr>
          <p:spPr bwMode="auto">
            <a:xfrm>
              <a:off x="6705600" y="6248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6" name="Line 7"/>
            <p:cNvSpPr>
              <a:spLocks noChangeShapeType="1"/>
            </p:cNvSpPr>
            <p:nvPr/>
          </p:nvSpPr>
          <p:spPr bwMode="auto">
            <a:xfrm>
              <a:off x="7086600" y="4648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7543800" y="3505200"/>
            <a:ext cx="1295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yriad Web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Web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Web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Web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Web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/>
              </a:defRPr>
            </a:lvl9pPr>
          </a:lstStyle>
          <a:p>
            <a:pPr algn="ctr">
              <a:spcBef>
                <a:spcPct val="50000"/>
              </a:spcBef>
            </a:pPr>
            <a:endParaRPr lang="en-US" b="1" dirty="0">
              <a:solidFill>
                <a:srgbClr val="FFCC66"/>
              </a:solidFill>
            </a:endParaRPr>
          </a:p>
        </p:txBody>
      </p:sp>
      <p:grpSp>
        <p:nvGrpSpPr>
          <p:cNvPr id="2" name="Group 1" descr="Bracket and arrow pointing to the right"/>
          <p:cNvGrpSpPr/>
          <p:nvPr/>
        </p:nvGrpSpPr>
        <p:grpSpPr>
          <a:xfrm>
            <a:off x="6248400" y="1905000"/>
            <a:ext cx="838200" cy="1143000"/>
            <a:chOff x="6248400" y="1905000"/>
            <a:chExt cx="838200" cy="1143000"/>
          </a:xfrm>
        </p:grpSpPr>
        <p:sp>
          <p:nvSpPr>
            <p:cNvPr id="30728" name="Line 9"/>
            <p:cNvSpPr>
              <a:spLocks noChangeShapeType="1"/>
            </p:cNvSpPr>
            <p:nvPr/>
          </p:nvSpPr>
          <p:spPr bwMode="auto">
            <a:xfrm>
              <a:off x="6248400" y="19050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9" name="Line 10"/>
            <p:cNvSpPr>
              <a:spLocks noChangeShapeType="1"/>
            </p:cNvSpPr>
            <p:nvPr/>
          </p:nvSpPr>
          <p:spPr bwMode="auto">
            <a:xfrm>
              <a:off x="6629400" y="1905000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30" name="Line 11"/>
            <p:cNvSpPr>
              <a:spLocks noChangeShapeType="1"/>
            </p:cNvSpPr>
            <p:nvPr/>
          </p:nvSpPr>
          <p:spPr bwMode="auto">
            <a:xfrm>
              <a:off x="6248400" y="30480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31" name="Line 12"/>
            <p:cNvSpPr>
              <a:spLocks noChangeShapeType="1"/>
            </p:cNvSpPr>
            <p:nvPr/>
          </p:nvSpPr>
          <p:spPr bwMode="auto">
            <a:xfrm>
              <a:off x="6629400" y="24384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38110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Examples of Previous and Current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NHIS Supplements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737360"/>
            <a:ext cx="4114800" cy="473964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Arthritis (2002, 2003, 2006, 2009)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Asthma (2002, 2008, 2013)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Balance/Dizziness (2008)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Complementary and Alternative Medicine (2002, 2007, 2012)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Cancer (2000,2005, 2010)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Diabetes (2003, 2007)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Disability (2002, 2008-present) (WG 2010-present)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defRPr/>
            </a:pPr>
            <a:endParaRPr lang="en-US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314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828800"/>
            <a:ext cx="4267200" cy="4876800"/>
          </a:xfrm>
        </p:spPr>
        <p:txBody>
          <a:bodyPr rtlCol="0">
            <a:noAutofit/>
          </a:bodyPr>
          <a:lstStyle/>
          <a:p>
            <a:pPr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Epilepsy (2010, 2013)</a:t>
            </a:r>
          </a:p>
          <a:p>
            <a:pPr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Food Security (2011- present)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Immunization (2008-present)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Hearing (2002, 2007, 2008)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Heart Disease (2001, 2008)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Mental Health (2001-2010)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Occupational Health (2010) 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Oral Health (2008)</a:t>
            </a:r>
          </a:p>
          <a:p>
            <a:pPr eaLnBrk="1" fontAlgn="auto" hangingPunct="1">
              <a:spcAft>
                <a:spcPts val="0"/>
              </a:spcAft>
              <a:buClr>
                <a:schemeClr val="tx2"/>
              </a:buClr>
              <a:buSzPct val="17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Vision (2002, 2008)</a:t>
            </a:r>
          </a:p>
        </p:txBody>
      </p:sp>
    </p:spTree>
    <p:extLst>
      <p:ext uri="{BB962C8B-B14F-4D97-AF65-F5344CB8AC3E}">
        <p14:creationId xmlns:p14="http://schemas.microsoft.com/office/powerpoint/2010/main" val="833474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etailed Flowchart of the 2011 NHIS Production Instrum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077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2286000" y="4419600"/>
            <a:ext cx="11430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14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5175" cy="9144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itchFamily="18" charset="0"/>
              </a:rPr>
              <a:t>2011 NHIS-WG Data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Characteristics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marL="2344738" indent="-2344738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Analytic Sample: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16,540 adults, ages 18 years and over</a:t>
            </a:r>
          </a:p>
          <a:p>
            <a:pPr marL="2344738" indent="-2344738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Male: 45%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Female: 56%</a:t>
            </a:r>
          </a:p>
          <a:p>
            <a:pPr marL="1090612" indent="0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18-44 years: 46%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45-64 years: 34%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65+: 21%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Less than high school: 17%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High school or equiv.: 56%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College: 27%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Below 100% poverty: 18%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100% - &lt; 200% poverty: 21%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200% or above poverty: 61%</a:t>
            </a:r>
          </a:p>
          <a:p>
            <a:pPr marL="1371600" indent="-280988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Pct val="175000"/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0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HS_PPT_light(">
  <a:themeElements>
    <a:clrScheme name="NCHS Light PPT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39A6"/>
      </a:accent1>
      <a:accent2>
        <a:srgbClr val="175E54"/>
      </a:accent2>
      <a:accent3>
        <a:srgbClr val="5F574F"/>
      </a:accent3>
      <a:accent4>
        <a:srgbClr val="007EA3"/>
      </a:accent4>
      <a:accent5>
        <a:srgbClr val="BD4F19"/>
      </a:accent5>
      <a:accent6>
        <a:srgbClr val="FECB00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NCHS_PPT_light(">
  <a:themeElements>
    <a:clrScheme name="NCHS Light PPT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39A6"/>
      </a:accent1>
      <a:accent2>
        <a:srgbClr val="175E54"/>
      </a:accent2>
      <a:accent3>
        <a:srgbClr val="5F574F"/>
      </a:accent3>
      <a:accent4>
        <a:srgbClr val="007EA3"/>
      </a:accent4>
      <a:accent5>
        <a:srgbClr val="BD4F19"/>
      </a:accent5>
      <a:accent6>
        <a:srgbClr val="FECB00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1728</Words>
  <Application>Microsoft Office PowerPoint</Application>
  <PresentationFormat>On-screen Show (4:3)</PresentationFormat>
  <Paragraphs>259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1_NCHS2010conference</vt:lpstr>
      <vt:lpstr>NCHS_PPT_light(</vt:lpstr>
      <vt:lpstr>2_NCHS2010conference</vt:lpstr>
      <vt:lpstr>1_Office Theme</vt:lpstr>
      <vt:lpstr>1_NCHS_PPT_light(</vt:lpstr>
      <vt:lpstr>Exploring the Washington Group Data from the 2011 U.S. National Health Interview Survey</vt:lpstr>
      <vt:lpstr>Purpose of Presentation</vt:lpstr>
      <vt:lpstr>The National Health Interview Survey (NHIS)</vt:lpstr>
      <vt:lpstr>NHIS Characteristics</vt:lpstr>
      <vt:lpstr>NHIS Interview Protocol</vt:lpstr>
      <vt:lpstr>NHIS Structure: Basic Module</vt:lpstr>
      <vt:lpstr>Examples of Previous and Current NHIS Supplements</vt:lpstr>
      <vt:lpstr>PowerPoint Presentation</vt:lpstr>
      <vt:lpstr>2011 NHIS-WG Data Characteristics</vt:lpstr>
      <vt:lpstr>Short Set WG Items: Methods</vt:lpstr>
      <vt:lpstr>Short Set WG Individual Items: Impressions</vt:lpstr>
      <vt:lpstr>Definitions for Prevalence of Disability</vt:lpstr>
      <vt:lpstr>Short Set WG Summary Measure: Impressions</vt:lpstr>
      <vt:lpstr>Short Set WG Summary Measure: Varying Cut-Off Points</vt:lpstr>
      <vt:lpstr>Extended Set WG Items: Methods</vt:lpstr>
      <vt:lpstr>Extended Set WG Items: Coding of Hearing</vt:lpstr>
      <vt:lpstr>Extended Set WG Items: Coding of Mobility</vt:lpstr>
      <vt:lpstr>Extended Set WG Items: Coding of Upper Body</vt:lpstr>
      <vt:lpstr>Extended Set WG Summary Measure: Impressions</vt:lpstr>
      <vt:lpstr>Extended Set Analyses: Next Steps</vt:lpstr>
      <vt:lpstr>Extended Set Analyses: Next Steps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Weeks</dc:creator>
  <cp:lastModifiedBy>CDC User</cp:lastModifiedBy>
  <cp:revision>68</cp:revision>
  <dcterms:created xsi:type="dcterms:W3CDTF">2012-10-16T14:07:49Z</dcterms:created>
  <dcterms:modified xsi:type="dcterms:W3CDTF">2013-04-05T15:17:36Z</dcterms:modified>
</cp:coreProperties>
</file>