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4" r:id="rId17"/>
    <p:sldId id="273" r:id="rId18"/>
    <p:sldId id="272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80"/>
    </p:cViewPr>
  </p:sorterViewPr>
  <p:notesViewPr>
    <p:cSldViewPr>
      <p:cViewPr varScale="1">
        <p:scale>
          <a:sx n="38" d="100"/>
          <a:sy n="38" d="100"/>
        </p:scale>
        <p:origin x="-1542" y="-12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EDE3E-CC50-4E4A-AB54-9E2DDD413C23}" type="datetimeFigureOut">
              <a:rPr lang="en-US" smtClean="0"/>
              <a:pPr/>
              <a:t>2/26/2011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930E4-A0E4-482F-8B8A-76080874D1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930E4-A0E4-482F-8B8A-76080874D12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930E4-A0E4-482F-8B8A-76080874D12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9057-8DC1-4875-8207-BF3BC577E601}" type="datetimeFigureOut">
              <a:rPr lang="en-US" smtClean="0"/>
              <a:pPr/>
              <a:t>2/26/2011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21792C3-CF53-4DAC-9556-75AAE9B31C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9057-8DC1-4875-8207-BF3BC577E601}" type="datetimeFigureOut">
              <a:rPr lang="en-US" smtClean="0"/>
              <a:pPr/>
              <a:t>2/26/2011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92C3-CF53-4DAC-9556-75AAE9B31C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9057-8DC1-4875-8207-BF3BC577E601}" type="datetimeFigureOut">
              <a:rPr lang="en-US" smtClean="0"/>
              <a:pPr/>
              <a:t>2/26/2011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92C3-CF53-4DAC-9556-75AAE9B31C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9057-8DC1-4875-8207-BF3BC577E601}" type="datetimeFigureOut">
              <a:rPr lang="en-US" smtClean="0"/>
              <a:pPr/>
              <a:t>2/26/2011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92C3-CF53-4DAC-9556-75AAE9B31C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9057-8DC1-4875-8207-BF3BC577E601}" type="datetimeFigureOut">
              <a:rPr lang="en-US" smtClean="0"/>
              <a:pPr/>
              <a:t>2/26/2011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21792C3-CF53-4DAC-9556-75AAE9B31C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9057-8DC1-4875-8207-BF3BC577E601}" type="datetimeFigureOut">
              <a:rPr lang="en-US" smtClean="0"/>
              <a:pPr/>
              <a:t>2/26/2011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92C3-CF53-4DAC-9556-75AAE9B31C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9057-8DC1-4875-8207-BF3BC577E601}" type="datetimeFigureOut">
              <a:rPr lang="en-US" smtClean="0"/>
              <a:pPr/>
              <a:t>2/26/2011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92C3-CF53-4DAC-9556-75AAE9B31C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9057-8DC1-4875-8207-BF3BC577E601}" type="datetimeFigureOut">
              <a:rPr lang="en-US" smtClean="0"/>
              <a:pPr/>
              <a:t>2/26/2011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92C3-CF53-4DAC-9556-75AAE9B31C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9057-8DC1-4875-8207-BF3BC577E601}" type="datetimeFigureOut">
              <a:rPr lang="en-US" smtClean="0"/>
              <a:pPr/>
              <a:t>2/26/2011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92C3-CF53-4DAC-9556-75AAE9B31C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9057-8DC1-4875-8207-BF3BC577E601}" type="datetimeFigureOut">
              <a:rPr lang="en-US" smtClean="0"/>
              <a:pPr/>
              <a:t>2/26/2011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92C3-CF53-4DAC-9556-75AAE9B31C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9057-8DC1-4875-8207-BF3BC577E601}" type="datetimeFigureOut">
              <a:rPr lang="en-US" smtClean="0"/>
              <a:pPr/>
              <a:t>2/26/2011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21792C3-CF53-4DAC-9556-75AAE9B31C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DC9057-8DC1-4875-8207-BF3BC577E601}" type="datetimeFigureOut">
              <a:rPr lang="en-US" smtClean="0"/>
              <a:pPr/>
              <a:t>2/26/2011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21792C3-CF53-4DAC-9556-75AAE9B31C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153400" cy="3172264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3000" dirty="0" smtClean="0"/>
              <a:t>Cordell Golden</a:t>
            </a:r>
          </a:p>
          <a:p>
            <a:pPr algn="ctr"/>
            <a:r>
              <a:rPr lang="en-US" sz="3000" dirty="0" smtClean="0"/>
              <a:t>United States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Tenth Meeting of the Washington Group  on Disability Statistics</a:t>
            </a:r>
          </a:p>
          <a:p>
            <a:pPr algn="ctr"/>
            <a:endParaRPr lang="en-US" dirty="0" smtClean="0"/>
          </a:p>
          <a:p>
            <a:r>
              <a:rPr lang="en-US" sz="2200" dirty="0" smtClean="0"/>
              <a:t>3-5 November 2010</a:t>
            </a:r>
          </a:p>
          <a:p>
            <a:r>
              <a:rPr lang="en-US" sz="2200" dirty="0" smtClean="0"/>
              <a:t>Luxembourg</a:t>
            </a:r>
            <a:endParaRPr lang="en-US" sz="2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 of Annual Activities Related to Disability Statistics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/>
              <a:t>Reasons short set of WG questions were not included - continued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Lack of financial and technical means to conduct data collection related to disability </a:t>
            </a:r>
            <a:r>
              <a:rPr lang="en-US" i="1" dirty="0" smtClean="0">
                <a:solidFill>
                  <a:schemeClr val="tx2"/>
                </a:solidFill>
              </a:rPr>
              <a:t>(Chad)</a:t>
            </a:r>
          </a:p>
          <a:p>
            <a:r>
              <a:rPr lang="en-US" dirty="0" smtClean="0"/>
              <a:t>Lack of support from government officials </a:t>
            </a:r>
            <a:r>
              <a:rPr lang="en-US" i="1" dirty="0" smtClean="0">
                <a:solidFill>
                  <a:schemeClr val="tx2"/>
                </a:solidFill>
              </a:rPr>
              <a:t>(Zimbabwe)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Respondents had difficulty understanding questions during pilot tests </a:t>
            </a:r>
            <a:r>
              <a:rPr lang="en-US" i="1" dirty="0" smtClean="0">
                <a:solidFill>
                  <a:schemeClr val="tx2"/>
                </a:solidFill>
              </a:rPr>
              <a:t>(Lithuania)</a:t>
            </a:r>
          </a:p>
          <a:p>
            <a:r>
              <a:rPr lang="en-US" dirty="0" smtClean="0"/>
              <a:t>Too expensive to add additional questions to census </a:t>
            </a:r>
            <a:r>
              <a:rPr lang="en-US" i="1" dirty="0" smtClean="0">
                <a:solidFill>
                  <a:schemeClr val="tx2"/>
                </a:solidFill>
              </a:rPr>
              <a:t>(Lithuania)</a:t>
            </a:r>
          </a:p>
          <a:p>
            <a:r>
              <a:rPr lang="en-US" dirty="0" smtClean="0"/>
              <a:t>Too many questions </a:t>
            </a:r>
            <a:r>
              <a:rPr lang="en-US" i="1" dirty="0" smtClean="0">
                <a:solidFill>
                  <a:schemeClr val="tx2"/>
                </a:solidFill>
              </a:rPr>
              <a:t>(Hungary, New Zealand)</a:t>
            </a:r>
          </a:p>
          <a:p>
            <a:r>
              <a:rPr lang="en-US" dirty="0" smtClean="0"/>
              <a:t>Questions similar to the WG short set have been used </a:t>
            </a:r>
            <a:r>
              <a:rPr lang="en-US" i="1" dirty="0" smtClean="0">
                <a:solidFill>
                  <a:schemeClr val="tx2"/>
                </a:solidFill>
              </a:rPr>
              <a:t>(Denmark, Egypt, United States)</a:t>
            </a:r>
          </a:p>
          <a:p>
            <a:r>
              <a:rPr lang="en-US" dirty="0" smtClean="0"/>
              <a:t>WG short set may be included in future data collection activities </a:t>
            </a:r>
            <a:r>
              <a:rPr lang="en-US" i="1" dirty="0" smtClean="0">
                <a:solidFill>
                  <a:schemeClr val="tx2"/>
                </a:solidFill>
              </a:rPr>
              <a:t>(Chile, Italy, Norway, Romania, Singapore)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828925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Upcoming national data collection activities related to disability statistics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Types of upcoming data collection activities</a:t>
            </a:r>
            <a:endParaRPr lang="en-US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09599" y="1676277"/>
          <a:ext cx="7848603" cy="3962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1"/>
                <a:gridCol w="914400"/>
                <a:gridCol w="914400"/>
                <a:gridCol w="914400"/>
                <a:gridCol w="1066800"/>
                <a:gridCol w="1012373"/>
                <a:gridCol w="1121229"/>
              </a:tblGrid>
              <a:tr h="11227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Summary Statistics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b="0" dirty="0" smtClean="0"/>
                        <a:t>#</a:t>
                      </a:r>
                      <a:r>
                        <a:rPr lang="en-US" b="0" baseline="0" dirty="0" smtClean="0"/>
                        <a:t> of countries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Census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Survey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Census</a:t>
                      </a:r>
                      <a:r>
                        <a:rPr lang="en-US" baseline="0" dirty="0" smtClean="0"/>
                        <a:t> &amp; Survey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Census &amp; Admin.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Records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Survey &amp; Admin.</a:t>
                      </a:r>
                    </a:p>
                    <a:p>
                      <a:pPr algn="ctr"/>
                      <a:r>
                        <a:rPr lang="en-US" dirty="0" smtClean="0"/>
                        <a:t>Records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Census, Survey &amp; Admin. Records</a:t>
                      </a:r>
                      <a:endParaRPr lang="en-US" dirty="0"/>
                    </a:p>
                  </a:txBody>
                  <a:tcPr/>
                </a:tc>
              </a:tr>
              <a:tr h="1268024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Plans to conduct national data collection activities in the next 3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1505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No plans to conduct national data collection activities in the next 3 years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-4572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Date of next data collection</a:t>
            </a:r>
            <a:endParaRPr lang="en-US" sz="2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477000" y="685800"/>
            <a:ext cx="2362200" cy="5791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u="sng" dirty="0" smtClean="0"/>
              <a:t>2012</a:t>
            </a:r>
          </a:p>
          <a:p>
            <a:pPr>
              <a:buNone/>
            </a:pPr>
            <a:r>
              <a:rPr lang="en-US" dirty="0" smtClean="0"/>
              <a:t>Norway</a:t>
            </a:r>
          </a:p>
          <a:p>
            <a:pPr>
              <a:buNone/>
            </a:pPr>
            <a:r>
              <a:rPr lang="en-US" dirty="0" smtClean="0"/>
              <a:t>Romania</a:t>
            </a:r>
          </a:p>
          <a:p>
            <a:pPr>
              <a:buNone/>
            </a:pPr>
            <a:r>
              <a:rPr lang="en-US" dirty="0" smtClean="0"/>
              <a:t>Rwanda</a:t>
            </a:r>
          </a:p>
          <a:p>
            <a:pPr>
              <a:buNone/>
            </a:pPr>
            <a:r>
              <a:rPr lang="en-US" dirty="0" smtClean="0"/>
              <a:t>Slovak Republic</a:t>
            </a:r>
          </a:p>
          <a:p>
            <a:pPr>
              <a:buNone/>
            </a:pPr>
            <a:r>
              <a:rPr lang="en-US" dirty="0" smtClean="0"/>
              <a:t>Israel </a:t>
            </a:r>
            <a:r>
              <a:rPr lang="en-US" i="1" dirty="0" smtClean="0"/>
              <a:t>(January)</a:t>
            </a:r>
          </a:p>
          <a:p>
            <a:pPr>
              <a:buNone/>
            </a:pPr>
            <a:r>
              <a:rPr lang="en-US" dirty="0" smtClean="0"/>
              <a:t>Tanzania </a:t>
            </a:r>
            <a:r>
              <a:rPr lang="en-US" i="1" dirty="0" smtClean="0"/>
              <a:t>(August)</a:t>
            </a:r>
          </a:p>
          <a:p>
            <a:pPr>
              <a:buNone/>
            </a:pPr>
            <a:r>
              <a:rPr lang="en-US" dirty="0" smtClean="0"/>
              <a:t>Zimbabwe </a:t>
            </a:r>
            <a:r>
              <a:rPr lang="en-US" i="1" dirty="0" smtClean="0"/>
              <a:t>(August)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/>
              <a:t>2014</a:t>
            </a:r>
          </a:p>
          <a:p>
            <a:pPr>
              <a:buNone/>
            </a:pPr>
            <a:r>
              <a:rPr lang="en-US" dirty="0" smtClean="0"/>
              <a:t>Tunisia </a:t>
            </a:r>
            <a:r>
              <a:rPr lang="en-US" i="1" dirty="0" smtClean="0"/>
              <a:t>(January)</a:t>
            </a:r>
          </a:p>
          <a:p>
            <a:pPr>
              <a:buNone/>
            </a:pPr>
            <a:r>
              <a:rPr lang="en-US" dirty="0" smtClean="0"/>
              <a:t>Romania </a:t>
            </a:r>
            <a:r>
              <a:rPr lang="en-US" i="1" dirty="0" smtClean="0"/>
              <a:t>(September)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3733800" y="685800"/>
            <a:ext cx="2209800" cy="6096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u="sng" dirty="0" smtClean="0"/>
              <a:t>2011</a:t>
            </a:r>
          </a:p>
          <a:p>
            <a:pPr>
              <a:buNone/>
            </a:pPr>
            <a:r>
              <a:rPr lang="en-US" dirty="0" smtClean="0"/>
              <a:t>Cyprus</a:t>
            </a:r>
          </a:p>
          <a:p>
            <a:pPr>
              <a:buNone/>
            </a:pPr>
            <a:r>
              <a:rPr lang="en-US" dirty="0" smtClean="0"/>
              <a:t>Denmark</a:t>
            </a:r>
          </a:p>
          <a:p>
            <a:pPr>
              <a:buNone/>
            </a:pPr>
            <a:r>
              <a:rPr lang="en-US" dirty="0" smtClean="0"/>
              <a:t>Mexico</a:t>
            </a:r>
          </a:p>
          <a:p>
            <a:pPr>
              <a:buNone/>
            </a:pPr>
            <a:r>
              <a:rPr lang="en-US" dirty="0" smtClean="0"/>
              <a:t>Peru</a:t>
            </a:r>
          </a:p>
          <a:p>
            <a:pPr>
              <a:buNone/>
            </a:pPr>
            <a:r>
              <a:rPr lang="en-US" dirty="0" smtClean="0"/>
              <a:t>Slovenia</a:t>
            </a:r>
          </a:p>
          <a:p>
            <a:pPr>
              <a:buNone/>
            </a:pPr>
            <a:r>
              <a:rPr lang="en-US" dirty="0" smtClean="0"/>
              <a:t>Spain</a:t>
            </a:r>
          </a:p>
          <a:p>
            <a:pPr>
              <a:buNone/>
            </a:pPr>
            <a:r>
              <a:rPr lang="en-US" dirty="0" smtClean="0"/>
              <a:t>Bangladesh </a:t>
            </a:r>
            <a:r>
              <a:rPr lang="en-US" i="1" dirty="0" smtClean="0"/>
              <a:t>(January)</a:t>
            </a:r>
          </a:p>
          <a:p>
            <a:pPr>
              <a:buNone/>
            </a:pPr>
            <a:r>
              <a:rPr lang="en-US" dirty="0" smtClean="0"/>
              <a:t>Poland </a:t>
            </a:r>
            <a:r>
              <a:rPr lang="en-US" i="1" dirty="0" smtClean="0"/>
              <a:t>(March/April)</a:t>
            </a:r>
          </a:p>
          <a:p>
            <a:pPr>
              <a:buNone/>
            </a:pPr>
            <a:r>
              <a:rPr lang="en-US" dirty="0" smtClean="0"/>
              <a:t>China </a:t>
            </a:r>
            <a:r>
              <a:rPr lang="en-US" i="1" dirty="0" smtClean="0"/>
              <a:t>(April)</a:t>
            </a:r>
          </a:p>
          <a:p>
            <a:pPr>
              <a:buNone/>
            </a:pPr>
            <a:r>
              <a:rPr lang="en-US" dirty="0" smtClean="0"/>
              <a:t>Croatia </a:t>
            </a:r>
            <a:r>
              <a:rPr lang="en-US" i="1" dirty="0" smtClean="0"/>
              <a:t>(April)</a:t>
            </a:r>
          </a:p>
          <a:p>
            <a:pPr>
              <a:buNone/>
            </a:pPr>
            <a:r>
              <a:rPr lang="en-US" dirty="0" smtClean="0"/>
              <a:t>Czech Republic </a:t>
            </a:r>
            <a:r>
              <a:rPr lang="en-US" i="1" dirty="0" smtClean="0"/>
              <a:t>(April)</a:t>
            </a:r>
          </a:p>
          <a:p>
            <a:pPr>
              <a:buNone/>
            </a:pPr>
            <a:r>
              <a:rPr lang="en-US" dirty="0" smtClean="0"/>
              <a:t>Ireland </a:t>
            </a:r>
            <a:r>
              <a:rPr lang="en-US" i="1" dirty="0" smtClean="0"/>
              <a:t>(April)</a:t>
            </a:r>
          </a:p>
          <a:p>
            <a:pPr>
              <a:buNone/>
            </a:pPr>
            <a:r>
              <a:rPr lang="en-US" dirty="0" smtClean="0"/>
              <a:t>Lithuania </a:t>
            </a:r>
            <a:r>
              <a:rPr lang="en-US" i="1" dirty="0" smtClean="0"/>
              <a:t>(April)</a:t>
            </a:r>
          </a:p>
          <a:p>
            <a:pPr>
              <a:buNone/>
            </a:pPr>
            <a:r>
              <a:rPr lang="en-US" dirty="0" smtClean="0"/>
              <a:t>Latvia </a:t>
            </a:r>
            <a:r>
              <a:rPr lang="en-US" i="1" dirty="0" smtClean="0"/>
              <a:t>(April)</a:t>
            </a:r>
          </a:p>
          <a:p>
            <a:pPr>
              <a:buNone/>
            </a:pPr>
            <a:r>
              <a:rPr lang="en-US" dirty="0" smtClean="0"/>
              <a:t>Uganda </a:t>
            </a:r>
            <a:r>
              <a:rPr lang="en-US" i="1" dirty="0" smtClean="0"/>
              <a:t>(April/ September)</a:t>
            </a:r>
          </a:p>
          <a:p>
            <a:pPr>
              <a:buNone/>
            </a:pPr>
            <a:r>
              <a:rPr lang="en-US" dirty="0" smtClean="0"/>
              <a:t>Chile</a:t>
            </a:r>
            <a:r>
              <a:rPr lang="en-US" i="1" dirty="0" smtClean="0"/>
              <a:t> (May)</a:t>
            </a:r>
          </a:p>
          <a:p>
            <a:pPr>
              <a:buNone/>
            </a:pPr>
            <a:r>
              <a:rPr lang="en-US" dirty="0" smtClean="0"/>
              <a:t>Australia </a:t>
            </a:r>
            <a:r>
              <a:rPr lang="en-US" i="1" dirty="0" smtClean="0"/>
              <a:t>(July)</a:t>
            </a:r>
          </a:p>
          <a:p>
            <a:pPr>
              <a:buNone/>
            </a:pPr>
            <a:r>
              <a:rPr lang="en-US" dirty="0" smtClean="0"/>
              <a:t>Japan </a:t>
            </a:r>
            <a:r>
              <a:rPr lang="en-US" i="1" dirty="0" smtClean="0"/>
              <a:t>(July)</a:t>
            </a:r>
          </a:p>
          <a:p>
            <a:pPr>
              <a:buNone/>
            </a:pPr>
            <a:r>
              <a:rPr lang="en-US" dirty="0" smtClean="0"/>
              <a:t>New Zealand </a:t>
            </a:r>
            <a:r>
              <a:rPr lang="en-US" i="1" dirty="0" smtClean="0"/>
              <a:t>(July)</a:t>
            </a:r>
          </a:p>
          <a:p>
            <a:pPr>
              <a:buNone/>
            </a:pPr>
            <a:r>
              <a:rPr lang="en-US" dirty="0" smtClean="0"/>
              <a:t>Hungary </a:t>
            </a:r>
            <a:r>
              <a:rPr lang="en-US" i="1" dirty="0" smtClean="0"/>
              <a:t>(October)</a:t>
            </a:r>
            <a:endParaRPr lang="en-US" i="1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762000" y="685800"/>
            <a:ext cx="2286000" cy="5791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2010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Italy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Singapore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United Arab Emirates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Bangladesh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(February)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Panama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(May)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1600" dirty="0" smtClean="0"/>
              <a:t>Brazil </a:t>
            </a:r>
            <a:r>
              <a:rPr lang="en-US" sz="1600" i="1" dirty="0" smtClean="0"/>
              <a:t>(August)</a:t>
            </a:r>
            <a:endParaRPr kumimoji="0" lang="en-US" sz="1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United Kingdom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(September)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Rwanda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(November)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Oman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(December)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Frequency of data collection</a:t>
            </a:r>
            <a:endParaRPr lang="en-US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371600"/>
            <a:ext cx="7848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One-time data collection </a:t>
            </a:r>
            <a:r>
              <a:rPr lang="en-US" b="1" dirty="0" smtClean="0">
                <a:solidFill>
                  <a:schemeClr val="accent1"/>
                </a:solidFill>
              </a:rPr>
              <a:t>(2)</a:t>
            </a:r>
            <a:r>
              <a:rPr lang="en-US" b="1" dirty="0" smtClean="0"/>
              <a:t>:</a:t>
            </a:r>
            <a:r>
              <a:rPr lang="en-US" dirty="0" smtClean="0"/>
              <a:t> Cyprus, Israel</a:t>
            </a:r>
          </a:p>
          <a:p>
            <a:r>
              <a:rPr lang="en-US" b="1" dirty="0" smtClean="0"/>
              <a:t>Ongoing </a:t>
            </a:r>
            <a:r>
              <a:rPr lang="en-US" b="1" dirty="0" smtClean="0">
                <a:solidFill>
                  <a:schemeClr val="accent1"/>
                </a:solidFill>
              </a:rPr>
              <a:t>(2)</a:t>
            </a:r>
            <a:r>
              <a:rPr lang="en-US" b="1" dirty="0" smtClean="0"/>
              <a:t>: </a:t>
            </a:r>
            <a:r>
              <a:rPr lang="en-US" dirty="0" smtClean="0"/>
              <a:t>Philippines, United States</a:t>
            </a:r>
          </a:p>
          <a:p>
            <a:r>
              <a:rPr lang="en-US" b="1" dirty="0" smtClean="0"/>
              <a:t>Quarterly or Annually</a:t>
            </a:r>
            <a:r>
              <a:rPr lang="en-US" b="1" dirty="0" smtClean="0">
                <a:solidFill>
                  <a:schemeClr val="accent1"/>
                </a:solidFill>
              </a:rPr>
              <a:t>(3)</a:t>
            </a:r>
            <a:r>
              <a:rPr lang="en-US" b="1" dirty="0" smtClean="0"/>
              <a:t>:</a:t>
            </a:r>
            <a:r>
              <a:rPr lang="en-US" dirty="0" smtClean="0"/>
              <a:t> China, Sweden, United Kingdom</a:t>
            </a:r>
            <a:endParaRPr lang="en-US" b="1" dirty="0" smtClean="0"/>
          </a:p>
          <a:p>
            <a:r>
              <a:rPr lang="en-US" b="1" dirty="0" smtClean="0"/>
              <a:t>Every 2-4 years </a:t>
            </a:r>
            <a:r>
              <a:rPr lang="en-US" b="1" dirty="0" smtClean="0">
                <a:solidFill>
                  <a:schemeClr val="accent1"/>
                </a:solidFill>
              </a:rPr>
              <a:t>(4)</a:t>
            </a:r>
            <a:r>
              <a:rPr lang="en-US" b="1" dirty="0" smtClean="0"/>
              <a:t>: </a:t>
            </a:r>
            <a:r>
              <a:rPr lang="en-US" dirty="0" smtClean="0"/>
              <a:t>Australia, Canada, Czech Republic, Germany</a:t>
            </a:r>
          </a:p>
          <a:p>
            <a:r>
              <a:rPr lang="en-US" b="1" dirty="0" smtClean="0"/>
              <a:t>Every 5-10 years</a:t>
            </a:r>
            <a:r>
              <a:rPr lang="en-US" b="1" dirty="0" smtClean="0">
                <a:solidFill>
                  <a:schemeClr val="accent1"/>
                </a:solidFill>
              </a:rPr>
              <a:t> (19)</a:t>
            </a:r>
            <a:r>
              <a:rPr lang="en-US" b="1" dirty="0" smtClean="0"/>
              <a:t>: </a:t>
            </a:r>
            <a:r>
              <a:rPr lang="en-US" dirty="0" smtClean="0"/>
              <a:t>Bangladesh, Brazil, Chile, Denmark, Hungary, Ireland, Japan, New Zealand, Norway, Oman, Panama, Poland</a:t>
            </a:r>
            <a:r>
              <a:rPr lang="en-US" baseline="30000" dirty="0" smtClean="0"/>
              <a:t>*</a:t>
            </a:r>
            <a:r>
              <a:rPr lang="en-US" dirty="0" smtClean="0"/>
              <a:t>, Romania, Rwanda, Singapore, Tanzania, Tunisia, Uganda, Zimbabwe</a:t>
            </a:r>
            <a:endParaRPr lang="en-US" b="1" dirty="0" smtClean="0"/>
          </a:p>
          <a:p>
            <a:r>
              <a:rPr lang="en-US" b="1" dirty="0" smtClean="0"/>
              <a:t>Undetermined/Not specified </a:t>
            </a:r>
            <a:r>
              <a:rPr lang="en-US" b="1" dirty="0" smtClean="0">
                <a:solidFill>
                  <a:schemeClr val="accent1"/>
                </a:solidFill>
              </a:rPr>
              <a:t>(11)</a:t>
            </a:r>
            <a:r>
              <a:rPr lang="en-US" b="1" dirty="0" smtClean="0"/>
              <a:t>:</a:t>
            </a:r>
            <a:r>
              <a:rPr lang="en-US" dirty="0" smtClean="0"/>
              <a:t> Croatia, Italy, Latvia, Lithuania, Mexico, Peru, Poland</a:t>
            </a:r>
            <a:r>
              <a:rPr lang="en-US" baseline="30000" dirty="0" smtClean="0"/>
              <a:t>*</a:t>
            </a:r>
            <a:r>
              <a:rPr lang="en-US" dirty="0" smtClean="0"/>
              <a:t>,</a:t>
            </a:r>
            <a:r>
              <a:rPr lang="en-US" baseline="30000" dirty="0" smtClean="0"/>
              <a:t> </a:t>
            </a:r>
            <a:r>
              <a:rPr lang="en-US" dirty="0" smtClean="0"/>
              <a:t>Slovak Republic, Slovenia, Spain, Unite Arab Emirates</a:t>
            </a:r>
          </a:p>
          <a:p>
            <a:endParaRPr lang="en-US" dirty="0" smtClean="0"/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en-US" baseline="30000" dirty="0" smtClean="0"/>
              <a:t>*</a:t>
            </a:r>
            <a:r>
              <a:rPr lang="en-US" sz="1600" dirty="0" smtClean="0"/>
              <a:t>Country has multiple data collections scheduled with different frequency intervals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Sampling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7772400" cy="4572000"/>
          </a:xfrm>
        </p:spPr>
        <p:txBody>
          <a:bodyPr/>
          <a:lstStyle/>
          <a:p>
            <a:r>
              <a:rPr lang="en-US" dirty="0" smtClean="0"/>
              <a:t>Most recent or upcoming census</a:t>
            </a:r>
          </a:p>
          <a:p>
            <a:r>
              <a:rPr lang="en-US" dirty="0" smtClean="0"/>
              <a:t>Country population registries</a:t>
            </a:r>
          </a:p>
          <a:p>
            <a:r>
              <a:rPr lang="en-US" dirty="0" smtClean="0"/>
              <a:t>Government administrative records</a:t>
            </a:r>
          </a:p>
          <a:p>
            <a:r>
              <a:rPr lang="en-US" dirty="0" smtClean="0"/>
              <a:t>Respondents identified as having a </a:t>
            </a:r>
            <a:r>
              <a:rPr lang="en-US" i="1" dirty="0" smtClean="0"/>
              <a:t>disability </a:t>
            </a:r>
            <a:r>
              <a:rPr lang="en-US" dirty="0" smtClean="0"/>
              <a:t>during a previous data collection</a:t>
            </a:r>
            <a:endParaRPr lang="en-US" i="1" dirty="0" smtClean="0"/>
          </a:p>
          <a:p>
            <a:r>
              <a:rPr lang="en-US" dirty="0" smtClean="0"/>
              <a:t>Physician or long-stay facility patient lists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Sample Size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3581400" cy="5715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/>
              <a:t>Persons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dirty="0" smtClean="0"/>
              <a:t>12%: </a:t>
            </a:r>
            <a:r>
              <a:rPr lang="en-US" b="1" dirty="0" smtClean="0"/>
              <a:t>Brazil</a:t>
            </a:r>
          </a:p>
          <a:p>
            <a:pPr>
              <a:buNone/>
            </a:pPr>
            <a:r>
              <a:rPr lang="en-US" dirty="0" smtClean="0"/>
              <a:t>3,000-5,000: </a:t>
            </a:r>
            <a:r>
              <a:rPr lang="en-US" b="1" dirty="0" smtClean="0"/>
              <a:t>Israel</a:t>
            </a:r>
          </a:p>
          <a:p>
            <a:pPr>
              <a:buNone/>
            </a:pPr>
            <a:r>
              <a:rPr lang="en-US" dirty="0" smtClean="0"/>
              <a:t>6,700: </a:t>
            </a:r>
            <a:r>
              <a:rPr lang="en-US" b="1" dirty="0" smtClean="0"/>
              <a:t>Italy</a:t>
            </a:r>
          </a:p>
          <a:p>
            <a:pPr>
              <a:buNone/>
            </a:pPr>
            <a:r>
              <a:rPr lang="en-US" dirty="0" smtClean="0"/>
              <a:t>6,800: </a:t>
            </a:r>
            <a:r>
              <a:rPr lang="en-US" b="1" dirty="0" smtClean="0"/>
              <a:t>Latvia</a:t>
            </a:r>
          </a:p>
          <a:p>
            <a:pPr>
              <a:buNone/>
            </a:pPr>
            <a:r>
              <a:rPr lang="en-US" dirty="0" smtClean="0"/>
              <a:t>8,000-12,000: </a:t>
            </a:r>
            <a:r>
              <a:rPr lang="en-US" b="1" dirty="0" smtClean="0"/>
              <a:t>Sweden</a:t>
            </a:r>
          </a:p>
          <a:p>
            <a:pPr>
              <a:buNone/>
            </a:pPr>
            <a:r>
              <a:rPr lang="en-US" dirty="0" smtClean="0"/>
              <a:t>10,000: </a:t>
            </a:r>
            <a:r>
              <a:rPr lang="en-US" b="1" dirty="0" smtClean="0"/>
              <a:t>Japan, Oman</a:t>
            </a:r>
          </a:p>
          <a:p>
            <a:pPr>
              <a:buNone/>
            </a:pPr>
            <a:r>
              <a:rPr lang="en-US" dirty="0" smtClean="0"/>
              <a:t>11,000: </a:t>
            </a:r>
            <a:r>
              <a:rPr lang="en-US" b="1" dirty="0" smtClean="0"/>
              <a:t>Czech Republic</a:t>
            </a:r>
          </a:p>
          <a:p>
            <a:pPr>
              <a:buNone/>
            </a:pPr>
            <a:r>
              <a:rPr lang="en-US" dirty="0" smtClean="0"/>
              <a:t>20,000: </a:t>
            </a:r>
            <a:r>
              <a:rPr lang="en-US" b="1" dirty="0" smtClean="0"/>
              <a:t>New Zealand</a:t>
            </a:r>
          </a:p>
          <a:p>
            <a:pPr>
              <a:buNone/>
            </a:pPr>
            <a:r>
              <a:rPr lang="en-US" dirty="0" smtClean="0"/>
              <a:t>22,250: </a:t>
            </a:r>
            <a:r>
              <a:rPr lang="en-US" b="1" dirty="0" smtClean="0"/>
              <a:t>Denmark</a:t>
            </a:r>
          </a:p>
          <a:p>
            <a:pPr>
              <a:buNone/>
            </a:pPr>
            <a:r>
              <a:rPr lang="en-US" dirty="0" smtClean="0"/>
              <a:t>28,000: </a:t>
            </a:r>
            <a:r>
              <a:rPr lang="en-US" b="1" dirty="0" smtClean="0"/>
              <a:t>Australia</a:t>
            </a:r>
          </a:p>
          <a:p>
            <a:pPr>
              <a:buNone/>
            </a:pPr>
            <a:r>
              <a:rPr lang="en-US" dirty="0" smtClean="0"/>
              <a:t>35,780 (disabled): </a:t>
            </a:r>
            <a:r>
              <a:rPr lang="en-US" b="1" dirty="0" smtClean="0"/>
              <a:t>China</a:t>
            </a:r>
          </a:p>
          <a:p>
            <a:pPr>
              <a:buNone/>
            </a:pPr>
            <a:r>
              <a:rPr lang="en-US" dirty="0" smtClean="0"/>
              <a:t>65,000:</a:t>
            </a:r>
            <a:r>
              <a:rPr lang="en-US" b="1" dirty="0" smtClean="0"/>
              <a:t>Canada</a:t>
            </a:r>
          </a:p>
          <a:p>
            <a:pPr>
              <a:buNone/>
            </a:pPr>
            <a:r>
              <a:rPr lang="en-US" dirty="0" smtClean="0"/>
              <a:t>7-8 million: </a:t>
            </a:r>
            <a:r>
              <a:rPr lang="en-US" b="1" dirty="0" smtClean="0"/>
              <a:t>Poland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0" y="838200"/>
            <a:ext cx="4800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u="sng" dirty="0" smtClean="0"/>
              <a:t>Households</a:t>
            </a:r>
            <a:r>
              <a:rPr lang="en-US" sz="2400" b="1" dirty="0" smtClean="0"/>
              <a:t>:</a:t>
            </a:r>
          </a:p>
          <a:p>
            <a:pPr>
              <a:buNone/>
            </a:pPr>
            <a:r>
              <a:rPr lang="en-US" sz="2400" dirty="0" smtClean="0"/>
              <a:t>1%:</a:t>
            </a:r>
            <a:r>
              <a:rPr lang="en-US" sz="2400" b="1" dirty="0" smtClean="0"/>
              <a:t> Germany</a:t>
            </a:r>
          </a:p>
          <a:p>
            <a:pPr>
              <a:buNone/>
            </a:pPr>
            <a:r>
              <a:rPr lang="en-US" sz="2400" dirty="0" smtClean="0"/>
              <a:t>20 (from each PSU): </a:t>
            </a:r>
            <a:r>
              <a:rPr lang="en-US" sz="2400" b="1" dirty="0" smtClean="0"/>
              <a:t>Bangladesh</a:t>
            </a:r>
          </a:p>
          <a:p>
            <a:pPr>
              <a:buNone/>
            </a:pPr>
            <a:r>
              <a:rPr lang="en-US" sz="2400" dirty="0" smtClean="0"/>
              <a:t>2,500: </a:t>
            </a:r>
            <a:r>
              <a:rPr lang="en-US" sz="2400" b="1" dirty="0" smtClean="0"/>
              <a:t>Uganda</a:t>
            </a:r>
          </a:p>
          <a:p>
            <a:pPr>
              <a:buNone/>
            </a:pPr>
            <a:r>
              <a:rPr lang="en-US" sz="2400" dirty="0" smtClean="0"/>
              <a:t>8,000: </a:t>
            </a:r>
            <a:r>
              <a:rPr lang="en-US" sz="2400" b="1" dirty="0" smtClean="0"/>
              <a:t>Lithuania</a:t>
            </a:r>
          </a:p>
          <a:p>
            <a:pPr>
              <a:buNone/>
            </a:pPr>
            <a:r>
              <a:rPr lang="en-US" sz="2400" dirty="0" smtClean="0"/>
              <a:t>11,000: </a:t>
            </a:r>
            <a:r>
              <a:rPr lang="en-US" sz="2400" b="1" dirty="0" smtClean="0"/>
              <a:t>Spain</a:t>
            </a:r>
          </a:p>
          <a:p>
            <a:pPr>
              <a:buNone/>
            </a:pPr>
            <a:r>
              <a:rPr lang="en-US" sz="2400" dirty="0" smtClean="0"/>
              <a:t>10,140: </a:t>
            </a:r>
            <a:r>
              <a:rPr lang="en-US" sz="2400" b="1" dirty="0" smtClean="0"/>
              <a:t>Romania</a:t>
            </a:r>
          </a:p>
          <a:p>
            <a:pPr>
              <a:buNone/>
            </a:pPr>
            <a:r>
              <a:rPr lang="en-US" sz="2400" dirty="0" smtClean="0"/>
              <a:t>14,140: </a:t>
            </a:r>
            <a:r>
              <a:rPr lang="en-US" sz="2400" b="1" dirty="0" smtClean="0"/>
              <a:t>Rwanda</a:t>
            </a:r>
          </a:p>
          <a:p>
            <a:pPr>
              <a:buNone/>
            </a:pPr>
            <a:r>
              <a:rPr lang="en-US" sz="2400" dirty="0" smtClean="0"/>
              <a:t>20,000: </a:t>
            </a:r>
            <a:r>
              <a:rPr lang="en-US" sz="2400" b="1" dirty="0" smtClean="0"/>
              <a:t>Ireland</a:t>
            </a:r>
          </a:p>
          <a:p>
            <a:pPr>
              <a:buNone/>
            </a:pPr>
            <a:r>
              <a:rPr lang="en-US" sz="2400" dirty="0" smtClean="0"/>
              <a:t>20,580: </a:t>
            </a:r>
            <a:r>
              <a:rPr lang="en-US" sz="2400" b="1" dirty="0" smtClean="0"/>
              <a:t>Peru</a:t>
            </a:r>
          </a:p>
          <a:p>
            <a:pPr>
              <a:buNone/>
            </a:pPr>
            <a:r>
              <a:rPr lang="en-US" sz="2400" dirty="0" smtClean="0"/>
              <a:t>37,500 : </a:t>
            </a:r>
            <a:r>
              <a:rPr lang="en-US" sz="2400" b="1" dirty="0" smtClean="0"/>
              <a:t>United Kingdom</a:t>
            </a:r>
          </a:p>
          <a:p>
            <a:pPr>
              <a:buNone/>
            </a:pPr>
            <a:r>
              <a:rPr lang="en-US" sz="2400" dirty="0" smtClean="0"/>
              <a:t>145,000: </a:t>
            </a:r>
            <a:r>
              <a:rPr lang="en-US" sz="2400" b="1" dirty="0" smtClean="0"/>
              <a:t>Tunisia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 of data collection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762000" y="1838960"/>
          <a:ext cx="7772400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645920"/>
                <a:gridCol w="1463040"/>
                <a:gridCol w="128016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Face</a:t>
                      </a:r>
                      <a:r>
                        <a:rPr lang="en-US" baseline="0" dirty="0" smtClean="0"/>
                        <a:t> to Face Interview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Self-Completed Questionnaire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Telephone Interview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Administrative</a:t>
                      </a:r>
                      <a:r>
                        <a:rPr lang="en-US" baseline="0" dirty="0" smtClean="0"/>
                        <a:t> Records</a:t>
                      </a:r>
                      <a:endParaRPr lang="en-US" dirty="0"/>
                    </a:p>
                  </a:txBody>
                  <a:tcPr/>
                </a:tc>
              </a:tr>
              <a:tr h="8280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16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828040">
                <a:tc gridSpan="5">
                  <a:txBody>
                    <a:bodyPr/>
                    <a:lstStyle/>
                    <a:p>
                      <a:pPr algn="l"/>
                      <a:r>
                        <a:rPr lang="en-US" sz="1000" b="1" dirty="0" smtClean="0"/>
                        <a:t>Number</a:t>
                      </a:r>
                      <a:r>
                        <a:rPr lang="en-US" sz="1000" b="1" baseline="0" dirty="0" smtClean="0"/>
                        <a:t> of countries</a:t>
                      </a:r>
                      <a:endParaRPr lang="en-US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/>
              <a:t>Language data collection will be offered/administered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43200" y="1752600"/>
            <a:ext cx="57912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Arabic (4)</a:t>
            </a:r>
          </a:p>
          <a:p>
            <a:r>
              <a:rPr lang="en-US" dirty="0" smtClean="0"/>
              <a:t>Chinese (1)</a:t>
            </a:r>
          </a:p>
          <a:p>
            <a:r>
              <a:rPr lang="en-US" dirty="0" smtClean="0"/>
              <a:t>English (with translation) (15)</a:t>
            </a:r>
          </a:p>
          <a:p>
            <a:r>
              <a:rPr lang="en-US" dirty="0" smtClean="0"/>
              <a:t>French (3)</a:t>
            </a:r>
          </a:p>
          <a:p>
            <a:r>
              <a:rPr lang="en-US" dirty="0" smtClean="0"/>
              <a:t>German (2)</a:t>
            </a:r>
          </a:p>
          <a:p>
            <a:r>
              <a:rPr lang="en-US" dirty="0" smtClean="0"/>
              <a:t>Greek (1)</a:t>
            </a:r>
          </a:p>
          <a:p>
            <a:r>
              <a:rPr lang="en-US" dirty="0" smtClean="0"/>
              <a:t>Italian (1)</a:t>
            </a:r>
          </a:p>
          <a:p>
            <a:r>
              <a:rPr lang="en-US" dirty="0" smtClean="0"/>
              <a:t>National or local language (24)</a:t>
            </a:r>
          </a:p>
          <a:p>
            <a:r>
              <a:rPr lang="en-US" dirty="0" smtClean="0"/>
              <a:t>Russian (2)</a:t>
            </a:r>
          </a:p>
          <a:p>
            <a:r>
              <a:rPr lang="en-US" dirty="0" smtClean="0"/>
              <a:t>Spanish (7)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/>
              <a:t>Other national data collection activities related to disability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WG-ESCAP collaboration on disability statistics</a:t>
            </a:r>
          </a:p>
          <a:p>
            <a:r>
              <a:rPr lang="en-US" dirty="0" smtClean="0"/>
              <a:t>The Granada Group – WG/BI cognitive testing project</a:t>
            </a:r>
          </a:p>
          <a:p>
            <a:r>
              <a:rPr lang="en-US" dirty="0" smtClean="0"/>
              <a:t>European Disability Social Integration Module (EDSIM)</a:t>
            </a:r>
          </a:p>
          <a:p>
            <a:r>
              <a:rPr lang="en-US" dirty="0" smtClean="0"/>
              <a:t>European Union Statistics on Income and Living Conditions (EU-SILC)</a:t>
            </a:r>
          </a:p>
          <a:p>
            <a:r>
              <a:rPr lang="en-US" dirty="0" smtClean="0"/>
              <a:t>Dissemination and publication of disability data</a:t>
            </a:r>
          </a:p>
          <a:p>
            <a:r>
              <a:rPr lang="en-US" dirty="0" smtClean="0"/>
              <a:t>Discussions with government agencies about future disability data collection activities</a:t>
            </a:r>
          </a:p>
          <a:p>
            <a:r>
              <a:rPr lang="en-US" dirty="0" smtClean="0"/>
              <a:t>Pilot testing for upcoming census</a:t>
            </a:r>
          </a:p>
          <a:p>
            <a:r>
              <a:rPr lang="en-US" dirty="0" smtClean="0"/>
              <a:t>Processing and analysis of recently collected census data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Responding Countries </a:t>
            </a:r>
            <a:r>
              <a:rPr lang="en-US" sz="3200" b="1" dirty="0" smtClean="0">
                <a:solidFill>
                  <a:schemeClr val="tx1"/>
                </a:solidFill>
              </a:rPr>
              <a:t>(n= 47)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838200" y="14478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Africa/Middle East </a:t>
            </a:r>
            <a:r>
              <a:rPr lang="en-US" b="1" dirty="0" smtClean="0">
                <a:solidFill>
                  <a:schemeClr val="accent1"/>
                </a:solidFill>
              </a:rPr>
              <a:t>(11)</a:t>
            </a:r>
            <a:r>
              <a:rPr lang="en-US" b="1" dirty="0" smtClean="0"/>
              <a:t>: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Burundi, Chad, Egypt, Israel, Oman, Rwanda,  Tanzania, Tunisia, Uganda, United Arab Emirates, Zimbabwe</a:t>
            </a:r>
          </a:p>
          <a:p>
            <a:r>
              <a:rPr lang="en-US" b="1" dirty="0" smtClean="0"/>
              <a:t>Asia/Pacific </a:t>
            </a:r>
            <a:r>
              <a:rPr lang="en-US" b="1" dirty="0" smtClean="0">
                <a:solidFill>
                  <a:schemeClr val="accent1"/>
                </a:solidFill>
              </a:rPr>
              <a:t>(8)</a:t>
            </a:r>
            <a:r>
              <a:rPr lang="en-US" b="1" dirty="0" smtClean="0"/>
              <a:t>: </a:t>
            </a:r>
            <a:r>
              <a:rPr lang="en-US" dirty="0" smtClean="0"/>
              <a:t>Australia, Bangladesh, China, Hong Kong SAR, Japan, New Zealand, Philippines, Singapore</a:t>
            </a:r>
            <a:endParaRPr lang="en-US" b="1" dirty="0" smtClean="0"/>
          </a:p>
          <a:p>
            <a:r>
              <a:rPr lang="en-US" b="1" dirty="0" smtClean="0"/>
              <a:t>Europe </a:t>
            </a:r>
            <a:r>
              <a:rPr lang="en-US" b="1" dirty="0" smtClean="0">
                <a:solidFill>
                  <a:schemeClr val="accent1"/>
                </a:solidFill>
              </a:rPr>
              <a:t>(19)</a:t>
            </a:r>
            <a:r>
              <a:rPr lang="en-US" b="1" dirty="0" smtClean="0"/>
              <a:t>: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Armenia, Croatia, Cyprus, Czech Republic, Denmark, Germany, Hungary, Ireland, Italy, Latvia, Lithuania, Norway, Poland, Romania, Slovak Republic, Slovenia, Spain, Sweden, United Kingdom</a:t>
            </a:r>
          </a:p>
          <a:p>
            <a:r>
              <a:rPr lang="en-US" b="1" dirty="0" smtClean="0"/>
              <a:t>North/South America </a:t>
            </a:r>
            <a:r>
              <a:rPr lang="en-US" b="1" dirty="0" smtClean="0">
                <a:solidFill>
                  <a:schemeClr val="accent1"/>
                </a:solidFill>
              </a:rPr>
              <a:t>(9)</a:t>
            </a:r>
            <a:r>
              <a:rPr lang="en-US" b="1" dirty="0" smtClean="0"/>
              <a:t>: </a:t>
            </a:r>
            <a:r>
              <a:rPr lang="en-US" dirty="0" smtClean="0"/>
              <a:t>Bermuda, Brazil, Canada, Chile, Mexico, Panama, Paraguay, Peru, United States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New or updated information for 2010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4478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New information </a:t>
            </a:r>
            <a:r>
              <a:rPr lang="en-US" b="1" dirty="0" smtClean="0">
                <a:solidFill>
                  <a:schemeClr val="accent1"/>
                </a:solidFill>
              </a:rPr>
              <a:t>(16)</a:t>
            </a:r>
            <a:r>
              <a:rPr lang="en-US" b="1" dirty="0" smtClean="0"/>
              <a:t>: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Bangladesh, Chad, </a:t>
            </a:r>
            <a:r>
              <a:rPr lang="en-US" dirty="0" err="1" smtClean="0"/>
              <a:t>Chile,China</a:t>
            </a:r>
            <a:r>
              <a:rPr lang="en-US" dirty="0" smtClean="0"/>
              <a:t>, Croatia, Denmark, Ireland, Israel, Japan, Latvia, Mexico, Norway, Peru, Poland, Slovak Republic, Tunisia</a:t>
            </a:r>
            <a:endParaRPr lang="en-US" b="1" dirty="0" smtClean="0"/>
          </a:p>
          <a:p>
            <a:r>
              <a:rPr lang="en-US" b="1" dirty="0" smtClean="0"/>
              <a:t>Update of information provided previous year </a:t>
            </a:r>
            <a:r>
              <a:rPr lang="en-US" b="1" dirty="0" smtClean="0">
                <a:solidFill>
                  <a:schemeClr val="accent1"/>
                </a:solidFill>
              </a:rPr>
              <a:t>(20)</a:t>
            </a:r>
            <a:r>
              <a:rPr lang="en-US" b="1" dirty="0" smtClean="0"/>
              <a:t>: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Australia, Bermuda, Brazil, Burundi, Canada, Germany, Hungary, Italy, Lithuania, Oman, Philippines, Romania, Rwanda, Spain, Sweden, Tanzania, Uganda, United Kingdom, United States, Zimbabwe</a:t>
            </a:r>
          </a:p>
          <a:p>
            <a:r>
              <a:rPr lang="en-US" b="1" dirty="0" smtClean="0"/>
              <a:t>No update from previous year’s report </a:t>
            </a:r>
            <a:r>
              <a:rPr lang="en-US" b="1" dirty="0" smtClean="0">
                <a:solidFill>
                  <a:schemeClr val="accent1"/>
                </a:solidFill>
              </a:rPr>
              <a:t>(11)</a:t>
            </a:r>
            <a:r>
              <a:rPr lang="en-US" b="1" dirty="0" smtClean="0"/>
              <a:t>: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Armenia, Cyprus, Czech Republic, Egypt, Hong Kong SAR, New Zealand, Panama, Paraguay, Singapore, Slovenia, United Arab Emirates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Use of the short set of WG questions on disability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838200" y="1676400"/>
            <a:ext cx="7010400" cy="1600200"/>
          </a:xfrm>
        </p:spPr>
        <p:txBody>
          <a:bodyPr>
            <a:noAutofit/>
          </a:bodyPr>
          <a:lstStyle/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en-US" sz="3200" b="1" dirty="0" smtClean="0"/>
              <a:t>Was the short set of Washington Group questions on disability included on the most recent round of the national census?</a:t>
            </a:r>
            <a:endParaRPr lang="en-US" sz="32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3185160" y="3886200"/>
            <a:ext cx="3749040" cy="4572000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Yes</a:t>
            </a:r>
            <a:r>
              <a:rPr lang="en-US" sz="2800" dirty="0" smtClean="0"/>
              <a:t>	</a:t>
            </a:r>
            <a:r>
              <a:rPr lang="en-US" sz="2800" dirty="0" smtClean="0">
                <a:solidFill>
                  <a:schemeClr val="accent1"/>
                </a:solidFill>
              </a:rPr>
              <a:t>10</a:t>
            </a:r>
          </a:p>
          <a:p>
            <a:pPr>
              <a:buNone/>
            </a:pPr>
            <a:r>
              <a:rPr lang="en-US" sz="2800" b="1" dirty="0" smtClean="0"/>
              <a:t>No</a:t>
            </a:r>
            <a:r>
              <a:rPr lang="en-US" sz="2800" dirty="0" smtClean="0"/>
              <a:t>	</a:t>
            </a:r>
            <a:r>
              <a:rPr lang="en-US" sz="2800" dirty="0" smtClean="0">
                <a:solidFill>
                  <a:schemeClr val="accent1"/>
                </a:solidFill>
              </a:rPr>
              <a:t>33</a:t>
            </a:r>
          </a:p>
          <a:p>
            <a:pPr>
              <a:buNone/>
            </a:pPr>
            <a:r>
              <a:rPr lang="en-US" sz="2800" b="1" dirty="0" smtClean="0"/>
              <a:t>NR</a:t>
            </a:r>
            <a:r>
              <a:rPr lang="en-US" sz="2800" dirty="0" smtClean="0"/>
              <a:t>	</a:t>
            </a:r>
            <a:r>
              <a:rPr lang="en-US" sz="2800" dirty="0" smtClean="0">
                <a:solidFill>
                  <a:schemeClr val="accent1"/>
                </a:solidFill>
              </a:rPr>
              <a:t>4</a:t>
            </a:r>
            <a:endParaRPr lang="en-US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Countries indicating that the short set of WG questions were included on the most recent census round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048000" y="1752600"/>
            <a:ext cx="3429000" cy="4572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Bangladesh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Brazil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Burundi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Israel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Oman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Paraguay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Peru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Tanzania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Tunisia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Countries indicating that the short set of WG questions would be included on the next round of census on the 2009 country report (n=21)</a:t>
            </a:r>
            <a:endParaRPr lang="en-US" sz="2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752600"/>
            <a:ext cx="3749040" cy="45720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en-US" dirty="0" smtClean="0"/>
              <a:t>Aruba</a:t>
            </a:r>
          </a:p>
          <a:p>
            <a:pPr>
              <a:buClr>
                <a:schemeClr val="tx2"/>
              </a:buClr>
              <a:buFont typeface="Perpetua" pitchFamily="18" charset="0"/>
              <a:buChar char="×"/>
            </a:pPr>
            <a:r>
              <a:rPr lang="en-US" b="1" dirty="0" smtClean="0">
                <a:solidFill>
                  <a:schemeClr val="tx2"/>
                </a:solidFill>
              </a:rPr>
              <a:t>China</a:t>
            </a:r>
          </a:p>
          <a:p>
            <a:pPr>
              <a:buClr>
                <a:schemeClr val="tx2"/>
              </a:buClr>
              <a:buFont typeface="Perpetua" pitchFamily="18" charset="0"/>
              <a:buChar char="×"/>
            </a:pPr>
            <a:r>
              <a:rPr lang="en-US" b="1" dirty="0" smtClean="0">
                <a:solidFill>
                  <a:schemeClr val="tx2"/>
                </a:solidFill>
              </a:rPr>
              <a:t>Czech Republic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en-US" dirty="0" smtClean="0"/>
              <a:t>Fiji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chemeClr val="accent1"/>
                </a:solidFill>
              </a:rPr>
              <a:t>Israel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en-US" dirty="0" smtClean="0"/>
              <a:t>Ivory Coast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en-US" dirty="0" smtClean="0"/>
              <a:t>Kazakhstan</a:t>
            </a:r>
          </a:p>
          <a:p>
            <a:pPr>
              <a:buClr>
                <a:schemeClr val="tx2"/>
              </a:buClr>
              <a:buFont typeface="Perpetua" pitchFamily="18" charset="0"/>
              <a:buChar char="×"/>
            </a:pPr>
            <a:r>
              <a:rPr lang="en-US" b="1" dirty="0" smtClean="0">
                <a:solidFill>
                  <a:schemeClr val="tx2"/>
                </a:solidFill>
              </a:rPr>
              <a:t>Mexico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en-US" dirty="0" smtClean="0"/>
              <a:t>Mozambique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en-US" dirty="0" smtClean="0"/>
              <a:t>Netherlands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chemeClr val="accent1"/>
                </a:solidFill>
              </a:rPr>
              <a:t>Oman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933950" y="1752600"/>
            <a:ext cx="3749040" cy="45720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en-US" dirty="0" smtClean="0"/>
              <a:t>Palestine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chemeClr val="accent1"/>
                </a:solidFill>
              </a:rPr>
              <a:t>Paraguay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chemeClr val="accent1"/>
                </a:solidFill>
              </a:rPr>
              <a:t>Peru</a:t>
            </a:r>
          </a:p>
          <a:p>
            <a:pPr>
              <a:buClr>
                <a:schemeClr val="tx2"/>
              </a:buClr>
              <a:buFont typeface="Perpetua" pitchFamily="18" charset="0"/>
              <a:buChar char="×"/>
            </a:pPr>
            <a:r>
              <a:rPr lang="en-US" b="1" dirty="0" smtClean="0">
                <a:solidFill>
                  <a:schemeClr val="tx2"/>
                </a:solidFill>
              </a:rPr>
              <a:t>Philippines</a:t>
            </a:r>
          </a:p>
          <a:p>
            <a:pPr>
              <a:buClr>
                <a:schemeClr val="tx2"/>
              </a:buClr>
              <a:buFont typeface="Perpetua" pitchFamily="18" charset="0"/>
              <a:buChar char="?"/>
            </a:pPr>
            <a:r>
              <a:rPr lang="en-US" b="1" dirty="0" smtClean="0">
                <a:solidFill>
                  <a:schemeClr val="tx2"/>
                </a:solidFill>
              </a:rPr>
              <a:t>Poland (2011)</a:t>
            </a:r>
          </a:p>
          <a:p>
            <a:pPr>
              <a:buClr>
                <a:schemeClr val="tx2"/>
              </a:buClr>
              <a:buFont typeface="Perpetua" pitchFamily="18" charset="0"/>
              <a:buChar char="?"/>
            </a:pPr>
            <a:r>
              <a:rPr lang="en-US" b="1" dirty="0" smtClean="0">
                <a:solidFill>
                  <a:schemeClr val="tx2"/>
                </a:solidFill>
              </a:rPr>
              <a:t>Rwanda (2012)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en-US" dirty="0" smtClean="0"/>
              <a:t>South Africa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en-US" dirty="0" smtClean="0"/>
              <a:t>Sri Lanka</a:t>
            </a:r>
          </a:p>
          <a:p>
            <a:pPr>
              <a:buClr>
                <a:schemeClr val="tx2"/>
              </a:buClr>
              <a:buFont typeface="Perpetua" pitchFamily="18" charset="0"/>
              <a:buChar char="×"/>
            </a:pPr>
            <a:r>
              <a:rPr lang="en-US" b="1" dirty="0" smtClean="0">
                <a:solidFill>
                  <a:schemeClr val="tx2"/>
                </a:solidFill>
              </a:rPr>
              <a:t>Uganda</a:t>
            </a:r>
          </a:p>
          <a:p>
            <a:pPr>
              <a:buClr>
                <a:schemeClr val="tx2"/>
              </a:buClr>
              <a:buFont typeface="Perpetua" pitchFamily="18" charset="0"/>
              <a:buChar char="?"/>
            </a:pPr>
            <a:r>
              <a:rPr lang="en-US" b="1" dirty="0" smtClean="0">
                <a:solidFill>
                  <a:schemeClr val="tx2"/>
                </a:solidFill>
              </a:rPr>
              <a:t>Zimbabwe (2012)</a:t>
            </a:r>
            <a:endParaRPr lang="en-US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Use of the short set of WG questions on 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7391400" cy="4572000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</a:pPr>
            <a:r>
              <a:rPr lang="en-US" sz="2800" b="1" dirty="0" smtClean="0"/>
              <a:t>Have you included the short set of Washington Group questions on disability on any previous censuses, national surveys, disability modules, or pre-tests in preparation for national data collection?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337560" y="3962400"/>
            <a:ext cx="374904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Yes</a:t>
            </a:r>
            <a:r>
              <a:rPr lang="en-US" sz="2800" dirty="0" smtClean="0"/>
              <a:t>	</a:t>
            </a:r>
            <a:r>
              <a:rPr lang="en-US" sz="2800" dirty="0" smtClean="0">
                <a:solidFill>
                  <a:schemeClr val="accent1"/>
                </a:solidFill>
              </a:rPr>
              <a:t>18</a:t>
            </a:r>
            <a:endParaRPr lang="en-US" sz="2800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US" sz="2800" b="1" dirty="0" smtClean="0"/>
              <a:t>No</a:t>
            </a:r>
            <a:r>
              <a:rPr lang="en-US" sz="2800" dirty="0" smtClean="0"/>
              <a:t>	</a:t>
            </a:r>
            <a:r>
              <a:rPr lang="en-US" sz="2800" dirty="0" smtClean="0">
                <a:solidFill>
                  <a:schemeClr val="accent1"/>
                </a:solidFill>
              </a:rPr>
              <a:t>27</a:t>
            </a:r>
            <a:endParaRPr lang="en-US" sz="2800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US" sz="2800" b="1" dirty="0" smtClean="0"/>
              <a:t>NR</a:t>
            </a:r>
            <a:r>
              <a:rPr lang="en-US" sz="2800" dirty="0" smtClean="0"/>
              <a:t>	</a:t>
            </a:r>
            <a:r>
              <a:rPr lang="en-US" sz="2800" dirty="0" smtClean="0">
                <a:solidFill>
                  <a:schemeClr val="accent1"/>
                </a:solidFill>
              </a:rPr>
              <a:t>2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7724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Countries that have previously used the short set of WG questions for a national data collection activity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56360" y="1676400"/>
            <a:ext cx="3749040" cy="4572000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Bermuda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Brazil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Burundi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Canada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Chad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Croatia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Hong Kong SAR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Israel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Latvia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00600" y="1676400"/>
            <a:ext cx="3749040" cy="4572000"/>
          </a:xfrm>
        </p:spPr>
        <p:txBody>
          <a:bodyPr/>
          <a:lstStyle/>
          <a:p>
            <a:pPr marL="514350" indent="-514350">
              <a:buFont typeface="+mj-lt"/>
              <a:buAutoNum type="arabicParenR" startAt="10"/>
            </a:pPr>
            <a:r>
              <a:rPr lang="en-US" dirty="0" smtClean="0"/>
              <a:t>Mexico</a:t>
            </a:r>
          </a:p>
          <a:p>
            <a:pPr marL="514350" indent="-514350">
              <a:buFont typeface="+mj-lt"/>
              <a:buAutoNum type="arabicParenR" startAt="10"/>
            </a:pPr>
            <a:r>
              <a:rPr lang="en-US" dirty="0" smtClean="0"/>
              <a:t>Oman </a:t>
            </a:r>
          </a:p>
          <a:p>
            <a:pPr marL="514350" indent="-514350">
              <a:buFont typeface="+mj-lt"/>
              <a:buAutoNum type="arabicParenR" startAt="10"/>
            </a:pPr>
            <a:r>
              <a:rPr lang="en-US" dirty="0" smtClean="0"/>
              <a:t>Panama</a:t>
            </a:r>
          </a:p>
          <a:p>
            <a:pPr marL="514350" indent="-514350">
              <a:buFont typeface="+mj-lt"/>
              <a:buAutoNum type="arabicParenR" startAt="10"/>
            </a:pPr>
            <a:r>
              <a:rPr lang="en-US" dirty="0" smtClean="0"/>
              <a:t>Paraguay</a:t>
            </a:r>
          </a:p>
          <a:p>
            <a:pPr marL="514350" indent="-514350">
              <a:buFont typeface="+mj-lt"/>
              <a:buAutoNum type="arabicParenR" startAt="10"/>
            </a:pPr>
            <a:r>
              <a:rPr lang="en-US" dirty="0" smtClean="0"/>
              <a:t>Peru</a:t>
            </a:r>
          </a:p>
          <a:p>
            <a:pPr marL="514350" indent="-514350">
              <a:buFont typeface="+mj-lt"/>
              <a:buAutoNum type="arabicParenR" startAt="10"/>
            </a:pPr>
            <a:r>
              <a:rPr lang="en-US" dirty="0" smtClean="0"/>
              <a:t>Rwanda</a:t>
            </a:r>
          </a:p>
          <a:p>
            <a:pPr marL="514350" indent="-514350">
              <a:buFont typeface="+mj-lt"/>
              <a:buAutoNum type="arabicParenR" startAt="10"/>
            </a:pPr>
            <a:r>
              <a:rPr lang="en-US" dirty="0" smtClean="0"/>
              <a:t>Uganda</a:t>
            </a:r>
          </a:p>
          <a:p>
            <a:pPr marL="514350" indent="-514350">
              <a:buFont typeface="+mj-lt"/>
              <a:buAutoNum type="arabicParenR" startAt="10"/>
            </a:pPr>
            <a:r>
              <a:rPr lang="en-US" dirty="0" smtClean="0"/>
              <a:t>United Arab Emirates</a:t>
            </a:r>
          </a:p>
          <a:p>
            <a:pPr marL="514350" indent="-514350">
              <a:buFont typeface="+mj-lt"/>
              <a:buAutoNum type="arabicParenR" startAt="10"/>
            </a:pPr>
            <a:r>
              <a:rPr lang="en-US" dirty="0" smtClean="0"/>
              <a:t>United States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Reasons short set of WG questions were not included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143000"/>
            <a:ext cx="76962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WG questions were not finalized when last census was conducted </a:t>
            </a:r>
            <a:r>
              <a:rPr lang="en-US" i="1" dirty="0" smtClean="0">
                <a:solidFill>
                  <a:schemeClr val="tx2"/>
                </a:solidFill>
              </a:rPr>
              <a:t>(Australia, United States)</a:t>
            </a:r>
          </a:p>
          <a:p>
            <a:r>
              <a:rPr lang="en-US" dirty="0" smtClean="0"/>
              <a:t>Required to use the same questions that were used in previous census rounds </a:t>
            </a:r>
            <a:r>
              <a:rPr lang="en-US" i="1" dirty="0" smtClean="0">
                <a:solidFill>
                  <a:schemeClr val="tx2"/>
                </a:solidFill>
              </a:rPr>
              <a:t>(Australia, Ireland, Poland, United Kingdom)</a:t>
            </a:r>
          </a:p>
          <a:p>
            <a:r>
              <a:rPr lang="en-US" dirty="0" smtClean="0"/>
              <a:t>Not aware of the WG questions when planning previous data collection </a:t>
            </a:r>
            <a:r>
              <a:rPr lang="en-US" i="1" dirty="0" smtClean="0">
                <a:solidFill>
                  <a:schemeClr val="tx2"/>
                </a:solidFill>
              </a:rPr>
              <a:t>(Bangladesh)</a:t>
            </a:r>
          </a:p>
          <a:p>
            <a:r>
              <a:rPr lang="en-US" dirty="0" smtClean="0"/>
              <a:t>Disability questions are not asked on population census </a:t>
            </a:r>
            <a:r>
              <a:rPr lang="en-US" i="1" dirty="0" smtClean="0">
                <a:solidFill>
                  <a:schemeClr val="tx2"/>
                </a:solidFill>
              </a:rPr>
              <a:t>(Canada, Cyprus, Hong Kong SAR, Rwanda, Slovenia, Tunisia)</a:t>
            </a:r>
          </a:p>
          <a:p>
            <a:r>
              <a:rPr lang="en-US" dirty="0" smtClean="0"/>
              <a:t>Disability is defined by other sources - administrative records, established surveys, and law </a:t>
            </a:r>
            <a:r>
              <a:rPr lang="en-US" i="1" dirty="0" smtClean="0">
                <a:solidFill>
                  <a:schemeClr val="tx2"/>
                </a:solidFill>
              </a:rPr>
              <a:t>(China, Cyprus, Denmark, Germany, Japan, Slovak Republic, Sweden)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428</TotalTime>
  <Words>1301</Words>
  <Application>Microsoft Office PowerPoint</Application>
  <PresentationFormat>On-screen Show (4:3)</PresentationFormat>
  <Paragraphs>239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Equity</vt:lpstr>
      <vt:lpstr>Summary of Annual Activities Related to Disability Statistics</vt:lpstr>
      <vt:lpstr>Responding Countries (n= 47)</vt:lpstr>
      <vt:lpstr>New or updated information for 2010</vt:lpstr>
      <vt:lpstr>Use of the short set of WG questions on disability</vt:lpstr>
      <vt:lpstr>Countries indicating that the short set of WG questions were included on the most recent census round</vt:lpstr>
      <vt:lpstr>Countries indicating that the short set of WG questions would be included on the next round of census on the 2009 country report (n=21)</vt:lpstr>
      <vt:lpstr>Use of the short set of WG questions on disability</vt:lpstr>
      <vt:lpstr>Countries that have previously used the short set of WG questions for a national data collection activity</vt:lpstr>
      <vt:lpstr>Reasons short set of WG questions were not included</vt:lpstr>
      <vt:lpstr>Reasons short set of WG questions were not included - continued</vt:lpstr>
      <vt:lpstr>Upcoming national data collection activities related to disability statistics</vt:lpstr>
      <vt:lpstr>Types of upcoming data collection activities</vt:lpstr>
      <vt:lpstr>Date of next data collection</vt:lpstr>
      <vt:lpstr>Frequency of data collection</vt:lpstr>
      <vt:lpstr>Sampling Frame</vt:lpstr>
      <vt:lpstr>Sample Size</vt:lpstr>
      <vt:lpstr>Mode of data collection</vt:lpstr>
      <vt:lpstr>Language data collection will be offered/administered</vt:lpstr>
      <vt:lpstr>Other national data collection activities related to disability</vt:lpstr>
    </vt:vector>
  </TitlesOfParts>
  <Company>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Annual Activities Related to Disability Statistics</dc:title>
  <dc:creator>cdg4</dc:creator>
  <cp:lastModifiedBy>Centers for Disease Control &amp; Prevention</cp:lastModifiedBy>
  <cp:revision>57</cp:revision>
  <dcterms:created xsi:type="dcterms:W3CDTF">2010-10-28T20:45:24Z</dcterms:created>
  <dcterms:modified xsi:type="dcterms:W3CDTF">2011-02-26T21:08:00Z</dcterms:modified>
</cp:coreProperties>
</file>