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>
        <p:scale>
          <a:sx n="69" d="100"/>
          <a:sy n="69" d="100"/>
        </p:scale>
        <p:origin x="-54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9FAE4-40F9-4255-80DC-713856A004E9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4551F-E939-4A15-B4B9-A2FBFC284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42D88-2F05-4EA4-9F88-1F831A828B52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193B0-DE2F-40B0-9958-39DDD9038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29AA9-BA06-4186-A677-A8FF374119A5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2F985-008A-4FC7-A740-425B61540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11AA2-5C2D-4485-92CC-8B20B767BD01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6982B-EBD2-4FDC-983E-B02CF668D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4C643-B75F-43A5-9E3C-AA72A6F46E1A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EAA62-F1FC-49DA-94C9-35A8C0DA2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1A85C-243F-4638-BACA-832504FFAFCA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24F56-4762-41B3-B1E4-7D683A9CD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C20C8-1635-4F9A-9CAF-713757D91ECD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50C6A-95B2-483D-857E-B568BEE3E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27715-5239-47F6-B1EA-212F3559F0E9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9D93D-300D-4048-8851-404D3E9781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CD0B4-82CA-4904-BF94-1363F860E3B2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3B46A-6BE2-47FE-90DD-062C7D85E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EB0B5-3F8A-46FD-9C3F-43E46D407C5B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1B193-13CF-4DA4-AF10-3F331FED9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E4827-AFCC-4C6F-846F-A6A637191073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176B6-7763-468C-976C-6A37DF54EC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05886-553A-4EBC-939F-9EB9C453501A}" type="datetimeFigureOut">
              <a:rPr lang="en-US"/>
              <a:pPr>
                <a:defRPr/>
              </a:pPr>
              <a:t>2/26/2011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8ED2DA-2040-4F43-AE96-C9E4BFE797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51" r:id="rId2"/>
    <p:sldLayoutId id="2147483860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61" r:id="rId9"/>
    <p:sldLayoutId id="2147483857" r:id="rId10"/>
    <p:sldLayoutId id="21474838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219199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ffectLst/>
              </a:rPr>
              <a:t>Upper Body</a:t>
            </a:r>
            <a:endParaRPr lang="en-US" dirty="0">
              <a:effectLst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251460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r>
              <a:rPr lang="en-US" sz="2400" dirty="0" smtClean="0"/>
              <a:t>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Meeting of the Washington Group  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400" dirty="0" smtClean="0"/>
              <a:t> 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400" dirty="0" smtClean="0"/>
              <a:t>Results from the UNESCAP and 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400" dirty="0" smtClean="0"/>
              <a:t>the Granada Group testing</a:t>
            </a:r>
          </a:p>
          <a:p>
            <a:pPr marR="0" eaLnBrk="1" hangingPunct="1">
              <a:lnSpc>
                <a:spcPct val="80000"/>
              </a:lnSpc>
            </a:pPr>
            <a:endParaRPr lang="en-US" sz="2400" dirty="0" smtClean="0"/>
          </a:p>
          <a:p>
            <a:pPr marR="0" eaLnBrk="1" hangingPunct="1">
              <a:lnSpc>
                <a:spcPct val="80000"/>
              </a:lnSpc>
            </a:pPr>
            <a:r>
              <a:rPr lang="en-US" sz="2400" dirty="0" smtClean="0"/>
              <a:t>Luxembourg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400" dirty="0" smtClean="0"/>
              <a:t>November 3 – 5, 2010</a:t>
            </a:r>
          </a:p>
          <a:p>
            <a:pPr marR="0" eaLnBrk="1" hangingPunct="1">
              <a:lnSpc>
                <a:spcPct val="80000"/>
              </a:lnSpc>
            </a:pPr>
            <a:endParaRPr lang="en-US" sz="2400" dirty="0" smtClean="0"/>
          </a:p>
          <a:p>
            <a:pPr marR="0" eaLnBrk="1" hangingPunct="1">
              <a:lnSpc>
                <a:spcPct val="80000"/>
              </a:lnSpc>
            </a:pPr>
            <a:endParaRPr lang="en-US" sz="2400" dirty="0" smtClean="0"/>
          </a:p>
          <a:p>
            <a:pPr marR="0" eaLnBrk="1" hangingPunct="1">
              <a:lnSpc>
                <a:spcPct val="80000"/>
              </a:lnSpc>
            </a:pPr>
            <a:endParaRPr lang="en-US" sz="2400" dirty="0" smtClean="0"/>
          </a:p>
          <a:p>
            <a:pPr marR="0" eaLnBrk="1" hangingPunct="1">
              <a:lnSpc>
                <a:spcPct val="80000"/>
              </a:lnSpc>
            </a:pPr>
            <a:endParaRPr lang="en-US" sz="2400" dirty="0" smtClean="0"/>
          </a:p>
          <a:p>
            <a:pPr marR="0" eaLnBrk="1" hangingPunct="1">
              <a:lnSpc>
                <a:spcPct val="8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Field Test Questions </a:t>
            </a:r>
            <a:r>
              <a:rPr lang="en-US" i="1" smtClean="0"/>
              <a:t>cont’d</a:t>
            </a:r>
            <a:endParaRPr lang="en-US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eaLnBrk="1" hangingPunct="1"/>
            <a:r>
              <a:rPr lang="en-US" smtClean="0"/>
              <a:t>How old were you when the difficulty lifting or using your hands and fingers began?</a:t>
            </a:r>
          </a:p>
          <a:p>
            <a:pPr eaLnBrk="1" hangingPunct="1"/>
            <a:r>
              <a:rPr lang="en-US" smtClean="0"/>
              <a:t>How much does your difficulty using your hands and fingers limit your ability to carry out daily activities?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Results from the Field Test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953000"/>
          </a:xfrm>
        </p:spPr>
        <p:txBody>
          <a:bodyPr/>
          <a:lstStyle/>
          <a:p>
            <a:pPr eaLnBrk="1" hangingPunct="1"/>
            <a:r>
              <a:rPr lang="en-US" smtClean="0"/>
              <a:t>Across all countries at least some difficulty reported for:</a:t>
            </a:r>
          </a:p>
          <a:p>
            <a:pPr lvl="1" eaLnBrk="1" hangingPunct="1"/>
            <a:r>
              <a:rPr lang="en-US" smtClean="0"/>
              <a:t>Self care:  5%</a:t>
            </a:r>
          </a:p>
          <a:p>
            <a:pPr lvl="1" eaLnBrk="1" hangingPunct="1"/>
            <a:r>
              <a:rPr lang="en-US" smtClean="0"/>
              <a:t>Lifting:  7%</a:t>
            </a:r>
          </a:p>
          <a:p>
            <a:pPr lvl="1" eaLnBrk="1" hangingPunct="1"/>
            <a:r>
              <a:rPr lang="en-US" smtClean="0"/>
              <a:t>Hands and fingers:  7%</a:t>
            </a:r>
          </a:p>
          <a:p>
            <a:pPr eaLnBrk="1" hangingPunct="1"/>
            <a:r>
              <a:rPr lang="en-US" smtClean="0"/>
              <a:t>Reports of self-care difficulty increased with age:</a:t>
            </a:r>
          </a:p>
          <a:p>
            <a:pPr lvl="1" eaLnBrk="1" hangingPunct="1"/>
            <a:r>
              <a:rPr lang="en-US" smtClean="0"/>
              <a:t>18 – 30 years:  1 %</a:t>
            </a:r>
          </a:p>
          <a:p>
            <a:pPr lvl="1" eaLnBrk="1" hangingPunct="1"/>
            <a:r>
              <a:rPr lang="en-US" smtClean="0"/>
              <a:t>31 – 40 years:  2%</a:t>
            </a:r>
          </a:p>
          <a:p>
            <a:pPr lvl="1" eaLnBrk="1" hangingPunct="1"/>
            <a:r>
              <a:rPr lang="en-US" smtClean="0"/>
              <a:t>41 – 50 years:  6%</a:t>
            </a:r>
          </a:p>
          <a:p>
            <a:pPr lvl="1" eaLnBrk="1" hangingPunct="1"/>
            <a:r>
              <a:rPr lang="en-US" smtClean="0"/>
              <a:t>51 – 60 years:  12%</a:t>
            </a:r>
          </a:p>
          <a:p>
            <a:pPr lvl="1" eaLnBrk="1" hangingPunct="1"/>
            <a:r>
              <a:rPr lang="en-US" smtClean="0"/>
              <a:t>61 – 70 years:  18%</a:t>
            </a:r>
          </a:p>
          <a:p>
            <a:pPr lvl="1" eaLnBrk="1" hangingPunct="1"/>
            <a:r>
              <a:rPr lang="en-US" smtClean="0"/>
              <a:t>71 and older:  23%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/>
              <a:t>Field Test Results </a:t>
            </a:r>
            <a:r>
              <a:rPr lang="en-US" i="1" smtClean="0"/>
              <a:t>cont’d</a:t>
            </a:r>
            <a:endParaRPr 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/>
            <a:r>
              <a:rPr lang="en-US" smtClean="0"/>
              <a:t>Three tasks – self care, lifting, and hands and finger use – do not identify the same populations though there is significant overlap nor are they mutually exclusive.</a:t>
            </a:r>
          </a:p>
          <a:p>
            <a:pPr eaLnBrk="1" hangingPunct="1"/>
            <a:r>
              <a:rPr lang="en-US" smtClean="0"/>
              <a:t>No single question stands out for recommendation</a:t>
            </a:r>
          </a:p>
          <a:p>
            <a:pPr eaLnBrk="1" hangingPunct="1"/>
            <a:r>
              <a:rPr lang="en-US" smtClean="0"/>
              <a:t>Further research needed to determine </a:t>
            </a:r>
            <a:r>
              <a:rPr lang="en-US" b="1" i="1" smtClean="0"/>
              <a:t>where </a:t>
            </a:r>
            <a:r>
              <a:rPr lang="en-US" smtClean="0"/>
              <a:t>respondents are lifting from (floor/ground versus table) and </a:t>
            </a:r>
            <a:r>
              <a:rPr lang="en-US" b="1" i="1" smtClean="0"/>
              <a:t>how</a:t>
            </a:r>
            <a:r>
              <a:rPr lang="en-US" smtClean="0"/>
              <a:t> they are considering lifting </a:t>
            </a:r>
          </a:p>
          <a:p>
            <a:pPr eaLnBrk="1" hangingPunct="1"/>
            <a:r>
              <a:rPr lang="en-US" smtClean="0"/>
              <a:t>No further question wording revisions proposed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Goals for the Granada Testing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/>
            <a:r>
              <a:rPr lang="en-US" smtClean="0"/>
              <a:t>Are the lifting and hands/fingers questions tapping the same thing?</a:t>
            </a:r>
          </a:p>
          <a:p>
            <a:pPr eaLnBrk="1" hangingPunct="1"/>
            <a:r>
              <a:rPr lang="en-US" smtClean="0"/>
              <a:t>What action is considered in the lifting question?</a:t>
            </a:r>
          </a:p>
          <a:p>
            <a:pPr lvl="1" eaLnBrk="1" hangingPunct="1"/>
            <a:r>
              <a:rPr lang="en-US" smtClean="0"/>
              <a:t>Ground to waist level</a:t>
            </a:r>
          </a:p>
          <a:p>
            <a:pPr lvl="1" eaLnBrk="1" hangingPunct="1"/>
            <a:r>
              <a:rPr lang="en-US" smtClean="0"/>
              <a:t>Waist to eye level</a:t>
            </a:r>
          </a:p>
          <a:p>
            <a:pPr eaLnBrk="1" hangingPunct="1"/>
            <a:r>
              <a:rPr lang="en-US" smtClean="0"/>
              <a:t>What activities are being done in the use of fingers question?</a:t>
            </a:r>
          </a:p>
          <a:p>
            <a:pPr lvl="1" eaLnBrk="1" hangingPunct="1"/>
            <a:r>
              <a:rPr lang="en-US" smtClean="0"/>
              <a:t>Pick up versus grasp</a:t>
            </a:r>
          </a:p>
          <a:p>
            <a:pPr eaLnBrk="1" hangingPunct="1"/>
            <a:r>
              <a:rPr lang="en-US" smtClean="0"/>
              <a:t>NOTE:  The self care item for Upper Body was not included in this cognitive testing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Overlap Between Items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1998" cy="4018290"/>
        </p:xfrm>
        <a:graphic>
          <a:graphicData uri="http://schemas.openxmlformats.org/drawingml/2006/table">
            <a:tbl>
              <a:tblPr/>
              <a:tblGrid>
                <a:gridCol w="1904999"/>
                <a:gridCol w="990600"/>
                <a:gridCol w="1143000"/>
                <a:gridCol w="1143000"/>
                <a:gridCol w="1143000"/>
                <a:gridCol w="1295400"/>
                <a:gridCol w="761999"/>
              </a:tblGrid>
              <a:tr h="394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Arial"/>
                        </a:rPr>
                        <a:t>Upper Body – Hands and Fingers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47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Arial"/>
                        </a:rPr>
                        <a:t>Upper Body - Lifting</a:t>
                      </a:r>
                      <a:endParaRPr lang="en-US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Cannot do at all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A lot of difficulty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Arial"/>
                        </a:rPr>
                        <a:t>Some difficulty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Arial"/>
                        </a:rPr>
                        <a:t>No difficulty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Missing/ </a:t>
                      </a: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Not asked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Total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Cannot do at </a:t>
                      </a: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all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D81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- 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-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-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Arial"/>
                        </a:rPr>
                        <a:t>A lot of difficulty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D81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-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-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Arial"/>
                        </a:rPr>
                        <a:t>Some difficulty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-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D81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No difficulty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-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16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Arial"/>
                        </a:rPr>
                        <a:t>60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D81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79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Missing/</a:t>
                      </a:r>
                      <a:r>
                        <a:rPr lang="en-US" sz="2000" b="1" baseline="0" dirty="0" smtClean="0">
                          <a:latin typeface="Calibri"/>
                          <a:ea typeface="Calibri"/>
                          <a:cs typeface="Arial"/>
                        </a:rPr>
                        <a:t>Not asked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-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smtClean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latin typeface="Calibri"/>
                          <a:ea typeface="Calibri"/>
                          <a:cs typeface="Arial"/>
                        </a:rPr>
                        <a:t>-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-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Arial"/>
                        </a:rPr>
                        <a:t>-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5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Total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Arial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/>
                          <a:ea typeface="Calibri"/>
                          <a:cs typeface="Arial"/>
                        </a:rPr>
                        <a:t>100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pPr eaLnBrk="1" hangingPunct="1"/>
            <a:r>
              <a:rPr lang="en-US" smtClean="0"/>
              <a:t>Actions Considered for Lifting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4953000"/>
          </a:xfrm>
        </p:spPr>
        <p:txBody>
          <a:bodyPr/>
          <a:lstStyle/>
          <a:p>
            <a:pPr eaLnBrk="1" hangingPunct="1"/>
            <a:r>
              <a:rPr lang="en-US" smtClean="0"/>
              <a:t>Range of motion:</a:t>
            </a:r>
          </a:p>
          <a:p>
            <a:pPr lvl="1" eaLnBrk="1" hangingPunct="1"/>
            <a:r>
              <a:rPr lang="en-US" smtClean="0"/>
              <a:t>Most narratives indicated respondents were thinking about lifting from waist to eye level</a:t>
            </a:r>
          </a:p>
          <a:p>
            <a:pPr lvl="2" eaLnBrk="1" hangingPunct="1"/>
            <a:r>
              <a:rPr lang="en-US" smtClean="0"/>
              <a:t>Waist to eye level not a common activity</a:t>
            </a:r>
          </a:p>
          <a:p>
            <a:pPr lvl="1" eaLnBrk="1" hangingPunct="1"/>
            <a:r>
              <a:rPr lang="en-US" smtClean="0"/>
              <a:t>A small minority indicated they were thinking about bending over to lift something from the ground</a:t>
            </a:r>
          </a:p>
          <a:p>
            <a:pPr eaLnBrk="1" hangingPunct="1"/>
            <a:r>
              <a:rPr lang="en-US" smtClean="0"/>
              <a:t>Item being lifted:</a:t>
            </a:r>
          </a:p>
          <a:p>
            <a:pPr lvl="1" eaLnBrk="1" hangingPunct="1"/>
            <a:r>
              <a:rPr lang="en-US" smtClean="0"/>
              <a:t>Most thought about actual bottle of water or soda</a:t>
            </a:r>
          </a:p>
          <a:p>
            <a:pPr lvl="1" eaLnBrk="1" hangingPunct="1"/>
            <a:r>
              <a:rPr lang="en-US" smtClean="0"/>
              <a:t>Something significantly heavier was also reported</a:t>
            </a:r>
          </a:p>
          <a:p>
            <a:pPr eaLnBrk="1" hangingPunct="1"/>
            <a:r>
              <a:rPr lang="en-US" smtClean="0"/>
              <a:t>Some ambiguity created by issue of whether the action had to be done with one arm or whether both could be used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mtClean="0"/>
              <a:t>Other Findings for Lifting Item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mtClean="0"/>
              <a:t>Respondents did not compare themselves to others when determining their answer</a:t>
            </a:r>
          </a:p>
          <a:p>
            <a:r>
              <a:rPr lang="en-US" smtClean="0"/>
              <a:t>If respondents indicated thinking about a specific time period, it was the “current moment”.  Otherwise they chose their answer without considering any specific time period.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en-US" smtClean="0"/>
              <a:t>Results for the Fingers Question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953000"/>
          </a:xfrm>
        </p:spPr>
        <p:txBody>
          <a:bodyPr/>
          <a:lstStyle/>
          <a:p>
            <a:r>
              <a:rPr lang="en-US" smtClean="0"/>
              <a:t>Range of motion:</a:t>
            </a:r>
          </a:p>
          <a:p>
            <a:pPr lvl="1"/>
            <a:r>
              <a:rPr lang="en-US" smtClean="0"/>
              <a:t>Respondents also thought about bending to the floor for this question; particularly those who had considered this movement in the previous question</a:t>
            </a:r>
          </a:p>
          <a:p>
            <a:r>
              <a:rPr lang="en-US" smtClean="0"/>
              <a:t>Dexterity versus Strength</a:t>
            </a:r>
          </a:p>
          <a:p>
            <a:pPr lvl="1"/>
            <a:r>
              <a:rPr lang="en-US" smtClean="0"/>
              <a:t>Picking up a button or pencil requires dexterity while twisting a jar open requires strength</a:t>
            </a:r>
          </a:p>
          <a:p>
            <a:pPr lvl="1"/>
            <a:r>
              <a:rPr lang="en-US" smtClean="0"/>
              <a:t>For several respondents this created a double-barreled question situation</a:t>
            </a:r>
          </a:p>
          <a:p>
            <a:r>
              <a:rPr lang="en-US" smtClean="0"/>
              <a:t>Respondents focused on the specific actions mentioned in the question</a:t>
            </a:r>
          </a:p>
          <a:p>
            <a:pPr lvl="1"/>
            <a:r>
              <a:rPr lang="en-US" smtClean="0"/>
              <a:t>Action of buttoning shirt versus picking button up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95350"/>
          </a:xfrm>
        </p:spPr>
        <p:txBody>
          <a:bodyPr/>
          <a:lstStyle/>
          <a:p>
            <a:r>
              <a:rPr lang="en-US" dirty="0" smtClean="0"/>
              <a:t>Final Thoughts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Upper body questions work well for most respondents</a:t>
            </a:r>
          </a:p>
          <a:p>
            <a:r>
              <a:rPr lang="en-US" dirty="0" smtClean="0"/>
              <a:t>Possible revisions for lifting question</a:t>
            </a:r>
          </a:p>
          <a:p>
            <a:pPr lvl="1"/>
            <a:r>
              <a:rPr lang="en-US" smtClean="0"/>
              <a:t>Waist to mouth which creates a more natural and common movement</a:t>
            </a:r>
          </a:p>
          <a:p>
            <a:pPr lvl="1"/>
            <a:r>
              <a:rPr lang="en-US" dirty="0" smtClean="0"/>
              <a:t>Consider the action of someone handing you a 2 liter bottle which avoids the issue of bending over</a:t>
            </a:r>
          </a:p>
          <a:p>
            <a:r>
              <a:rPr lang="en-US" dirty="0" smtClean="0"/>
              <a:t>Possible revisions for hands and fingers question</a:t>
            </a:r>
          </a:p>
          <a:p>
            <a:pPr lvl="1"/>
            <a:r>
              <a:rPr lang="en-US" dirty="0" smtClean="0"/>
              <a:t>Replace button with needle if the action of buttoning is not an acceptable action</a:t>
            </a:r>
          </a:p>
          <a:p>
            <a:pPr lvl="1"/>
            <a:r>
              <a:rPr lang="en-US" dirty="0" smtClean="0"/>
              <a:t>Split into two items if both motions are important to capture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Upper</a:t>
            </a:r>
            <a:r>
              <a:rPr lang="en-US" sz="4600" smtClean="0"/>
              <a:t> Body (UB) and the ICF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534400" cy="4495800"/>
          </a:xfrm>
        </p:spPr>
        <p:txBody>
          <a:bodyPr/>
          <a:lstStyle/>
          <a:p>
            <a:pPr eaLnBrk="1" hangingPunct="1"/>
            <a:r>
              <a:rPr lang="en-US" smtClean="0"/>
              <a:t>Objective of the domain:</a:t>
            </a:r>
          </a:p>
          <a:p>
            <a:pPr lvl="1" eaLnBrk="1" hangingPunct="1"/>
            <a:r>
              <a:rPr lang="en-US" smtClean="0"/>
              <a:t>Identify individuals who report upper body difficulties</a:t>
            </a:r>
          </a:p>
          <a:p>
            <a:pPr eaLnBrk="1" hangingPunct="1"/>
            <a:r>
              <a:rPr lang="en-US" smtClean="0"/>
              <a:t>Difficulties may have been present since birth or may be due to:</a:t>
            </a:r>
          </a:p>
          <a:p>
            <a:pPr lvl="1" eaLnBrk="1" hangingPunct="1"/>
            <a:r>
              <a:rPr lang="en-US" smtClean="0"/>
              <a:t>Accident </a:t>
            </a:r>
          </a:p>
          <a:p>
            <a:pPr lvl="1" eaLnBrk="1" hangingPunct="1"/>
            <a:r>
              <a:rPr lang="en-US" smtClean="0"/>
              <a:t>Disease</a:t>
            </a:r>
          </a:p>
          <a:p>
            <a:pPr lvl="1" eaLnBrk="1" hangingPunct="1"/>
            <a:r>
              <a:rPr lang="en-US" smtClean="0"/>
              <a:t>Injury</a:t>
            </a:r>
          </a:p>
          <a:p>
            <a:pPr lvl="1" eaLnBrk="1" hangingPunct="1"/>
            <a:r>
              <a:rPr lang="en-US" smtClean="0"/>
              <a:t>Degeneration of body structure/function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z="4600" smtClean="0"/>
              <a:t>UB UNESCAP Cognitive </a:t>
            </a:r>
            <a:r>
              <a:rPr lang="en-US" smtClean="0"/>
              <a:t>Testing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724400"/>
          </a:xfrm>
        </p:spPr>
        <p:txBody>
          <a:bodyPr/>
          <a:lstStyle/>
          <a:p>
            <a:pPr eaLnBrk="1" hangingPunct="1"/>
            <a:r>
              <a:rPr lang="en-US" smtClean="0"/>
              <a:t>Aspects:</a:t>
            </a:r>
          </a:p>
          <a:p>
            <a:pPr lvl="1" eaLnBrk="1" hangingPunct="1"/>
            <a:r>
              <a:rPr lang="en-US" smtClean="0"/>
              <a:t>Lifting and Carrying Objects</a:t>
            </a:r>
          </a:p>
          <a:p>
            <a:pPr lvl="1" eaLnBrk="1" hangingPunct="1"/>
            <a:r>
              <a:rPr lang="en-US" smtClean="0"/>
              <a:t>Fine Hand Use</a:t>
            </a:r>
          </a:p>
          <a:p>
            <a:pPr lvl="1" eaLnBrk="1" hangingPunct="1"/>
            <a:r>
              <a:rPr lang="en-US" smtClean="0"/>
              <a:t>Hand and Arm Use</a:t>
            </a:r>
          </a:p>
          <a:p>
            <a:pPr lvl="1" eaLnBrk="1" hangingPunct="1"/>
            <a:r>
              <a:rPr lang="en-US" smtClean="0"/>
              <a:t>Self Care</a:t>
            </a:r>
          </a:p>
          <a:p>
            <a:pPr eaLnBrk="1" hangingPunct="1"/>
            <a:r>
              <a:rPr lang="en-US" smtClean="0"/>
              <a:t>Testing goal:</a:t>
            </a:r>
          </a:p>
          <a:p>
            <a:pPr lvl="1" eaLnBrk="1" hangingPunct="1"/>
            <a:r>
              <a:rPr lang="en-US" smtClean="0"/>
              <a:t>Do questions elicit appropriate and comparable cross country and cross culture responses?</a:t>
            </a:r>
          </a:p>
          <a:p>
            <a:pPr lvl="1" eaLnBrk="1" hangingPunct="1"/>
            <a:r>
              <a:rPr lang="en-US" smtClean="0"/>
              <a:t>Are respondents able to easily understand questions and concepts?</a:t>
            </a:r>
          </a:p>
          <a:p>
            <a:pPr lvl="1" eaLnBrk="1" hangingPunct="1"/>
            <a:r>
              <a:rPr lang="en-US" smtClean="0"/>
              <a:t> Can the data be meaningfully interpreted?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Questions Included (1)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/>
          <a:lstStyle/>
          <a:p>
            <a:pPr eaLnBrk="1" hangingPunct="1"/>
            <a:r>
              <a:rPr lang="en-US" sz="2400" smtClean="0"/>
              <a:t>Do you have any difficulty with self care, such as washing all over or dressing?</a:t>
            </a:r>
          </a:p>
          <a:p>
            <a:pPr eaLnBrk="1" hangingPunct="1"/>
            <a:r>
              <a:rPr lang="en-US" sz="2400" smtClean="0"/>
              <a:t>Do you have difficulty raising a 2 liter jug of water from waist to eye level? If NO: Go to Hands &amp; Fingers Question</a:t>
            </a:r>
          </a:p>
          <a:p>
            <a:pPr eaLnBrk="1" hangingPunct="1"/>
            <a:r>
              <a:rPr lang="en-US" sz="2400" smtClean="0"/>
              <a:t>Do you use any aids or equipment or receive help with lifting?  If YES:</a:t>
            </a:r>
          </a:p>
          <a:p>
            <a:pPr lvl="1" eaLnBrk="1" hangingPunct="1"/>
            <a:r>
              <a:rPr lang="en-US" sz="2200" smtClean="0"/>
              <a:t>What types of aids, equipment or assistance do you use?</a:t>
            </a:r>
          </a:p>
          <a:p>
            <a:pPr lvl="1" eaLnBrk="1" hangingPunct="1"/>
            <a:r>
              <a:rPr lang="en-US" sz="2200" smtClean="0"/>
              <a:t>Do you have difficulty raising a 2 liter jug of water from waist to eye level even when using your aid?</a:t>
            </a:r>
          </a:p>
          <a:p>
            <a:pPr eaLnBrk="1" hangingPunct="1"/>
            <a:r>
              <a:rPr lang="en-US" sz="2400" smtClean="0"/>
              <a:t>How old were you when the difficulty lifting began?</a:t>
            </a:r>
          </a:p>
          <a:p>
            <a:pPr eaLnBrk="1" hangingPunct="1"/>
            <a:r>
              <a:rPr lang="en-US" sz="2400" smtClean="0"/>
              <a:t>Is your difficulty lifting due to a health problem or something else?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/>
              <a:t>Questions Included (2)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10600" cy="4800600"/>
          </a:xfrm>
        </p:spPr>
        <p:txBody>
          <a:bodyPr/>
          <a:lstStyle/>
          <a:p>
            <a:pPr eaLnBrk="1" hangingPunct="1"/>
            <a:r>
              <a:rPr lang="en-US" sz="2400" smtClean="0"/>
              <a:t>Does your difficulty lifting limit your ability to carry out daily activities?</a:t>
            </a:r>
          </a:p>
          <a:p>
            <a:pPr eaLnBrk="1" hangingPunct="1"/>
            <a:r>
              <a:rPr lang="en-US" sz="2400" smtClean="0"/>
              <a:t>Does your difficulty lifting limit your ability to carry out other activities that are not part of your day-to-day life?</a:t>
            </a:r>
          </a:p>
          <a:p>
            <a:pPr eaLnBrk="1" hangingPunct="1"/>
            <a:r>
              <a:rPr lang="en-US" sz="2400" smtClean="0"/>
              <a:t>Do you have difficulty using your hands and fingers, such as picking up small objects, for example, a button or pencil, or opening or closing containers or bottles? If NO: Go to Next Section</a:t>
            </a:r>
          </a:p>
          <a:p>
            <a:pPr eaLnBrk="1" hangingPunct="1"/>
            <a:r>
              <a:rPr lang="en-US" sz="2400" smtClean="0"/>
              <a:t>Do you use any aids or equipment or receive help when using your hands and fingers?  If YES:</a:t>
            </a:r>
          </a:p>
          <a:p>
            <a:pPr lvl="1" eaLnBrk="1" hangingPunct="1"/>
            <a:r>
              <a:rPr lang="en-US" sz="2200" smtClean="0"/>
              <a:t>What types of aids, equipment, or assistance do you use?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/>
              <a:t>Questions Included (3)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eaLnBrk="1" hangingPunct="1"/>
            <a:r>
              <a:rPr lang="en-US" smtClean="0"/>
              <a:t>How old were you when the difficulty using your hands or fingers began?</a:t>
            </a:r>
          </a:p>
          <a:p>
            <a:pPr eaLnBrk="1" hangingPunct="1"/>
            <a:r>
              <a:rPr lang="en-US" smtClean="0"/>
              <a:t>Is your difficulty using your hands or fingers due to a health problem or something else?</a:t>
            </a:r>
          </a:p>
          <a:p>
            <a:pPr eaLnBrk="1" hangingPunct="1"/>
            <a:r>
              <a:rPr lang="en-US" smtClean="0"/>
              <a:t>Does your difficulty using your hands or fingers limit your ability to carry out daily activities?</a:t>
            </a:r>
          </a:p>
          <a:p>
            <a:pPr eaLnBrk="1" hangingPunct="1"/>
            <a:r>
              <a:rPr lang="en-US" smtClean="0"/>
              <a:t>Does your difficulty using your hands or fingers limit your ability to carry out other activities that are not part of your day-to-day life?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/>
          <a:lstStyle/>
          <a:p>
            <a:pPr eaLnBrk="1" hangingPunct="1"/>
            <a:r>
              <a:rPr lang="en-US" smtClean="0"/>
              <a:t>Results for the Lifting Question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724400"/>
          </a:xfrm>
        </p:spPr>
        <p:txBody>
          <a:bodyPr/>
          <a:lstStyle/>
          <a:p>
            <a:pPr eaLnBrk="1" hangingPunct="1"/>
            <a:r>
              <a:rPr lang="en-US" smtClean="0"/>
              <a:t>Responses obtained from 123 of 157 participants</a:t>
            </a:r>
          </a:p>
          <a:p>
            <a:pPr eaLnBrk="1" hangingPunct="1"/>
            <a:r>
              <a:rPr lang="en-US" smtClean="0"/>
              <a:t>Most considered lifting from waist to eye level though there were some respondents who considered lifting an item from the floor.</a:t>
            </a:r>
          </a:p>
          <a:p>
            <a:pPr eaLnBrk="1" hangingPunct="1"/>
            <a:r>
              <a:rPr lang="en-US" smtClean="0"/>
              <a:t>Concept of “2 liter jug of water” seemed to work well</a:t>
            </a:r>
          </a:p>
          <a:p>
            <a:pPr eaLnBrk="1" hangingPunct="1"/>
            <a:r>
              <a:rPr lang="en-US" smtClean="0"/>
              <a:t>Lifting aid question not always connected to jug question</a:t>
            </a:r>
          </a:p>
          <a:p>
            <a:pPr eaLnBrk="1" hangingPunct="1"/>
            <a:r>
              <a:rPr lang="en-US" smtClean="0"/>
              <a:t>Varied ideas of what to count as an “aid”</a:t>
            </a:r>
          </a:p>
          <a:p>
            <a:pPr eaLnBrk="1" hangingPunct="1"/>
            <a:r>
              <a:rPr lang="en-US" smtClean="0"/>
              <a:t>When the “aid” reported was assistance from another person, the question regarding difficulty lifting “using your aid” was confusing to respondents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600200"/>
          </a:xfrm>
        </p:spPr>
        <p:txBody>
          <a:bodyPr/>
          <a:lstStyle/>
          <a:p>
            <a:pPr eaLnBrk="1" hangingPunct="1"/>
            <a:r>
              <a:rPr lang="en-US" smtClean="0"/>
              <a:t>Results for the Hands &amp; Fingers Question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eaLnBrk="1" hangingPunct="1"/>
            <a:r>
              <a:rPr lang="en-US" smtClean="0"/>
              <a:t>Responses obtained from 142 of 157 participants</a:t>
            </a:r>
          </a:p>
          <a:p>
            <a:pPr eaLnBrk="1" hangingPunct="1"/>
            <a:r>
              <a:rPr lang="en-US" smtClean="0"/>
              <a:t>Most interpretations were as intended with some exceptions:</a:t>
            </a:r>
          </a:p>
          <a:p>
            <a:pPr lvl="1" eaLnBrk="1" hangingPunct="1"/>
            <a:r>
              <a:rPr lang="en-US" smtClean="0"/>
              <a:t>Ability to pick items off the floor was considered</a:t>
            </a:r>
          </a:p>
          <a:p>
            <a:pPr lvl="1" eaLnBrk="1" hangingPunct="1"/>
            <a:r>
              <a:rPr lang="en-US" smtClean="0"/>
              <a:t>Ability to pick up objects but not open lids</a:t>
            </a:r>
          </a:p>
          <a:p>
            <a:pPr lvl="1" eaLnBrk="1" hangingPunct="1"/>
            <a:r>
              <a:rPr lang="en-US" smtClean="0"/>
              <a:t>Difficulty attributed to a vision problem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Questions Included in Field Test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953000"/>
          </a:xfrm>
        </p:spPr>
        <p:txBody>
          <a:bodyPr/>
          <a:lstStyle/>
          <a:p>
            <a:pPr eaLnBrk="1" hangingPunct="1"/>
            <a:r>
              <a:rPr lang="en-US" smtClean="0"/>
              <a:t>Do you have difficulty with self care, such as washing all over or dressing?</a:t>
            </a:r>
          </a:p>
          <a:p>
            <a:pPr eaLnBrk="1" hangingPunct="1"/>
            <a:r>
              <a:rPr lang="en-US" smtClean="0"/>
              <a:t>Do you have difficulty raising a 2 liter jug of water or soda from waist to eye level?</a:t>
            </a:r>
          </a:p>
          <a:p>
            <a:pPr lvl="1" eaLnBrk="1" hangingPunct="1"/>
            <a:r>
              <a:rPr lang="en-US" smtClean="0"/>
              <a:t>PROBE:  Can you tell me how you arrived at your answer?  Why did you answer [FILL WITH ANSWER]?</a:t>
            </a:r>
          </a:p>
          <a:p>
            <a:pPr eaLnBrk="1" hangingPunct="1"/>
            <a:r>
              <a:rPr lang="en-US" smtClean="0"/>
              <a:t>Do you have difficulty using your hands and fingers, such as picking up small objects, for example, a button or pencil, or opening or closing containers or bottles?</a:t>
            </a:r>
          </a:p>
          <a:p>
            <a:pPr lvl="1" eaLnBrk="1" hangingPunct="1"/>
            <a:r>
              <a:rPr lang="en-US" smtClean="0"/>
              <a:t>PROBE:  In answering this last question, were you thinking about bending down to pick up an object from the floor, picking up an object from a table, or something else?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2859</TotalTime>
  <Words>1315</Words>
  <Application>Microsoft Office PowerPoint</Application>
  <PresentationFormat>On-screen Show (4:3)</PresentationFormat>
  <Paragraphs>180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Upper Body</vt:lpstr>
      <vt:lpstr>Upper Body (UB) and the ICF</vt:lpstr>
      <vt:lpstr>UB UNESCAP Cognitive Testing</vt:lpstr>
      <vt:lpstr>Questions Included (1)</vt:lpstr>
      <vt:lpstr>Questions Included (2)</vt:lpstr>
      <vt:lpstr>Questions Included (3)</vt:lpstr>
      <vt:lpstr>Results for the Lifting Question</vt:lpstr>
      <vt:lpstr>Results for the Hands &amp; Fingers Question</vt:lpstr>
      <vt:lpstr>Questions Included in Field Test</vt:lpstr>
      <vt:lpstr>Field Test Questions cont’d</vt:lpstr>
      <vt:lpstr>Results from the Field Test</vt:lpstr>
      <vt:lpstr>Field Test Results cont’d</vt:lpstr>
      <vt:lpstr>Goals for the Granada Testing</vt:lpstr>
      <vt:lpstr>Overlap Between Items</vt:lpstr>
      <vt:lpstr>Actions Considered for Lifting</vt:lpstr>
      <vt:lpstr>Other Findings for Lifting Item</vt:lpstr>
      <vt:lpstr>Results for the Fingers Question</vt:lpstr>
      <vt:lpstr>Final Thoughts</vt:lpstr>
    </vt:vector>
  </TitlesOfParts>
  <Company>RTI International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Body</dc:title>
  <dc:creator>rachel ann caspar</dc:creator>
  <cp:lastModifiedBy>Centers for Disease Control &amp; Prevention</cp:lastModifiedBy>
  <cp:revision>556</cp:revision>
  <dcterms:created xsi:type="dcterms:W3CDTF">2010-10-27T14:57:31Z</dcterms:created>
  <dcterms:modified xsi:type="dcterms:W3CDTF">2011-02-26T20:24:50Z</dcterms:modified>
</cp:coreProperties>
</file>