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82" r:id="rId3"/>
    <p:sldId id="263" r:id="rId4"/>
    <p:sldId id="264" r:id="rId5"/>
    <p:sldId id="265" r:id="rId6"/>
    <p:sldId id="280" r:id="rId7"/>
    <p:sldId id="273" r:id="rId8"/>
    <p:sldId id="275" r:id="rId9"/>
    <p:sldId id="274" r:id="rId10"/>
    <p:sldId id="283" r:id="rId11"/>
    <p:sldId id="272" r:id="rId12"/>
    <p:sldId id="276" r:id="rId13"/>
    <p:sldId id="284" r:id="rId14"/>
    <p:sldId id="281" r:id="rId15"/>
    <p:sldId id="268" r:id="rId16"/>
  </p:sldIdLst>
  <p:sldSz cx="9144000" cy="6858000" type="screen4x3"/>
  <p:notesSz cx="6743700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030A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0" autoAdjust="0"/>
  </p:normalViewPr>
  <p:slideViewPr>
    <p:cSldViewPr>
      <p:cViewPr varScale="1">
        <p:scale>
          <a:sx n="66" d="100"/>
          <a:sy n="66" d="100"/>
        </p:scale>
        <p:origin x="48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6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65AB-86AF-42EE-AF94-ECECE9B22F5E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87E2-40A7-4658-8F58-8F818FF413E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34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923F-F65C-4E3D-8E42-A800FB9CEEE0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8250-3F01-41B5-9D66-03232646FF5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64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8250-3F01-41B5-9D66-03232646FF5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5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8250-3F01-41B5-9D66-03232646FF5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5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8250-3F01-41B5-9D66-03232646FF5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9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8250-3F01-41B5-9D66-03232646FF5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64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1648" indent="-28561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2454" indent="-2272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067" indent="-2272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6102" indent="-2272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0559" indent="-2272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65016" indent="-2272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19472" indent="-2272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73929" indent="-2272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48135B4-38B7-4EE9-A2BB-9977533515EB}" type="slidenum">
              <a:rPr kumimoji="0" lang="fr-FR" altLang="fr-FR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fr-FR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ulast@handicap-international.org" TargetMode="External"/><Relationship Id="rId2" Type="http://schemas.openxmlformats.org/officeDocument/2006/relationships/hyperlink" Target="mailto:abrus@handicap-international.or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 Training_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00964" y="785794"/>
            <a:ext cx="3684270" cy="6429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 smtClean="0"/>
              <a:t>Session XX :</a:t>
            </a:r>
            <a:endParaRPr lang="fr-FR" dirty="0"/>
          </a:p>
        </p:txBody>
      </p:sp>
      <p:sp>
        <p:nvSpPr>
          <p:cNvPr id="20" name="Espace réservé du texte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42976" y="2136720"/>
            <a:ext cx="6786610" cy="716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40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0" y="4144431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err="1" smtClean="0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lang="fr-FR" sz="2200" b="1" baseline="0" smtClean="0">
                <a:solidFill>
                  <a:schemeClr val="bg1">
                    <a:lumMod val="50000"/>
                  </a:schemeClr>
                </a:solidFill>
              </a:rPr>
              <a:t> by</a:t>
            </a:r>
            <a:endParaRPr lang="fr-FR" sz="2200" b="1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b="1" i="0" baseline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b="1" i="0" baseline="0" smtClean="0">
                <a:solidFill>
                  <a:schemeClr val="bg1">
                    <a:lumMod val="50000"/>
                  </a:schemeClr>
                </a:solidFill>
              </a:rPr>
              <a:t>Aude Brus</a:t>
            </a:r>
            <a:r>
              <a:rPr lang="fr-FR" b="1" i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fr-FR" b="1" i="0" baseline="0" smtClean="0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fr-FR" b="1" i="0" baseline="0" err="1" smtClean="0">
                <a:solidFill>
                  <a:schemeClr val="bg1">
                    <a:lumMod val="50000"/>
                  </a:schemeClr>
                </a:solidFill>
              </a:rPr>
              <a:t>Studies</a:t>
            </a:r>
            <a:r>
              <a:rPr lang="fr-FR" b="1" i="0" baseline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b="1" i="0" baseline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fr-FR" b="1" i="0" baseline="0" smtClean="0">
                <a:solidFill>
                  <a:schemeClr val="bg1">
                    <a:lumMod val="50000"/>
                  </a:schemeClr>
                </a:solidFill>
              </a:rPr>
              <a:t> Coordinator, HI</a:t>
            </a:r>
          </a:p>
          <a:p>
            <a:pPr algn="ctr"/>
            <a:r>
              <a:rPr lang="fr-FR" sz="1800" b="0" i="0" baseline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800" b="0" i="0" baseline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abrus@handicap-international.org</a:t>
            </a:r>
            <a:r>
              <a:rPr lang="fr-FR" sz="1800" b="0" i="0" baseline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endParaRPr lang="fr-FR" sz="1800" b="0" i="0" baseline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800" b="1" i="0" baseline="0" smtClean="0">
                <a:solidFill>
                  <a:schemeClr val="bg1">
                    <a:lumMod val="50000"/>
                  </a:schemeClr>
                </a:solidFill>
              </a:rPr>
              <a:t>Ulrike Last: Technical Advisor Civil Society Support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800" b="0" baseline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ulast@handicap-international.org</a:t>
            </a:r>
            <a:r>
              <a:rPr lang="fr-FR" sz="1800" b="0" baseline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baseline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 Training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contenu 1"/>
          <p:cNvSpPr>
            <a:spLocks noGrp="1"/>
          </p:cNvSpPr>
          <p:nvPr>
            <p:ph sz="quarter" idx="12"/>
          </p:nvPr>
        </p:nvSpPr>
        <p:spPr>
          <a:xfrm>
            <a:off x="5323" y="21616"/>
            <a:ext cx="9144000" cy="714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3600" b="1">
                <a:solidFill>
                  <a:srgbClr val="0070C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268760"/>
            <a:ext cx="7858125" cy="50004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2204864"/>
            <a:ext cx="7858125" cy="500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 Training - Vir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42938"/>
            <a:ext cx="7858125" cy="500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08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28605" y="5726100"/>
            <a:ext cx="9115395" cy="1145168"/>
            <a:chOff x="28605" y="5726100"/>
            <a:chExt cx="9115395" cy="1145168"/>
          </a:xfrm>
        </p:grpSpPr>
        <p:sp>
          <p:nvSpPr>
            <p:cNvPr id="8" name="Rectangle 7"/>
            <p:cNvSpPr/>
            <p:nvPr userDrawn="1"/>
          </p:nvSpPr>
          <p:spPr>
            <a:xfrm>
              <a:off x="1453656" y="6412376"/>
              <a:ext cx="6572296" cy="43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 descr="LogoHI_CouleurRVB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8605" y="6407774"/>
              <a:ext cx="1190083" cy="432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1218688" y="6412376"/>
              <a:ext cx="7169736" cy="43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1484111" y="6348048"/>
              <a:ext cx="6780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smtClean="0">
                  <a:solidFill>
                    <a:schemeClr val="bg1"/>
                  </a:solidFill>
                </a:rPr>
                <a:t>Un Washington Group on </a:t>
              </a:r>
              <a:r>
                <a:rPr lang="fr-FR" sz="1400" b="1" err="1" smtClean="0">
                  <a:solidFill>
                    <a:schemeClr val="bg1"/>
                  </a:solidFill>
                </a:rPr>
                <a:t>Disability</a:t>
              </a:r>
              <a:r>
                <a:rPr lang="fr-FR" sz="1400" b="1" smtClean="0">
                  <a:solidFill>
                    <a:schemeClr val="bg1"/>
                  </a:solidFill>
                </a:rPr>
                <a:t> </a:t>
              </a:r>
              <a:r>
                <a:rPr lang="fr-FR" sz="1400" b="1" err="1" smtClean="0">
                  <a:solidFill>
                    <a:schemeClr val="bg1"/>
                  </a:solidFill>
                </a:rPr>
                <a:t>Statistics</a:t>
              </a:r>
              <a:r>
                <a:rPr lang="fr-FR" sz="1400" b="1" baseline="0" smtClean="0">
                  <a:solidFill>
                    <a:schemeClr val="bg1"/>
                  </a:solidFill>
                </a:rPr>
                <a:t> -</a:t>
              </a:r>
              <a:r>
                <a:rPr lang="fr-FR" sz="1400" b="1" smtClean="0">
                  <a:solidFill>
                    <a:schemeClr val="bg1"/>
                  </a:solidFill>
                </a:rPr>
                <a:t> 15th </a:t>
              </a:r>
              <a:r>
                <a:rPr lang="fr-FR" sz="1400" b="1" err="1" smtClean="0">
                  <a:solidFill>
                    <a:schemeClr val="bg1"/>
                  </a:solidFill>
                </a:rPr>
                <a:t>Annual</a:t>
              </a:r>
              <a:r>
                <a:rPr lang="fr-FR" sz="1400" b="1" smtClean="0">
                  <a:solidFill>
                    <a:schemeClr val="bg1"/>
                  </a:solidFill>
                </a:rPr>
                <a:t> Meeting</a:t>
              </a:r>
            </a:p>
            <a:p>
              <a:r>
                <a:rPr lang="fr-FR" sz="1400" b="1" err="1" smtClean="0">
                  <a:solidFill>
                    <a:schemeClr val="bg1"/>
                  </a:solidFill>
                </a:rPr>
                <a:t>October</a:t>
              </a:r>
              <a:r>
                <a:rPr lang="fr-FR" sz="1400" b="1" smtClean="0">
                  <a:solidFill>
                    <a:schemeClr val="bg1"/>
                  </a:solidFill>
                </a:rPr>
                <a:t> 2015</a:t>
              </a:r>
              <a:r>
                <a:rPr lang="fr-FR" sz="1400" b="1" baseline="0" smtClean="0">
                  <a:solidFill>
                    <a:schemeClr val="bg1"/>
                  </a:solidFill>
                </a:rPr>
                <a:t> – </a:t>
              </a:r>
              <a:r>
                <a:rPr lang="fr-FR" sz="1400" b="1" baseline="0" err="1" smtClean="0">
                  <a:solidFill>
                    <a:schemeClr val="bg1"/>
                  </a:solidFill>
                </a:rPr>
                <a:t>Copenhagen</a:t>
              </a:r>
              <a:r>
                <a:rPr lang="fr-FR" sz="1400" b="1" baseline="0" smtClean="0">
                  <a:solidFill>
                    <a:schemeClr val="bg1"/>
                  </a:solidFill>
                </a:rPr>
                <a:t> (</a:t>
              </a:r>
              <a:r>
                <a:rPr lang="fr-FR" sz="1400" b="1" baseline="0" err="1" smtClean="0">
                  <a:solidFill>
                    <a:schemeClr val="bg1"/>
                  </a:solidFill>
                </a:rPr>
                <a:t>Denmark</a:t>
              </a:r>
              <a:r>
                <a:rPr lang="fr-FR" sz="1400" b="1" baseline="0" smtClean="0">
                  <a:solidFill>
                    <a:schemeClr val="bg1"/>
                  </a:solidFill>
                </a:rPr>
                <a:t>)</a:t>
              </a:r>
              <a:endParaRPr lang="fr-FR" sz="1400" b="1">
                <a:solidFill>
                  <a:schemeClr val="bg1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424" y="5726100"/>
              <a:ext cx="755576" cy="111825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last@handicap-international.org" TargetMode="External"/><Relationship Id="rId2" Type="http://schemas.openxmlformats.org/officeDocument/2006/relationships/hyperlink" Target="mailto:abrus@handicap-internationa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764704"/>
            <a:ext cx="7858125" cy="500046"/>
          </a:xfrm>
        </p:spPr>
        <p:txBody>
          <a:bodyPr/>
          <a:lstStyle/>
          <a:p>
            <a:pPr marL="0" lvl="0" indent="0">
              <a:spcBef>
                <a:spcPts val="960"/>
              </a:spcBef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An overview of </a:t>
            </a:r>
            <a:endParaRPr lang="en-US" sz="4400" b="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lvl="0" indent="0">
              <a:spcBef>
                <a:spcPts val="960"/>
              </a:spcBef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WG collaboration with </a:t>
            </a:r>
            <a:endParaRPr lang="en-US" sz="4400" b="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lvl="0" indent="0">
              <a:spcBef>
                <a:spcPts val="960"/>
              </a:spcBef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Handicap International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3645024"/>
            <a:ext cx="7858125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Presented by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Technical Studies and Research Coordinator, HI</a:t>
            </a:r>
          </a:p>
          <a:p>
            <a:pPr algn="ctr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abrus@handicap-international.org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Ulrike Last: Technical Advisor Civil Society Support</a:t>
            </a:r>
            <a:endParaRPr lang="en-US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ulast@handicap-international.org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Image of smiling woman sitiing in a wheelchair in the middle of an open fie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982797"/>
            <a:ext cx="337747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of USAID questionnaire administered for Microfinance project in Paragu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5733" r="27661" b="19827"/>
          <a:stretch/>
        </p:blipFill>
        <p:spPr bwMode="auto">
          <a:xfrm>
            <a:off x="1331640" y="2150796"/>
            <a:ext cx="6552728" cy="3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1560" y="1196752"/>
            <a:ext cx="7920880" cy="954044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Projects</a:t>
            </a:r>
            <a:r>
              <a:rPr lang="en-US" altLang="fr-FR" sz="2800" b="0" dirty="0" smtClean="0">
                <a:solidFill>
                  <a:prstClr val="black"/>
                </a:solidFill>
              </a:rPr>
              <a:t>: Increasingly </a:t>
            </a:r>
            <a:r>
              <a:rPr lang="en-US" altLang="fr-FR" sz="2800" b="0" dirty="0">
                <a:solidFill>
                  <a:prstClr val="black"/>
                </a:solidFill>
              </a:rPr>
              <a:t>we use the WG </a:t>
            </a:r>
            <a:r>
              <a:rPr lang="en-US" altLang="fr-FR" sz="2800" b="0" dirty="0" smtClean="0">
                <a:solidFill>
                  <a:prstClr val="black"/>
                </a:solidFill>
              </a:rPr>
              <a:t>tools</a:t>
            </a:r>
          </a:p>
          <a:p>
            <a:pPr marL="0" lvl="0" indent="0">
              <a:spcBef>
                <a:spcPct val="0"/>
              </a:spcBef>
            </a:pPr>
            <a:endParaRPr lang="en-US" altLang="fr-FR" b="0" dirty="0">
              <a:solidFill>
                <a:prstClr val="black"/>
              </a:solidFill>
            </a:endParaRPr>
          </a:p>
          <a:p>
            <a:pPr marL="1655763" lvl="0" indent="0">
              <a:spcBef>
                <a:spcPts val="0"/>
              </a:spcBef>
            </a:pPr>
            <a:r>
              <a:rPr lang="en-US" sz="1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Microfinance project, Paraguay, </a:t>
            </a:r>
            <a:r>
              <a:rPr lang="en-US" sz="17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2013</a:t>
            </a:r>
            <a:endParaRPr lang="en-US" sz="1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7596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Disability data at Handicap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83568" y="908720"/>
            <a:ext cx="8208912" cy="1368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Researches/ Surveys</a:t>
            </a:r>
          </a:p>
          <a:p>
            <a:pPr marL="0" indent="0"/>
            <a:endParaRPr lang="en-US" sz="2100" dirty="0" smtClean="0"/>
          </a:p>
          <a:p>
            <a:pPr marL="1712913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Disability prevalence in Port-au-Prince, 2012</a:t>
            </a:r>
            <a:endParaRPr lang="en-US" sz="1600" dirty="0" smtClean="0">
              <a:effectLst/>
            </a:endParaRPr>
          </a:p>
        </p:txBody>
      </p:sp>
      <p:pic>
        <p:nvPicPr>
          <p:cNvPr id="2050" name="Picture 2" descr="Bar chart showing percentage of responses to disability questions administered in Port-au-Prince, Haiti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3" t="38052" r="28336" b="13135"/>
          <a:stretch/>
        </p:blipFill>
        <p:spPr bwMode="auto">
          <a:xfrm>
            <a:off x="1403648" y="1988840"/>
            <a:ext cx="633754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788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Disability data at Handicap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ver of report on Mainstreaming Disability into Refugee Camp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6" t="18959" r="34993" b="11458"/>
          <a:stretch/>
        </p:blipFill>
        <p:spPr bwMode="auto">
          <a:xfrm>
            <a:off x="2171115" y="2060848"/>
            <a:ext cx="1871663" cy="24622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e 3" descr="Cover of report on working with persons with disabilities in forced displacement"/>
          <p:cNvGrpSpPr>
            <a:grpSpLocks/>
          </p:cNvGrpSpPr>
          <p:nvPr/>
        </p:nvGrpSpPr>
        <p:grpSpPr bwMode="auto">
          <a:xfrm>
            <a:off x="4138463" y="2063767"/>
            <a:ext cx="2017713" cy="2568885"/>
            <a:chOff x="6514800" y="1700808"/>
            <a:chExt cx="2017640" cy="2736304"/>
          </a:xfrm>
        </p:grpSpPr>
        <p:grpSp>
          <p:nvGrpSpPr>
            <p:cNvPr id="10" name="Groupe 1"/>
            <p:cNvGrpSpPr>
              <a:grpSpLocks/>
            </p:cNvGrpSpPr>
            <p:nvPr/>
          </p:nvGrpSpPr>
          <p:grpSpPr bwMode="auto">
            <a:xfrm>
              <a:off x="6514800" y="1700808"/>
              <a:ext cx="2017640" cy="2736304"/>
              <a:chOff x="6444208" y="1556792"/>
              <a:chExt cx="2017640" cy="2736304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04" t="69460" r="38725" b="14763"/>
              <a:stretch>
                <a:fillRect/>
              </a:stretch>
            </p:blipFill>
            <p:spPr bwMode="auto">
              <a:xfrm>
                <a:off x="6607274" y="3429000"/>
                <a:ext cx="1731062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93" t="28699" r="27551" b="16904"/>
              <a:stretch>
                <a:fillRect/>
              </a:stretch>
            </p:blipFill>
            <p:spPr bwMode="auto">
              <a:xfrm>
                <a:off x="6444208" y="1556792"/>
                <a:ext cx="2017640" cy="2066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6514800" y="1700808"/>
              <a:ext cx="2017640" cy="259220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74315" y="908719"/>
            <a:ext cx="7858125" cy="9021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Evidence based input on global guidelines and mainstream approaches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76502" y="4653136"/>
            <a:ext cx="7858125" cy="5040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And advocacy..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2338388" lvl="0" indent="0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Need for disaggregated data </a:t>
            </a:r>
          </a:p>
        </p:txBody>
      </p:sp>
      <p:sp>
        <p:nvSpPr>
          <p:cNvPr id="17" name="Flèche droite 16" descr="Red arrow"/>
          <p:cNvSpPr/>
          <p:nvPr/>
        </p:nvSpPr>
        <p:spPr>
          <a:xfrm>
            <a:off x="2587852" y="5517232"/>
            <a:ext cx="432048" cy="345232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7582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Disability data at Handicap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7521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Handicap International &amp; the WG</a:t>
            </a:r>
            <a:endParaRPr lang="en-US" dirty="0"/>
          </a:p>
        </p:txBody>
      </p:sp>
      <p:graphicFrame>
        <p:nvGraphicFramePr>
          <p:cNvPr id="4" name="Content Placeholder 3" descr="Timeline showing the overlap between Handicap Internation and Washington Group activit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95422"/>
              </p:ext>
            </p:extLst>
          </p:nvPr>
        </p:nvGraphicFramePr>
        <p:xfrm>
          <a:off x="251519" y="793802"/>
          <a:ext cx="8712969" cy="565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245"/>
                <a:gridCol w="1468043"/>
                <a:gridCol w="1728192"/>
                <a:gridCol w="2061468"/>
                <a:gridCol w="962868"/>
                <a:gridCol w="1368153"/>
              </a:tblGrid>
              <a:tr h="15994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13th Meeting of the  WG in Amman: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HI participation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14th Meeting of the  WG in Buenos Aires: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of HI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Regional Workshop on the measurement of Child Disability: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of HI</a:t>
                      </a:r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 Training in Lyon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15th Meeting of the  WG in Copenhagen: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HI Intervention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</a:tr>
              <a:tr h="3691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2013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2014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70C0"/>
                          </a:solidFill>
                        </a:rPr>
                        <a:t>2015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100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Early stage…</a:t>
                      </a:r>
                    </a:p>
                    <a:p>
                      <a:r>
                        <a:rPr lang="en-US" dirty="0" smtClean="0"/>
                        <a:t>Promoting the SS in different projects : e.g.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 smtClean="0"/>
                        <a:t>2009: Cambodia support of DPO to advocate the national bureau of statistics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 smtClean="0"/>
                        <a:t>2011: </a:t>
                      </a:r>
                      <a:r>
                        <a:rPr lang="en-US" dirty="0" err="1" smtClean="0"/>
                        <a:t>Haïti</a:t>
                      </a:r>
                      <a:r>
                        <a:rPr lang="en-US" dirty="0" smtClean="0"/>
                        <a:t>, research on disability measure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Orientation Note about disability-related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National Censuses for HI and partners to help understanding national census data 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Development of projects in partnership with the WG (3)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Promotion of the WG tools to others actors and our partners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Integration of the SS in project tools</a:t>
                      </a:r>
                    </a:p>
                    <a:p>
                      <a:pPr marL="0" marR="0" lvl="0" indent="0" algn="l" defTabSz="268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(emergency for example)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of the WG tools in research/ surveys</a:t>
                      </a:r>
                    </a:p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lèche droite 5" descr="Blue arrow"/>
          <p:cNvSpPr/>
          <p:nvPr/>
        </p:nvSpPr>
        <p:spPr>
          <a:xfrm>
            <a:off x="107504" y="2204864"/>
            <a:ext cx="8942654" cy="792088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agram showing the cycle of how the Washington Group's collaboration with Handicap International can lead to more comparable and robust data on disabilit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14008" r="25360" b="6251"/>
          <a:stretch/>
        </p:blipFill>
        <p:spPr bwMode="auto">
          <a:xfrm>
            <a:off x="2744809" y="1772816"/>
            <a:ext cx="5571607" cy="43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800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fr-FR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Handicap International &amp; the WG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540750" cy="449897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Projects &amp; Training for supporting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towards more comparable and robust data on disability </a:t>
            </a:r>
            <a:endParaRPr lang="en-US" sz="24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Projects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- Andean Countries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- East Africa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&amp;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- Emergency Contexts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Training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- All technical advisors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- E-learning module to 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57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Image 8" descr="Image of ten hands raised in the air.  Each hand is a different colo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466082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23082"/>
            <a:ext cx="8540750" cy="1143000"/>
          </a:xfrm>
        </p:spPr>
        <p:txBody>
          <a:bodyPr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58291" y="1412776"/>
            <a:ext cx="8218165" cy="3600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1982 HI’s foundation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Cambodian Refugee Camps with provision of health related rehabilitation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Thailand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 lvl="1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00928F"/>
                </a:solidFill>
              </a:rPr>
              <a:t>Work in situations of poverty and exclusion, conflict and disaster alongside people with disabilities and vulnerable </a:t>
            </a:r>
            <a:r>
              <a:rPr lang="en-US" sz="2400" i="1" dirty="0" smtClean="0">
                <a:solidFill>
                  <a:srgbClr val="00928F"/>
                </a:solidFill>
              </a:rPr>
              <a:t>groups</a:t>
            </a:r>
            <a:endParaRPr lang="en-US" sz="2400" i="1" dirty="0">
              <a:solidFill>
                <a:srgbClr val="00928F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00928F"/>
                </a:solidFill>
              </a:rPr>
              <a:t>Taking action and bearing witness in order to respond to their essential needs and to improve their living conditions and promote respect for their dignity and fundamental </a:t>
            </a:r>
            <a:r>
              <a:rPr lang="en-US" sz="2400" i="1" dirty="0" smtClean="0">
                <a:solidFill>
                  <a:srgbClr val="00928F"/>
                </a:solidFill>
              </a:rPr>
              <a:t>rights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3999" cy="761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Who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218165" cy="504056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u="sng" dirty="0" smtClean="0">
                <a:solidFill>
                  <a:schemeClr val="accent1">
                    <a:lumMod val="50000"/>
                  </a:schemeClr>
                </a:solidFill>
              </a:rPr>
              <a:t>Across 59 countries: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projects run by Departments of Humanitarian Action and Development supported by Technical Resource Division</a:t>
            </a:r>
          </a:p>
          <a:p>
            <a:pPr marL="0" indent="0">
              <a:spcBef>
                <a:spcPts val="200"/>
              </a:spcBef>
              <a:spcAft>
                <a:spcPts val="300"/>
              </a:spcAft>
            </a:pP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en-US" sz="2400" i="1" dirty="0" smtClean="0">
                <a:solidFill>
                  <a:srgbClr val="00928F"/>
                </a:solidFill>
              </a:rPr>
              <a:t>Disability Inclusive Development </a:t>
            </a:r>
            <a:r>
              <a:rPr lang="en-US" sz="2400" i="1" dirty="0" smtClean="0">
                <a:solidFill>
                  <a:srgbClr val="00928F"/>
                </a:solidFill>
              </a:rPr>
              <a:t>(education, income generation, political participation and governance, protection, support to civil society and authorities, health, rehabilitation, disaster risk reduction, urban planning)</a:t>
            </a:r>
            <a:endParaRPr lang="en-US" altLang="en-US" sz="2400" i="1" dirty="0" smtClean="0">
              <a:solidFill>
                <a:srgbClr val="00928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en-US" sz="2400" i="1" dirty="0" smtClean="0">
                <a:solidFill>
                  <a:srgbClr val="00928F"/>
                </a:solidFill>
              </a:rPr>
              <a:t>Disability Inclusive Disaster Preparedness &amp; Disaster Risk Reduction </a:t>
            </a:r>
          </a:p>
          <a:p>
            <a:pPr lvl="1">
              <a:spcBef>
                <a:spcPts val="0"/>
              </a:spcBef>
            </a:pPr>
            <a:r>
              <a:rPr lang="en-US" altLang="en-US" sz="2400" i="1" dirty="0" smtClean="0">
                <a:solidFill>
                  <a:srgbClr val="00928F"/>
                </a:solidFill>
              </a:rPr>
              <a:t>Access to Basic and Specific Humanitarian Needs and Inclusive Protection </a:t>
            </a:r>
          </a:p>
          <a:p>
            <a:pPr lvl="1">
              <a:spcBef>
                <a:spcPts val="0"/>
              </a:spcBef>
            </a:pPr>
            <a:r>
              <a:rPr lang="en-US" altLang="en-US" sz="2400" i="1" dirty="0" smtClean="0">
                <a:solidFill>
                  <a:srgbClr val="00928F"/>
                </a:solidFill>
              </a:rPr>
              <a:t>Arm Risk Reduction</a:t>
            </a:r>
            <a:r>
              <a:rPr lang="en-US" altLang="en-US" sz="2400" i="1" dirty="0">
                <a:solidFill>
                  <a:srgbClr val="00928F"/>
                </a:solidFill>
              </a:rPr>
              <a:t>,</a:t>
            </a:r>
            <a:r>
              <a:rPr lang="en-US" altLang="en-US" sz="2400" i="1" dirty="0" smtClean="0">
                <a:solidFill>
                  <a:srgbClr val="00928F"/>
                </a:solidFill>
              </a:rPr>
              <a:t> including Mine Risk Education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7494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Who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3528" y="980728"/>
            <a:ext cx="8352928" cy="1512168"/>
          </a:xfrm>
        </p:spPr>
        <p:txBody>
          <a:bodyPr/>
          <a:lstStyle/>
          <a:p>
            <a:pPr algn="ctr"/>
            <a:r>
              <a:rPr lang="en-US" dirty="0" smtClean="0"/>
              <a:t>Locating our work in contribution to achieve the Sustainable Development Goals and human rights frameworks, like CRPD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7504" y="2780928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« Leave no one behind! » 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-&gt; Inclusive approach to development and humanitarian action</a:t>
            </a: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US" b="0" dirty="0" smtClean="0">
                <a:solidFill>
                  <a:prstClr val="black"/>
                </a:solidFill>
              </a:rPr>
              <a:t>-&gt; Work with and in support of partners in development collaboration</a:t>
            </a:r>
          </a:p>
          <a:p>
            <a:pPr marL="0" lvl="0" indent="0">
              <a:spcBef>
                <a:spcPts val="0"/>
              </a:spcBef>
            </a:pPr>
            <a:r>
              <a:rPr lang="en-US" b="0" dirty="0" smtClean="0">
                <a:solidFill>
                  <a:prstClr val="black"/>
                </a:solidFill>
              </a:rPr>
              <a:t>-&gt; Capacity development of local partners in relation to the SDGs </a:t>
            </a:r>
          </a:p>
          <a:p>
            <a:pPr marL="0" lvl="0" indent="0">
              <a:spcBef>
                <a:spcPts val="0"/>
              </a:spcBef>
            </a:pPr>
            <a:r>
              <a:rPr lang="en-US" b="0" dirty="0" smtClean="0">
                <a:solidFill>
                  <a:prstClr val="black"/>
                </a:solidFill>
              </a:rPr>
              <a:t>-&gt; Implement humanitarian action directly 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-27383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7544" y="908720"/>
            <a:ext cx="8352928" cy="552545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</a:pP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Data…  For what?</a:t>
            </a:r>
          </a:p>
          <a:p>
            <a:pPr>
              <a:buFontTx/>
              <a:buChar char="-"/>
            </a:pPr>
            <a:endParaRPr lang="en-US" b="0" dirty="0" smtClean="0"/>
          </a:p>
          <a:p>
            <a:pPr>
              <a:buFontTx/>
              <a:buChar char="-"/>
            </a:pPr>
            <a:r>
              <a:rPr lang="en-US" b="0" dirty="0" smtClean="0"/>
              <a:t>Assess &amp; analyze the situation of people with disability in a project and between countries</a:t>
            </a:r>
          </a:p>
          <a:p>
            <a:pPr>
              <a:buFontTx/>
              <a:buChar char="-"/>
            </a:pPr>
            <a:r>
              <a:rPr lang="en-US" b="0" dirty="0" smtClean="0"/>
              <a:t>Understand and identify environmental factors </a:t>
            </a:r>
          </a:p>
          <a:p>
            <a:pPr marL="0" indent="0"/>
            <a:endParaRPr lang="en-US" b="0" dirty="0" smtClean="0"/>
          </a:p>
          <a:p>
            <a:pPr marL="0" indent="0"/>
            <a:r>
              <a:rPr lang="en-US" dirty="0" smtClean="0"/>
              <a:t>In order to:</a:t>
            </a:r>
          </a:p>
          <a:p>
            <a:pPr>
              <a:buFontTx/>
              <a:buChar char="-"/>
            </a:pPr>
            <a:r>
              <a:rPr lang="en-US" dirty="0" smtClean="0"/>
              <a:t>Support </a:t>
            </a:r>
            <a:r>
              <a:rPr lang="en-US" b="0" dirty="0" smtClean="0"/>
              <a:t>persons with disabilities, services providers and authorities in </a:t>
            </a:r>
            <a:r>
              <a:rPr lang="en-US" dirty="0" smtClean="0"/>
              <a:t> realizing rights and equalization of opportunities </a:t>
            </a:r>
            <a:endParaRPr lang="en-US" b="0" dirty="0" smtClean="0"/>
          </a:p>
          <a:p>
            <a:pPr>
              <a:buFontTx/>
              <a:buChar char="-"/>
            </a:pPr>
            <a:r>
              <a:rPr lang="en-US" b="0" dirty="0" smtClean="0"/>
              <a:t>Inform HI staff to develop relevant </a:t>
            </a:r>
            <a:r>
              <a:rPr lang="en-US" dirty="0" smtClean="0"/>
              <a:t>projects</a:t>
            </a:r>
            <a:r>
              <a:rPr lang="en-US" b="0" dirty="0" smtClean="0"/>
              <a:t> answering to local requests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 smtClean="0"/>
              <a:t>Answer to request by </a:t>
            </a:r>
            <a:r>
              <a:rPr lang="en-US" sz="2400" dirty="0" smtClean="0"/>
              <a:t>civil society </a:t>
            </a:r>
            <a:r>
              <a:rPr lang="en-US" sz="2400" b="0" dirty="0" smtClean="0"/>
              <a:t>partners to enhance their work for instance  evidence based advocacy, policies input at local, national and international levels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 smtClean="0"/>
              <a:t>Answer to requests by authorities to adapt policies and programs &amp; facilitate the planning of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dirty="0" smtClean="0"/>
              <a:t>Monitoring, evaluation &amp; accountability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7596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7858125" cy="500046"/>
          </a:xfrm>
        </p:spPr>
        <p:txBody>
          <a:bodyPr/>
          <a:lstStyle/>
          <a:p>
            <a:r>
              <a:rPr lang="en-US" dirty="0" smtClean="0"/>
              <a:t>Sources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</a:rPr>
              <a:t>Census, population based survey, administrative records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</a:rPr>
              <a:t>Researches and studies (assessments, qualitative studies)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</a:rPr>
              <a:t>Projects monitoring &amp; evaluation (as baselines), Project related surveys</a:t>
            </a:r>
          </a:p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99705" y="4005064"/>
            <a:ext cx="7360727" cy="21602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 lack of evidence to plan our work, communicate, and add to the major gaps (comprehensive and disaggregated data on disability but also barriers),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No comparability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0" dirty="0" smtClean="0"/>
          </a:p>
        </p:txBody>
      </p:sp>
      <p:sp>
        <p:nvSpPr>
          <p:cNvPr id="8" name="Flèche droite 7" descr="Red arrow"/>
          <p:cNvSpPr/>
          <p:nvPr/>
        </p:nvSpPr>
        <p:spPr>
          <a:xfrm>
            <a:off x="467544" y="4077072"/>
            <a:ext cx="432048" cy="345232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-27383"/>
            <a:ext cx="9144000" cy="788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What do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63746" y="1427292"/>
            <a:ext cx="4521860" cy="2139158"/>
          </a:xfrm>
        </p:spPr>
        <p:txBody>
          <a:bodyPr>
            <a:normAutofit fontScale="92500" lnSpcReduction="20000"/>
          </a:bodyPr>
          <a:lstStyle/>
          <a:p>
            <a:pPr algn="l" rtl="0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Projects (national, local, regional, international)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509588" indent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screen and/ or count/ </a:t>
            </a:r>
            <a:endParaRPr lang="en-US" b="0" dirty="0" smtClean="0">
              <a:effectLst/>
            </a:endParaRPr>
          </a:p>
          <a:p>
            <a:pPr marL="509588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Monitor rights situation/ identify B&amp;F in environment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altLang="fr-FR" b="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lang="en-US" altLang="fr-FR" sz="1400" dirty="0" smtClean="0" bmk="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able </a:t>
            </a:r>
            <a:r>
              <a:rPr lang="en-US" altLang="fr-FR" sz="1400" dirty="0" bmk="_Toc320440086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4: Unmet service needs across the sample and camps of </a:t>
            </a:r>
            <a:r>
              <a:rPr lang="en-US" altLang="fr-FR" sz="1400" dirty="0" err="1" bmk="_Toc320440086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Dadaab</a:t>
            </a:r>
            <a:r>
              <a:rPr lang="en-US" altLang="fr-FR" sz="1400" dirty="0" bmk="_Toc320440086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, HI </a:t>
            </a:r>
            <a:r>
              <a:rPr lang="en-US" altLang="fr-FR" sz="1400" dirty="0" smtClean="0" bmk="_Toc320440086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05/1</a:t>
            </a:r>
            <a:r>
              <a:rPr lang="en-US" altLang="fr-FR" sz="1800" dirty="0" smtClean="0" bmk="_Toc320440086">
                <a:solidFill>
                  <a:prstClr val="black">
                    <a:lumMod val="50000"/>
                    <a:lumOff val="50000"/>
                  </a:prstClr>
                </a:solidFill>
                <a:ea typeface="Times New Roman" pitchFamily="18" charset="0"/>
                <a:cs typeface="Arial" pitchFamily="34" charset="0"/>
              </a:rPr>
              <a:t>1</a:t>
            </a:r>
            <a:endParaRPr lang="en-US" altLang="fr-FR" sz="11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7" descr="Bar graph showing results from an Emergency project in Leban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3" t="33167" r="16284" b="15086"/>
          <a:stretch>
            <a:fillRect/>
          </a:stretch>
        </p:blipFill>
        <p:spPr bwMode="auto">
          <a:xfrm>
            <a:off x="4685606" y="1412776"/>
            <a:ext cx="4350890" cy="242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 rot="5400000">
            <a:off x="5180776" y="4188614"/>
            <a:ext cx="172809" cy="992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5" name="Table 4" descr="Table showing unmet service needs across camps in Dadaab, Keny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48497"/>
              </p:ext>
            </p:extLst>
          </p:nvPr>
        </p:nvGraphicFramePr>
        <p:xfrm>
          <a:off x="179512" y="3573016"/>
          <a:ext cx="5685623" cy="25652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24051"/>
                <a:gridCol w="922895"/>
                <a:gridCol w="938677"/>
              </a:tblGrid>
              <a:tr h="25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Unmet access to services</a:t>
                      </a:r>
                      <a:endParaRPr lang="fr-CH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of sample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11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Shelter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8.139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63.4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5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Specialized health services</a:t>
                      </a:r>
                      <a:r>
                        <a:rPr lang="en-GB" sz="1400" baseline="30000" smtClean="0">
                          <a:effectLst/>
                        </a:rPr>
                        <a:t> 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3.754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29.3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64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Mental health service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926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7.2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31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Education, including vocational training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2.105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16.4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177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Livelihood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2.986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23.3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Non-food items: Clothing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1.512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11.8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9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Access to food rations</a:t>
                      </a:r>
                      <a:endParaRPr lang="fr-CH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1.416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11.0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96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Protection services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811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6.3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  <a:tr h="23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Water and sanitation</a:t>
                      </a:r>
                      <a:endParaRPr lang="fr-CH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332</a:t>
                      </a:r>
                      <a:endParaRPr lang="fr-CH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2.6</a:t>
                      </a:r>
                      <a:endParaRPr lang="fr-CH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067" marR="28067" marT="0" marB="0" anchor="ctr"/>
                </a:tc>
              </a:tr>
            </a:tbl>
          </a:graphicData>
        </a:graphic>
      </p:graphicFrame>
      <p:sp>
        <p:nvSpPr>
          <p:cNvPr id="11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01117" cy="500046"/>
          </a:xfrm>
        </p:spPr>
        <p:txBody>
          <a:bodyPr/>
          <a:lstStyle/>
          <a:p>
            <a:pPr algn="ctr"/>
            <a:r>
              <a:rPr lang="en-US" sz="2400" dirty="0" smtClean="0"/>
              <a:t>We are collecting and using disability-related data..</a:t>
            </a:r>
          </a:p>
          <a:p>
            <a:pPr algn="ctr"/>
            <a:endParaRPr lang="en-US" sz="1100" dirty="0" smtClean="0"/>
          </a:p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 smtClean="0">
                <a:solidFill>
                  <a:srgbClr val="7F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project, Lebanon, 2012-2013</a:t>
            </a:r>
            <a:endParaRPr lang="en-US" sz="11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27"/>
            <a:ext cx="9144000" cy="743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7472" indent="-347472" algn="ctr" rtl="0" eaLnBrk="1" latinLnBrk="0" hangingPunct="1">
              <a:spcBef>
                <a:spcPts val="864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Disability data at Handicap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 chart showing children with reported functional limitations in Somaliland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31458" r="34327" b="23923"/>
          <a:stretch/>
        </p:blipFill>
        <p:spPr bwMode="auto">
          <a:xfrm>
            <a:off x="1100311" y="2060848"/>
            <a:ext cx="6928073" cy="356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1560" y="908720"/>
            <a:ext cx="8532440" cy="15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Projects: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400" b="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disaggregate data to orient our action…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altLang="fr-FR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« Children with disabilities in Somaliland », </a:t>
            </a:r>
            <a:r>
              <a:rPr lang="en-US" alt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2012</a:t>
            </a:r>
            <a:endParaRPr lang="en-US" alt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692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Disability data at Handicap International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4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528" y="908720"/>
            <a:ext cx="8970171" cy="1584176"/>
          </a:xfrm>
        </p:spPr>
        <p:txBody>
          <a:bodyPr>
            <a:normAutofit lnSpcReduction="10000"/>
          </a:bodyPr>
          <a:lstStyle/>
          <a:p>
            <a:pPr algn="l" rtl="0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Projects: </a:t>
            </a:r>
            <a:r>
              <a:rPr lang="en-US" sz="2400" b="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monitor and measure the outcomes/ impact at individual and service access levels</a:t>
            </a:r>
          </a:p>
          <a:p>
            <a:pPr algn="l" rtl="0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altLang="fr-FR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Proportion of respondents reporting problems </a:t>
            </a:r>
          </a:p>
          <a:p>
            <a:pPr marL="0" lvl="0" indent="0" algn="ctr">
              <a:spcBef>
                <a:spcPct val="0"/>
              </a:spcBef>
            </a:pPr>
            <a:r>
              <a:rPr lang="en-US" altLang="fr-FR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before and after HI’s intervention. Jordan, </a:t>
            </a:r>
            <a:r>
              <a:rPr lang="en-US" altLang="fr-FR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2012-2013</a:t>
            </a:r>
            <a:endParaRPr lang="en-US" altLang="fr-FR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3" descr="Bar graph showing proportion of respondents reporting activitiy limitations before and after Handicap International's intervention in Jor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29675" r="25146" b="26718"/>
          <a:stretch>
            <a:fillRect/>
          </a:stretch>
        </p:blipFill>
        <p:spPr bwMode="auto">
          <a:xfrm>
            <a:off x="1115616" y="2609304"/>
            <a:ext cx="72009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9144000" cy="7678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Disability data at Handicap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WG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775</Words>
  <Application>Microsoft Office PowerPoint</Application>
  <PresentationFormat>On-screen Show (4:3)</PresentationFormat>
  <Paragraphs>158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Times New Roman</vt:lpstr>
      <vt:lpstr>Wingdings</vt:lpstr>
      <vt:lpstr>Thème WG Training</vt:lpstr>
      <vt:lpstr>PowerPoint Presentation</vt:lpstr>
      <vt:lpstr>Who are we?</vt:lpstr>
      <vt:lpstr>Who are we?</vt:lpstr>
      <vt:lpstr>Context</vt:lpstr>
      <vt:lpstr>Context</vt:lpstr>
      <vt:lpstr>What do we use?</vt:lpstr>
      <vt:lpstr>Disability data at Handicap International</vt:lpstr>
      <vt:lpstr>Disability data at Handicap International</vt:lpstr>
      <vt:lpstr>Disability data at Handicap International</vt:lpstr>
      <vt:lpstr>Disability data at Handicap International</vt:lpstr>
      <vt:lpstr>Disability data at Handicap International</vt:lpstr>
      <vt:lpstr>Disability data at Handicap International</vt:lpstr>
      <vt:lpstr>Handicap International &amp; the WG</vt:lpstr>
      <vt:lpstr>Handicap International &amp; the WG</vt:lpstr>
      <vt:lpstr>Questions or comments?</vt:lpstr>
    </vt:vector>
  </TitlesOfParts>
  <Company>Handicap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abrus</dc:creator>
  <cp:lastModifiedBy>Golden, Cordell (CDC/OPHSS/NCHS)</cp:lastModifiedBy>
  <cp:revision>683</cp:revision>
  <dcterms:created xsi:type="dcterms:W3CDTF">2013-08-20T09:00:46Z</dcterms:created>
  <dcterms:modified xsi:type="dcterms:W3CDTF">2016-01-20T17:13:48Z</dcterms:modified>
</cp:coreProperties>
</file>