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notesSlides/notesSlide7.xml" ContentType="application/vnd.openxmlformats-officedocument.presentationml.notesSlide+xml"/>
  <Override PartName="/ppt/charts/chart2.xml" ContentType="application/vnd.openxmlformats-officedocument.drawingml.chart+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notesSlides/notesSlide10.xml" ContentType="application/vnd.openxmlformats-officedocument.presentationml.notesSlide+xml"/>
  <Override PartName="/ppt/charts/chart5.xml" ContentType="application/vnd.openxmlformats-officedocument.drawingml.chart+xml"/>
  <Override PartName="/ppt/theme/themeOverride1.xml" ContentType="application/vnd.openxmlformats-officedocument.themeOverride+xml"/>
  <Override PartName="/ppt/charts/chart6.xml" ContentType="application/vnd.openxmlformats-officedocument.drawingml.chart+xml"/>
  <Override PartName="/ppt/theme/themeOverride2.xml" ContentType="application/vnd.openxmlformats-officedocument.themeOverride+xml"/>
  <Override PartName="/ppt/notesSlides/notesSlide11.xml" ContentType="application/vnd.openxmlformats-officedocument.presentationml.notesSlide+xml"/>
  <Override PartName="/ppt/charts/chart7.xml" ContentType="application/vnd.openxmlformats-officedocument.drawingml.chart+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4" r:id="rId1"/>
  </p:sldMasterIdLst>
  <p:notesMasterIdLst>
    <p:notesMasterId r:id="rId23"/>
  </p:notesMasterIdLst>
  <p:sldIdLst>
    <p:sldId id="256" r:id="rId2"/>
    <p:sldId id="296" r:id="rId3"/>
    <p:sldId id="297" r:id="rId4"/>
    <p:sldId id="300" r:id="rId5"/>
    <p:sldId id="313" r:id="rId6"/>
    <p:sldId id="324" r:id="rId7"/>
    <p:sldId id="326" r:id="rId8"/>
    <p:sldId id="302" r:id="rId9"/>
    <p:sldId id="322" r:id="rId10"/>
    <p:sldId id="320" r:id="rId11"/>
    <p:sldId id="308" r:id="rId12"/>
    <p:sldId id="310" r:id="rId13"/>
    <p:sldId id="328" r:id="rId14"/>
    <p:sldId id="329" r:id="rId15"/>
    <p:sldId id="330" r:id="rId16"/>
    <p:sldId id="336" r:id="rId17"/>
    <p:sldId id="334" r:id="rId18"/>
    <p:sldId id="335" r:id="rId19"/>
    <p:sldId id="332" r:id="rId20"/>
    <p:sldId id="331" r:id="rId21"/>
    <p:sldId id="287" r:id="rId2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6ACB"/>
    <a:srgbClr val="FFFFFF"/>
    <a:srgbClr val="000066"/>
    <a:srgbClr val="CCECFF"/>
    <a:srgbClr val="003366"/>
    <a:srgbClr val="3376C7"/>
    <a:srgbClr val="B6E7F6"/>
    <a:srgbClr val="E56D09"/>
    <a:srgbClr val="FF66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0A15C55-8517-42AA-B614-E9B94910E393}" styleName="Style moyen 2 - Accentuation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88" autoAdjust="0"/>
    <p:restoredTop sz="86410" autoAdjust="0"/>
  </p:normalViewPr>
  <p:slideViewPr>
    <p:cSldViewPr>
      <p:cViewPr varScale="1">
        <p:scale>
          <a:sx n="88" d="100"/>
          <a:sy n="88" d="100"/>
        </p:scale>
        <p:origin x="749" y="5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38" d="100"/>
          <a:sy n="38" d="100"/>
        </p:scale>
        <p:origin x="-2262"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_rels/chart5.xml.rels><?xml version="1.0" encoding="UTF-8" standalone="yes"?>
<Relationships xmlns="http://schemas.openxmlformats.org/package/2006/relationships"><Relationship Id="rId2" Type="http://schemas.openxmlformats.org/officeDocument/2006/relationships/oleObject" Target="Classeur1" TargetMode="External"/><Relationship Id="rId1" Type="http://schemas.openxmlformats.org/officeDocument/2006/relationships/themeOverride" Target="../theme/themeOverride1.xml"/></Relationships>
</file>

<file path=ppt/charts/_rels/chart6.xml.rels><?xml version="1.0" encoding="UTF-8" standalone="yes"?>
<Relationships xmlns="http://schemas.openxmlformats.org/package/2006/relationships"><Relationship Id="rId2" Type="http://schemas.openxmlformats.org/officeDocument/2006/relationships/oleObject" Target="Classeur1" TargetMode="External"/><Relationship Id="rId1" Type="http://schemas.openxmlformats.org/officeDocument/2006/relationships/themeOverride" Target="../theme/themeOverride2.xml"/></Relationships>
</file>

<file path=ppt/charts/_rels/chart7.xml.rels><?xml version="1.0" encoding="UTF-8" standalone="yes"?>
<Relationships xmlns="http://schemas.openxmlformats.org/package/2006/relationships"><Relationship Id="rId1" Type="http://schemas.openxmlformats.org/officeDocument/2006/relationships/oleObject" Target="Classeur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title>
      <c:tx>
        <c:rich>
          <a:bodyPr/>
          <a:lstStyle/>
          <a:p>
            <a:pPr>
              <a:defRPr/>
            </a:pPr>
            <a:r>
              <a:rPr lang="en-US" sz="1800" b="1" i="0" u="none" strike="noStrike" baseline="0"/>
              <a:t>distribution of disabled persons by type of disability</a:t>
            </a:r>
            <a:endParaRPr lang="fr-FR"/>
          </a:p>
        </c:rich>
      </c:tx>
      <c:overlay val="0"/>
    </c:title>
    <c:autoTitleDeleted val="0"/>
    <c:plotArea>
      <c:layout/>
      <c:barChart>
        <c:barDir val="bar"/>
        <c:grouping val="clustered"/>
        <c:varyColors val="0"/>
        <c:ser>
          <c:idx val="0"/>
          <c:order val="0"/>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dLbls>
            <c:spPr>
              <a:noFill/>
              <a:ln>
                <a:noFill/>
              </a:ln>
              <a:effectLst/>
            </c:spPr>
            <c:txPr>
              <a:bodyPr/>
              <a:lstStyle/>
              <a:p>
                <a:pPr>
                  <a:defRPr sz="18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Feuil3!$B$11:$B$13</c:f>
              <c:strCache>
                <c:ptCount val="3"/>
                <c:pt idx="0">
                  <c:v>Physical </c:v>
                </c:pt>
                <c:pt idx="1">
                  <c:v>Sensoriel</c:v>
                </c:pt>
                <c:pt idx="2">
                  <c:v>Mental</c:v>
                </c:pt>
              </c:strCache>
            </c:strRef>
          </c:cat>
          <c:val>
            <c:numRef>
              <c:f>Feuil3!$C$11:$C$13</c:f>
              <c:numCache>
                <c:formatCode>0.00%</c:formatCode>
                <c:ptCount val="3"/>
                <c:pt idx="0">
                  <c:v>0.56200000000000061</c:v>
                </c:pt>
                <c:pt idx="1">
                  <c:v>0.24900000000000022</c:v>
                </c:pt>
                <c:pt idx="2">
                  <c:v>0.18800000000000022</c:v>
                </c:pt>
              </c:numCache>
            </c:numRef>
          </c:val>
        </c:ser>
        <c:dLbls>
          <c:showLegendKey val="0"/>
          <c:showVal val="1"/>
          <c:showCatName val="0"/>
          <c:showSerName val="0"/>
          <c:showPercent val="0"/>
          <c:showBubbleSize val="0"/>
        </c:dLbls>
        <c:gapWidth val="150"/>
        <c:overlap val="-25"/>
        <c:axId val="228784736"/>
        <c:axId val="228785128"/>
      </c:barChart>
      <c:catAx>
        <c:axId val="228784736"/>
        <c:scaling>
          <c:orientation val="minMax"/>
        </c:scaling>
        <c:delete val="0"/>
        <c:axPos val="l"/>
        <c:numFmt formatCode="General" sourceLinked="0"/>
        <c:majorTickMark val="none"/>
        <c:minorTickMark val="none"/>
        <c:tickLblPos val="nextTo"/>
        <c:txPr>
          <a:bodyPr/>
          <a:lstStyle/>
          <a:p>
            <a:pPr>
              <a:defRPr sz="1800"/>
            </a:pPr>
            <a:endParaRPr lang="en-US"/>
          </a:p>
        </c:txPr>
        <c:crossAx val="228785128"/>
        <c:crosses val="autoZero"/>
        <c:auto val="1"/>
        <c:lblAlgn val="ctr"/>
        <c:lblOffset val="100"/>
        <c:noMultiLvlLbl val="0"/>
      </c:catAx>
      <c:valAx>
        <c:axId val="228785128"/>
        <c:scaling>
          <c:orientation val="minMax"/>
        </c:scaling>
        <c:delete val="1"/>
        <c:axPos val="b"/>
        <c:numFmt formatCode="0.00%" sourceLinked="1"/>
        <c:majorTickMark val="out"/>
        <c:minorTickMark val="none"/>
        <c:tickLblPos val="none"/>
        <c:crossAx val="228784736"/>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title>
      <c:tx>
        <c:rich>
          <a:bodyPr/>
          <a:lstStyle/>
          <a:p>
            <a:pPr>
              <a:defRPr/>
            </a:pPr>
            <a:r>
              <a:rPr lang="fr-FR" sz="1400" dirty="0" err="1"/>
              <a:t>Prevalence</a:t>
            </a:r>
            <a:r>
              <a:rPr lang="fr-FR" sz="1400" baseline="0" dirty="0"/>
              <a:t> of </a:t>
            </a:r>
            <a:r>
              <a:rPr lang="fr-FR" sz="1400" baseline="0" dirty="0" err="1"/>
              <a:t>disability</a:t>
            </a:r>
            <a:r>
              <a:rPr lang="fr-FR" sz="1400" baseline="0" dirty="0"/>
              <a:t> by </a:t>
            </a:r>
            <a:r>
              <a:rPr lang="fr-FR" sz="1400" baseline="0" dirty="0" err="1" smtClean="0"/>
              <a:t>age</a:t>
            </a:r>
            <a:r>
              <a:rPr lang="fr-FR" sz="1400" baseline="0" dirty="0" smtClean="0"/>
              <a:t> 2014</a:t>
            </a:r>
            <a:endParaRPr lang="fr-FR" sz="1400" dirty="0"/>
          </a:p>
        </c:rich>
      </c:tx>
      <c:overlay val="0"/>
    </c:title>
    <c:autoTitleDeleted val="0"/>
    <c:view3D>
      <c:rotX val="15"/>
      <c:rotY val="20"/>
      <c:rAngAx val="0"/>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1200"/>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Feuil4!$C$13:$C$15</c:f>
              <c:strCache>
                <c:ptCount val="3"/>
                <c:pt idx="0">
                  <c:v>under 15</c:v>
                </c:pt>
                <c:pt idx="1">
                  <c:v>15 to 59</c:v>
                </c:pt>
                <c:pt idx="2">
                  <c:v>60and+</c:v>
                </c:pt>
              </c:strCache>
            </c:strRef>
          </c:cat>
          <c:val>
            <c:numRef>
              <c:f>Feuil4!$D$13:$D$15</c:f>
              <c:numCache>
                <c:formatCode>0.0%</c:formatCode>
                <c:ptCount val="3"/>
                <c:pt idx="0">
                  <c:v>0.1090000000000001</c:v>
                </c:pt>
                <c:pt idx="1">
                  <c:v>0.38300000000000045</c:v>
                </c:pt>
                <c:pt idx="2">
                  <c:v>0.50600000000000001</c:v>
                </c:pt>
              </c:numCache>
            </c:numRef>
          </c:val>
        </c:ser>
        <c:dLbls>
          <c:showLegendKey val="0"/>
          <c:showVal val="1"/>
          <c:showCatName val="0"/>
          <c:showSerName val="0"/>
          <c:showPercent val="0"/>
          <c:showBubbleSize val="0"/>
        </c:dLbls>
        <c:gapWidth val="150"/>
        <c:shape val="cylinder"/>
        <c:axId val="228785912"/>
        <c:axId val="228786304"/>
        <c:axId val="0"/>
      </c:bar3DChart>
      <c:catAx>
        <c:axId val="228785912"/>
        <c:scaling>
          <c:orientation val="minMax"/>
        </c:scaling>
        <c:delete val="0"/>
        <c:axPos val="b"/>
        <c:numFmt formatCode="General" sourceLinked="0"/>
        <c:majorTickMark val="none"/>
        <c:minorTickMark val="none"/>
        <c:tickLblPos val="nextTo"/>
        <c:txPr>
          <a:bodyPr/>
          <a:lstStyle/>
          <a:p>
            <a:pPr>
              <a:defRPr sz="1200"/>
            </a:pPr>
            <a:endParaRPr lang="en-US"/>
          </a:p>
        </c:txPr>
        <c:crossAx val="228786304"/>
        <c:crosses val="autoZero"/>
        <c:auto val="1"/>
        <c:lblAlgn val="ctr"/>
        <c:lblOffset val="100"/>
        <c:noMultiLvlLbl val="0"/>
      </c:catAx>
      <c:valAx>
        <c:axId val="228786304"/>
        <c:scaling>
          <c:orientation val="minMax"/>
        </c:scaling>
        <c:delete val="1"/>
        <c:axPos val="l"/>
        <c:numFmt formatCode="0.0%" sourceLinked="1"/>
        <c:majorTickMark val="none"/>
        <c:minorTickMark val="none"/>
        <c:tickLblPos val="none"/>
        <c:crossAx val="228785912"/>
        <c:crosses val="autoZero"/>
        <c:crossBetween val="between"/>
      </c:valAx>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7"/>
    </mc:Choice>
    <mc:Fallback>
      <c:style val="27"/>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dLbls>
            <c:numFmt formatCode="0.0%" sourceLinked="0"/>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Feuil1!$A$1:$A$2</c:f>
              <c:strCache>
                <c:ptCount val="2"/>
                <c:pt idx="0">
                  <c:v>Males</c:v>
                </c:pt>
                <c:pt idx="1">
                  <c:v>Females</c:v>
                </c:pt>
              </c:strCache>
            </c:strRef>
          </c:cat>
          <c:val>
            <c:numRef>
              <c:f>Feuil1!$B$1:$B$2</c:f>
              <c:numCache>
                <c:formatCode>0.0%</c:formatCode>
                <c:ptCount val="2"/>
                <c:pt idx="0">
                  <c:v>0.56299999999999994</c:v>
                </c:pt>
                <c:pt idx="1">
                  <c:v>0.43700000000000044</c:v>
                </c:pt>
              </c:numCache>
            </c:numRef>
          </c:val>
        </c:ser>
        <c:dLbls>
          <c:showLegendKey val="0"/>
          <c:showVal val="0"/>
          <c:showCatName val="0"/>
          <c:showSerName val="0"/>
          <c:showPercent val="1"/>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9"/>
    </mc:Choice>
    <mc:Fallback>
      <c:style val="19"/>
    </mc:Fallback>
  </mc:AlternateContent>
  <c:chart>
    <c:autoTitleDeleted val="1"/>
    <c:view3D>
      <c:rotX val="30"/>
      <c:rotY val="0"/>
      <c:rAngAx val="0"/>
    </c:view3D>
    <c:floor>
      <c:thickness val="0"/>
    </c:floor>
    <c:sideWall>
      <c:thickness val="0"/>
    </c:sideWall>
    <c:backWall>
      <c:thickness val="0"/>
    </c:backWall>
    <c:plotArea>
      <c:layout/>
      <c:pie3DChart>
        <c:varyColors val="1"/>
        <c:ser>
          <c:idx val="0"/>
          <c:order val="0"/>
          <c:dLbls>
            <c:numFmt formatCode="0.0%" sourceLinked="0"/>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Feuil1!$A$7:$A$8</c:f>
              <c:strCache>
                <c:ptCount val="2"/>
                <c:pt idx="0">
                  <c:v>Males</c:v>
                </c:pt>
                <c:pt idx="1">
                  <c:v>Females</c:v>
                </c:pt>
              </c:strCache>
            </c:strRef>
          </c:cat>
          <c:val>
            <c:numRef>
              <c:f>Feuil1!$B$7:$B$8</c:f>
              <c:numCache>
                <c:formatCode>0.0%</c:formatCode>
                <c:ptCount val="2"/>
                <c:pt idx="0">
                  <c:v>0.47500000000000031</c:v>
                </c:pt>
                <c:pt idx="1">
                  <c:v>0.52500000000000002</c:v>
                </c:pt>
              </c:numCache>
            </c:numRef>
          </c:val>
        </c:ser>
        <c:dLbls>
          <c:showLegendKey val="0"/>
          <c:showVal val="0"/>
          <c:showCatName val="0"/>
          <c:showSerName val="0"/>
          <c:showPercent val="1"/>
          <c:showBubbleSize val="0"/>
          <c:showLeaderLines val="1"/>
        </c:dLbls>
      </c:pie3D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a:pPr>
            <a:r>
              <a:rPr lang="fr-FR" sz="1400" b="1" i="0" u="none" strike="noStrike" kern="1200" baseline="0" dirty="0" err="1" smtClean="0">
                <a:solidFill>
                  <a:sysClr val="windowText" lastClr="000000"/>
                </a:solidFill>
                <a:latin typeface="+mn-lt"/>
                <a:ea typeface="+mn-ea"/>
                <a:cs typeface="+mn-cs"/>
              </a:rPr>
              <a:t>Disability</a:t>
            </a:r>
            <a:r>
              <a:rPr lang="fr-FR" sz="1400" b="1" i="0" u="none" strike="noStrike" kern="1200" baseline="0" dirty="0" smtClean="0">
                <a:solidFill>
                  <a:sysClr val="windowText" lastClr="000000"/>
                </a:solidFill>
                <a:latin typeface="+mn-lt"/>
                <a:ea typeface="+mn-ea"/>
                <a:cs typeface="+mn-cs"/>
              </a:rPr>
              <a:t> and marital </a:t>
            </a:r>
            <a:r>
              <a:rPr lang="fr-FR" sz="1400" b="1" i="0" u="none" strike="noStrike" kern="1200" baseline="0" dirty="0" err="1" smtClean="0">
                <a:solidFill>
                  <a:sysClr val="windowText" lastClr="000000"/>
                </a:solidFill>
                <a:latin typeface="+mn-lt"/>
                <a:ea typeface="+mn-ea"/>
                <a:cs typeface="+mn-cs"/>
              </a:rPr>
              <a:t>status</a:t>
            </a:r>
            <a:r>
              <a:rPr lang="fr-FR" sz="1400" b="1" i="0" u="none" strike="noStrike" kern="1200" baseline="0" dirty="0" smtClean="0">
                <a:solidFill>
                  <a:sysClr val="windowText" lastClr="000000"/>
                </a:solidFill>
                <a:latin typeface="+mn-lt"/>
                <a:ea typeface="+mn-ea"/>
                <a:cs typeface="+mn-cs"/>
              </a:rPr>
              <a:t> in 2014</a:t>
            </a:r>
            <a:endParaRPr lang="fr-FR" sz="1400" b="1" i="0" u="none" strike="noStrike" kern="1200" baseline="0" dirty="0">
              <a:solidFill>
                <a:sysClr val="windowText" lastClr="000000"/>
              </a:solidFill>
              <a:latin typeface="+mn-lt"/>
              <a:ea typeface="+mn-ea"/>
              <a:cs typeface="+mn-cs"/>
            </a:endParaRP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Feuil2!$B$8:$B$11</c:f>
              <c:strCache>
                <c:ptCount val="4"/>
                <c:pt idx="0">
                  <c:v>Single </c:v>
                </c:pt>
                <c:pt idx="1">
                  <c:v>Married </c:v>
                </c:pt>
                <c:pt idx="2">
                  <c:v>divorced</c:v>
                </c:pt>
                <c:pt idx="3">
                  <c:v>Widowed</c:v>
                </c:pt>
              </c:strCache>
            </c:strRef>
          </c:cat>
          <c:val>
            <c:numRef>
              <c:f>Feuil2!$C$8:$C$11</c:f>
              <c:numCache>
                <c:formatCode>0%</c:formatCode>
                <c:ptCount val="4"/>
                <c:pt idx="0">
                  <c:v>0.28000000000000008</c:v>
                </c:pt>
                <c:pt idx="1">
                  <c:v>0.46</c:v>
                </c:pt>
                <c:pt idx="2" formatCode="0.00%">
                  <c:v>2.5999999999999999E-2</c:v>
                </c:pt>
                <c:pt idx="3">
                  <c:v>0.24000000000000019</c:v>
                </c:pt>
              </c:numCache>
            </c:numRef>
          </c:val>
        </c:ser>
        <c:dLbls>
          <c:showLegendKey val="0"/>
          <c:showVal val="1"/>
          <c:showCatName val="0"/>
          <c:showSerName val="0"/>
          <c:showPercent val="0"/>
          <c:showBubbleSize val="0"/>
        </c:dLbls>
        <c:gapWidth val="150"/>
        <c:shape val="box"/>
        <c:axId val="228787872"/>
        <c:axId val="229407096"/>
        <c:axId val="0"/>
      </c:bar3DChart>
      <c:catAx>
        <c:axId val="228787872"/>
        <c:scaling>
          <c:orientation val="minMax"/>
        </c:scaling>
        <c:delete val="0"/>
        <c:axPos val="b"/>
        <c:numFmt formatCode="General" sourceLinked="0"/>
        <c:majorTickMark val="none"/>
        <c:minorTickMark val="none"/>
        <c:tickLblPos val="nextTo"/>
        <c:crossAx val="229407096"/>
        <c:crosses val="autoZero"/>
        <c:auto val="1"/>
        <c:lblAlgn val="ctr"/>
        <c:lblOffset val="100"/>
        <c:noMultiLvlLbl val="0"/>
      </c:catAx>
      <c:valAx>
        <c:axId val="229407096"/>
        <c:scaling>
          <c:orientation val="minMax"/>
        </c:scaling>
        <c:delete val="1"/>
        <c:axPos val="l"/>
        <c:numFmt formatCode="0%" sourceLinked="1"/>
        <c:majorTickMark val="out"/>
        <c:minorTickMark val="none"/>
        <c:tickLblPos val="none"/>
        <c:crossAx val="228787872"/>
        <c:crosses val="autoZero"/>
        <c:crossBetween val="between"/>
      </c:valAx>
    </c:plotArea>
    <c:plotVisOnly val="1"/>
    <c:dispBlanksAs val="gap"/>
    <c:showDLblsOverMax val="0"/>
  </c:chart>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6"/>
    </mc:Choice>
    <mc:Fallback>
      <c:style val="26"/>
    </mc:Fallback>
  </mc:AlternateContent>
  <c:clrMapOvr bg1="lt1" tx1="dk1" bg2="lt2" tx2="dk2" accent1="accent1" accent2="accent2" accent3="accent3" accent4="accent4" accent5="accent5" accent6="accent6" hlink="hlink" folHlink="folHlink"/>
  <c:chart>
    <c:title>
      <c:tx>
        <c:rich>
          <a:bodyPr/>
          <a:lstStyle/>
          <a:p>
            <a:pPr>
              <a:defRPr/>
            </a:pPr>
            <a:r>
              <a:rPr lang="fr-FR" sz="1400" b="1" i="0" u="none" strike="noStrike" kern="1200" baseline="0" dirty="0" err="1">
                <a:solidFill>
                  <a:sysClr val="windowText" lastClr="000000"/>
                </a:solidFill>
                <a:latin typeface="+mn-lt"/>
                <a:ea typeface="+mn-ea"/>
                <a:cs typeface="+mn-cs"/>
              </a:rPr>
              <a:t>Disability</a:t>
            </a:r>
            <a:r>
              <a:rPr lang="fr-FR" sz="1400" b="1" i="0" u="none" strike="noStrike" kern="1200" baseline="0" dirty="0">
                <a:solidFill>
                  <a:sysClr val="windowText" lastClr="000000"/>
                </a:solidFill>
                <a:latin typeface="+mn-lt"/>
                <a:ea typeface="+mn-ea"/>
                <a:cs typeface="+mn-cs"/>
              </a:rPr>
              <a:t> and marital </a:t>
            </a:r>
            <a:r>
              <a:rPr lang="fr-FR" sz="1400" b="1" i="0" u="none" strike="noStrike" kern="1200" baseline="0" dirty="0" err="1">
                <a:solidFill>
                  <a:sysClr val="windowText" lastClr="000000"/>
                </a:solidFill>
                <a:latin typeface="+mn-lt"/>
                <a:ea typeface="+mn-ea"/>
                <a:cs typeface="+mn-cs"/>
              </a:rPr>
              <a:t>status</a:t>
            </a:r>
            <a:r>
              <a:rPr lang="fr-FR" sz="1400" b="1" i="0" u="none" strike="noStrike" kern="1200" baseline="0" dirty="0">
                <a:solidFill>
                  <a:sysClr val="windowText" lastClr="000000"/>
                </a:solidFill>
                <a:latin typeface="+mn-lt"/>
                <a:ea typeface="+mn-ea"/>
                <a:cs typeface="+mn-cs"/>
              </a:rPr>
              <a:t> in 2004</a:t>
            </a:r>
          </a:p>
        </c:rich>
      </c:tx>
      <c:overlay val="0"/>
    </c:title>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txPr>
              <a:bodyPr/>
              <a:lstStyle/>
              <a:p>
                <a:pPr>
                  <a:defRPr sz="1800" b="1"/>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Feuil2!$B$8:$B$11</c:f>
              <c:strCache>
                <c:ptCount val="4"/>
                <c:pt idx="0">
                  <c:v>Single </c:v>
                </c:pt>
                <c:pt idx="1">
                  <c:v>Married </c:v>
                </c:pt>
                <c:pt idx="2">
                  <c:v>divorced</c:v>
                </c:pt>
                <c:pt idx="3">
                  <c:v>Widowed</c:v>
                </c:pt>
              </c:strCache>
            </c:strRef>
          </c:cat>
          <c:val>
            <c:numRef>
              <c:f>Feuil2!$G$8:$G$11</c:f>
              <c:numCache>
                <c:formatCode>0.0%</c:formatCode>
                <c:ptCount val="4"/>
                <c:pt idx="0">
                  <c:v>0.39800000000000052</c:v>
                </c:pt>
                <c:pt idx="1">
                  <c:v>0.53100000000000003</c:v>
                </c:pt>
                <c:pt idx="2">
                  <c:v>5.1999999999999998E-2</c:v>
                </c:pt>
                <c:pt idx="3">
                  <c:v>1.9000000000000024E-2</c:v>
                </c:pt>
              </c:numCache>
            </c:numRef>
          </c:val>
        </c:ser>
        <c:dLbls>
          <c:showLegendKey val="0"/>
          <c:showVal val="1"/>
          <c:showCatName val="0"/>
          <c:showSerName val="0"/>
          <c:showPercent val="0"/>
          <c:showBubbleSize val="0"/>
        </c:dLbls>
        <c:gapWidth val="150"/>
        <c:shape val="box"/>
        <c:axId val="229407880"/>
        <c:axId val="229408272"/>
        <c:axId val="0"/>
      </c:bar3DChart>
      <c:catAx>
        <c:axId val="229407880"/>
        <c:scaling>
          <c:orientation val="minMax"/>
        </c:scaling>
        <c:delete val="0"/>
        <c:axPos val="b"/>
        <c:numFmt formatCode="General" sourceLinked="0"/>
        <c:majorTickMark val="none"/>
        <c:minorTickMark val="none"/>
        <c:tickLblPos val="nextTo"/>
        <c:crossAx val="229408272"/>
        <c:crosses val="autoZero"/>
        <c:auto val="1"/>
        <c:lblAlgn val="ctr"/>
        <c:lblOffset val="100"/>
        <c:noMultiLvlLbl val="0"/>
      </c:catAx>
      <c:valAx>
        <c:axId val="229408272"/>
        <c:scaling>
          <c:orientation val="minMax"/>
        </c:scaling>
        <c:delete val="1"/>
        <c:axPos val="l"/>
        <c:numFmt formatCode="0.0%" sourceLinked="1"/>
        <c:majorTickMark val="none"/>
        <c:minorTickMark val="none"/>
        <c:tickLblPos val="none"/>
        <c:crossAx val="229407880"/>
        <c:crosses val="autoZero"/>
        <c:crossBetween val="between"/>
      </c:valAx>
    </c:plotArea>
    <c:plotVisOnly val="1"/>
    <c:dispBlanksAs val="gap"/>
    <c:showDLblsOverMax val="0"/>
  </c:chart>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28"/>
    </mc:Choice>
    <mc:Fallback>
      <c:style val="28"/>
    </mc:Fallback>
  </mc:AlternateContent>
  <c:chart>
    <c:title>
      <c:tx>
        <c:rich>
          <a:bodyPr/>
          <a:lstStyle/>
          <a:p>
            <a:pPr>
              <a:defRPr/>
            </a:pPr>
            <a:r>
              <a:rPr lang="fr-FR" sz="1400" dirty="0" err="1" smtClean="0"/>
              <a:t>Level</a:t>
            </a:r>
            <a:r>
              <a:rPr lang="fr-FR" sz="1400" baseline="0" dirty="0" smtClean="0"/>
              <a:t> of </a:t>
            </a:r>
            <a:r>
              <a:rPr lang="fr-FR" sz="1400" baseline="0" dirty="0" err="1" smtClean="0"/>
              <a:t>education</a:t>
            </a:r>
            <a:r>
              <a:rPr lang="fr-FR" sz="1400" baseline="0" dirty="0" smtClean="0"/>
              <a:t> and </a:t>
            </a:r>
            <a:r>
              <a:rPr lang="fr-FR" sz="1400" baseline="0" dirty="0" err="1" smtClean="0"/>
              <a:t>disability</a:t>
            </a:r>
            <a:r>
              <a:rPr lang="fr-FR" sz="1400" baseline="0" dirty="0" smtClean="0"/>
              <a:t> 2014</a:t>
            </a:r>
            <a:endParaRPr lang="fr-FR" sz="1400" dirty="0"/>
          </a:p>
        </c:rich>
      </c:tx>
      <c:overlay val="0"/>
    </c:title>
    <c:autoTitleDeleted val="0"/>
    <c:view3D>
      <c:rotX val="15"/>
      <c:rotY val="20"/>
      <c:rAngAx val="0"/>
    </c:view3D>
    <c:floor>
      <c:thickness val="0"/>
    </c:floor>
    <c:sideWall>
      <c:thickness val="0"/>
    </c:sideWall>
    <c:backWall>
      <c:thickness val="0"/>
    </c:backWall>
    <c:plotArea>
      <c:layout/>
      <c:bar3DChart>
        <c:barDir val="col"/>
        <c:grouping val="clustered"/>
        <c:varyColors val="0"/>
        <c:ser>
          <c:idx val="0"/>
          <c:order val="0"/>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Feuil2!$B$24:$B$27</c:f>
              <c:strCache>
                <c:ptCount val="4"/>
                <c:pt idx="0">
                  <c:v>any level </c:v>
                </c:pt>
                <c:pt idx="1">
                  <c:v>Primary level</c:v>
                </c:pt>
                <c:pt idx="2">
                  <c:v>Secondary level</c:v>
                </c:pt>
                <c:pt idx="3">
                  <c:v>Higher level</c:v>
                </c:pt>
              </c:strCache>
            </c:strRef>
          </c:cat>
          <c:val>
            <c:numRef>
              <c:f>Feuil2!$C$24:$C$27</c:f>
              <c:numCache>
                <c:formatCode>0%</c:formatCode>
                <c:ptCount val="4"/>
                <c:pt idx="0">
                  <c:v>0.73000000000000065</c:v>
                </c:pt>
                <c:pt idx="1">
                  <c:v>0.15000000000000024</c:v>
                </c:pt>
                <c:pt idx="2" formatCode="0.0%">
                  <c:v>8.5000000000000006E-2</c:v>
                </c:pt>
                <c:pt idx="3" formatCode="0.0%">
                  <c:v>1.4999999999999998E-2</c:v>
                </c:pt>
              </c:numCache>
            </c:numRef>
          </c:val>
        </c:ser>
        <c:dLbls>
          <c:showLegendKey val="0"/>
          <c:showVal val="1"/>
          <c:showCatName val="0"/>
          <c:showSerName val="0"/>
          <c:showPercent val="0"/>
          <c:showBubbleSize val="0"/>
        </c:dLbls>
        <c:gapWidth val="150"/>
        <c:shape val="cylinder"/>
        <c:axId val="229409448"/>
        <c:axId val="229409840"/>
        <c:axId val="0"/>
      </c:bar3DChart>
      <c:catAx>
        <c:axId val="229409448"/>
        <c:scaling>
          <c:orientation val="minMax"/>
        </c:scaling>
        <c:delete val="0"/>
        <c:axPos val="b"/>
        <c:numFmt formatCode="General" sourceLinked="0"/>
        <c:majorTickMark val="none"/>
        <c:minorTickMark val="none"/>
        <c:tickLblPos val="nextTo"/>
        <c:txPr>
          <a:bodyPr/>
          <a:lstStyle/>
          <a:p>
            <a:pPr>
              <a:defRPr sz="1400"/>
            </a:pPr>
            <a:endParaRPr lang="en-US"/>
          </a:p>
        </c:txPr>
        <c:crossAx val="229409840"/>
        <c:crosses val="autoZero"/>
        <c:auto val="1"/>
        <c:lblAlgn val="ctr"/>
        <c:lblOffset val="100"/>
        <c:noMultiLvlLbl val="0"/>
      </c:catAx>
      <c:valAx>
        <c:axId val="229409840"/>
        <c:scaling>
          <c:orientation val="minMax"/>
        </c:scaling>
        <c:delete val="1"/>
        <c:axPos val="l"/>
        <c:numFmt formatCode="0%" sourceLinked="1"/>
        <c:majorTickMark val="none"/>
        <c:minorTickMark val="none"/>
        <c:tickLblPos val="none"/>
        <c:crossAx val="2294094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A339B22-A236-40AD-A2BB-BEDC7E1142E7}" type="doc">
      <dgm:prSet loTypeId="urn:microsoft.com/office/officeart/2005/8/layout/chevron2" loCatId="list" qsTypeId="urn:microsoft.com/office/officeart/2005/8/quickstyle/3d2" qsCatId="3D" csTypeId="urn:microsoft.com/office/officeart/2005/8/colors/accent1_5" csCatId="accent1" phldr="1"/>
      <dgm:spPr/>
      <dgm:t>
        <a:bodyPr/>
        <a:lstStyle/>
        <a:p>
          <a:endParaRPr lang="fr-FR"/>
        </a:p>
      </dgm:t>
    </dgm:pt>
    <dgm:pt modelId="{32ADEF61-A715-44EA-A2B5-6C0AAC1F175B}">
      <dgm:prSet phldrT="[Texte]" custT="1"/>
      <dgm:spPr/>
      <dgm:t>
        <a:bodyPr/>
        <a:lstStyle/>
        <a:p>
          <a:r>
            <a:rPr lang="fr-FR" sz="2000" b="1" dirty="0" smtClean="0">
              <a:latin typeface="Times New Roman" pitchFamily="18" charset="0"/>
              <a:ea typeface="+mj-ea"/>
              <a:cs typeface="Times New Roman" pitchFamily="18" charset="0"/>
            </a:rPr>
            <a:t>I</a:t>
          </a:r>
        </a:p>
      </dgm:t>
    </dgm:pt>
    <dgm:pt modelId="{4A938AE2-C613-42E9-9442-3FC0448C08A6}" type="parTrans" cxnId="{4C85682A-704B-4C4D-8787-57D633012EBA}">
      <dgm:prSet/>
      <dgm:spPr/>
      <dgm:t>
        <a:bodyPr/>
        <a:lstStyle/>
        <a:p>
          <a:endParaRPr lang="fr-FR"/>
        </a:p>
      </dgm:t>
    </dgm:pt>
    <dgm:pt modelId="{8C69E6D4-B2C3-4D25-9C61-B4B94DD9209B}" type="sibTrans" cxnId="{4C85682A-704B-4C4D-8787-57D633012EBA}">
      <dgm:prSet/>
      <dgm:spPr/>
      <dgm:t>
        <a:bodyPr/>
        <a:lstStyle/>
        <a:p>
          <a:endParaRPr lang="fr-FR"/>
        </a:p>
      </dgm:t>
    </dgm:pt>
    <dgm:pt modelId="{1369F505-D00F-4DC1-8C88-284533786DA3}">
      <dgm:prSet phldrT="[Texte]" custT="1"/>
      <dgm:spPr/>
      <dgm:t>
        <a:bodyPr/>
        <a:lstStyle/>
        <a:p>
          <a:r>
            <a:rPr lang="en-US" sz="2000" kern="0" dirty="0" smtClean="0">
              <a:solidFill>
                <a:schemeClr val="tx2"/>
              </a:solidFill>
              <a:latin typeface="Times New Roman" pitchFamily="18" charset="0"/>
              <a:ea typeface="+mj-ea"/>
              <a:cs typeface="Times New Roman" pitchFamily="18" charset="0"/>
            </a:rPr>
            <a:t>National and international relevant references</a:t>
          </a:r>
          <a:endParaRPr lang="fr-FR" sz="2000" kern="0" dirty="0" smtClean="0">
            <a:solidFill>
              <a:schemeClr val="tx2"/>
            </a:solidFill>
            <a:latin typeface="Times New Roman" pitchFamily="18" charset="0"/>
            <a:ea typeface="+mj-ea"/>
            <a:cs typeface="Times New Roman" pitchFamily="18" charset="0"/>
          </a:endParaRPr>
        </a:p>
      </dgm:t>
    </dgm:pt>
    <dgm:pt modelId="{8A513F3D-1405-457D-8FDE-90CCFBCC3F0C}" type="parTrans" cxnId="{8529E350-17CE-475B-B944-080D76F7B9D9}">
      <dgm:prSet/>
      <dgm:spPr/>
      <dgm:t>
        <a:bodyPr/>
        <a:lstStyle/>
        <a:p>
          <a:endParaRPr lang="fr-FR"/>
        </a:p>
      </dgm:t>
    </dgm:pt>
    <dgm:pt modelId="{FF1A5646-48E4-42AD-B251-3BD117B5AAD8}" type="sibTrans" cxnId="{8529E350-17CE-475B-B944-080D76F7B9D9}">
      <dgm:prSet/>
      <dgm:spPr/>
      <dgm:t>
        <a:bodyPr/>
        <a:lstStyle/>
        <a:p>
          <a:endParaRPr lang="fr-FR"/>
        </a:p>
      </dgm:t>
    </dgm:pt>
    <dgm:pt modelId="{E10D6649-E25B-4AE4-B3EA-CAB92769CE78}">
      <dgm:prSet phldrT="[Texte]" custT="1"/>
      <dgm:spPr/>
      <dgm:t>
        <a:bodyPr/>
        <a:lstStyle/>
        <a:p>
          <a:r>
            <a:rPr lang="fr-FR" sz="2000" b="1" dirty="0" smtClean="0">
              <a:latin typeface="Times New Roman" pitchFamily="18" charset="0"/>
              <a:ea typeface="+mj-ea"/>
              <a:cs typeface="Times New Roman" pitchFamily="18" charset="0"/>
            </a:rPr>
            <a:t>II</a:t>
          </a:r>
        </a:p>
      </dgm:t>
    </dgm:pt>
    <dgm:pt modelId="{2A9826C1-F3D7-4F91-B177-7C7FC3331A4A}" type="parTrans" cxnId="{FD4354BE-4F35-4240-9718-716EEE6A131D}">
      <dgm:prSet/>
      <dgm:spPr/>
      <dgm:t>
        <a:bodyPr/>
        <a:lstStyle/>
        <a:p>
          <a:endParaRPr lang="fr-FR"/>
        </a:p>
      </dgm:t>
    </dgm:pt>
    <dgm:pt modelId="{85F5BBE6-9E89-46EE-8FB7-D7019846055F}" type="sibTrans" cxnId="{FD4354BE-4F35-4240-9718-716EEE6A131D}">
      <dgm:prSet/>
      <dgm:spPr/>
      <dgm:t>
        <a:bodyPr/>
        <a:lstStyle/>
        <a:p>
          <a:endParaRPr lang="fr-FR"/>
        </a:p>
      </dgm:t>
    </dgm:pt>
    <dgm:pt modelId="{DD3B40BB-8104-4A85-988D-C331C37C08B8}">
      <dgm:prSet phldrT="[Texte]" custT="1"/>
      <dgm:spPr/>
      <dgm:t>
        <a:bodyPr/>
        <a:lstStyle/>
        <a:p>
          <a:r>
            <a:rPr lang="en-US" sz="2000" kern="0" dirty="0" smtClean="0">
              <a:solidFill>
                <a:schemeClr val="tx2"/>
              </a:solidFill>
              <a:latin typeface="Times New Roman" pitchFamily="18" charset="0"/>
              <a:ea typeface="+mj-ea"/>
              <a:cs typeface="Times New Roman" pitchFamily="18" charset="0"/>
            </a:rPr>
            <a:t>Initial findings from the Moroccan census on Disability</a:t>
          </a:r>
          <a:endParaRPr lang="fr-FR" sz="2000" kern="0" dirty="0" smtClean="0">
            <a:solidFill>
              <a:schemeClr val="tx2"/>
            </a:solidFill>
            <a:latin typeface="Times New Roman" pitchFamily="18" charset="0"/>
            <a:ea typeface="+mj-ea"/>
            <a:cs typeface="Times New Roman" pitchFamily="18" charset="0"/>
          </a:endParaRPr>
        </a:p>
      </dgm:t>
    </dgm:pt>
    <dgm:pt modelId="{C64BAB3D-765D-4A51-8844-FBABBCAE5560}" type="parTrans" cxnId="{B28D7400-EC1A-428B-A23B-A736445B5336}">
      <dgm:prSet/>
      <dgm:spPr/>
      <dgm:t>
        <a:bodyPr/>
        <a:lstStyle/>
        <a:p>
          <a:endParaRPr lang="fr-FR"/>
        </a:p>
      </dgm:t>
    </dgm:pt>
    <dgm:pt modelId="{A6D3C763-AC0E-4E21-80C7-F201CA642796}" type="sibTrans" cxnId="{B28D7400-EC1A-428B-A23B-A736445B5336}">
      <dgm:prSet/>
      <dgm:spPr/>
      <dgm:t>
        <a:bodyPr/>
        <a:lstStyle/>
        <a:p>
          <a:endParaRPr lang="fr-FR"/>
        </a:p>
      </dgm:t>
    </dgm:pt>
    <dgm:pt modelId="{CA3CA7CB-BFB6-46BD-9688-309AF0AAA79F}">
      <dgm:prSet phldrT="[Texte]" custT="1"/>
      <dgm:spPr/>
      <dgm:t>
        <a:bodyPr/>
        <a:lstStyle/>
        <a:p>
          <a:r>
            <a:rPr lang="fr-FR" sz="2000" b="1" dirty="0" smtClean="0">
              <a:latin typeface="Times New Roman" pitchFamily="18" charset="0"/>
              <a:ea typeface="+mj-ea"/>
              <a:cs typeface="Times New Roman" pitchFamily="18" charset="0"/>
            </a:rPr>
            <a:t>III</a:t>
          </a:r>
        </a:p>
      </dgm:t>
    </dgm:pt>
    <dgm:pt modelId="{659D0B25-B16C-4F42-819E-267B27AA4337}" type="parTrans" cxnId="{377A898F-8692-4730-8263-B8805182A481}">
      <dgm:prSet/>
      <dgm:spPr/>
      <dgm:t>
        <a:bodyPr/>
        <a:lstStyle/>
        <a:p>
          <a:endParaRPr lang="fr-FR"/>
        </a:p>
      </dgm:t>
    </dgm:pt>
    <dgm:pt modelId="{16231C4B-2046-4B75-9BF5-0A52DEDAF1EB}" type="sibTrans" cxnId="{377A898F-8692-4730-8263-B8805182A481}">
      <dgm:prSet/>
      <dgm:spPr/>
      <dgm:t>
        <a:bodyPr/>
        <a:lstStyle/>
        <a:p>
          <a:endParaRPr lang="fr-FR"/>
        </a:p>
      </dgm:t>
    </dgm:pt>
    <dgm:pt modelId="{68006287-F315-4F3B-89F8-4B60D4DE732D}">
      <dgm:prSet phldrT="[Texte]" custT="1"/>
      <dgm:spPr/>
      <dgm:t>
        <a:bodyPr/>
        <a:lstStyle/>
        <a:p>
          <a:r>
            <a:rPr lang="en-US" sz="2000" kern="0" dirty="0" smtClean="0">
              <a:solidFill>
                <a:schemeClr val="tx2"/>
              </a:solidFill>
              <a:latin typeface="Times New Roman" pitchFamily="18" charset="0"/>
              <a:ea typeface="+mj-ea"/>
              <a:cs typeface="Times New Roman" pitchFamily="18" charset="0"/>
            </a:rPr>
            <a:t>Disability prevalence from disability survey</a:t>
          </a:r>
          <a:endParaRPr lang="fr-FR" sz="2000" kern="0" dirty="0" smtClean="0">
            <a:solidFill>
              <a:schemeClr val="tx2"/>
            </a:solidFill>
            <a:latin typeface="Times New Roman" pitchFamily="18" charset="0"/>
            <a:ea typeface="+mj-ea"/>
            <a:cs typeface="Times New Roman" pitchFamily="18" charset="0"/>
          </a:endParaRPr>
        </a:p>
      </dgm:t>
      <dgm:extLst>
        <a:ext uri="{E40237B7-FDA0-4F09-8148-C483321AD2D9}">
          <dgm14:cNvPr xmlns:dgm14="http://schemas.microsoft.com/office/drawing/2010/diagram" id="0" name="" descr="Table outlining the content of the presentation"/>
        </a:ext>
      </dgm:extLst>
    </dgm:pt>
    <dgm:pt modelId="{5B7B0821-786C-43D9-B39E-8607DDB56001}" type="parTrans" cxnId="{0F517D83-670D-4EBA-BE14-95DD48051129}">
      <dgm:prSet/>
      <dgm:spPr/>
      <dgm:t>
        <a:bodyPr/>
        <a:lstStyle/>
        <a:p>
          <a:endParaRPr lang="fr-FR"/>
        </a:p>
      </dgm:t>
    </dgm:pt>
    <dgm:pt modelId="{377724AC-2534-462C-B435-8CB82CB1A947}" type="sibTrans" cxnId="{0F517D83-670D-4EBA-BE14-95DD48051129}">
      <dgm:prSet/>
      <dgm:spPr/>
      <dgm:t>
        <a:bodyPr/>
        <a:lstStyle/>
        <a:p>
          <a:endParaRPr lang="fr-FR"/>
        </a:p>
      </dgm:t>
    </dgm:pt>
    <dgm:pt modelId="{D293531B-C401-4E5D-930A-4ED39DFAD147}">
      <dgm:prSet phldrT="[Texte]" custT="1"/>
      <dgm:spPr/>
      <dgm:t>
        <a:bodyPr/>
        <a:lstStyle/>
        <a:p>
          <a:r>
            <a:rPr lang="fr-FR" sz="2000" b="1" dirty="0" smtClean="0">
              <a:latin typeface="Times New Roman" pitchFamily="18" charset="0"/>
              <a:ea typeface="+mj-ea"/>
              <a:cs typeface="Times New Roman" pitchFamily="18" charset="0"/>
            </a:rPr>
            <a:t>IV</a:t>
          </a:r>
        </a:p>
      </dgm:t>
    </dgm:pt>
    <dgm:pt modelId="{2512CA51-8626-459C-8B1A-747795679E5D}" type="parTrans" cxnId="{3783E393-A8A2-4BCF-A01A-7FCBE3C0C597}">
      <dgm:prSet/>
      <dgm:spPr/>
      <dgm:t>
        <a:bodyPr/>
        <a:lstStyle/>
        <a:p>
          <a:endParaRPr lang="fr-FR"/>
        </a:p>
      </dgm:t>
    </dgm:pt>
    <dgm:pt modelId="{50CEFF32-72E7-4F15-A9AE-63F1429A35B9}" type="sibTrans" cxnId="{3783E393-A8A2-4BCF-A01A-7FCBE3C0C597}">
      <dgm:prSet/>
      <dgm:spPr/>
      <dgm:t>
        <a:bodyPr/>
        <a:lstStyle/>
        <a:p>
          <a:endParaRPr lang="fr-FR"/>
        </a:p>
      </dgm:t>
    </dgm:pt>
    <dgm:pt modelId="{7254795B-63BB-4E7D-941F-8507B29EEC08}">
      <dgm:prSet phldrT="[Texte]" custT="1"/>
      <dgm:spPr/>
      <dgm:t>
        <a:bodyPr/>
        <a:lstStyle/>
        <a:p>
          <a:r>
            <a:rPr lang="en-US" sz="2000" kern="0" dirty="0" smtClean="0">
              <a:solidFill>
                <a:schemeClr val="tx2"/>
              </a:solidFill>
              <a:latin typeface="Times New Roman" pitchFamily="18" charset="0"/>
              <a:ea typeface="+mj-ea"/>
              <a:cs typeface="Times New Roman" pitchFamily="18" charset="0"/>
            </a:rPr>
            <a:t>Facts about the use of short set of questions on census</a:t>
          </a:r>
          <a:endParaRPr lang="fr-FR" sz="2000" kern="0" dirty="0" smtClean="0">
            <a:solidFill>
              <a:schemeClr val="tx2"/>
            </a:solidFill>
            <a:latin typeface="Times New Roman" pitchFamily="18" charset="0"/>
            <a:ea typeface="+mj-ea"/>
            <a:cs typeface="Times New Roman" pitchFamily="18" charset="0"/>
          </a:endParaRPr>
        </a:p>
      </dgm:t>
    </dgm:pt>
    <dgm:pt modelId="{4A7727FB-E82E-4450-BCEA-155258E6951E}" type="parTrans" cxnId="{083AEEDB-9A08-4E39-A9D7-CB6D89769671}">
      <dgm:prSet/>
      <dgm:spPr/>
      <dgm:t>
        <a:bodyPr/>
        <a:lstStyle/>
        <a:p>
          <a:endParaRPr lang="fr-FR"/>
        </a:p>
      </dgm:t>
    </dgm:pt>
    <dgm:pt modelId="{6A75487B-17AC-46CF-BC42-4FD52BAF6D86}" type="sibTrans" cxnId="{083AEEDB-9A08-4E39-A9D7-CB6D89769671}">
      <dgm:prSet/>
      <dgm:spPr/>
      <dgm:t>
        <a:bodyPr/>
        <a:lstStyle/>
        <a:p>
          <a:endParaRPr lang="fr-FR"/>
        </a:p>
      </dgm:t>
    </dgm:pt>
    <dgm:pt modelId="{EFA20A3F-4925-460F-BAAE-E3A129335B43}" type="pres">
      <dgm:prSet presAssocID="{DA339B22-A236-40AD-A2BB-BEDC7E1142E7}" presName="linearFlow" presStyleCnt="0">
        <dgm:presLayoutVars>
          <dgm:dir/>
          <dgm:animLvl val="lvl"/>
          <dgm:resizeHandles val="exact"/>
        </dgm:presLayoutVars>
      </dgm:prSet>
      <dgm:spPr/>
      <dgm:t>
        <a:bodyPr/>
        <a:lstStyle/>
        <a:p>
          <a:endParaRPr lang="fr-FR"/>
        </a:p>
      </dgm:t>
    </dgm:pt>
    <dgm:pt modelId="{1FA0A3C7-4366-423C-8688-6842D80180DD}" type="pres">
      <dgm:prSet presAssocID="{32ADEF61-A715-44EA-A2B5-6C0AAC1F175B}" presName="composite" presStyleCnt="0"/>
      <dgm:spPr/>
      <dgm:t>
        <a:bodyPr/>
        <a:lstStyle/>
        <a:p>
          <a:endParaRPr lang="fr-FR"/>
        </a:p>
      </dgm:t>
    </dgm:pt>
    <dgm:pt modelId="{053DAC3C-7481-4C88-86ED-87A4AE051479}" type="pres">
      <dgm:prSet presAssocID="{32ADEF61-A715-44EA-A2B5-6C0AAC1F175B}" presName="parentText" presStyleLbl="alignNode1" presStyleIdx="0" presStyleCnt="4" custLinFactNeighborX="-2534" custLinFactNeighborY="-197">
        <dgm:presLayoutVars>
          <dgm:chMax val="1"/>
          <dgm:bulletEnabled val="1"/>
        </dgm:presLayoutVars>
      </dgm:prSet>
      <dgm:spPr/>
      <dgm:t>
        <a:bodyPr/>
        <a:lstStyle/>
        <a:p>
          <a:endParaRPr lang="fr-FR"/>
        </a:p>
      </dgm:t>
    </dgm:pt>
    <dgm:pt modelId="{DCE58157-8D47-496A-8D11-03A466F76B54}" type="pres">
      <dgm:prSet presAssocID="{32ADEF61-A715-44EA-A2B5-6C0AAC1F175B}" presName="descendantText" presStyleLbl="alignAcc1" presStyleIdx="0" presStyleCnt="4" custScaleY="100000">
        <dgm:presLayoutVars>
          <dgm:bulletEnabled val="1"/>
        </dgm:presLayoutVars>
      </dgm:prSet>
      <dgm:spPr/>
      <dgm:t>
        <a:bodyPr/>
        <a:lstStyle/>
        <a:p>
          <a:endParaRPr lang="fr-FR"/>
        </a:p>
      </dgm:t>
    </dgm:pt>
    <dgm:pt modelId="{A23F65BE-B584-4174-B130-85931E78762F}" type="pres">
      <dgm:prSet presAssocID="{8C69E6D4-B2C3-4D25-9C61-B4B94DD9209B}" presName="sp" presStyleCnt="0"/>
      <dgm:spPr/>
      <dgm:t>
        <a:bodyPr/>
        <a:lstStyle/>
        <a:p>
          <a:endParaRPr lang="fr-FR"/>
        </a:p>
      </dgm:t>
    </dgm:pt>
    <dgm:pt modelId="{77B6E8E7-3488-4058-82B6-81A6DC240834}" type="pres">
      <dgm:prSet presAssocID="{E10D6649-E25B-4AE4-B3EA-CAB92769CE78}" presName="composite" presStyleCnt="0"/>
      <dgm:spPr/>
      <dgm:t>
        <a:bodyPr/>
        <a:lstStyle/>
        <a:p>
          <a:endParaRPr lang="fr-FR"/>
        </a:p>
      </dgm:t>
    </dgm:pt>
    <dgm:pt modelId="{99953F3D-E721-4FD5-9188-820E2ABF2D0A}" type="pres">
      <dgm:prSet presAssocID="{E10D6649-E25B-4AE4-B3EA-CAB92769CE78}" presName="parentText" presStyleLbl="alignNode1" presStyleIdx="1" presStyleCnt="4">
        <dgm:presLayoutVars>
          <dgm:chMax val="1"/>
          <dgm:bulletEnabled val="1"/>
        </dgm:presLayoutVars>
      </dgm:prSet>
      <dgm:spPr/>
      <dgm:t>
        <a:bodyPr/>
        <a:lstStyle/>
        <a:p>
          <a:endParaRPr lang="fr-FR"/>
        </a:p>
      </dgm:t>
    </dgm:pt>
    <dgm:pt modelId="{E803A66B-FBFC-4BA0-BEDF-E2ABE9675C27}" type="pres">
      <dgm:prSet presAssocID="{E10D6649-E25B-4AE4-B3EA-CAB92769CE78}" presName="descendantText" presStyleLbl="alignAcc1" presStyleIdx="1" presStyleCnt="4">
        <dgm:presLayoutVars>
          <dgm:bulletEnabled val="1"/>
        </dgm:presLayoutVars>
      </dgm:prSet>
      <dgm:spPr/>
      <dgm:t>
        <a:bodyPr/>
        <a:lstStyle/>
        <a:p>
          <a:endParaRPr lang="fr-FR"/>
        </a:p>
      </dgm:t>
    </dgm:pt>
    <dgm:pt modelId="{CAFA1FA5-83D0-4157-B78B-7C5F794C8F57}" type="pres">
      <dgm:prSet presAssocID="{85F5BBE6-9E89-46EE-8FB7-D7019846055F}" presName="sp" presStyleCnt="0"/>
      <dgm:spPr/>
      <dgm:t>
        <a:bodyPr/>
        <a:lstStyle/>
        <a:p>
          <a:endParaRPr lang="fr-FR"/>
        </a:p>
      </dgm:t>
    </dgm:pt>
    <dgm:pt modelId="{3D47CD21-9DD3-427D-9A97-ECE6A3DAA884}" type="pres">
      <dgm:prSet presAssocID="{CA3CA7CB-BFB6-46BD-9688-309AF0AAA79F}" presName="composite" presStyleCnt="0"/>
      <dgm:spPr/>
      <dgm:t>
        <a:bodyPr/>
        <a:lstStyle/>
        <a:p>
          <a:endParaRPr lang="fr-FR"/>
        </a:p>
      </dgm:t>
    </dgm:pt>
    <dgm:pt modelId="{C3E5F98B-4076-42DB-807C-B42B5F395141}" type="pres">
      <dgm:prSet presAssocID="{CA3CA7CB-BFB6-46BD-9688-309AF0AAA79F}" presName="parentText" presStyleLbl="alignNode1" presStyleIdx="2" presStyleCnt="4">
        <dgm:presLayoutVars>
          <dgm:chMax val="1"/>
          <dgm:bulletEnabled val="1"/>
        </dgm:presLayoutVars>
      </dgm:prSet>
      <dgm:spPr/>
      <dgm:t>
        <a:bodyPr/>
        <a:lstStyle/>
        <a:p>
          <a:endParaRPr lang="fr-FR"/>
        </a:p>
      </dgm:t>
    </dgm:pt>
    <dgm:pt modelId="{AD0F7338-C2ED-4E79-8F3D-B65406B39F6A}" type="pres">
      <dgm:prSet presAssocID="{CA3CA7CB-BFB6-46BD-9688-309AF0AAA79F}" presName="descendantText" presStyleLbl="alignAcc1" presStyleIdx="2" presStyleCnt="4">
        <dgm:presLayoutVars>
          <dgm:bulletEnabled val="1"/>
        </dgm:presLayoutVars>
      </dgm:prSet>
      <dgm:spPr/>
      <dgm:t>
        <a:bodyPr/>
        <a:lstStyle/>
        <a:p>
          <a:endParaRPr lang="fr-FR"/>
        </a:p>
      </dgm:t>
    </dgm:pt>
    <dgm:pt modelId="{14F6BF38-619E-4196-B5A2-359715BAFF8A}" type="pres">
      <dgm:prSet presAssocID="{16231C4B-2046-4B75-9BF5-0A52DEDAF1EB}" presName="sp" presStyleCnt="0"/>
      <dgm:spPr/>
      <dgm:t>
        <a:bodyPr/>
        <a:lstStyle/>
        <a:p>
          <a:endParaRPr lang="fr-FR"/>
        </a:p>
      </dgm:t>
    </dgm:pt>
    <dgm:pt modelId="{EB7F326C-7AC2-40DE-8874-2B46DE00BEF7}" type="pres">
      <dgm:prSet presAssocID="{D293531B-C401-4E5D-930A-4ED39DFAD147}" presName="composite" presStyleCnt="0"/>
      <dgm:spPr/>
      <dgm:t>
        <a:bodyPr/>
        <a:lstStyle/>
        <a:p>
          <a:endParaRPr lang="fr-FR"/>
        </a:p>
      </dgm:t>
    </dgm:pt>
    <dgm:pt modelId="{BEF8A2B2-2038-4EA9-86A8-62E2A489AFE5}" type="pres">
      <dgm:prSet presAssocID="{D293531B-C401-4E5D-930A-4ED39DFAD147}" presName="parentText" presStyleLbl="alignNode1" presStyleIdx="3" presStyleCnt="4" custLinFactNeighborX="4147" custLinFactNeighborY="197">
        <dgm:presLayoutVars>
          <dgm:chMax val="1"/>
          <dgm:bulletEnabled val="1"/>
        </dgm:presLayoutVars>
      </dgm:prSet>
      <dgm:spPr/>
      <dgm:t>
        <a:bodyPr/>
        <a:lstStyle/>
        <a:p>
          <a:endParaRPr lang="fr-FR"/>
        </a:p>
      </dgm:t>
    </dgm:pt>
    <dgm:pt modelId="{3850BA65-E5F4-4104-9588-4A6065C19437}" type="pres">
      <dgm:prSet presAssocID="{D293531B-C401-4E5D-930A-4ED39DFAD147}" presName="descendantText" presStyleLbl="alignAcc1" presStyleIdx="3" presStyleCnt="4">
        <dgm:presLayoutVars>
          <dgm:bulletEnabled val="1"/>
        </dgm:presLayoutVars>
      </dgm:prSet>
      <dgm:spPr/>
      <dgm:t>
        <a:bodyPr/>
        <a:lstStyle/>
        <a:p>
          <a:endParaRPr lang="fr-FR"/>
        </a:p>
      </dgm:t>
    </dgm:pt>
  </dgm:ptLst>
  <dgm:cxnLst>
    <dgm:cxn modelId="{3A74AF87-7ADC-44FF-96BC-8F23D7B13BA0}" type="presOf" srcId="{DA339B22-A236-40AD-A2BB-BEDC7E1142E7}" destId="{EFA20A3F-4925-460F-BAAE-E3A129335B43}" srcOrd="0" destOrd="0" presId="urn:microsoft.com/office/officeart/2005/8/layout/chevron2"/>
    <dgm:cxn modelId="{EC46744E-C582-4958-BE8F-5D95B9E6A479}" type="presOf" srcId="{1369F505-D00F-4DC1-8C88-284533786DA3}" destId="{DCE58157-8D47-496A-8D11-03A466F76B54}" srcOrd="0" destOrd="0" presId="urn:microsoft.com/office/officeart/2005/8/layout/chevron2"/>
    <dgm:cxn modelId="{377A898F-8692-4730-8263-B8805182A481}" srcId="{DA339B22-A236-40AD-A2BB-BEDC7E1142E7}" destId="{CA3CA7CB-BFB6-46BD-9688-309AF0AAA79F}" srcOrd="2" destOrd="0" parTransId="{659D0B25-B16C-4F42-819E-267B27AA4337}" sibTransId="{16231C4B-2046-4B75-9BF5-0A52DEDAF1EB}"/>
    <dgm:cxn modelId="{913DD1BB-4E8F-497E-8092-A65FAA6978C1}" type="presOf" srcId="{E10D6649-E25B-4AE4-B3EA-CAB92769CE78}" destId="{99953F3D-E721-4FD5-9188-820E2ABF2D0A}" srcOrd="0" destOrd="0" presId="urn:microsoft.com/office/officeart/2005/8/layout/chevron2"/>
    <dgm:cxn modelId="{5EC4908D-156F-4935-91D2-E583DEA064FA}" type="presOf" srcId="{68006287-F315-4F3B-89F8-4B60D4DE732D}" destId="{AD0F7338-C2ED-4E79-8F3D-B65406B39F6A}" srcOrd="0" destOrd="0" presId="urn:microsoft.com/office/officeart/2005/8/layout/chevron2"/>
    <dgm:cxn modelId="{4C85682A-704B-4C4D-8787-57D633012EBA}" srcId="{DA339B22-A236-40AD-A2BB-BEDC7E1142E7}" destId="{32ADEF61-A715-44EA-A2B5-6C0AAC1F175B}" srcOrd="0" destOrd="0" parTransId="{4A938AE2-C613-42E9-9442-3FC0448C08A6}" sibTransId="{8C69E6D4-B2C3-4D25-9C61-B4B94DD9209B}"/>
    <dgm:cxn modelId="{8529E350-17CE-475B-B944-080D76F7B9D9}" srcId="{32ADEF61-A715-44EA-A2B5-6C0AAC1F175B}" destId="{1369F505-D00F-4DC1-8C88-284533786DA3}" srcOrd="0" destOrd="0" parTransId="{8A513F3D-1405-457D-8FDE-90CCFBCC3F0C}" sibTransId="{FF1A5646-48E4-42AD-B251-3BD117B5AAD8}"/>
    <dgm:cxn modelId="{B1D1DEE1-4139-487D-AE27-8A3BB02D0CA0}" type="presOf" srcId="{D293531B-C401-4E5D-930A-4ED39DFAD147}" destId="{BEF8A2B2-2038-4EA9-86A8-62E2A489AFE5}" srcOrd="0" destOrd="0" presId="urn:microsoft.com/office/officeart/2005/8/layout/chevron2"/>
    <dgm:cxn modelId="{0B0192B4-2B52-4444-82AA-380108FAC455}" type="presOf" srcId="{CA3CA7CB-BFB6-46BD-9688-309AF0AAA79F}" destId="{C3E5F98B-4076-42DB-807C-B42B5F395141}" srcOrd="0" destOrd="0" presId="urn:microsoft.com/office/officeart/2005/8/layout/chevron2"/>
    <dgm:cxn modelId="{B28D7400-EC1A-428B-A23B-A736445B5336}" srcId="{E10D6649-E25B-4AE4-B3EA-CAB92769CE78}" destId="{DD3B40BB-8104-4A85-988D-C331C37C08B8}" srcOrd="0" destOrd="0" parTransId="{C64BAB3D-765D-4A51-8844-FBABBCAE5560}" sibTransId="{A6D3C763-AC0E-4E21-80C7-F201CA642796}"/>
    <dgm:cxn modelId="{FD4354BE-4F35-4240-9718-716EEE6A131D}" srcId="{DA339B22-A236-40AD-A2BB-BEDC7E1142E7}" destId="{E10D6649-E25B-4AE4-B3EA-CAB92769CE78}" srcOrd="1" destOrd="0" parTransId="{2A9826C1-F3D7-4F91-B177-7C7FC3331A4A}" sibTransId="{85F5BBE6-9E89-46EE-8FB7-D7019846055F}"/>
    <dgm:cxn modelId="{3783E393-A8A2-4BCF-A01A-7FCBE3C0C597}" srcId="{DA339B22-A236-40AD-A2BB-BEDC7E1142E7}" destId="{D293531B-C401-4E5D-930A-4ED39DFAD147}" srcOrd="3" destOrd="0" parTransId="{2512CA51-8626-459C-8B1A-747795679E5D}" sibTransId="{50CEFF32-72E7-4F15-A9AE-63F1429A35B9}"/>
    <dgm:cxn modelId="{8E432DDC-FFE6-4D01-81B3-90186349216E}" type="presOf" srcId="{DD3B40BB-8104-4A85-988D-C331C37C08B8}" destId="{E803A66B-FBFC-4BA0-BEDF-E2ABE9675C27}" srcOrd="0" destOrd="0" presId="urn:microsoft.com/office/officeart/2005/8/layout/chevron2"/>
    <dgm:cxn modelId="{C4CD295D-F757-4A20-A4C0-742C9ADB3E65}" type="presOf" srcId="{7254795B-63BB-4E7D-941F-8507B29EEC08}" destId="{3850BA65-E5F4-4104-9588-4A6065C19437}" srcOrd="0" destOrd="0" presId="urn:microsoft.com/office/officeart/2005/8/layout/chevron2"/>
    <dgm:cxn modelId="{1E6EFD2D-41A0-413D-AB51-B0BB499CE446}" type="presOf" srcId="{32ADEF61-A715-44EA-A2B5-6C0AAC1F175B}" destId="{053DAC3C-7481-4C88-86ED-87A4AE051479}" srcOrd="0" destOrd="0" presId="urn:microsoft.com/office/officeart/2005/8/layout/chevron2"/>
    <dgm:cxn modelId="{083AEEDB-9A08-4E39-A9D7-CB6D89769671}" srcId="{D293531B-C401-4E5D-930A-4ED39DFAD147}" destId="{7254795B-63BB-4E7D-941F-8507B29EEC08}" srcOrd="0" destOrd="0" parTransId="{4A7727FB-E82E-4450-BCEA-155258E6951E}" sibTransId="{6A75487B-17AC-46CF-BC42-4FD52BAF6D86}"/>
    <dgm:cxn modelId="{0F517D83-670D-4EBA-BE14-95DD48051129}" srcId="{CA3CA7CB-BFB6-46BD-9688-309AF0AAA79F}" destId="{68006287-F315-4F3B-89F8-4B60D4DE732D}" srcOrd="0" destOrd="0" parTransId="{5B7B0821-786C-43D9-B39E-8607DDB56001}" sibTransId="{377724AC-2534-462C-B435-8CB82CB1A947}"/>
    <dgm:cxn modelId="{EC19EC54-C799-489A-8E62-E8C971CC25D2}" type="presParOf" srcId="{EFA20A3F-4925-460F-BAAE-E3A129335B43}" destId="{1FA0A3C7-4366-423C-8688-6842D80180DD}" srcOrd="0" destOrd="0" presId="urn:microsoft.com/office/officeart/2005/8/layout/chevron2"/>
    <dgm:cxn modelId="{0A57239E-8725-4D98-98B5-445B8A18FEF0}" type="presParOf" srcId="{1FA0A3C7-4366-423C-8688-6842D80180DD}" destId="{053DAC3C-7481-4C88-86ED-87A4AE051479}" srcOrd="0" destOrd="0" presId="urn:microsoft.com/office/officeart/2005/8/layout/chevron2"/>
    <dgm:cxn modelId="{68A02AB5-4732-40CF-A261-566DDA8D032E}" type="presParOf" srcId="{1FA0A3C7-4366-423C-8688-6842D80180DD}" destId="{DCE58157-8D47-496A-8D11-03A466F76B54}" srcOrd="1" destOrd="0" presId="urn:microsoft.com/office/officeart/2005/8/layout/chevron2"/>
    <dgm:cxn modelId="{A23DD130-4165-472E-A1E3-6848914269EF}" type="presParOf" srcId="{EFA20A3F-4925-460F-BAAE-E3A129335B43}" destId="{A23F65BE-B584-4174-B130-85931E78762F}" srcOrd="1" destOrd="0" presId="urn:microsoft.com/office/officeart/2005/8/layout/chevron2"/>
    <dgm:cxn modelId="{4E550B5B-BC24-4CE2-A7BC-6835B5B50D3E}" type="presParOf" srcId="{EFA20A3F-4925-460F-BAAE-E3A129335B43}" destId="{77B6E8E7-3488-4058-82B6-81A6DC240834}" srcOrd="2" destOrd="0" presId="urn:microsoft.com/office/officeart/2005/8/layout/chevron2"/>
    <dgm:cxn modelId="{E37F9FEC-1941-4803-878D-36D931C15A07}" type="presParOf" srcId="{77B6E8E7-3488-4058-82B6-81A6DC240834}" destId="{99953F3D-E721-4FD5-9188-820E2ABF2D0A}" srcOrd="0" destOrd="0" presId="urn:microsoft.com/office/officeart/2005/8/layout/chevron2"/>
    <dgm:cxn modelId="{FBDC7F16-EEB0-4F77-961B-5B4AD9B52770}" type="presParOf" srcId="{77B6E8E7-3488-4058-82B6-81A6DC240834}" destId="{E803A66B-FBFC-4BA0-BEDF-E2ABE9675C27}" srcOrd="1" destOrd="0" presId="urn:microsoft.com/office/officeart/2005/8/layout/chevron2"/>
    <dgm:cxn modelId="{9C74BDC0-5AF5-4449-A306-B38CCCB927AE}" type="presParOf" srcId="{EFA20A3F-4925-460F-BAAE-E3A129335B43}" destId="{CAFA1FA5-83D0-4157-B78B-7C5F794C8F57}" srcOrd="3" destOrd="0" presId="urn:microsoft.com/office/officeart/2005/8/layout/chevron2"/>
    <dgm:cxn modelId="{D19D49CD-96CB-490D-8437-350E74CCD274}" type="presParOf" srcId="{EFA20A3F-4925-460F-BAAE-E3A129335B43}" destId="{3D47CD21-9DD3-427D-9A97-ECE6A3DAA884}" srcOrd="4" destOrd="0" presId="urn:microsoft.com/office/officeart/2005/8/layout/chevron2"/>
    <dgm:cxn modelId="{1CE8C377-A745-4F53-B536-89B5E2BA7FA5}" type="presParOf" srcId="{3D47CD21-9DD3-427D-9A97-ECE6A3DAA884}" destId="{C3E5F98B-4076-42DB-807C-B42B5F395141}" srcOrd="0" destOrd="0" presId="urn:microsoft.com/office/officeart/2005/8/layout/chevron2"/>
    <dgm:cxn modelId="{808D8FAD-D9DE-4E97-B31C-26A52D0D64DA}" type="presParOf" srcId="{3D47CD21-9DD3-427D-9A97-ECE6A3DAA884}" destId="{AD0F7338-C2ED-4E79-8F3D-B65406B39F6A}" srcOrd="1" destOrd="0" presId="urn:microsoft.com/office/officeart/2005/8/layout/chevron2"/>
    <dgm:cxn modelId="{F545B1DA-4626-4731-9824-D255D4B866A2}" type="presParOf" srcId="{EFA20A3F-4925-460F-BAAE-E3A129335B43}" destId="{14F6BF38-619E-4196-B5A2-359715BAFF8A}" srcOrd="5" destOrd="0" presId="urn:microsoft.com/office/officeart/2005/8/layout/chevron2"/>
    <dgm:cxn modelId="{BC97081E-0E95-4F9D-A24B-2ED563452B4D}" type="presParOf" srcId="{EFA20A3F-4925-460F-BAAE-E3A129335B43}" destId="{EB7F326C-7AC2-40DE-8874-2B46DE00BEF7}" srcOrd="6" destOrd="0" presId="urn:microsoft.com/office/officeart/2005/8/layout/chevron2"/>
    <dgm:cxn modelId="{D6B21F8B-2153-4CB1-88A8-32B986693319}" type="presParOf" srcId="{EB7F326C-7AC2-40DE-8874-2B46DE00BEF7}" destId="{BEF8A2B2-2038-4EA9-86A8-62E2A489AFE5}" srcOrd="0" destOrd="0" presId="urn:microsoft.com/office/officeart/2005/8/layout/chevron2"/>
    <dgm:cxn modelId="{1D25FA99-62DF-4899-86B4-AF3CAB69DB04}" type="presParOf" srcId="{EB7F326C-7AC2-40DE-8874-2B46DE00BEF7}" destId="{3850BA65-E5F4-4104-9588-4A6065C1943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5D7D227-29DE-483C-877D-91E522557D76}"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fr-FR"/>
        </a:p>
      </dgm:t>
    </dgm:pt>
    <dgm:pt modelId="{383AA3EE-D62A-4905-A8CC-2DF0DBC92A54}">
      <dgm:prSet phldrT="[Texte]"/>
      <dgm:spPr/>
      <dgm:t>
        <a:bodyPr/>
        <a:lstStyle/>
        <a:p>
          <a:endParaRPr lang="fr-FR" dirty="0"/>
        </a:p>
      </dgm:t>
    </dgm:pt>
    <dgm:pt modelId="{62DE0506-549E-4D01-9C6F-BF295E87E9D4}" type="parTrans" cxnId="{774F5E46-DFB6-402E-9414-76491528F17C}">
      <dgm:prSet/>
      <dgm:spPr/>
      <dgm:t>
        <a:bodyPr/>
        <a:lstStyle/>
        <a:p>
          <a:endParaRPr lang="fr-FR"/>
        </a:p>
      </dgm:t>
    </dgm:pt>
    <dgm:pt modelId="{CE9E0900-7A44-4661-8577-E75670340557}" type="sibTrans" cxnId="{774F5E46-DFB6-402E-9414-76491528F17C}">
      <dgm:prSet/>
      <dgm:spPr/>
      <dgm:t>
        <a:bodyPr/>
        <a:lstStyle/>
        <a:p>
          <a:endParaRPr lang="fr-FR"/>
        </a:p>
      </dgm:t>
    </dgm:pt>
    <dgm:pt modelId="{5C883730-9F9C-481D-9C46-BAC2EF6A3BBF}">
      <dgm:prSet phldrT="[Texte]" custT="1"/>
      <dgm:spPr/>
      <dgm:t>
        <a:bodyPr/>
        <a:lstStyle/>
        <a:p>
          <a:pPr rtl="0"/>
          <a:r>
            <a:rPr lang="en-US" sz="2000" b="0" dirty="0" smtClean="0"/>
            <a:t>The national prevalence rate of disability is </a:t>
          </a:r>
          <a:r>
            <a:rPr lang="en-US" sz="2000" b="1" dirty="0" smtClean="0"/>
            <a:t>6,8</a:t>
          </a:r>
          <a:r>
            <a:rPr lang="en-US" sz="2000" b="0" dirty="0" smtClean="0"/>
            <a:t>%. About  </a:t>
          </a:r>
          <a:r>
            <a:rPr lang="en-US" sz="2000" b="1" dirty="0" smtClean="0"/>
            <a:t>2.264.672</a:t>
          </a:r>
          <a:r>
            <a:rPr lang="en-US" sz="2000" b="0" dirty="0" smtClean="0"/>
            <a:t> who reported having disabilities in varying degrees: </a:t>
          </a:r>
          <a:r>
            <a:rPr lang="en-US" sz="2000" b="1" dirty="0" smtClean="0"/>
            <a:t>some difficulty, a lot of difficulty, unable to do it at all </a:t>
          </a:r>
          <a:endParaRPr lang="fr-FR" sz="2000" b="1" dirty="0"/>
        </a:p>
      </dgm:t>
    </dgm:pt>
    <dgm:pt modelId="{879CD620-E117-4C1F-8C7E-CA4BBCC59B71}" type="parTrans" cxnId="{81F2DD37-BAFC-4A9C-AFD2-F371B06F9FA1}">
      <dgm:prSet/>
      <dgm:spPr/>
      <dgm:t>
        <a:bodyPr/>
        <a:lstStyle/>
        <a:p>
          <a:endParaRPr lang="fr-FR"/>
        </a:p>
      </dgm:t>
    </dgm:pt>
    <dgm:pt modelId="{FA22743B-ADBD-4C98-8461-14BB94A8A83D}" type="sibTrans" cxnId="{81F2DD37-BAFC-4A9C-AFD2-F371B06F9FA1}">
      <dgm:prSet/>
      <dgm:spPr/>
      <dgm:t>
        <a:bodyPr/>
        <a:lstStyle/>
        <a:p>
          <a:endParaRPr lang="fr-FR"/>
        </a:p>
      </dgm:t>
    </dgm:pt>
    <dgm:pt modelId="{BC3CBA90-CC64-451F-848D-D793ABB8CA28}">
      <dgm:prSet phldrT="[Texte]" custT="1"/>
      <dgm:spPr/>
      <dgm:t>
        <a:bodyPr/>
        <a:lstStyle/>
        <a:p>
          <a:pPr rtl="0"/>
          <a:r>
            <a:rPr lang="en-US" sz="2000" b="0" dirty="0" smtClean="0"/>
            <a:t>in terms of households,  </a:t>
          </a:r>
          <a:r>
            <a:rPr lang="en-US" sz="2000" b="1" dirty="0" smtClean="0"/>
            <a:t>¼  one in four households has within it at least one person with </a:t>
          </a:r>
          <a:r>
            <a:rPr lang="en-US" sz="2000" b="0" dirty="0" smtClean="0"/>
            <a:t>disabilities in a total of </a:t>
          </a:r>
          <a:r>
            <a:rPr lang="en-US" sz="2000" b="1" dirty="0" smtClean="0"/>
            <a:t>7.193.542</a:t>
          </a:r>
          <a:r>
            <a:rPr lang="en-US" sz="2000" b="0" dirty="0" smtClean="0"/>
            <a:t>  households ( According to the Projections of 2014 of HCP</a:t>
          </a:r>
          <a:r>
            <a:rPr lang="en-US" sz="1600" b="0" dirty="0" smtClean="0"/>
            <a:t>) </a:t>
          </a:r>
          <a:endParaRPr lang="fr-FR" sz="1600" b="0" dirty="0"/>
        </a:p>
      </dgm:t>
    </dgm:pt>
    <dgm:pt modelId="{B63A0A88-249D-4BBE-B0CF-FD95156A329C}" type="parTrans" cxnId="{8B75EBD7-72AE-4E46-84E6-A8F81492696F}">
      <dgm:prSet/>
      <dgm:spPr/>
      <dgm:t>
        <a:bodyPr/>
        <a:lstStyle/>
        <a:p>
          <a:endParaRPr lang="fr-FR"/>
        </a:p>
      </dgm:t>
    </dgm:pt>
    <dgm:pt modelId="{690AB9C2-57A7-4234-BC65-5CCF00D08929}" type="sibTrans" cxnId="{8B75EBD7-72AE-4E46-84E6-A8F81492696F}">
      <dgm:prSet/>
      <dgm:spPr/>
      <dgm:t>
        <a:bodyPr/>
        <a:lstStyle/>
        <a:p>
          <a:endParaRPr lang="fr-FR"/>
        </a:p>
      </dgm:t>
    </dgm:pt>
    <dgm:pt modelId="{45C86AC2-B1FB-4032-AB2D-73CC04D88DEA}">
      <dgm:prSet phldrT="[Texte]"/>
      <dgm:spPr/>
      <dgm:t>
        <a:bodyPr/>
        <a:lstStyle/>
        <a:p>
          <a:endParaRPr lang="fr-FR" dirty="0"/>
        </a:p>
      </dgm:t>
    </dgm:pt>
    <dgm:pt modelId="{3A00DD17-2E88-4906-8EB7-0988BC94AB66}" type="parTrans" cxnId="{438CC355-7962-4528-8119-131CF178EA67}">
      <dgm:prSet/>
      <dgm:spPr/>
      <dgm:t>
        <a:bodyPr/>
        <a:lstStyle/>
        <a:p>
          <a:endParaRPr lang="fr-FR"/>
        </a:p>
      </dgm:t>
    </dgm:pt>
    <dgm:pt modelId="{80CB5B5B-1A20-4EFD-8C77-D01B0CACA3A3}" type="sibTrans" cxnId="{438CC355-7962-4528-8119-131CF178EA67}">
      <dgm:prSet/>
      <dgm:spPr/>
      <dgm:t>
        <a:bodyPr/>
        <a:lstStyle/>
        <a:p>
          <a:endParaRPr lang="fr-FR"/>
        </a:p>
      </dgm:t>
    </dgm:pt>
    <dgm:pt modelId="{C2D0C563-776C-446C-9DDD-2F051D739424}">
      <dgm:prSet phldrT="[Texte]" custT="1"/>
      <dgm:spPr/>
      <dgm:t>
        <a:bodyPr/>
        <a:lstStyle/>
        <a:p>
          <a:r>
            <a:rPr lang="en-US" sz="2000" b="0" dirty="0" smtClean="0"/>
            <a:t>The number of person with disabilities in active age is 1.160.714,  Nearly 51,3% of this population. Only one out of three </a:t>
          </a:r>
          <a:r>
            <a:rPr lang="en-US" sz="2000" b="1" dirty="0" smtClean="0"/>
            <a:t>(27%</a:t>
          </a:r>
          <a:r>
            <a:rPr lang="en-US" sz="2000" b="0" dirty="0" smtClean="0"/>
            <a:t>) reported being </a:t>
          </a:r>
          <a:r>
            <a:rPr lang="en-US" sz="2000" b="1" dirty="0" smtClean="0"/>
            <a:t>occupied</a:t>
          </a:r>
          <a:r>
            <a:rPr lang="en-US" sz="2000" b="0" dirty="0" smtClean="0"/>
            <a:t> at the time of the survey. About 24,6% declared themselves in unemployment</a:t>
          </a:r>
          <a:endParaRPr lang="fr-FR" sz="2000" b="0" dirty="0"/>
        </a:p>
      </dgm:t>
    </dgm:pt>
    <dgm:pt modelId="{523066AF-0CFA-49F5-AC3D-20D14727E8DD}" type="parTrans" cxnId="{A8FB3F08-58CC-40FD-9061-76E5B83B9475}">
      <dgm:prSet/>
      <dgm:spPr/>
      <dgm:t>
        <a:bodyPr/>
        <a:lstStyle/>
        <a:p>
          <a:endParaRPr lang="fr-FR"/>
        </a:p>
      </dgm:t>
    </dgm:pt>
    <dgm:pt modelId="{8117BA86-04E8-44F0-82B9-D8AE883185CB}" type="sibTrans" cxnId="{A8FB3F08-58CC-40FD-9061-76E5B83B9475}">
      <dgm:prSet/>
      <dgm:spPr/>
      <dgm:t>
        <a:bodyPr/>
        <a:lstStyle/>
        <a:p>
          <a:endParaRPr lang="fr-FR"/>
        </a:p>
      </dgm:t>
    </dgm:pt>
    <dgm:pt modelId="{47B3A2EB-8EED-4513-AC65-863262A55F8F}">
      <dgm:prSet phldrT="[Texte]"/>
      <dgm:spPr/>
      <dgm:t>
        <a:bodyPr/>
        <a:lstStyle/>
        <a:p>
          <a:endParaRPr lang="fr-FR" dirty="0"/>
        </a:p>
      </dgm:t>
    </dgm:pt>
    <dgm:pt modelId="{B2AA7BB0-9DE0-40ED-B46C-823DA3813CB6}" type="sibTrans" cxnId="{3CBE1FD8-01CF-4221-8BD7-D11A313F9918}">
      <dgm:prSet/>
      <dgm:spPr/>
      <dgm:t>
        <a:bodyPr/>
        <a:lstStyle/>
        <a:p>
          <a:endParaRPr lang="fr-FR"/>
        </a:p>
      </dgm:t>
    </dgm:pt>
    <dgm:pt modelId="{50B674C5-068A-48C5-9377-FECB66CEADC7}" type="parTrans" cxnId="{3CBE1FD8-01CF-4221-8BD7-D11A313F9918}">
      <dgm:prSet/>
      <dgm:spPr/>
      <dgm:t>
        <a:bodyPr/>
        <a:lstStyle/>
        <a:p>
          <a:endParaRPr lang="fr-FR"/>
        </a:p>
      </dgm:t>
    </dgm:pt>
    <dgm:pt modelId="{B283257D-443E-4373-9134-C8EEE2FEAB64}" type="pres">
      <dgm:prSet presAssocID="{A5D7D227-29DE-483C-877D-91E522557D76}" presName="linearFlow" presStyleCnt="0">
        <dgm:presLayoutVars>
          <dgm:dir/>
          <dgm:animLvl val="lvl"/>
          <dgm:resizeHandles val="exact"/>
        </dgm:presLayoutVars>
      </dgm:prSet>
      <dgm:spPr/>
      <dgm:t>
        <a:bodyPr/>
        <a:lstStyle/>
        <a:p>
          <a:endParaRPr lang="fr-FR"/>
        </a:p>
      </dgm:t>
    </dgm:pt>
    <dgm:pt modelId="{5EF8E6A3-B402-4BB5-A713-7144656F83A3}" type="pres">
      <dgm:prSet presAssocID="{383AA3EE-D62A-4905-A8CC-2DF0DBC92A54}" presName="composite" presStyleCnt="0"/>
      <dgm:spPr/>
    </dgm:pt>
    <dgm:pt modelId="{DB825F5F-9DA3-42A6-998E-AF1011E0DF7E}" type="pres">
      <dgm:prSet presAssocID="{383AA3EE-D62A-4905-A8CC-2DF0DBC92A54}" presName="parentText" presStyleLbl="alignNode1" presStyleIdx="0" presStyleCnt="3">
        <dgm:presLayoutVars>
          <dgm:chMax val="1"/>
          <dgm:bulletEnabled val="1"/>
        </dgm:presLayoutVars>
      </dgm:prSet>
      <dgm:spPr/>
      <dgm:t>
        <a:bodyPr/>
        <a:lstStyle/>
        <a:p>
          <a:endParaRPr lang="fr-FR"/>
        </a:p>
      </dgm:t>
    </dgm:pt>
    <dgm:pt modelId="{94FE3452-208A-4DB4-BAB3-83389C5CDCBD}" type="pres">
      <dgm:prSet presAssocID="{383AA3EE-D62A-4905-A8CC-2DF0DBC92A54}" presName="descendantText" presStyleLbl="alignAcc1" presStyleIdx="0" presStyleCnt="3">
        <dgm:presLayoutVars>
          <dgm:bulletEnabled val="1"/>
        </dgm:presLayoutVars>
      </dgm:prSet>
      <dgm:spPr/>
      <dgm:t>
        <a:bodyPr/>
        <a:lstStyle/>
        <a:p>
          <a:endParaRPr lang="fr-FR"/>
        </a:p>
      </dgm:t>
    </dgm:pt>
    <dgm:pt modelId="{2AE37539-871F-4728-9D8F-C74A8C09FE0A}" type="pres">
      <dgm:prSet presAssocID="{CE9E0900-7A44-4661-8577-E75670340557}" presName="sp" presStyleCnt="0"/>
      <dgm:spPr/>
    </dgm:pt>
    <dgm:pt modelId="{C5317D7D-736E-4F78-86CB-3B3E4EECF00B}" type="pres">
      <dgm:prSet presAssocID="{47B3A2EB-8EED-4513-AC65-863262A55F8F}" presName="composite" presStyleCnt="0"/>
      <dgm:spPr/>
    </dgm:pt>
    <dgm:pt modelId="{554849C0-C618-41CC-9A5F-B3B8A2228092}" type="pres">
      <dgm:prSet presAssocID="{47B3A2EB-8EED-4513-AC65-863262A55F8F}" presName="parentText" presStyleLbl="alignNode1" presStyleIdx="1" presStyleCnt="3">
        <dgm:presLayoutVars>
          <dgm:chMax val="1"/>
          <dgm:bulletEnabled val="1"/>
        </dgm:presLayoutVars>
      </dgm:prSet>
      <dgm:spPr/>
      <dgm:t>
        <a:bodyPr/>
        <a:lstStyle/>
        <a:p>
          <a:endParaRPr lang="fr-FR"/>
        </a:p>
      </dgm:t>
    </dgm:pt>
    <dgm:pt modelId="{39118908-CB78-4A35-BA3F-0E35676C30D2}" type="pres">
      <dgm:prSet presAssocID="{47B3A2EB-8EED-4513-AC65-863262A55F8F}" presName="descendantText" presStyleLbl="alignAcc1" presStyleIdx="1" presStyleCnt="3">
        <dgm:presLayoutVars>
          <dgm:bulletEnabled val="1"/>
        </dgm:presLayoutVars>
      </dgm:prSet>
      <dgm:spPr/>
      <dgm:t>
        <a:bodyPr/>
        <a:lstStyle/>
        <a:p>
          <a:endParaRPr lang="fr-FR"/>
        </a:p>
      </dgm:t>
    </dgm:pt>
    <dgm:pt modelId="{44093556-9E4A-452D-ADE5-BB3D1A7E07F8}" type="pres">
      <dgm:prSet presAssocID="{B2AA7BB0-9DE0-40ED-B46C-823DA3813CB6}" presName="sp" presStyleCnt="0"/>
      <dgm:spPr/>
    </dgm:pt>
    <dgm:pt modelId="{F8C1422B-24D1-455F-B103-F66896C46D67}" type="pres">
      <dgm:prSet presAssocID="{45C86AC2-B1FB-4032-AB2D-73CC04D88DEA}" presName="composite" presStyleCnt="0"/>
      <dgm:spPr/>
    </dgm:pt>
    <dgm:pt modelId="{EDD3699F-D347-4A04-862A-0B720B8C2366}" type="pres">
      <dgm:prSet presAssocID="{45C86AC2-B1FB-4032-AB2D-73CC04D88DEA}" presName="parentText" presStyleLbl="alignNode1" presStyleIdx="2" presStyleCnt="3">
        <dgm:presLayoutVars>
          <dgm:chMax val="1"/>
          <dgm:bulletEnabled val="1"/>
        </dgm:presLayoutVars>
      </dgm:prSet>
      <dgm:spPr/>
      <dgm:t>
        <a:bodyPr/>
        <a:lstStyle/>
        <a:p>
          <a:endParaRPr lang="fr-FR"/>
        </a:p>
      </dgm:t>
    </dgm:pt>
    <dgm:pt modelId="{3B8CE17F-ED4B-4D96-A1EE-F1DA6E8281B5}" type="pres">
      <dgm:prSet presAssocID="{45C86AC2-B1FB-4032-AB2D-73CC04D88DEA}" presName="descendantText" presStyleLbl="alignAcc1" presStyleIdx="2" presStyleCnt="3">
        <dgm:presLayoutVars>
          <dgm:bulletEnabled val="1"/>
        </dgm:presLayoutVars>
      </dgm:prSet>
      <dgm:spPr/>
      <dgm:t>
        <a:bodyPr/>
        <a:lstStyle/>
        <a:p>
          <a:endParaRPr lang="fr-FR"/>
        </a:p>
      </dgm:t>
    </dgm:pt>
  </dgm:ptLst>
  <dgm:cxnLst>
    <dgm:cxn modelId="{9CE81D9D-F96D-458F-8CE6-E35B8C0A339B}" type="presOf" srcId="{5C883730-9F9C-481D-9C46-BAC2EF6A3BBF}" destId="{94FE3452-208A-4DB4-BAB3-83389C5CDCBD}" srcOrd="0" destOrd="0" presId="urn:microsoft.com/office/officeart/2005/8/layout/chevron2"/>
    <dgm:cxn modelId="{438CC355-7962-4528-8119-131CF178EA67}" srcId="{A5D7D227-29DE-483C-877D-91E522557D76}" destId="{45C86AC2-B1FB-4032-AB2D-73CC04D88DEA}" srcOrd="2" destOrd="0" parTransId="{3A00DD17-2E88-4906-8EB7-0988BC94AB66}" sibTransId="{80CB5B5B-1A20-4EFD-8C77-D01B0CACA3A3}"/>
    <dgm:cxn modelId="{FF00C562-6179-4E0A-B8AC-47085D951A6B}" type="presOf" srcId="{47B3A2EB-8EED-4513-AC65-863262A55F8F}" destId="{554849C0-C618-41CC-9A5F-B3B8A2228092}" srcOrd="0" destOrd="0" presId="urn:microsoft.com/office/officeart/2005/8/layout/chevron2"/>
    <dgm:cxn modelId="{3CBE1FD8-01CF-4221-8BD7-D11A313F9918}" srcId="{A5D7D227-29DE-483C-877D-91E522557D76}" destId="{47B3A2EB-8EED-4513-AC65-863262A55F8F}" srcOrd="1" destOrd="0" parTransId="{50B674C5-068A-48C5-9377-FECB66CEADC7}" sibTransId="{B2AA7BB0-9DE0-40ED-B46C-823DA3813CB6}"/>
    <dgm:cxn modelId="{878214C0-EF4B-41FB-A2E0-FF4B8D859839}" type="presOf" srcId="{C2D0C563-776C-446C-9DDD-2F051D739424}" destId="{3B8CE17F-ED4B-4D96-A1EE-F1DA6E8281B5}" srcOrd="0" destOrd="0" presId="urn:microsoft.com/office/officeart/2005/8/layout/chevron2"/>
    <dgm:cxn modelId="{774F5E46-DFB6-402E-9414-76491528F17C}" srcId="{A5D7D227-29DE-483C-877D-91E522557D76}" destId="{383AA3EE-D62A-4905-A8CC-2DF0DBC92A54}" srcOrd="0" destOrd="0" parTransId="{62DE0506-549E-4D01-9C6F-BF295E87E9D4}" sibTransId="{CE9E0900-7A44-4661-8577-E75670340557}"/>
    <dgm:cxn modelId="{81F2DD37-BAFC-4A9C-AFD2-F371B06F9FA1}" srcId="{383AA3EE-D62A-4905-A8CC-2DF0DBC92A54}" destId="{5C883730-9F9C-481D-9C46-BAC2EF6A3BBF}" srcOrd="0" destOrd="0" parTransId="{879CD620-E117-4C1F-8C7E-CA4BBCC59B71}" sibTransId="{FA22743B-ADBD-4C98-8461-14BB94A8A83D}"/>
    <dgm:cxn modelId="{2A7CE5E8-C8C6-4A2C-AFCB-36DF1CF06E66}" type="presOf" srcId="{BC3CBA90-CC64-451F-848D-D793ABB8CA28}" destId="{39118908-CB78-4A35-BA3F-0E35676C30D2}" srcOrd="0" destOrd="0" presId="urn:microsoft.com/office/officeart/2005/8/layout/chevron2"/>
    <dgm:cxn modelId="{7836ED94-92D9-43E5-A2A0-B4887D1C010E}" type="presOf" srcId="{383AA3EE-D62A-4905-A8CC-2DF0DBC92A54}" destId="{DB825F5F-9DA3-42A6-998E-AF1011E0DF7E}" srcOrd="0" destOrd="0" presId="urn:microsoft.com/office/officeart/2005/8/layout/chevron2"/>
    <dgm:cxn modelId="{8B75EBD7-72AE-4E46-84E6-A8F81492696F}" srcId="{47B3A2EB-8EED-4513-AC65-863262A55F8F}" destId="{BC3CBA90-CC64-451F-848D-D793ABB8CA28}" srcOrd="0" destOrd="0" parTransId="{B63A0A88-249D-4BBE-B0CF-FD95156A329C}" sibTransId="{690AB9C2-57A7-4234-BC65-5CCF00D08929}"/>
    <dgm:cxn modelId="{A8FB3F08-58CC-40FD-9061-76E5B83B9475}" srcId="{45C86AC2-B1FB-4032-AB2D-73CC04D88DEA}" destId="{C2D0C563-776C-446C-9DDD-2F051D739424}" srcOrd="0" destOrd="0" parTransId="{523066AF-0CFA-49F5-AC3D-20D14727E8DD}" sibTransId="{8117BA86-04E8-44F0-82B9-D8AE883185CB}"/>
    <dgm:cxn modelId="{58114D6D-7E8A-4D8D-B34D-A2B72D948956}" type="presOf" srcId="{45C86AC2-B1FB-4032-AB2D-73CC04D88DEA}" destId="{EDD3699F-D347-4A04-862A-0B720B8C2366}" srcOrd="0" destOrd="0" presId="urn:microsoft.com/office/officeart/2005/8/layout/chevron2"/>
    <dgm:cxn modelId="{1E4C2DBC-5716-40AB-A056-356666B4E0CE}" type="presOf" srcId="{A5D7D227-29DE-483C-877D-91E522557D76}" destId="{B283257D-443E-4373-9134-C8EEE2FEAB64}" srcOrd="0" destOrd="0" presId="urn:microsoft.com/office/officeart/2005/8/layout/chevron2"/>
    <dgm:cxn modelId="{0F65E9C4-8283-4301-BF7D-51C95C05BD04}" type="presParOf" srcId="{B283257D-443E-4373-9134-C8EEE2FEAB64}" destId="{5EF8E6A3-B402-4BB5-A713-7144656F83A3}" srcOrd="0" destOrd="0" presId="urn:microsoft.com/office/officeart/2005/8/layout/chevron2"/>
    <dgm:cxn modelId="{082E7E3C-0FAE-49E0-8C84-0DBC9674413D}" type="presParOf" srcId="{5EF8E6A3-B402-4BB5-A713-7144656F83A3}" destId="{DB825F5F-9DA3-42A6-998E-AF1011E0DF7E}" srcOrd="0" destOrd="0" presId="urn:microsoft.com/office/officeart/2005/8/layout/chevron2"/>
    <dgm:cxn modelId="{C927980C-1500-496A-ACA2-43A9A5E289DD}" type="presParOf" srcId="{5EF8E6A3-B402-4BB5-A713-7144656F83A3}" destId="{94FE3452-208A-4DB4-BAB3-83389C5CDCBD}" srcOrd="1" destOrd="0" presId="urn:microsoft.com/office/officeart/2005/8/layout/chevron2"/>
    <dgm:cxn modelId="{6CB13C2E-230E-40F0-BAF7-E5185EB3EB13}" type="presParOf" srcId="{B283257D-443E-4373-9134-C8EEE2FEAB64}" destId="{2AE37539-871F-4728-9D8F-C74A8C09FE0A}" srcOrd="1" destOrd="0" presId="urn:microsoft.com/office/officeart/2005/8/layout/chevron2"/>
    <dgm:cxn modelId="{ACEC01BA-E216-4D9B-B342-5F93D5862BBB}" type="presParOf" srcId="{B283257D-443E-4373-9134-C8EEE2FEAB64}" destId="{C5317D7D-736E-4F78-86CB-3B3E4EECF00B}" srcOrd="2" destOrd="0" presId="urn:microsoft.com/office/officeart/2005/8/layout/chevron2"/>
    <dgm:cxn modelId="{D0EA4D79-47F1-454C-AB6A-409656CF3B7C}" type="presParOf" srcId="{C5317D7D-736E-4F78-86CB-3B3E4EECF00B}" destId="{554849C0-C618-41CC-9A5F-B3B8A2228092}" srcOrd="0" destOrd="0" presId="urn:microsoft.com/office/officeart/2005/8/layout/chevron2"/>
    <dgm:cxn modelId="{64406FE1-BE8F-41EB-B93F-54CEDAB813CF}" type="presParOf" srcId="{C5317D7D-736E-4F78-86CB-3B3E4EECF00B}" destId="{39118908-CB78-4A35-BA3F-0E35676C30D2}" srcOrd="1" destOrd="0" presId="urn:microsoft.com/office/officeart/2005/8/layout/chevron2"/>
    <dgm:cxn modelId="{21514D9E-C277-4B6B-8EFE-C7F243F6101D}" type="presParOf" srcId="{B283257D-443E-4373-9134-C8EEE2FEAB64}" destId="{44093556-9E4A-452D-ADE5-BB3D1A7E07F8}" srcOrd="3" destOrd="0" presId="urn:microsoft.com/office/officeart/2005/8/layout/chevron2"/>
    <dgm:cxn modelId="{3E9BC3A0-F94D-4AF9-BF1E-2469694C5584}" type="presParOf" srcId="{B283257D-443E-4373-9134-C8EEE2FEAB64}" destId="{F8C1422B-24D1-455F-B103-F66896C46D67}" srcOrd="4" destOrd="0" presId="urn:microsoft.com/office/officeart/2005/8/layout/chevron2"/>
    <dgm:cxn modelId="{FEFDFBFD-BCB4-413D-92DC-ABF736191017}" type="presParOf" srcId="{F8C1422B-24D1-455F-B103-F66896C46D67}" destId="{EDD3699F-D347-4A04-862A-0B720B8C2366}" srcOrd="0" destOrd="0" presId="urn:microsoft.com/office/officeart/2005/8/layout/chevron2"/>
    <dgm:cxn modelId="{67E555C2-9245-461F-96DF-E175ECEF8A3F}" type="presParOf" srcId="{F8C1422B-24D1-455F-B103-F66896C46D67}" destId="{3B8CE17F-ED4B-4D96-A1EE-F1DA6E8281B5}"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17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1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14537AF2-0103-461C-8913-A9BFC6B53EA6}" type="slidenum">
              <a:rPr lang="en-US"/>
              <a:pPr/>
              <a:t>‹#›</a:t>
            </a:fld>
            <a:endParaRPr lang="en-US"/>
          </a:p>
        </p:txBody>
      </p:sp>
    </p:spTree>
    <p:extLst>
      <p:ext uri="{BB962C8B-B14F-4D97-AF65-F5344CB8AC3E}">
        <p14:creationId xmlns:p14="http://schemas.microsoft.com/office/powerpoint/2010/main" val="252711531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a:t>
            </a:fld>
            <a:endParaRPr lang="en-US"/>
          </a:p>
        </p:txBody>
      </p:sp>
    </p:spTree>
    <p:extLst>
      <p:ext uri="{BB962C8B-B14F-4D97-AF65-F5344CB8AC3E}">
        <p14:creationId xmlns:p14="http://schemas.microsoft.com/office/powerpoint/2010/main" val="1636152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10</a:t>
            </a:fld>
            <a:endParaRPr lang="en-US"/>
          </a:p>
        </p:txBody>
      </p:sp>
    </p:spTree>
    <p:extLst>
      <p:ext uri="{BB962C8B-B14F-4D97-AF65-F5344CB8AC3E}">
        <p14:creationId xmlns:p14="http://schemas.microsoft.com/office/powerpoint/2010/main" val="38310135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11</a:t>
            </a:fld>
            <a:endParaRPr lang="en-US"/>
          </a:p>
        </p:txBody>
      </p:sp>
    </p:spTree>
    <p:extLst>
      <p:ext uri="{BB962C8B-B14F-4D97-AF65-F5344CB8AC3E}">
        <p14:creationId xmlns:p14="http://schemas.microsoft.com/office/powerpoint/2010/main" val="7546751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4537AF2-0103-461C-8913-A9BFC6B53EA6}" type="slidenum">
              <a:rPr lang="en-US" smtClean="0"/>
              <a:pPr/>
              <a:t>12</a:t>
            </a:fld>
            <a:endParaRPr lang="en-US"/>
          </a:p>
        </p:txBody>
      </p:sp>
    </p:spTree>
    <p:extLst>
      <p:ext uri="{BB962C8B-B14F-4D97-AF65-F5344CB8AC3E}">
        <p14:creationId xmlns:p14="http://schemas.microsoft.com/office/powerpoint/2010/main" val="16512037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13</a:t>
            </a:fld>
            <a:endParaRPr lang="en-US"/>
          </a:p>
        </p:txBody>
      </p:sp>
    </p:spTree>
    <p:extLst>
      <p:ext uri="{BB962C8B-B14F-4D97-AF65-F5344CB8AC3E}">
        <p14:creationId xmlns:p14="http://schemas.microsoft.com/office/powerpoint/2010/main" val="35966626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noProof="0" dirty="0"/>
          </a:p>
        </p:txBody>
      </p:sp>
      <p:sp>
        <p:nvSpPr>
          <p:cNvPr id="4" name="Espace réservé du numéro de diapositive 3"/>
          <p:cNvSpPr>
            <a:spLocks noGrp="1"/>
          </p:cNvSpPr>
          <p:nvPr>
            <p:ph type="sldNum" sz="quarter" idx="10"/>
          </p:nvPr>
        </p:nvSpPr>
        <p:spPr/>
        <p:txBody>
          <a:bodyPr/>
          <a:lstStyle/>
          <a:p>
            <a:fld id="{14537AF2-0103-461C-8913-A9BFC6B53EA6}" type="slidenum">
              <a:rPr lang="en-US" smtClean="0"/>
              <a:pPr/>
              <a:t>14</a:t>
            </a:fld>
            <a:endParaRPr lang="en-US" dirty="0"/>
          </a:p>
        </p:txBody>
      </p:sp>
    </p:spTree>
    <p:extLst>
      <p:ext uri="{BB962C8B-B14F-4D97-AF65-F5344CB8AC3E}">
        <p14:creationId xmlns:p14="http://schemas.microsoft.com/office/powerpoint/2010/main" val="256489212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15</a:t>
            </a:fld>
            <a:endParaRPr lang="en-US"/>
          </a:p>
        </p:txBody>
      </p:sp>
    </p:spTree>
    <p:extLst>
      <p:ext uri="{BB962C8B-B14F-4D97-AF65-F5344CB8AC3E}">
        <p14:creationId xmlns:p14="http://schemas.microsoft.com/office/powerpoint/2010/main" val="33519305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16</a:t>
            </a:fld>
            <a:endParaRPr lang="en-US"/>
          </a:p>
        </p:txBody>
      </p:sp>
    </p:spTree>
    <p:extLst>
      <p:ext uri="{BB962C8B-B14F-4D97-AF65-F5344CB8AC3E}">
        <p14:creationId xmlns:p14="http://schemas.microsoft.com/office/powerpoint/2010/main" val="192423890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17</a:t>
            </a:fld>
            <a:endParaRPr lang="en-US"/>
          </a:p>
        </p:txBody>
      </p:sp>
    </p:spTree>
    <p:extLst>
      <p:ext uri="{BB962C8B-B14F-4D97-AF65-F5344CB8AC3E}">
        <p14:creationId xmlns:p14="http://schemas.microsoft.com/office/powerpoint/2010/main" val="28501094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18</a:t>
            </a:fld>
            <a:endParaRPr lang="en-US"/>
          </a:p>
        </p:txBody>
      </p:sp>
    </p:spTree>
    <p:extLst>
      <p:ext uri="{BB962C8B-B14F-4D97-AF65-F5344CB8AC3E}">
        <p14:creationId xmlns:p14="http://schemas.microsoft.com/office/powerpoint/2010/main" val="8868512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19</a:t>
            </a:fld>
            <a:endParaRPr lang="en-US"/>
          </a:p>
        </p:txBody>
      </p:sp>
    </p:spTree>
    <p:extLst>
      <p:ext uri="{BB962C8B-B14F-4D97-AF65-F5344CB8AC3E}">
        <p14:creationId xmlns:p14="http://schemas.microsoft.com/office/powerpoint/2010/main" val="1280564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2</a:t>
            </a:fld>
            <a:endParaRPr lang="en-US"/>
          </a:p>
        </p:txBody>
      </p:sp>
    </p:spTree>
    <p:extLst>
      <p:ext uri="{BB962C8B-B14F-4D97-AF65-F5344CB8AC3E}">
        <p14:creationId xmlns:p14="http://schemas.microsoft.com/office/powerpoint/2010/main" val="26558666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20</a:t>
            </a:fld>
            <a:endParaRPr lang="en-US"/>
          </a:p>
        </p:txBody>
      </p:sp>
    </p:spTree>
    <p:extLst>
      <p:ext uri="{BB962C8B-B14F-4D97-AF65-F5344CB8AC3E}">
        <p14:creationId xmlns:p14="http://schemas.microsoft.com/office/powerpoint/2010/main" val="13031844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21</a:t>
            </a:fld>
            <a:endParaRPr lang="en-US"/>
          </a:p>
        </p:txBody>
      </p:sp>
    </p:spTree>
    <p:extLst>
      <p:ext uri="{BB962C8B-B14F-4D97-AF65-F5344CB8AC3E}">
        <p14:creationId xmlns:p14="http://schemas.microsoft.com/office/powerpoint/2010/main" val="6908679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14537AF2-0103-461C-8913-A9BFC6B53EA6}" type="slidenum">
              <a:rPr lang="en-US" smtClean="0"/>
              <a:pPr/>
              <a:t>3</a:t>
            </a:fld>
            <a:endParaRPr lang="en-US"/>
          </a:p>
        </p:txBody>
      </p:sp>
    </p:spTree>
    <p:extLst>
      <p:ext uri="{BB962C8B-B14F-4D97-AF65-F5344CB8AC3E}">
        <p14:creationId xmlns:p14="http://schemas.microsoft.com/office/powerpoint/2010/main" val="4219895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4</a:t>
            </a:fld>
            <a:endParaRPr lang="en-US"/>
          </a:p>
        </p:txBody>
      </p:sp>
    </p:spTree>
    <p:extLst>
      <p:ext uri="{BB962C8B-B14F-4D97-AF65-F5344CB8AC3E}">
        <p14:creationId xmlns:p14="http://schemas.microsoft.com/office/powerpoint/2010/main" val="22582478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smtClean="0"/>
          </a:p>
        </p:txBody>
      </p:sp>
      <p:sp>
        <p:nvSpPr>
          <p:cNvPr id="4" name="Espace réservé du numéro de diapositive 3"/>
          <p:cNvSpPr>
            <a:spLocks noGrp="1"/>
          </p:cNvSpPr>
          <p:nvPr>
            <p:ph type="sldNum" sz="quarter" idx="10"/>
          </p:nvPr>
        </p:nvSpPr>
        <p:spPr/>
        <p:txBody>
          <a:bodyPr/>
          <a:lstStyle/>
          <a:p>
            <a:fld id="{14537AF2-0103-461C-8913-A9BFC6B53EA6}" type="slidenum">
              <a:rPr lang="en-US" smtClean="0"/>
              <a:pPr/>
              <a:t>5</a:t>
            </a:fld>
            <a:endParaRPr lang="en-US"/>
          </a:p>
        </p:txBody>
      </p:sp>
    </p:spTree>
    <p:extLst>
      <p:ext uri="{BB962C8B-B14F-4D97-AF65-F5344CB8AC3E}">
        <p14:creationId xmlns:p14="http://schemas.microsoft.com/office/powerpoint/2010/main" val="17607693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6</a:t>
            </a:fld>
            <a:endParaRPr lang="en-US"/>
          </a:p>
        </p:txBody>
      </p:sp>
    </p:spTree>
    <p:extLst>
      <p:ext uri="{BB962C8B-B14F-4D97-AF65-F5344CB8AC3E}">
        <p14:creationId xmlns:p14="http://schemas.microsoft.com/office/powerpoint/2010/main" val="42797054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7</a:t>
            </a:fld>
            <a:endParaRPr lang="en-US"/>
          </a:p>
        </p:txBody>
      </p:sp>
    </p:spTree>
    <p:extLst>
      <p:ext uri="{BB962C8B-B14F-4D97-AF65-F5344CB8AC3E}">
        <p14:creationId xmlns:p14="http://schemas.microsoft.com/office/powerpoint/2010/main" val="15319729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en-US" sz="1200" dirty="0" smtClean="0">
              <a:solidFill>
                <a:schemeClr val="tx2"/>
              </a:solidFill>
              <a:latin typeface="Times New Roman" pitchFamily="18" charset="0"/>
              <a:cs typeface="Times New Roman" pitchFamily="18" charset="0"/>
            </a:endParaRPr>
          </a:p>
        </p:txBody>
      </p:sp>
      <p:sp>
        <p:nvSpPr>
          <p:cNvPr id="4" name="Espace réservé du numéro de diapositive 3"/>
          <p:cNvSpPr>
            <a:spLocks noGrp="1"/>
          </p:cNvSpPr>
          <p:nvPr>
            <p:ph type="sldNum" sz="quarter" idx="10"/>
          </p:nvPr>
        </p:nvSpPr>
        <p:spPr/>
        <p:txBody>
          <a:bodyPr/>
          <a:lstStyle/>
          <a:p>
            <a:fld id="{14537AF2-0103-461C-8913-A9BFC6B53EA6}" type="slidenum">
              <a:rPr lang="en-US" smtClean="0"/>
              <a:pPr/>
              <a:t>8</a:t>
            </a:fld>
            <a:endParaRPr lang="en-US"/>
          </a:p>
        </p:txBody>
      </p:sp>
    </p:spTree>
    <p:extLst>
      <p:ext uri="{BB962C8B-B14F-4D97-AF65-F5344CB8AC3E}">
        <p14:creationId xmlns:p14="http://schemas.microsoft.com/office/powerpoint/2010/main" val="2690593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4537AF2-0103-461C-8913-A9BFC6B53EA6}" type="slidenum">
              <a:rPr lang="en-US" smtClean="0"/>
              <a:pPr/>
              <a:t>9</a:t>
            </a:fld>
            <a:endParaRPr lang="en-US"/>
          </a:p>
        </p:txBody>
      </p:sp>
    </p:spTree>
    <p:extLst>
      <p:ext uri="{BB962C8B-B14F-4D97-AF65-F5344CB8AC3E}">
        <p14:creationId xmlns:p14="http://schemas.microsoft.com/office/powerpoint/2010/main" val="18710899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169AED7F-E53D-4A9E-A79D-E1E8DA9550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9DF0216-B082-4897-994F-18C1D5DA675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5D90720D-9FF2-4641-8C23-94091FE544CA}"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Diapositive de titre">
    <p:bg>
      <p:bgPr>
        <a:gradFill rotWithShape="0">
          <a:gsLst>
            <a:gs pos="0">
              <a:srgbClr val="FFFFFF"/>
            </a:gs>
            <a:gs pos="100000">
              <a:schemeClr val="bg1"/>
            </a:gs>
          </a:gsLst>
          <a:lin ang="5400000" scaled="1"/>
        </a:gradFill>
        <a:effectLst/>
      </p:bgPr>
    </p:bg>
    <p:spTree>
      <p:nvGrpSpPr>
        <p:cNvPr id="1" name=""/>
        <p:cNvGrpSpPr/>
        <p:nvPr/>
      </p:nvGrpSpPr>
      <p:grpSpPr>
        <a:xfrm>
          <a:off x="0" y="0"/>
          <a:ext cx="0" cy="0"/>
          <a:chOff x="0" y="0"/>
          <a:chExt cx="0" cy="0"/>
        </a:xfrm>
      </p:grpSpPr>
      <p:sp>
        <p:nvSpPr>
          <p:cNvPr id="3111" name="Freeform 39"/>
          <p:cNvSpPr>
            <a:spLocks/>
          </p:cNvSpPr>
          <p:nvPr/>
        </p:nvSpPr>
        <p:spPr bwMode="gray">
          <a:xfrm>
            <a:off x="3175" y="6346825"/>
            <a:ext cx="9131300" cy="511175"/>
          </a:xfrm>
          <a:custGeom>
            <a:avLst/>
            <a:gdLst/>
            <a:ahLst/>
            <a:cxnLst>
              <a:cxn ang="0">
                <a:pos x="5745" y="9"/>
              </a:cxn>
              <a:cxn ang="0">
                <a:pos x="2449" y="8"/>
              </a:cxn>
              <a:cxn ang="0">
                <a:pos x="2347" y="14"/>
              </a:cxn>
              <a:cxn ang="0">
                <a:pos x="2174" y="93"/>
              </a:cxn>
              <a:cxn ang="0">
                <a:pos x="2046" y="127"/>
              </a:cxn>
              <a:cxn ang="0">
                <a:pos x="0" y="119"/>
              </a:cxn>
              <a:cxn ang="0">
                <a:pos x="0" y="444"/>
              </a:cxn>
              <a:cxn ang="0">
                <a:pos x="3601" y="444"/>
              </a:cxn>
              <a:cxn ang="0">
                <a:pos x="3672" y="424"/>
              </a:cxn>
              <a:cxn ang="0">
                <a:pos x="3883" y="331"/>
              </a:cxn>
              <a:cxn ang="0">
                <a:pos x="3985" y="325"/>
              </a:cxn>
              <a:cxn ang="0">
                <a:pos x="5752" y="325"/>
              </a:cxn>
              <a:cxn ang="0">
                <a:pos x="5745" y="9"/>
              </a:cxn>
            </a:cxnLst>
            <a:rect l="0" t="0" r="r" b="b"/>
            <a:pathLst>
              <a:path w="5752" h="444">
                <a:moveTo>
                  <a:pt x="5745" y="9"/>
                </a:moveTo>
                <a:lnTo>
                  <a:pt x="2449" y="8"/>
                </a:lnTo>
                <a:cubicBezTo>
                  <a:pt x="2309" y="8"/>
                  <a:pt x="2404" y="0"/>
                  <a:pt x="2347" y="14"/>
                </a:cubicBezTo>
                <a:lnTo>
                  <a:pt x="2174" y="93"/>
                </a:lnTo>
                <a:cubicBezTo>
                  <a:pt x="2124" y="112"/>
                  <a:pt x="2142" y="120"/>
                  <a:pt x="2046" y="127"/>
                </a:cubicBezTo>
                <a:cubicBezTo>
                  <a:pt x="1076" y="125"/>
                  <a:pt x="0" y="119"/>
                  <a:pt x="0" y="119"/>
                </a:cubicBezTo>
                <a:lnTo>
                  <a:pt x="0" y="444"/>
                </a:lnTo>
                <a:lnTo>
                  <a:pt x="3601" y="444"/>
                </a:lnTo>
                <a:lnTo>
                  <a:pt x="3672" y="424"/>
                </a:lnTo>
                <a:lnTo>
                  <a:pt x="3883" y="331"/>
                </a:lnTo>
                <a:lnTo>
                  <a:pt x="3985" y="325"/>
                </a:lnTo>
                <a:lnTo>
                  <a:pt x="5752" y="325"/>
                </a:lnTo>
                <a:lnTo>
                  <a:pt x="5745" y="9"/>
                </a:lnTo>
                <a:close/>
              </a:path>
            </a:pathLst>
          </a:custGeom>
          <a:solidFill>
            <a:srgbClr val="FFFFFF">
              <a:alpha val="50000"/>
            </a:srgbClr>
          </a:solidFill>
          <a:ln w="9525">
            <a:noFill/>
            <a:round/>
            <a:headEnd/>
            <a:tailEnd/>
          </a:ln>
          <a:effectLst/>
        </p:spPr>
        <p:txBody>
          <a:bodyPr/>
          <a:lstStyle/>
          <a:p>
            <a:endParaRPr lang="fr-FR"/>
          </a:p>
        </p:txBody>
      </p:sp>
      <p:sp>
        <p:nvSpPr>
          <p:cNvPr id="3100" name="Freeform 28"/>
          <p:cNvSpPr>
            <a:spLocks/>
          </p:cNvSpPr>
          <p:nvPr/>
        </p:nvSpPr>
        <p:spPr bwMode="gray">
          <a:xfrm>
            <a:off x="0" y="0"/>
            <a:ext cx="9155113" cy="4333875"/>
          </a:xfrm>
          <a:custGeom>
            <a:avLst/>
            <a:gdLst/>
            <a:ahLst/>
            <a:cxnLst>
              <a:cxn ang="0">
                <a:pos x="8" y="2730"/>
              </a:cxn>
              <a:cxn ang="0">
                <a:pos x="3040" y="2726"/>
              </a:cxn>
              <a:cxn ang="0">
                <a:pos x="3347" y="2630"/>
              </a:cxn>
              <a:cxn ang="0">
                <a:pos x="3795" y="2170"/>
              </a:cxn>
              <a:cxn ang="0">
                <a:pos x="4115" y="2080"/>
              </a:cxn>
              <a:cxn ang="0">
                <a:pos x="5760" y="2093"/>
              </a:cxn>
              <a:cxn ang="0">
                <a:pos x="5767" y="0"/>
              </a:cxn>
              <a:cxn ang="0">
                <a:pos x="0" y="1"/>
              </a:cxn>
              <a:cxn ang="0">
                <a:pos x="8" y="2730"/>
              </a:cxn>
            </a:cxnLst>
            <a:rect l="0" t="0" r="r" b="b"/>
            <a:pathLst>
              <a:path w="5767" h="2730">
                <a:moveTo>
                  <a:pt x="8" y="2730"/>
                </a:moveTo>
                <a:lnTo>
                  <a:pt x="3040" y="2726"/>
                </a:lnTo>
                <a:cubicBezTo>
                  <a:pt x="3181" y="2726"/>
                  <a:pt x="3224" y="2728"/>
                  <a:pt x="3347" y="2630"/>
                </a:cubicBezTo>
                <a:lnTo>
                  <a:pt x="3795" y="2170"/>
                </a:lnTo>
                <a:cubicBezTo>
                  <a:pt x="3923" y="2078"/>
                  <a:pt x="3942" y="2074"/>
                  <a:pt x="4115" y="2080"/>
                </a:cubicBezTo>
                <a:lnTo>
                  <a:pt x="5760" y="2093"/>
                </a:lnTo>
                <a:lnTo>
                  <a:pt x="5767" y="0"/>
                </a:lnTo>
                <a:lnTo>
                  <a:pt x="0" y="1"/>
                </a:lnTo>
                <a:lnTo>
                  <a:pt x="8" y="2730"/>
                </a:lnTo>
                <a:close/>
              </a:path>
            </a:pathLst>
          </a:custGeom>
          <a:gradFill rotWithShape="1">
            <a:gsLst>
              <a:gs pos="0">
                <a:schemeClr val="bg1">
                  <a:gamma/>
                  <a:tint val="0"/>
                  <a:invGamma/>
                </a:schemeClr>
              </a:gs>
              <a:gs pos="100000">
                <a:schemeClr val="bg1">
                  <a:alpha val="89999"/>
                </a:schemeClr>
              </a:gs>
            </a:gsLst>
            <a:lin ang="0" scaled="1"/>
          </a:gradFill>
          <a:ln w="9525">
            <a:noFill/>
            <a:round/>
            <a:headEnd/>
            <a:tailEnd/>
          </a:ln>
          <a:effectLst/>
        </p:spPr>
        <p:txBody>
          <a:bodyPr/>
          <a:lstStyle/>
          <a:p>
            <a:endParaRPr lang="fr-FR"/>
          </a:p>
        </p:txBody>
      </p:sp>
      <p:sp>
        <p:nvSpPr>
          <p:cNvPr id="3089" name="Rectangle 17"/>
          <p:cNvSpPr>
            <a:spLocks noGrp="1" noChangeArrowheads="1"/>
          </p:cNvSpPr>
          <p:nvPr>
            <p:ph type="dt" sz="half" idx="2"/>
          </p:nvPr>
        </p:nvSpPr>
        <p:spPr>
          <a:xfrm>
            <a:off x="762000" y="6477000"/>
            <a:ext cx="2133600" cy="247650"/>
          </a:xfrm>
        </p:spPr>
        <p:txBody>
          <a:bodyPr/>
          <a:lstStyle>
            <a:lvl1pPr>
              <a:defRPr/>
            </a:lvl1pPr>
          </a:lstStyle>
          <a:p>
            <a:r>
              <a:rPr lang="en-US" dirty="0" smtClean="0"/>
              <a:t>15/10/2015</a:t>
            </a:r>
            <a:endParaRPr lang="en-US" dirty="0"/>
          </a:p>
        </p:txBody>
      </p:sp>
      <p:sp>
        <p:nvSpPr>
          <p:cNvPr id="3087" name="Rectangle 15"/>
          <p:cNvSpPr>
            <a:spLocks noGrp="1" noChangeArrowheads="1"/>
          </p:cNvSpPr>
          <p:nvPr>
            <p:ph type="ctrTitle"/>
          </p:nvPr>
        </p:nvSpPr>
        <p:spPr>
          <a:xfrm>
            <a:off x="228600" y="1828800"/>
            <a:ext cx="5486400" cy="1470025"/>
          </a:xfrm>
        </p:spPr>
        <p:txBody>
          <a:bodyPr/>
          <a:lstStyle>
            <a:lvl1pPr>
              <a:defRPr sz="4400">
                <a:solidFill>
                  <a:schemeClr val="tx1"/>
                </a:solidFill>
              </a:defRPr>
            </a:lvl1pPr>
          </a:lstStyle>
          <a:p>
            <a:r>
              <a:rPr lang="fr-FR" smtClean="0"/>
              <a:t>Cliquez pour modifier le style du titre</a:t>
            </a:r>
            <a:endParaRPr lang="en-US"/>
          </a:p>
        </p:txBody>
      </p:sp>
      <p:sp>
        <p:nvSpPr>
          <p:cNvPr id="3090" name="Rectangle 18"/>
          <p:cNvSpPr>
            <a:spLocks noGrp="1" noChangeArrowheads="1"/>
          </p:cNvSpPr>
          <p:nvPr>
            <p:ph type="ftr" sz="quarter" idx="3"/>
          </p:nvPr>
        </p:nvSpPr>
        <p:spPr>
          <a:xfrm>
            <a:off x="3048000" y="6477000"/>
            <a:ext cx="3276600" cy="247650"/>
          </a:xfrm>
        </p:spPr>
        <p:txBody>
          <a:bodyPr/>
          <a:lstStyle>
            <a:lvl1pPr algn="l">
              <a:defRPr/>
            </a:lvl1p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11"/>
                                        </p:tgtEl>
                                        <p:attrNameLst>
                                          <p:attrName>style.visibility</p:attrName>
                                        </p:attrNameLst>
                                      </p:cBhvr>
                                      <p:to>
                                        <p:strVal val="visible"/>
                                      </p:to>
                                    </p:set>
                                    <p:animEffect transition="in" filter="wipe(right)">
                                      <p:cBhvr>
                                        <p:cTn id="7" dur="500"/>
                                        <p:tgtEl>
                                          <p:spTgt spid="3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1" grpId="0" animBg="1"/>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2_Diapositive de titre">
    <p:bg>
      <p:bgPr>
        <a:gradFill rotWithShape="0">
          <a:gsLst>
            <a:gs pos="0">
              <a:srgbClr val="FFFFFF"/>
            </a:gs>
            <a:gs pos="100000">
              <a:schemeClr val="bg1"/>
            </a:gs>
          </a:gsLst>
          <a:lin ang="5400000" scaled="1"/>
        </a:gradFill>
        <a:effectLst/>
      </p:bgPr>
    </p:bg>
    <p:spTree>
      <p:nvGrpSpPr>
        <p:cNvPr id="1" name=""/>
        <p:cNvGrpSpPr/>
        <p:nvPr/>
      </p:nvGrpSpPr>
      <p:grpSpPr>
        <a:xfrm>
          <a:off x="0" y="0"/>
          <a:ext cx="0" cy="0"/>
          <a:chOff x="0" y="0"/>
          <a:chExt cx="0" cy="0"/>
        </a:xfrm>
      </p:grpSpPr>
      <p:sp>
        <p:nvSpPr>
          <p:cNvPr id="3111" name="Freeform 39"/>
          <p:cNvSpPr>
            <a:spLocks/>
          </p:cNvSpPr>
          <p:nvPr/>
        </p:nvSpPr>
        <p:spPr bwMode="gray">
          <a:xfrm>
            <a:off x="3175" y="6346825"/>
            <a:ext cx="9131300" cy="511175"/>
          </a:xfrm>
          <a:custGeom>
            <a:avLst/>
            <a:gdLst/>
            <a:ahLst/>
            <a:cxnLst>
              <a:cxn ang="0">
                <a:pos x="5745" y="9"/>
              </a:cxn>
              <a:cxn ang="0">
                <a:pos x="2449" y="8"/>
              </a:cxn>
              <a:cxn ang="0">
                <a:pos x="2347" y="14"/>
              </a:cxn>
              <a:cxn ang="0">
                <a:pos x="2174" y="93"/>
              </a:cxn>
              <a:cxn ang="0">
                <a:pos x="2046" y="127"/>
              </a:cxn>
              <a:cxn ang="0">
                <a:pos x="0" y="119"/>
              </a:cxn>
              <a:cxn ang="0">
                <a:pos x="0" y="444"/>
              </a:cxn>
              <a:cxn ang="0">
                <a:pos x="3601" y="444"/>
              </a:cxn>
              <a:cxn ang="0">
                <a:pos x="3672" y="424"/>
              </a:cxn>
              <a:cxn ang="0">
                <a:pos x="3883" y="331"/>
              </a:cxn>
              <a:cxn ang="0">
                <a:pos x="3985" y="325"/>
              </a:cxn>
              <a:cxn ang="0">
                <a:pos x="5752" y="325"/>
              </a:cxn>
              <a:cxn ang="0">
                <a:pos x="5745" y="9"/>
              </a:cxn>
            </a:cxnLst>
            <a:rect l="0" t="0" r="r" b="b"/>
            <a:pathLst>
              <a:path w="5752" h="444">
                <a:moveTo>
                  <a:pt x="5745" y="9"/>
                </a:moveTo>
                <a:lnTo>
                  <a:pt x="2449" y="8"/>
                </a:lnTo>
                <a:cubicBezTo>
                  <a:pt x="2309" y="8"/>
                  <a:pt x="2404" y="0"/>
                  <a:pt x="2347" y="14"/>
                </a:cubicBezTo>
                <a:lnTo>
                  <a:pt x="2174" y="93"/>
                </a:lnTo>
                <a:cubicBezTo>
                  <a:pt x="2124" y="112"/>
                  <a:pt x="2142" y="120"/>
                  <a:pt x="2046" y="127"/>
                </a:cubicBezTo>
                <a:cubicBezTo>
                  <a:pt x="1076" y="125"/>
                  <a:pt x="0" y="119"/>
                  <a:pt x="0" y="119"/>
                </a:cubicBezTo>
                <a:lnTo>
                  <a:pt x="0" y="444"/>
                </a:lnTo>
                <a:lnTo>
                  <a:pt x="3601" y="444"/>
                </a:lnTo>
                <a:lnTo>
                  <a:pt x="3672" y="424"/>
                </a:lnTo>
                <a:lnTo>
                  <a:pt x="3883" y="331"/>
                </a:lnTo>
                <a:lnTo>
                  <a:pt x="3985" y="325"/>
                </a:lnTo>
                <a:lnTo>
                  <a:pt x="5752" y="325"/>
                </a:lnTo>
                <a:lnTo>
                  <a:pt x="5745" y="9"/>
                </a:lnTo>
                <a:close/>
              </a:path>
            </a:pathLst>
          </a:custGeom>
          <a:solidFill>
            <a:srgbClr val="FFFFFF">
              <a:alpha val="50000"/>
            </a:srgbClr>
          </a:solidFill>
          <a:ln w="9525">
            <a:noFill/>
            <a:round/>
            <a:headEnd/>
            <a:tailEnd/>
          </a:ln>
          <a:effectLst/>
        </p:spPr>
        <p:txBody>
          <a:bodyPr/>
          <a:lstStyle/>
          <a:p>
            <a:endParaRPr lang="fr-FR"/>
          </a:p>
        </p:txBody>
      </p:sp>
      <p:sp>
        <p:nvSpPr>
          <p:cNvPr id="3100" name="Freeform 28"/>
          <p:cNvSpPr>
            <a:spLocks/>
          </p:cNvSpPr>
          <p:nvPr/>
        </p:nvSpPr>
        <p:spPr bwMode="gray">
          <a:xfrm>
            <a:off x="0" y="0"/>
            <a:ext cx="9155113" cy="4333875"/>
          </a:xfrm>
          <a:custGeom>
            <a:avLst/>
            <a:gdLst/>
            <a:ahLst/>
            <a:cxnLst>
              <a:cxn ang="0">
                <a:pos x="8" y="2730"/>
              </a:cxn>
              <a:cxn ang="0">
                <a:pos x="3040" y="2726"/>
              </a:cxn>
              <a:cxn ang="0">
                <a:pos x="3347" y="2630"/>
              </a:cxn>
              <a:cxn ang="0">
                <a:pos x="3795" y="2170"/>
              </a:cxn>
              <a:cxn ang="0">
                <a:pos x="4115" y="2080"/>
              </a:cxn>
              <a:cxn ang="0">
                <a:pos x="5760" y="2093"/>
              </a:cxn>
              <a:cxn ang="0">
                <a:pos x="5767" y="0"/>
              </a:cxn>
              <a:cxn ang="0">
                <a:pos x="0" y="1"/>
              </a:cxn>
              <a:cxn ang="0">
                <a:pos x="8" y="2730"/>
              </a:cxn>
            </a:cxnLst>
            <a:rect l="0" t="0" r="r" b="b"/>
            <a:pathLst>
              <a:path w="5767" h="2730">
                <a:moveTo>
                  <a:pt x="8" y="2730"/>
                </a:moveTo>
                <a:lnTo>
                  <a:pt x="3040" y="2726"/>
                </a:lnTo>
                <a:cubicBezTo>
                  <a:pt x="3181" y="2726"/>
                  <a:pt x="3224" y="2728"/>
                  <a:pt x="3347" y="2630"/>
                </a:cubicBezTo>
                <a:lnTo>
                  <a:pt x="3795" y="2170"/>
                </a:lnTo>
                <a:cubicBezTo>
                  <a:pt x="3923" y="2078"/>
                  <a:pt x="3942" y="2074"/>
                  <a:pt x="4115" y="2080"/>
                </a:cubicBezTo>
                <a:lnTo>
                  <a:pt x="5760" y="2093"/>
                </a:lnTo>
                <a:lnTo>
                  <a:pt x="5767" y="0"/>
                </a:lnTo>
                <a:lnTo>
                  <a:pt x="0" y="1"/>
                </a:lnTo>
                <a:lnTo>
                  <a:pt x="8" y="2730"/>
                </a:lnTo>
                <a:close/>
              </a:path>
            </a:pathLst>
          </a:custGeom>
          <a:gradFill rotWithShape="1">
            <a:gsLst>
              <a:gs pos="0">
                <a:schemeClr val="bg1">
                  <a:gamma/>
                  <a:tint val="0"/>
                  <a:invGamma/>
                </a:schemeClr>
              </a:gs>
              <a:gs pos="100000">
                <a:schemeClr val="bg1">
                  <a:alpha val="89999"/>
                </a:schemeClr>
              </a:gs>
            </a:gsLst>
            <a:lin ang="0" scaled="1"/>
          </a:gradFill>
          <a:ln w="9525">
            <a:noFill/>
            <a:round/>
            <a:headEnd/>
            <a:tailEnd/>
          </a:ln>
          <a:effectLst/>
        </p:spPr>
        <p:txBody>
          <a:bodyPr/>
          <a:lstStyle/>
          <a:p>
            <a:endParaRPr lang="fr-FR"/>
          </a:p>
        </p:txBody>
      </p:sp>
      <p:sp>
        <p:nvSpPr>
          <p:cNvPr id="3089" name="Rectangle 17"/>
          <p:cNvSpPr>
            <a:spLocks noGrp="1" noChangeArrowheads="1"/>
          </p:cNvSpPr>
          <p:nvPr>
            <p:ph type="dt" sz="half" idx="2"/>
          </p:nvPr>
        </p:nvSpPr>
        <p:spPr>
          <a:xfrm>
            <a:off x="762000" y="6477000"/>
            <a:ext cx="2133600" cy="247650"/>
          </a:xfrm>
        </p:spPr>
        <p:txBody>
          <a:bodyPr/>
          <a:lstStyle>
            <a:lvl1pPr>
              <a:defRPr/>
            </a:lvl1pPr>
          </a:lstStyle>
          <a:p>
            <a:r>
              <a:rPr lang="en-US" dirty="0" smtClean="0"/>
              <a:t>15/10/2015</a:t>
            </a:r>
            <a:endParaRPr lang="en-US" dirty="0"/>
          </a:p>
        </p:txBody>
      </p:sp>
      <p:sp>
        <p:nvSpPr>
          <p:cNvPr id="3087" name="Rectangle 15"/>
          <p:cNvSpPr>
            <a:spLocks noGrp="1" noChangeArrowheads="1"/>
          </p:cNvSpPr>
          <p:nvPr>
            <p:ph type="ctrTitle"/>
          </p:nvPr>
        </p:nvSpPr>
        <p:spPr>
          <a:xfrm>
            <a:off x="228600" y="1828800"/>
            <a:ext cx="5486400" cy="1470025"/>
          </a:xfrm>
        </p:spPr>
        <p:txBody>
          <a:bodyPr/>
          <a:lstStyle>
            <a:lvl1pPr>
              <a:defRPr sz="4400">
                <a:solidFill>
                  <a:schemeClr val="tx1"/>
                </a:solidFill>
              </a:defRPr>
            </a:lvl1pPr>
          </a:lstStyle>
          <a:p>
            <a:r>
              <a:rPr lang="fr-FR" smtClean="0"/>
              <a:t>Cliquez pour modifier le style du titre</a:t>
            </a:r>
            <a:endParaRPr lang="en-US"/>
          </a:p>
        </p:txBody>
      </p:sp>
      <p:sp>
        <p:nvSpPr>
          <p:cNvPr id="3090" name="Rectangle 18"/>
          <p:cNvSpPr>
            <a:spLocks noGrp="1" noChangeArrowheads="1"/>
          </p:cNvSpPr>
          <p:nvPr>
            <p:ph type="ftr" sz="quarter" idx="3"/>
          </p:nvPr>
        </p:nvSpPr>
        <p:spPr>
          <a:xfrm>
            <a:off x="3048000" y="6477000"/>
            <a:ext cx="3276600" cy="247650"/>
          </a:xfrm>
        </p:spPr>
        <p:txBody>
          <a:bodyPr/>
          <a:lstStyle>
            <a:lvl1pPr algn="l">
              <a:defRPr/>
            </a:lvl1pPr>
          </a:lstStyle>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3111"/>
                                        </p:tgtEl>
                                        <p:attrNameLst>
                                          <p:attrName>style.visibility</p:attrName>
                                        </p:attrNameLst>
                                      </p:cBhvr>
                                      <p:to>
                                        <p:strVal val="visible"/>
                                      </p:to>
                                    </p:set>
                                    <p:animEffect transition="in" filter="wipe(right)">
                                      <p:cBhvr>
                                        <p:cTn id="7" dur="500"/>
                                        <p:tgtEl>
                                          <p:spTgt spid="31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11"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Cliquez pour modifier le style du titre</a:t>
            </a:r>
            <a:endParaRPr lang="fr-FR" dirty="0"/>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629EC6AC-50AF-45D1-B904-93ACB68454E8}"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B6F489A6-EEC3-43DE-A3CC-7908908EBFF3}"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8F516870-71D5-4452-B333-7D5C56A6CBD1}"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7AD82A82-620E-4B9E-B39E-9D5008FFFDD4}"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0A414B9F-9C96-4533-887F-6453624F5010}"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BA8C1E9C-CDB0-4176-ADF9-5DEB2E3A2167}"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C9FD5E3D-BCE7-4478-B946-9DFB9170494E}"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3CEDEE57-3D6C-4200-A686-B6654611E2C9}" type="slidenum">
              <a:rPr lang="en-US" smtClean="0"/>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AED7F-E53D-4A9E-A79D-E1E8DA9550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7" r:id="rId3"/>
    <p:sldLayoutId id="2147483668" r:id="rId4"/>
    <p:sldLayoutId id="2147483669" r:id="rId5"/>
    <p:sldLayoutId id="2147483670" r:id="rId6"/>
    <p:sldLayoutId id="2147483671" r:id="rId7"/>
    <p:sldLayoutId id="2147483672" r:id="rId8"/>
    <p:sldLayoutId id="2147483673" r:id="rId9"/>
    <p:sldLayoutId id="2147483674" r:id="rId10"/>
    <p:sldLayoutId id="2147483675" r:id="rId11"/>
    <p:sldLayoutId id="2147483676" r:id="rId12"/>
    <p:sldLayoutId id="2147483680" r:id="rId1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z.elouazzanitouhami@hcp.ma"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a:xfrm>
            <a:off x="395536" y="1997968"/>
            <a:ext cx="8229600" cy="1143000"/>
          </a:xfrm>
          <a:effectLst>
            <a:glow rad="63500">
              <a:schemeClr val="accent1">
                <a:satMod val="175000"/>
                <a:alpha val="40000"/>
              </a:schemeClr>
            </a:glow>
          </a:effectLst>
        </p:spPr>
        <p:style>
          <a:lnRef idx="2">
            <a:schemeClr val="accent1"/>
          </a:lnRef>
          <a:fillRef idx="1">
            <a:schemeClr val="lt1"/>
          </a:fillRef>
          <a:effectRef idx="0">
            <a:schemeClr val="accent1"/>
          </a:effectRef>
          <a:fontRef idx="minor">
            <a:schemeClr val="dk1"/>
          </a:fontRef>
        </p:style>
        <p:txBody>
          <a:bodyPr>
            <a:normAutofit fontScale="90000"/>
          </a:bodyPr>
          <a:lstStyle/>
          <a:p>
            <a:pPr algn="l"/>
            <a:r>
              <a:rPr lang="en-US" sz="3200" dirty="0" smtClean="0">
                <a:solidFill>
                  <a:schemeClr val="tx2"/>
                </a:solidFill>
                <a:latin typeface="Times New Roman" pitchFamily="18" charset="0"/>
                <a:cs typeface="Times New Roman" pitchFamily="18" charset="0"/>
              </a:rPr>
              <a:t>MOROCCAN</a:t>
            </a:r>
            <a:r>
              <a:rPr lang="en-US" sz="3200" b="0" dirty="0" smtClean="0">
                <a:latin typeface="Times New Roman" pitchFamily="18" charset="0"/>
                <a:cs typeface="Times New Roman" pitchFamily="18" charset="0"/>
              </a:rPr>
              <a:t> </a:t>
            </a:r>
            <a:r>
              <a:rPr lang="en-US" sz="3200" dirty="0" smtClean="0">
                <a:solidFill>
                  <a:schemeClr val="tx2"/>
                </a:solidFill>
                <a:latin typeface="Times New Roman" pitchFamily="18" charset="0"/>
                <a:cs typeface="Times New Roman" pitchFamily="18" charset="0"/>
              </a:rPr>
              <a:t>EXPERIENCE ON DISABILITY STATISTICS </a:t>
            </a:r>
            <a:r>
              <a:rPr lang="en-US" sz="2400" dirty="0" smtClean="0">
                <a:solidFill>
                  <a:schemeClr val="tx2"/>
                </a:solidFill>
                <a:latin typeface="Times New Roman" pitchFamily="18" charset="0"/>
                <a:cs typeface="Times New Roman" pitchFamily="18" charset="0"/>
              </a:rPr>
              <a:t/>
            </a:r>
            <a:br>
              <a:rPr lang="en-US" sz="2400" dirty="0" smtClean="0">
                <a:solidFill>
                  <a:schemeClr val="tx2"/>
                </a:solidFill>
                <a:latin typeface="Times New Roman" pitchFamily="18" charset="0"/>
                <a:cs typeface="Times New Roman" pitchFamily="18" charset="0"/>
              </a:rPr>
            </a:br>
            <a:endParaRPr lang="en-US" sz="2400" dirty="0">
              <a:solidFill>
                <a:schemeClr val="tx2"/>
              </a:solidFill>
              <a:latin typeface="Times New Roman" pitchFamily="18" charset="0"/>
              <a:cs typeface="Times New Roman" pitchFamily="18" charset="0"/>
            </a:endParaRPr>
          </a:p>
        </p:txBody>
      </p:sp>
      <p:sp>
        <p:nvSpPr>
          <p:cNvPr id="8" name="Content Placeholder 7"/>
          <p:cNvSpPr>
            <a:spLocks noGrp="1"/>
          </p:cNvSpPr>
          <p:nvPr>
            <p:ph sz="half" idx="1"/>
          </p:nvPr>
        </p:nvSpPr>
        <p:spPr>
          <a:xfrm>
            <a:off x="323528" y="664096"/>
            <a:ext cx="8075240" cy="1612776"/>
          </a:xfrm>
        </p:spPr>
        <p:txBody>
          <a:bodyPr numCol="1">
            <a:normAutofit fontScale="77500" lnSpcReduction="20000"/>
          </a:bodyPr>
          <a:lstStyle/>
          <a:p>
            <a:pPr marL="0" lvl="0" indent="0" algn="ctr" fontAlgn="base">
              <a:spcBef>
                <a:spcPct val="0"/>
              </a:spcBef>
              <a:spcAft>
                <a:spcPct val="0"/>
              </a:spcAft>
              <a:buNone/>
            </a:pPr>
            <a:r>
              <a:rPr lang="fr-FR" sz="2600" dirty="0">
                <a:solidFill>
                  <a:prstClr val="black"/>
                </a:solidFill>
                <a:latin typeface="Times New Roman" pitchFamily="18" charset="0"/>
                <a:cs typeface="Times New Roman" pitchFamily="18" charset="0"/>
              </a:rPr>
              <a:t>THE KINGDOM OF MOROCCO</a:t>
            </a:r>
          </a:p>
          <a:p>
            <a:pPr marL="0" lvl="0" indent="0" algn="ctr" fontAlgn="base">
              <a:spcBef>
                <a:spcPct val="0"/>
              </a:spcBef>
              <a:spcAft>
                <a:spcPct val="0"/>
              </a:spcAft>
              <a:buNone/>
            </a:pPr>
            <a:r>
              <a:rPr lang="fr-FR" sz="2600" dirty="0">
                <a:solidFill>
                  <a:prstClr val="black"/>
                </a:solidFill>
                <a:latin typeface="Times New Roman" pitchFamily="18" charset="0"/>
                <a:cs typeface="Times New Roman" pitchFamily="18" charset="0"/>
              </a:rPr>
              <a:t>HIGH COMMISSION OF </a:t>
            </a:r>
            <a:r>
              <a:rPr lang="fr-FR" sz="2600" dirty="0" smtClean="0">
                <a:solidFill>
                  <a:prstClr val="black"/>
                </a:solidFill>
                <a:latin typeface="Times New Roman" pitchFamily="18" charset="0"/>
                <a:cs typeface="Times New Roman" pitchFamily="18" charset="0"/>
              </a:rPr>
              <a:t>PLANNING</a:t>
            </a:r>
            <a:endParaRPr lang="fr-FR" sz="1800" dirty="0">
              <a:solidFill>
                <a:prstClr val="black"/>
              </a:solidFill>
              <a:latin typeface="Times New Roman" pitchFamily="18" charset="0"/>
              <a:cs typeface="Times New Roman" pitchFamily="18" charset="0"/>
            </a:endParaRPr>
          </a:p>
          <a:p>
            <a:pPr marL="0" lvl="0" indent="0" algn="ctr" fontAlgn="base">
              <a:spcBef>
                <a:spcPct val="0"/>
              </a:spcBef>
              <a:spcAft>
                <a:spcPct val="0"/>
              </a:spcAft>
              <a:buNone/>
            </a:pPr>
            <a:endParaRPr lang="fr-FR" sz="1800" dirty="0" smtClean="0">
              <a:solidFill>
                <a:prstClr val="black"/>
              </a:solidFill>
              <a:latin typeface="Times New Roman" pitchFamily="18" charset="0"/>
              <a:cs typeface="Times New Roman" pitchFamily="18" charset="0"/>
            </a:endParaRPr>
          </a:p>
          <a:p>
            <a:pPr marL="0" lvl="0" indent="0" algn="ctr" fontAlgn="base">
              <a:spcBef>
                <a:spcPct val="0"/>
              </a:spcBef>
              <a:spcAft>
                <a:spcPct val="0"/>
              </a:spcAft>
              <a:buNone/>
            </a:pPr>
            <a:endParaRPr lang="fr-FR" sz="1800" dirty="0">
              <a:solidFill>
                <a:prstClr val="black"/>
              </a:solidFill>
              <a:latin typeface="Times New Roman" pitchFamily="18" charset="0"/>
              <a:cs typeface="Times New Roman" pitchFamily="18" charset="0"/>
            </a:endParaRPr>
          </a:p>
          <a:p>
            <a:pPr marL="0" lvl="0" indent="0" algn="ctr" fontAlgn="base">
              <a:spcBef>
                <a:spcPct val="0"/>
              </a:spcBef>
              <a:spcAft>
                <a:spcPct val="0"/>
              </a:spcAft>
              <a:buNone/>
            </a:pPr>
            <a:endParaRPr lang="fr-FR" sz="1800" dirty="0" smtClean="0">
              <a:solidFill>
                <a:prstClr val="black"/>
              </a:solidFill>
              <a:latin typeface="Times New Roman" pitchFamily="18" charset="0"/>
              <a:cs typeface="Times New Roman" pitchFamily="18" charset="0"/>
            </a:endParaRPr>
          </a:p>
          <a:p>
            <a:pPr marL="0" lvl="0" indent="0" algn="ctr" fontAlgn="base">
              <a:spcBef>
                <a:spcPct val="0"/>
              </a:spcBef>
              <a:spcAft>
                <a:spcPct val="0"/>
              </a:spcAft>
              <a:buNone/>
            </a:pPr>
            <a:endParaRPr lang="fr-FR" sz="1800" dirty="0">
              <a:solidFill>
                <a:prstClr val="black"/>
              </a:solidFill>
              <a:latin typeface="Times New Roman" pitchFamily="18" charset="0"/>
              <a:cs typeface="Times New Roman" pitchFamily="18" charset="0"/>
            </a:endParaRPr>
          </a:p>
          <a:p>
            <a:pPr marL="0" lvl="0" indent="0" algn="ctr" fontAlgn="base">
              <a:spcBef>
                <a:spcPct val="0"/>
              </a:spcBef>
              <a:spcAft>
                <a:spcPct val="0"/>
              </a:spcAft>
              <a:buNone/>
            </a:pPr>
            <a:endParaRPr lang="fr-FR" sz="1800" dirty="0" smtClean="0">
              <a:solidFill>
                <a:prstClr val="black"/>
              </a:solidFill>
              <a:latin typeface="Times New Roman" pitchFamily="18" charset="0"/>
              <a:cs typeface="Times New Roman" pitchFamily="18" charset="0"/>
            </a:endParaRPr>
          </a:p>
          <a:p>
            <a:pPr marL="0" lvl="0" indent="0" algn="ctr" fontAlgn="base">
              <a:spcBef>
                <a:spcPct val="0"/>
              </a:spcBef>
              <a:spcAft>
                <a:spcPct val="0"/>
              </a:spcAft>
              <a:buNone/>
            </a:pPr>
            <a:r>
              <a:rPr lang="fr-FR" sz="1800" dirty="0" smtClean="0">
                <a:solidFill>
                  <a:prstClr val="black"/>
                </a:solidFill>
                <a:latin typeface="Times New Roman" pitchFamily="18" charset="0"/>
                <a:cs typeface="Times New Roman" pitchFamily="18" charset="0"/>
              </a:rPr>
              <a:t> </a:t>
            </a:r>
            <a:endParaRPr lang="fr-FR" sz="1800" dirty="0">
              <a:solidFill>
                <a:prstClr val="black"/>
              </a:solidFill>
              <a:latin typeface="Times New Roman" pitchFamily="18" charset="0"/>
              <a:cs typeface="Times New Roman" pitchFamily="18" charset="0"/>
            </a:endParaRPr>
          </a:p>
          <a:p>
            <a:endParaRPr lang="en-US" dirty="0"/>
          </a:p>
        </p:txBody>
      </p:sp>
      <p:sp>
        <p:nvSpPr>
          <p:cNvPr id="12" name="Content Placeholder 11"/>
          <p:cNvSpPr>
            <a:spLocks noGrp="1"/>
          </p:cNvSpPr>
          <p:nvPr>
            <p:ph sz="half" idx="2"/>
          </p:nvPr>
        </p:nvSpPr>
        <p:spPr>
          <a:xfrm>
            <a:off x="395536" y="4221088"/>
            <a:ext cx="8579296" cy="3024336"/>
          </a:xfrm>
        </p:spPr>
        <p:txBody>
          <a:bodyPr numCol="2">
            <a:normAutofit fontScale="77500" lnSpcReduction="20000"/>
          </a:bodyPr>
          <a:lstStyle/>
          <a:p>
            <a:pPr marL="0" lvl="0" indent="0" fontAlgn="base">
              <a:spcBef>
                <a:spcPct val="0"/>
              </a:spcBef>
              <a:spcAft>
                <a:spcPct val="0"/>
              </a:spcAft>
              <a:buNone/>
            </a:pPr>
            <a:r>
              <a:rPr lang="en-US" sz="2300" dirty="0">
                <a:solidFill>
                  <a:prstClr val="black"/>
                </a:solidFill>
                <a:latin typeface="Times New Roman" pitchFamily="18" charset="0"/>
                <a:cs typeface="Times New Roman" pitchFamily="18" charset="0"/>
              </a:rPr>
              <a:t>BY ZINEB EL OUAZZANI </a:t>
            </a:r>
            <a:r>
              <a:rPr lang="en-US" sz="2300" dirty="0" smtClean="0">
                <a:solidFill>
                  <a:prstClr val="black"/>
                </a:solidFill>
                <a:latin typeface="Times New Roman" pitchFamily="18" charset="0"/>
                <a:cs typeface="Times New Roman" pitchFamily="18" charset="0"/>
              </a:rPr>
              <a:t>TOUHAMI</a:t>
            </a:r>
            <a:r>
              <a:rPr lang="en-US" sz="2300" dirty="0">
                <a:solidFill>
                  <a:prstClr val="black"/>
                </a:solidFill>
                <a:latin typeface="Times New Roman" pitchFamily="18" charset="0"/>
                <a:cs typeface="Times New Roman" pitchFamily="18" charset="0"/>
              </a:rPr>
              <a:t/>
            </a:r>
            <a:br>
              <a:rPr lang="en-US" sz="2300" dirty="0">
                <a:solidFill>
                  <a:prstClr val="black"/>
                </a:solidFill>
                <a:latin typeface="Times New Roman" pitchFamily="18" charset="0"/>
                <a:cs typeface="Times New Roman" pitchFamily="18" charset="0"/>
              </a:rPr>
            </a:br>
            <a:r>
              <a:rPr lang="en-US" sz="2300" dirty="0">
                <a:solidFill>
                  <a:prstClr val="black"/>
                </a:solidFill>
                <a:latin typeface="Times New Roman" pitchFamily="18" charset="0"/>
                <a:cs typeface="Times New Roman" pitchFamily="18" charset="0"/>
              </a:rPr>
              <a:t>Statistician Engineer</a:t>
            </a:r>
            <a:br>
              <a:rPr lang="en-US" sz="2300" dirty="0">
                <a:solidFill>
                  <a:prstClr val="black"/>
                </a:solidFill>
                <a:latin typeface="Times New Roman" pitchFamily="18" charset="0"/>
                <a:cs typeface="Times New Roman" pitchFamily="18" charset="0"/>
              </a:rPr>
            </a:br>
            <a:r>
              <a:rPr lang="en-US" sz="2300" dirty="0">
                <a:solidFill>
                  <a:prstClr val="black"/>
                </a:solidFill>
                <a:latin typeface="Times New Roman" pitchFamily="18" charset="0"/>
                <a:cs typeface="Times New Roman" pitchFamily="18" charset="0"/>
              </a:rPr>
              <a:t>Directorate of Statistic</a:t>
            </a:r>
            <a:br>
              <a:rPr lang="en-US" sz="2300" dirty="0">
                <a:solidFill>
                  <a:prstClr val="black"/>
                </a:solidFill>
                <a:latin typeface="Times New Roman" pitchFamily="18" charset="0"/>
                <a:cs typeface="Times New Roman" pitchFamily="18" charset="0"/>
              </a:rPr>
            </a:br>
            <a:r>
              <a:rPr lang="en-US" sz="2300" dirty="0">
                <a:solidFill>
                  <a:prstClr val="black"/>
                </a:solidFill>
                <a:latin typeface="Times New Roman" pitchFamily="18" charset="0"/>
                <a:cs typeface="Times New Roman" pitchFamily="18" charset="0"/>
              </a:rPr>
              <a:t>High Commission of planning </a:t>
            </a:r>
            <a:br>
              <a:rPr lang="en-US" sz="2300" dirty="0">
                <a:solidFill>
                  <a:prstClr val="black"/>
                </a:solidFill>
                <a:latin typeface="Times New Roman" pitchFamily="18" charset="0"/>
                <a:cs typeface="Times New Roman" pitchFamily="18" charset="0"/>
              </a:rPr>
            </a:br>
            <a:r>
              <a:rPr lang="en-US" sz="2300" dirty="0">
                <a:solidFill>
                  <a:prstClr val="black"/>
                </a:solidFill>
                <a:latin typeface="Times New Roman" pitchFamily="18" charset="0"/>
                <a:cs typeface="Times New Roman" pitchFamily="18" charset="0"/>
              </a:rPr>
              <a:t>Morocco</a:t>
            </a:r>
            <a:br>
              <a:rPr lang="en-US" sz="2300" dirty="0">
                <a:solidFill>
                  <a:prstClr val="black"/>
                </a:solidFill>
                <a:latin typeface="Times New Roman" pitchFamily="18" charset="0"/>
                <a:cs typeface="Times New Roman" pitchFamily="18" charset="0"/>
              </a:rPr>
            </a:br>
            <a:r>
              <a:rPr lang="en-US" sz="2300" dirty="0">
                <a:solidFill>
                  <a:prstClr val="black"/>
                </a:solidFill>
                <a:latin typeface="Times New Roman" pitchFamily="18" charset="0"/>
                <a:cs typeface="Times New Roman" pitchFamily="18" charset="0"/>
              </a:rPr>
              <a:t>Email: </a:t>
            </a:r>
            <a:r>
              <a:rPr lang="en-US" sz="2300" dirty="0" smtClean="0">
                <a:solidFill>
                  <a:prstClr val="black"/>
                </a:solidFill>
                <a:latin typeface="Times New Roman" pitchFamily="18" charset="0"/>
                <a:cs typeface="Times New Roman" pitchFamily="18" charset="0"/>
                <a:hlinkClick r:id="rId3"/>
              </a:rPr>
              <a:t>z.elouazzanitouhami@hcp.ma</a:t>
            </a:r>
            <a:endParaRPr lang="en-US" sz="2300" dirty="0" smtClean="0">
              <a:solidFill>
                <a:prstClr val="black"/>
              </a:solidFill>
              <a:latin typeface="Times New Roman" pitchFamily="18" charset="0"/>
              <a:cs typeface="Times New Roman" pitchFamily="18" charset="0"/>
            </a:endParaRPr>
          </a:p>
          <a:p>
            <a:pPr marL="0" lvl="0" indent="0" fontAlgn="base">
              <a:spcBef>
                <a:spcPct val="0"/>
              </a:spcBef>
              <a:spcAft>
                <a:spcPct val="0"/>
              </a:spcAft>
              <a:buNone/>
            </a:pPr>
            <a:endParaRPr lang="en-US" sz="2300" dirty="0">
              <a:solidFill>
                <a:prstClr val="black"/>
              </a:solidFill>
              <a:latin typeface="Times New Roman" pitchFamily="18" charset="0"/>
              <a:cs typeface="Times New Roman" pitchFamily="18" charset="0"/>
            </a:endParaRPr>
          </a:p>
          <a:p>
            <a:pPr marL="0" lvl="0" indent="0" fontAlgn="base">
              <a:spcBef>
                <a:spcPct val="0"/>
              </a:spcBef>
              <a:spcAft>
                <a:spcPct val="0"/>
              </a:spcAft>
              <a:buNone/>
            </a:pPr>
            <a:endParaRPr lang="en-US" sz="2300" dirty="0" smtClean="0">
              <a:solidFill>
                <a:prstClr val="black"/>
              </a:solidFill>
              <a:latin typeface="Times New Roman" pitchFamily="18" charset="0"/>
              <a:cs typeface="Times New Roman" pitchFamily="18" charset="0"/>
            </a:endParaRPr>
          </a:p>
          <a:p>
            <a:pPr marL="0" lvl="0" indent="0" fontAlgn="base">
              <a:spcBef>
                <a:spcPct val="0"/>
              </a:spcBef>
              <a:spcAft>
                <a:spcPct val="0"/>
              </a:spcAft>
              <a:buNone/>
            </a:pPr>
            <a:endParaRPr lang="en-US" sz="2300" dirty="0">
              <a:solidFill>
                <a:prstClr val="black"/>
              </a:solidFill>
              <a:latin typeface="Times New Roman" pitchFamily="18" charset="0"/>
              <a:cs typeface="Times New Roman" pitchFamily="18" charset="0"/>
            </a:endParaRPr>
          </a:p>
          <a:p>
            <a:pPr marL="0" lvl="0" indent="0" fontAlgn="base">
              <a:spcBef>
                <a:spcPct val="0"/>
              </a:spcBef>
              <a:spcAft>
                <a:spcPct val="0"/>
              </a:spcAft>
              <a:buNone/>
            </a:pPr>
            <a:endParaRPr lang="en-US" sz="2300" dirty="0" smtClean="0">
              <a:solidFill>
                <a:prstClr val="black"/>
              </a:solidFill>
              <a:latin typeface="Times New Roman" pitchFamily="18" charset="0"/>
              <a:cs typeface="Times New Roman" pitchFamily="18" charset="0"/>
            </a:endParaRPr>
          </a:p>
          <a:p>
            <a:pPr marL="0" lvl="0" indent="0" fontAlgn="base">
              <a:spcBef>
                <a:spcPct val="0"/>
              </a:spcBef>
              <a:spcAft>
                <a:spcPct val="0"/>
              </a:spcAft>
              <a:buNone/>
            </a:pPr>
            <a:endParaRPr lang="en-US" sz="2300" dirty="0">
              <a:solidFill>
                <a:prstClr val="black"/>
              </a:solidFill>
              <a:latin typeface="Times New Roman" pitchFamily="18" charset="0"/>
              <a:cs typeface="Times New Roman" pitchFamily="18" charset="0"/>
            </a:endParaRPr>
          </a:p>
          <a:p>
            <a:pPr marL="0" lvl="0" indent="0" fontAlgn="base">
              <a:spcBef>
                <a:spcPct val="0"/>
              </a:spcBef>
              <a:spcAft>
                <a:spcPct val="0"/>
              </a:spcAft>
              <a:buNone/>
            </a:pPr>
            <a:endParaRPr lang="en-US" sz="2300" dirty="0">
              <a:solidFill>
                <a:prstClr val="black"/>
              </a:solidFill>
              <a:latin typeface="Times New Roman" pitchFamily="18" charset="0"/>
              <a:cs typeface="Times New Roman" pitchFamily="18" charset="0"/>
            </a:endParaRPr>
          </a:p>
          <a:p>
            <a:pPr marL="0" lvl="0" indent="0" fontAlgn="base">
              <a:spcBef>
                <a:spcPct val="0"/>
              </a:spcBef>
              <a:spcAft>
                <a:spcPct val="0"/>
              </a:spcAft>
              <a:buNone/>
            </a:pPr>
            <a:endParaRPr lang="fr-FR" sz="2300" dirty="0">
              <a:solidFill>
                <a:prstClr val="black"/>
              </a:solidFill>
              <a:latin typeface="Times New Roman" pitchFamily="18" charset="0"/>
              <a:cs typeface="Times New Roman" pitchFamily="18" charset="0"/>
            </a:endParaRPr>
          </a:p>
          <a:p>
            <a:pPr marL="0" lvl="0" indent="347663" fontAlgn="base">
              <a:spcBef>
                <a:spcPct val="0"/>
              </a:spcBef>
              <a:spcAft>
                <a:spcPct val="0"/>
              </a:spcAft>
              <a:buNone/>
            </a:pPr>
            <a:r>
              <a:rPr lang="en-US" sz="2300" dirty="0">
                <a:solidFill>
                  <a:prstClr val="black"/>
                </a:solidFill>
                <a:latin typeface="Times New Roman" pitchFamily="18" charset="0"/>
                <a:cs typeface="Times New Roman" pitchFamily="18" charset="0"/>
              </a:rPr>
              <a:t>15 WASHINGTON GROUP  MEETING</a:t>
            </a:r>
          </a:p>
          <a:p>
            <a:pPr marL="0" lvl="0" indent="347663" fontAlgn="base">
              <a:spcBef>
                <a:spcPct val="0"/>
              </a:spcBef>
              <a:spcAft>
                <a:spcPct val="0"/>
              </a:spcAft>
              <a:buNone/>
            </a:pPr>
            <a:r>
              <a:rPr lang="en-US" sz="2300" dirty="0">
                <a:solidFill>
                  <a:prstClr val="black"/>
                </a:solidFill>
                <a:latin typeface="Times New Roman" pitchFamily="18" charset="0"/>
                <a:cs typeface="Times New Roman" pitchFamily="18" charset="0"/>
              </a:rPr>
              <a:t>COPENHAGEN –DANEMARK</a:t>
            </a:r>
          </a:p>
          <a:p>
            <a:pPr marL="0" lvl="0" indent="347663" fontAlgn="base">
              <a:spcBef>
                <a:spcPct val="0"/>
              </a:spcBef>
              <a:spcAft>
                <a:spcPct val="0"/>
              </a:spcAft>
              <a:buNone/>
            </a:pPr>
            <a:r>
              <a:rPr lang="en-US" sz="2300" dirty="0">
                <a:solidFill>
                  <a:prstClr val="black"/>
                </a:solidFill>
                <a:latin typeface="Times New Roman" pitchFamily="18" charset="0"/>
                <a:cs typeface="Times New Roman" pitchFamily="18" charset="0"/>
              </a:rPr>
              <a:t>27-29 OCTOBER 2015 </a:t>
            </a:r>
            <a:endParaRPr lang="fr-FR" sz="2300" dirty="0">
              <a:solidFill>
                <a:prstClr val="black"/>
              </a:solidFill>
              <a:latin typeface="Times New Roman" pitchFamily="18" charset="0"/>
              <a:cs typeface="Times New Roman" pitchFamily="18" charset="0"/>
            </a:endParaRPr>
          </a:p>
          <a:p>
            <a:endParaRPr lang="en-US" dirty="0"/>
          </a:p>
        </p:txBody>
      </p:sp>
      <p:sp>
        <p:nvSpPr>
          <p:cNvPr id="4" name="Rectangle 3"/>
          <p:cNvSpPr/>
          <p:nvPr/>
        </p:nvSpPr>
        <p:spPr>
          <a:xfrm>
            <a:off x="2928926" y="285728"/>
            <a:ext cx="2928958" cy="9286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000" kern="0" dirty="0">
                <a:solidFill>
                  <a:schemeClr val="tx2"/>
                </a:solidFill>
                <a:latin typeface="Times New Roman" pitchFamily="18" charset="0"/>
                <a:cs typeface="Times New Roman" pitchFamily="18" charset="0"/>
              </a:rPr>
              <a:t>Disability statistics from censuses: disability and marital status</a:t>
            </a:r>
            <a:endParaRPr lang="fr-FR" sz="2000" kern="0" dirty="0">
              <a:solidFill>
                <a:schemeClr val="tx2"/>
              </a:solidFill>
              <a:latin typeface="Times New Roman" pitchFamily="18" charset="0"/>
              <a:cs typeface="Times New Roman" pitchFamily="18" charset="0"/>
            </a:endParaRPr>
          </a:p>
        </p:txBody>
      </p:sp>
      <p:graphicFrame>
        <p:nvGraphicFramePr>
          <p:cNvPr id="5" name="Espace réservé du contenu 4" descr="Bar graph showing disability by marital status in 2014"/>
          <p:cNvGraphicFramePr>
            <a:graphicFrameLocks noGrp="1"/>
          </p:cNvGraphicFramePr>
          <p:nvPr>
            <p:ph idx="1"/>
            <p:extLst>
              <p:ext uri="{D42A27DB-BD31-4B8C-83A1-F6EECF244321}">
                <p14:modId xmlns:p14="http://schemas.microsoft.com/office/powerpoint/2010/main" val="1583844614"/>
              </p:ext>
            </p:extLst>
          </p:nvPr>
        </p:nvGraphicFramePr>
        <p:xfrm>
          <a:off x="251520" y="2132856"/>
          <a:ext cx="4176464" cy="34563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Graphique 6" descr="Bar graph showing disability by marital status in 2004"/>
          <p:cNvGraphicFramePr/>
          <p:nvPr>
            <p:extLst>
              <p:ext uri="{D42A27DB-BD31-4B8C-83A1-F6EECF244321}">
                <p14:modId xmlns:p14="http://schemas.microsoft.com/office/powerpoint/2010/main" val="3144338715"/>
              </p:ext>
            </p:extLst>
          </p:nvPr>
        </p:nvGraphicFramePr>
        <p:xfrm>
          <a:off x="4572000" y="2060848"/>
          <a:ext cx="3960440" cy="3456384"/>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censuses: education  2014</a:t>
            </a:r>
            <a:endParaRPr lang="fr-FR" sz="2400" dirty="0" smtClean="0">
              <a:latin typeface="Times New Roman" pitchFamily="18" charset="0"/>
              <a:cs typeface="Times New Roman" pitchFamily="18" charset="0"/>
            </a:endParaRPr>
          </a:p>
        </p:txBody>
      </p:sp>
      <p:sp>
        <p:nvSpPr>
          <p:cNvPr id="3" name="Espace réservé du contenu 2"/>
          <p:cNvSpPr>
            <a:spLocks noGrp="1"/>
          </p:cNvSpPr>
          <p:nvPr>
            <p:ph idx="1"/>
          </p:nvPr>
        </p:nvSpPr>
        <p:spPr/>
        <p:txBody>
          <a:bodyPr/>
          <a:lstStyle/>
          <a:p>
            <a:r>
              <a:rPr lang="en-US" sz="2000" dirty="0" smtClean="0">
                <a:solidFill>
                  <a:schemeClr val="tx2"/>
                </a:solidFill>
                <a:latin typeface="Times New Roman" pitchFamily="18" charset="0"/>
                <a:cs typeface="Times New Roman" pitchFamily="18" charset="0"/>
              </a:rPr>
              <a:t>About 73 % of disabled are without any school level, 15% reached the primary school level, 8.5% secondary level and 1.5% attained the higher level.</a:t>
            </a:r>
          </a:p>
          <a:p>
            <a:r>
              <a:rPr lang="en-US" sz="2000" dirty="0" smtClean="0">
                <a:solidFill>
                  <a:schemeClr val="tx2"/>
                </a:solidFill>
                <a:latin typeface="Times New Roman" pitchFamily="18" charset="0"/>
                <a:cs typeface="Times New Roman" pitchFamily="18" charset="0"/>
              </a:rPr>
              <a:t>More much efforts should be done to enlarge </a:t>
            </a:r>
            <a:r>
              <a:rPr lang="en-US" sz="2000" dirty="0">
                <a:solidFill>
                  <a:schemeClr val="tx2"/>
                </a:solidFill>
                <a:latin typeface="Times New Roman" pitchFamily="18" charset="0"/>
                <a:cs typeface="Times New Roman" pitchFamily="18" charset="0"/>
              </a:rPr>
              <a:t>educational opportunities for persons with disabilities</a:t>
            </a:r>
          </a:p>
        </p:txBody>
      </p:sp>
      <p:graphicFrame>
        <p:nvGraphicFramePr>
          <p:cNvPr id="6" name="Graphique 5" descr="Graph showing disability prevelance estimates by level of education "/>
          <p:cNvGraphicFramePr/>
          <p:nvPr>
            <p:extLst>
              <p:ext uri="{D42A27DB-BD31-4B8C-83A1-F6EECF244321}">
                <p14:modId xmlns:p14="http://schemas.microsoft.com/office/powerpoint/2010/main" val="926845057"/>
              </p:ext>
            </p:extLst>
          </p:nvPr>
        </p:nvGraphicFramePr>
        <p:xfrm>
          <a:off x="323528" y="3356992"/>
          <a:ext cx="8533612" cy="302724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type="title"/>
          </p:nvPr>
        </p:nvSpPr>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censuses: employment  2014</a:t>
            </a:r>
            <a:endParaRPr lang="en-US" sz="2400" dirty="0">
              <a:latin typeface="Times New Roman" pitchFamily="18" charset="0"/>
              <a:cs typeface="Times New Roman" pitchFamily="18" charset="0"/>
            </a:endParaRPr>
          </a:p>
        </p:txBody>
      </p:sp>
      <p:pic>
        <p:nvPicPr>
          <p:cNvPr id="18" name="Content Placeholder 17" descr="Diagram showing disability statistics by employment status."/>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57200" y="1920620"/>
            <a:ext cx="8229600" cy="3885123"/>
          </a:xfrm>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survey</a:t>
            </a:r>
            <a:endParaRPr lang="fr-FR" sz="2400" kern="0" dirty="0" smtClean="0">
              <a:solidFill>
                <a:schemeClr val="tx2"/>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67544" y="1196752"/>
            <a:ext cx="8229600" cy="4525963"/>
          </a:xfrm>
        </p:spPr>
        <p:txBody>
          <a:bodyPr>
            <a:normAutofit/>
          </a:bodyPr>
          <a:lstStyle/>
          <a:p>
            <a:r>
              <a:rPr lang="en-US" sz="2000" dirty="0" smtClean="0">
                <a:solidFill>
                  <a:schemeClr val="tx2"/>
                </a:solidFill>
                <a:latin typeface="Times New Roman" pitchFamily="18" charset="0"/>
                <a:cs typeface="Times New Roman" pitchFamily="18" charset="0"/>
              </a:rPr>
              <a:t>National survey on disability was conducted by </a:t>
            </a:r>
            <a:r>
              <a:rPr lang="en-US" sz="2000" b="1" dirty="0" smtClean="0">
                <a:solidFill>
                  <a:schemeClr val="tx2"/>
                </a:solidFill>
                <a:latin typeface="Times New Roman" pitchFamily="18" charset="0"/>
                <a:cs typeface="Times New Roman" pitchFamily="18" charset="0"/>
              </a:rPr>
              <a:t>the Ministry of Solidarity, Women, Family and Social Development</a:t>
            </a:r>
            <a:r>
              <a:rPr lang="fr-FR" sz="2000" b="1" dirty="0" smtClean="0">
                <a:solidFill>
                  <a:schemeClr val="tx2"/>
                </a:solidFill>
                <a:latin typeface="Times New Roman" pitchFamily="18" charset="0"/>
                <a:cs typeface="Times New Roman" pitchFamily="18" charset="0"/>
              </a:rPr>
              <a:t> in April 2014</a:t>
            </a:r>
            <a:r>
              <a:rPr lang="en-US" sz="2000" b="1" dirty="0" smtClean="0">
                <a:solidFill>
                  <a:schemeClr val="tx2"/>
                </a:solidFill>
                <a:latin typeface="Times New Roman" pitchFamily="18" charset="0"/>
                <a:cs typeface="Times New Roman" pitchFamily="18" charset="0"/>
              </a:rPr>
              <a:t>, which aims to :</a:t>
            </a:r>
          </a:p>
          <a:p>
            <a:endParaRPr lang="fr-FR" sz="2000" b="1" dirty="0" smtClean="0">
              <a:solidFill>
                <a:schemeClr val="tx2"/>
              </a:solidFill>
              <a:latin typeface="Times New Roman" pitchFamily="18" charset="0"/>
              <a:cs typeface="Times New Roman" pitchFamily="18" charset="0"/>
            </a:endParaRPr>
          </a:p>
        </p:txBody>
      </p:sp>
      <p:pic>
        <p:nvPicPr>
          <p:cNvPr id="5" name="Picture 4" descr="Table listing the aims of the National Survey on Disability conducted by the Ministry of Solidarity, Women, Family and Social Development in April 201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720" y="1949912"/>
            <a:ext cx="8290560" cy="4791456"/>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survey: the methodology of the survey </a:t>
            </a:r>
            <a:endParaRPr lang="fr-FR" sz="2400" kern="0" dirty="0" smtClean="0">
              <a:solidFill>
                <a:schemeClr val="tx2"/>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467544" y="1340768"/>
            <a:ext cx="8219256" cy="4525963"/>
          </a:xfrm>
        </p:spPr>
        <p:txBody>
          <a:bodyPr>
            <a:normAutofit/>
          </a:bodyPr>
          <a:lstStyle/>
          <a:p>
            <a:r>
              <a:rPr lang="en-US" sz="2000" dirty="0" smtClean="0">
                <a:solidFill>
                  <a:schemeClr val="tx2"/>
                </a:solidFill>
                <a:latin typeface="Times New Roman" pitchFamily="18" charset="0"/>
                <a:cs typeface="Times New Roman" pitchFamily="18" charset="0"/>
              </a:rPr>
              <a:t>The survey contains tow part quantitative part witch is household based  and qualitative witch include the institutional population.</a:t>
            </a:r>
          </a:p>
          <a:p>
            <a:endParaRPr lang="en-US" sz="2000" dirty="0" smtClean="0">
              <a:solidFill>
                <a:schemeClr val="tx2"/>
              </a:solidFill>
              <a:latin typeface="Times New Roman" pitchFamily="18" charset="0"/>
              <a:cs typeface="Times New Roman" pitchFamily="18" charset="0"/>
            </a:endParaRPr>
          </a:p>
          <a:p>
            <a:r>
              <a:rPr lang="en-US" sz="2000" dirty="0" smtClean="0">
                <a:solidFill>
                  <a:schemeClr val="tx2"/>
                </a:solidFill>
                <a:latin typeface="Times New Roman" pitchFamily="18" charset="0"/>
                <a:cs typeface="Times New Roman" pitchFamily="18" charset="0"/>
              </a:rPr>
              <a:t>To realize the survey the ministry followed the recommendations of the United Nations, particularly the Washington Group guidance.</a:t>
            </a:r>
          </a:p>
          <a:p>
            <a:r>
              <a:rPr lang="en-US" sz="2000" dirty="0" smtClean="0">
                <a:solidFill>
                  <a:schemeClr val="tx2"/>
                </a:solidFill>
                <a:latin typeface="Times New Roman" pitchFamily="18" charset="0"/>
                <a:cs typeface="Times New Roman" pitchFamily="18" charset="0"/>
              </a:rPr>
              <a:t>The questionnaire contains two part:</a:t>
            </a:r>
          </a:p>
          <a:p>
            <a:endParaRPr lang="en-US" sz="2000" dirty="0" smtClean="0">
              <a:solidFill>
                <a:schemeClr val="tx2"/>
              </a:solidFill>
              <a:latin typeface="Times New Roman" pitchFamily="18" charset="0"/>
              <a:cs typeface="Times New Roman" pitchFamily="18" charset="0"/>
            </a:endParaRPr>
          </a:p>
          <a:p>
            <a:pPr algn="ctr" eaLnBrk="0" hangingPunct="0">
              <a:lnSpc>
                <a:spcPct val="110000"/>
              </a:lnSpc>
            </a:pPr>
            <a:endParaRPr lang="en-US" sz="2000" b="1" dirty="0" smtClean="0"/>
          </a:p>
          <a:p>
            <a:endParaRPr lang="en-US" sz="2000" dirty="0" smtClean="0">
              <a:solidFill>
                <a:schemeClr val="tx2"/>
              </a:solidFill>
              <a:latin typeface="Times New Roman" pitchFamily="18" charset="0"/>
              <a:cs typeface="Times New Roman" pitchFamily="18" charset="0"/>
            </a:endParaRPr>
          </a:p>
        </p:txBody>
      </p:sp>
      <p:pic>
        <p:nvPicPr>
          <p:cNvPr id="9" name="Picture 8" descr="Diagram describing the methodology of the National Disability Surve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84248" y="3603749"/>
            <a:ext cx="7504176" cy="2481072"/>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survey: the methodology of the survey </a:t>
            </a:r>
            <a:endParaRPr lang="fr-FR" sz="2400" kern="0" dirty="0" smtClean="0">
              <a:solidFill>
                <a:schemeClr val="tx2"/>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fontScale="77500" lnSpcReduction="20000"/>
          </a:bodyPr>
          <a:lstStyle/>
          <a:p>
            <a:r>
              <a:rPr lang="en-US" dirty="0" smtClean="0">
                <a:solidFill>
                  <a:schemeClr val="tx2"/>
                </a:solidFill>
                <a:latin typeface="Times New Roman" pitchFamily="18" charset="0"/>
                <a:cs typeface="Times New Roman" pitchFamily="18" charset="0"/>
              </a:rPr>
              <a:t>The questioning were  in two time :</a:t>
            </a:r>
          </a:p>
          <a:p>
            <a:endParaRPr lang="en-US" dirty="0" smtClean="0">
              <a:solidFill>
                <a:schemeClr val="tx2"/>
              </a:solidFill>
              <a:latin typeface="Times New Roman" pitchFamily="18" charset="0"/>
              <a:cs typeface="Times New Roman" pitchFamily="18" charset="0"/>
            </a:endParaRPr>
          </a:p>
          <a:p>
            <a:pPr>
              <a:buNone/>
            </a:pPr>
            <a:r>
              <a:rPr lang="en-US" dirty="0" smtClean="0">
                <a:solidFill>
                  <a:schemeClr val="tx2"/>
                </a:solidFill>
                <a:latin typeface="Times New Roman" pitchFamily="18" charset="0"/>
                <a:cs typeface="Times New Roman" pitchFamily="18" charset="0"/>
              </a:rPr>
              <a:t>      </a:t>
            </a:r>
            <a:r>
              <a:rPr lang="en-US" b="1" dirty="0" smtClean="0">
                <a:solidFill>
                  <a:schemeClr val="tx2"/>
                </a:solidFill>
                <a:latin typeface="Times New Roman" pitchFamily="18" charset="0"/>
                <a:cs typeface="Times New Roman" pitchFamily="18" charset="0"/>
              </a:rPr>
              <a:t>Firstly- a Short Set of questions</a:t>
            </a:r>
            <a:r>
              <a:rPr lang="en-US" dirty="0" smtClean="0">
                <a:solidFill>
                  <a:schemeClr val="tx2"/>
                </a:solidFill>
                <a:latin typeface="Times New Roman" pitchFamily="18" charset="0"/>
                <a:cs typeface="Times New Roman" pitchFamily="18" charset="0"/>
              </a:rPr>
              <a:t>: </a:t>
            </a:r>
            <a:r>
              <a:rPr lang="en-US" dirty="0" smtClean="0">
                <a:solidFill>
                  <a:schemeClr val="tx2"/>
                </a:solidFill>
                <a:latin typeface="Times New Roman" pitchFamily="18" charset="0"/>
                <a:cs typeface="Times New Roman" pitchFamily="18" charset="0"/>
                <a:sym typeface="Wingdings" pitchFamily="2" charset="2"/>
              </a:rPr>
              <a:t>witch is considered as filter questions, and administrated to each household member, with a severity scale: no difficulty– some difficulty –a lot of difficulty – I cannot do it at all</a:t>
            </a:r>
          </a:p>
          <a:p>
            <a:pPr>
              <a:buNone/>
            </a:pPr>
            <a:endParaRPr lang="en-US" dirty="0" smtClean="0">
              <a:solidFill>
                <a:schemeClr val="tx2"/>
              </a:solidFill>
              <a:latin typeface="Times New Roman" pitchFamily="18" charset="0"/>
              <a:cs typeface="Times New Roman" pitchFamily="18" charset="0"/>
              <a:sym typeface="Wingdings" pitchFamily="2" charset="2"/>
            </a:endParaRPr>
          </a:p>
          <a:p>
            <a:pPr>
              <a:buNone/>
            </a:pPr>
            <a:r>
              <a:rPr lang="en-US" dirty="0" smtClean="0">
                <a:solidFill>
                  <a:schemeClr val="tx2"/>
                </a:solidFill>
                <a:latin typeface="Times New Roman" pitchFamily="18" charset="0"/>
                <a:cs typeface="Times New Roman" pitchFamily="18" charset="0"/>
                <a:sym typeface="Wingdings" pitchFamily="2" charset="2"/>
              </a:rPr>
              <a:t>      </a:t>
            </a:r>
            <a:r>
              <a:rPr lang="en-US" b="1" dirty="0" smtClean="0">
                <a:solidFill>
                  <a:schemeClr val="tx2"/>
                </a:solidFill>
                <a:latin typeface="Times New Roman" pitchFamily="18" charset="0"/>
                <a:cs typeface="Times New Roman" pitchFamily="18" charset="0"/>
                <a:sym typeface="Wingdings" pitchFamily="2" charset="2"/>
              </a:rPr>
              <a:t>Secondly-A set of extended questions  </a:t>
            </a:r>
            <a:r>
              <a:rPr lang="en-US" dirty="0" smtClean="0">
                <a:solidFill>
                  <a:schemeClr val="tx2"/>
                </a:solidFill>
                <a:latin typeface="Times New Roman" pitchFamily="18" charset="0"/>
                <a:cs typeface="Times New Roman" pitchFamily="18" charset="0"/>
                <a:sym typeface="Wingdings" pitchFamily="2" charset="2"/>
              </a:rPr>
              <a:t>(22 questions):  destined  for the persons who had confirmed that  they have some difficulty or a lot of difficulty to deal in depth with their situation. and to assess the severity of disability</a:t>
            </a:r>
          </a:p>
          <a:p>
            <a:pPr>
              <a:buNone/>
            </a:pPr>
            <a:r>
              <a:rPr lang="en-US" dirty="0" smtClean="0">
                <a:solidFill>
                  <a:schemeClr val="tx2"/>
                </a:solidFill>
                <a:latin typeface="Times New Roman" pitchFamily="18" charset="0"/>
                <a:cs typeface="Times New Roman" pitchFamily="18" charset="0"/>
              </a:rPr>
              <a:t> </a:t>
            </a:r>
          </a:p>
          <a:p>
            <a:pPr marL="0" indent="0">
              <a:buNone/>
            </a:pPr>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700" kern="0" dirty="0" smtClean="0">
                <a:solidFill>
                  <a:schemeClr val="tx2"/>
                </a:solidFill>
                <a:latin typeface="Times New Roman" pitchFamily="18" charset="0"/>
                <a:cs typeface="Times New Roman" pitchFamily="18" charset="0"/>
              </a:rPr>
              <a:t>Disability statistics from survey: the methodology of the survey </a:t>
            </a:r>
            <a:endParaRPr lang="fr-FR" sz="2700" kern="0" dirty="0" smtClean="0">
              <a:solidFill>
                <a:schemeClr val="tx2"/>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a:bodyPr>
          <a:lstStyle/>
          <a:p>
            <a:r>
              <a:rPr lang="en-US" sz="2000" dirty="0" smtClean="0">
                <a:solidFill>
                  <a:schemeClr val="tx2"/>
                </a:solidFill>
                <a:latin typeface="Times New Roman" pitchFamily="18" charset="0"/>
                <a:cs typeface="Times New Roman" pitchFamily="18" charset="0"/>
              </a:rPr>
              <a:t>According to the definition of disability witch  include 3 dimensions; impairments, functional limitations, and participation , the survey explored the participation of disabled persons  through the followings aspects:</a:t>
            </a:r>
          </a:p>
          <a:p>
            <a:endParaRPr lang="en-US" sz="2000" dirty="0" smtClean="0">
              <a:solidFill>
                <a:schemeClr val="tx2"/>
              </a:solidFill>
              <a:latin typeface="Times New Roman" pitchFamily="18" charset="0"/>
              <a:cs typeface="Times New Roman" pitchFamily="18" charset="0"/>
            </a:endParaRPr>
          </a:p>
          <a:p>
            <a:r>
              <a:rPr lang="en-US" sz="2000" dirty="0" smtClean="0">
                <a:solidFill>
                  <a:schemeClr val="tx2"/>
                </a:solidFill>
                <a:latin typeface="Times New Roman" pitchFamily="18" charset="0"/>
                <a:cs typeface="Times New Roman" pitchFamily="18" charset="0"/>
              </a:rPr>
              <a:t>Family environnement</a:t>
            </a:r>
          </a:p>
          <a:p>
            <a:r>
              <a:rPr lang="en-US" sz="2000" dirty="0" smtClean="0">
                <a:solidFill>
                  <a:schemeClr val="tx2"/>
                </a:solidFill>
                <a:latin typeface="Times New Roman" pitchFamily="18" charset="0"/>
                <a:cs typeface="Times New Roman" pitchFamily="18" charset="0"/>
              </a:rPr>
              <a:t>Accessibility</a:t>
            </a:r>
          </a:p>
          <a:p>
            <a:r>
              <a:rPr lang="en-US" sz="2000" dirty="0" smtClean="0">
                <a:solidFill>
                  <a:schemeClr val="tx2"/>
                </a:solidFill>
                <a:latin typeface="Times New Roman" pitchFamily="18" charset="0"/>
                <a:cs typeface="Times New Roman" pitchFamily="18" charset="0"/>
              </a:rPr>
              <a:t>Access to health care </a:t>
            </a:r>
          </a:p>
          <a:p>
            <a:r>
              <a:rPr lang="en-US" sz="2000" dirty="0" smtClean="0">
                <a:solidFill>
                  <a:schemeClr val="tx2"/>
                </a:solidFill>
                <a:latin typeface="Times New Roman" pitchFamily="18" charset="0"/>
                <a:cs typeface="Times New Roman" pitchFamily="18" charset="0"/>
              </a:rPr>
              <a:t>Technical help </a:t>
            </a:r>
          </a:p>
          <a:p>
            <a:r>
              <a:rPr lang="en-US" sz="2000" dirty="0" smtClean="0">
                <a:solidFill>
                  <a:schemeClr val="tx2"/>
                </a:solidFill>
                <a:latin typeface="Times New Roman" pitchFamily="18" charset="0"/>
                <a:cs typeface="Times New Roman" pitchFamily="18" charset="0"/>
              </a:rPr>
              <a:t>Education</a:t>
            </a:r>
          </a:p>
          <a:p>
            <a:r>
              <a:rPr lang="en-US" sz="2000" dirty="0" smtClean="0">
                <a:solidFill>
                  <a:schemeClr val="tx2"/>
                </a:solidFill>
                <a:latin typeface="Times New Roman" pitchFamily="18" charset="0"/>
                <a:cs typeface="Times New Roman" pitchFamily="18" charset="0"/>
              </a:rPr>
              <a:t>Employment and revenue</a:t>
            </a:r>
          </a:p>
          <a:p>
            <a:r>
              <a:rPr lang="en-US" sz="2000" dirty="0" smtClean="0">
                <a:solidFill>
                  <a:schemeClr val="tx2"/>
                </a:solidFill>
                <a:latin typeface="Times New Roman" pitchFamily="18" charset="0"/>
                <a:cs typeface="Times New Roman" pitchFamily="18" charset="0"/>
              </a:rPr>
              <a:t>Socialization and  discrimination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0034" y="285728"/>
            <a:ext cx="8229600" cy="1143000"/>
          </a:xfrm>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survey: Findings </a:t>
            </a:r>
            <a:endParaRPr lang="fr-FR" sz="2400" dirty="0"/>
          </a:p>
        </p:txBody>
      </p:sp>
      <p:graphicFrame>
        <p:nvGraphicFramePr>
          <p:cNvPr id="6" name="Espace réservé du contenu 5" descr="Table describing the findings collected from surveys"/>
          <p:cNvGraphicFramePr>
            <a:graphicFrameLocks noGrp="1"/>
          </p:cNvGraphicFramePr>
          <p:nvPr>
            <p:ph idx="1"/>
            <p:extLst>
              <p:ext uri="{D42A27DB-BD31-4B8C-83A1-F6EECF244321}">
                <p14:modId xmlns:p14="http://schemas.microsoft.com/office/powerpoint/2010/main" val="170374078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survey: Findings </a:t>
            </a:r>
            <a:endParaRPr lang="fr-FR" sz="2400" dirty="0"/>
          </a:p>
        </p:txBody>
      </p:sp>
      <p:sp>
        <p:nvSpPr>
          <p:cNvPr id="3" name="Espace réservé du contenu 2"/>
          <p:cNvSpPr>
            <a:spLocks noGrp="1"/>
          </p:cNvSpPr>
          <p:nvPr>
            <p:ph idx="1"/>
          </p:nvPr>
        </p:nvSpPr>
        <p:spPr/>
        <p:txBody>
          <a:bodyPr/>
          <a:lstStyle/>
          <a:p>
            <a:pPr>
              <a:buNone/>
            </a:pPr>
            <a:r>
              <a:rPr lang="en-US" sz="2500" b="1" dirty="0" smtClean="0">
                <a:solidFill>
                  <a:schemeClr val="tx2"/>
                </a:solidFill>
                <a:latin typeface="Times New Roman" pitchFamily="18" charset="0"/>
                <a:cs typeface="Times New Roman" pitchFamily="18" charset="0"/>
              </a:rPr>
              <a:t>I</a:t>
            </a:r>
            <a:r>
              <a:rPr lang="en-US" sz="2500" dirty="0" smtClean="0">
                <a:solidFill>
                  <a:schemeClr val="tx2"/>
                </a:solidFill>
                <a:latin typeface="Times New Roman" pitchFamily="18" charset="0"/>
                <a:cs typeface="Times New Roman" pitchFamily="18" charset="0"/>
              </a:rPr>
              <a:t>n terms of domain the rate of 6,8% is distributed as follows</a:t>
            </a:r>
            <a:endParaRPr lang="fr-FR" sz="2500" dirty="0" smtClean="0">
              <a:solidFill>
                <a:schemeClr val="tx2"/>
              </a:solidFill>
              <a:latin typeface="Times New Roman" pitchFamily="18" charset="0"/>
              <a:cs typeface="Times New Roman" pitchFamily="18" charset="0"/>
            </a:endParaRPr>
          </a:p>
        </p:txBody>
      </p:sp>
      <p:graphicFrame>
        <p:nvGraphicFramePr>
          <p:cNvPr id="7" name="Tableau 6" descr="Table showing disablity prevalence estimates by number of domains"/>
          <p:cNvGraphicFramePr>
            <a:graphicFrameLocks noGrp="1"/>
          </p:cNvGraphicFramePr>
          <p:nvPr>
            <p:extLst>
              <p:ext uri="{D42A27DB-BD31-4B8C-83A1-F6EECF244321}">
                <p14:modId xmlns:p14="http://schemas.microsoft.com/office/powerpoint/2010/main" val="1734384722"/>
              </p:ext>
            </p:extLst>
          </p:nvPr>
        </p:nvGraphicFramePr>
        <p:xfrm>
          <a:off x="428598" y="2857495"/>
          <a:ext cx="7572426" cy="2464964"/>
        </p:xfrm>
        <a:graphic>
          <a:graphicData uri="http://schemas.openxmlformats.org/drawingml/2006/table">
            <a:tbl>
              <a:tblPr/>
              <a:tblGrid>
                <a:gridCol w="1070308"/>
                <a:gridCol w="1070308"/>
                <a:gridCol w="2756041"/>
                <a:gridCol w="2675769"/>
              </a:tblGrid>
              <a:tr h="588822">
                <a:tc>
                  <a:txBody>
                    <a:bodyPr/>
                    <a:lstStyle/>
                    <a:p>
                      <a:pPr algn="l" fontAlgn="b"/>
                      <a:r>
                        <a:rPr lang="fr-FR" sz="1300" b="1" i="0" u="none" strike="noStrike" dirty="0">
                          <a:solidFill>
                            <a:srgbClr val="1F497D"/>
                          </a:solidFill>
                          <a:latin typeface="Calibri"/>
                        </a:rPr>
                        <a:t> </a:t>
                      </a:r>
                    </a:p>
                  </a:txBody>
                  <a:tcPr marL="9525" marR="9525" marT="9525" marB="0" anchor="b">
                    <a:lnL>
                      <a:noFill/>
                    </a:lnL>
                    <a:lnR>
                      <a:noFill/>
                    </a:lnR>
                    <a:lnT>
                      <a:noFill/>
                    </a:lnT>
                    <a:lnB w="19050" cap="flat" cmpd="sng" algn="ctr">
                      <a:solidFill>
                        <a:srgbClr val="A8C0DE"/>
                      </a:solidFill>
                      <a:prstDash val="solid"/>
                      <a:round/>
                      <a:headEnd type="none" w="med" len="med"/>
                      <a:tailEnd type="none" w="med" len="med"/>
                    </a:lnB>
                  </a:tcPr>
                </a:tc>
                <a:tc>
                  <a:txBody>
                    <a:bodyPr/>
                    <a:lstStyle/>
                    <a:p>
                      <a:pPr algn="l" fontAlgn="b"/>
                      <a:r>
                        <a:rPr lang="fr-FR" sz="2000" b="1" i="0" u="none" strike="noStrike" dirty="0">
                          <a:solidFill>
                            <a:srgbClr val="1F497D"/>
                          </a:solidFill>
                          <a:latin typeface="Calibri"/>
                        </a:rPr>
                        <a:t> </a:t>
                      </a:r>
                    </a:p>
                  </a:txBody>
                  <a:tcPr marL="9525" marR="9525" marT="9525" marB="0" anchor="b">
                    <a:lnL>
                      <a:noFill/>
                    </a:lnL>
                    <a:lnR>
                      <a:noFill/>
                    </a:lnR>
                    <a:lnT>
                      <a:noFill/>
                    </a:lnT>
                    <a:lnB w="19050" cap="flat" cmpd="sng" algn="ctr">
                      <a:solidFill>
                        <a:srgbClr val="A8C0DE"/>
                      </a:solidFill>
                      <a:prstDash val="solid"/>
                      <a:round/>
                      <a:headEnd type="none" w="med" len="med"/>
                      <a:tailEnd type="none" w="med" len="med"/>
                    </a:lnB>
                  </a:tcPr>
                </a:tc>
                <a:tc>
                  <a:txBody>
                    <a:bodyPr/>
                    <a:lstStyle/>
                    <a:p>
                      <a:pPr algn="ctr" fontAlgn="b"/>
                      <a:r>
                        <a:rPr lang="fr-FR" sz="2000" b="1" i="0" u="none" strike="noStrike" dirty="0">
                          <a:solidFill>
                            <a:srgbClr val="1F497D"/>
                          </a:solidFill>
                          <a:latin typeface="Calibri"/>
                        </a:rPr>
                        <a:t>UNWEIGHTED FREQUENCY </a:t>
                      </a:r>
                    </a:p>
                  </a:txBody>
                  <a:tcPr marL="9525" marR="9525" marT="9525" marB="0" anchor="b">
                    <a:lnL>
                      <a:noFill/>
                    </a:lnL>
                    <a:lnR>
                      <a:noFill/>
                    </a:lnR>
                    <a:lnT>
                      <a:noFill/>
                    </a:lnT>
                    <a:lnB w="19050" cap="flat" cmpd="sng" algn="ctr">
                      <a:solidFill>
                        <a:srgbClr val="A8C0DE"/>
                      </a:solidFill>
                      <a:prstDash val="solid"/>
                      <a:round/>
                      <a:headEnd type="none" w="med" len="med"/>
                      <a:tailEnd type="none" w="med" len="med"/>
                    </a:lnB>
                  </a:tcPr>
                </a:tc>
                <a:tc>
                  <a:txBody>
                    <a:bodyPr/>
                    <a:lstStyle/>
                    <a:p>
                      <a:pPr algn="ctr" fontAlgn="b"/>
                      <a:r>
                        <a:rPr lang="fr-FR" sz="2000" b="1" i="0" u="none" strike="noStrike" dirty="0">
                          <a:solidFill>
                            <a:srgbClr val="1F497D"/>
                          </a:solidFill>
                          <a:latin typeface="Calibri"/>
                        </a:rPr>
                        <a:t>WEIGHTED </a:t>
                      </a:r>
                      <a:endParaRPr lang="fr-FR" sz="2000" b="1" i="0" u="none" strike="noStrike" dirty="0" smtClean="0">
                        <a:solidFill>
                          <a:srgbClr val="1F497D"/>
                        </a:solidFill>
                        <a:latin typeface="Calibri"/>
                      </a:endParaRPr>
                    </a:p>
                    <a:p>
                      <a:pPr algn="ctr" fontAlgn="b"/>
                      <a:r>
                        <a:rPr lang="fr-FR" sz="2000" b="1" i="0" u="none" strike="noStrike" dirty="0" smtClean="0">
                          <a:solidFill>
                            <a:srgbClr val="1F497D"/>
                          </a:solidFill>
                          <a:latin typeface="Calibri"/>
                        </a:rPr>
                        <a:t>FREQUENCY</a:t>
                      </a:r>
                      <a:endParaRPr lang="fr-FR" sz="2000" b="1" i="0" u="none" strike="noStrike" dirty="0">
                        <a:solidFill>
                          <a:srgbClr val="1F497D"/>
                        </a:solidFill>
                        <a:latin typeface="Calibri"/>
                      </a:endParaRPr>
                    </a:p>
                  </a:txBody>
                  <a:tcPr marL="9525" marR="9525" marT="9525" marB="0" anchor="b">
                    <a:lnL>
                      <a:noFill/>
                    </a:lnL>
                    <a:lnR>
                      <a:noFill/>
                    </a:lnR>
                    <a:lnT>
                      <a:noFill/>
                    </a:lnT>
                    <a:lnB w="19050" cap="flat" cmpd="sng" algn="ctr">
                      <a:solidFill>
                        <a:srgbClr val="A8C0DE"/>
                      </a:solidFill>
                      <a:prstDash val="solid"/>
                      <a:round/>
                      <a:headEnd type="none" w="med" len="med"/>
                      <a:tailEnd type="none" w="med" len="med"/>
                    </a:lnB>
                  </a:tcPr>
                </a:tc>
              </a:tr>
              <a:tr h="613357">
                <a:tc gridSpan="2">
                  <a:txBody>
                    <a:bodyPr/>
                    <a:lstStyle/>
                    <a:p>
                      <a:pPr algn="l" fontAlgn="b"/>
                      <a:r>
                        <a:rPr lang="fr-FR" sz="2000" b="1" i="0" u="none" strike="noStrike">
                          <a:solidFill>
                            <a:srgbClr val="1F497D"/>
                          </a:solidFill>
                          <a:latin typeface="Calibri"/>
                        </a:rPr>
                        <a:t>ONE DOMAIN</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c hMerge="1">
                  <a:txBody>
                    <a:bodyPr/>
                    <a:lstStyle/>
                    <a:p>
                      <a:endParaRPr lang="fr-FR"/>
                    </a:p>
                  </a:txBody>
                  <a:tcPr/>
                </a:tc>
                <a:tc>
                  <a:txBody>
                    <a:bodyPr/>
                    <a:lstStyle/>
                    <a:p>
                      <a:pPr algn="ctr" fontAlgn="b"/>
                      <a:r>
                        <a:rPr lang="fr-FR" sz="2000" b="1" i="0" u="none" strike="noStrike" dirty="0">
                          <a:solidFill>
                            <a:srgbClr val="1F497D"/>
                          </a:solidFill>
                          <a:latin typeface="Calibri"/>
                        </a:rPr>
                        <a:t>1.482.028</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c>
                  <a:txBody>
                    <a:bodyPr/>
                    <a:lstStyle/>
                    <a:p>
                      <a:pPr algn="ctr" fontAlgn="b"/>
                      <a:r>
                        <a:rPr lang="fr-FR" sz="2000" b="1" i="0" u="none" strike="noStrike" dirty="0">
                          <a:solidFill>
                            <a:srgbClr val="1F497D"/>
                          </a:solidFill>
                          <a:latin typeface="Calibri"/>
                        </a:rPr>
                        <a:t>4,45%</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r>
              <a:tr h="613357">
                <a:tc gridSpan="2">
                  <a:txBody>
                    <a:bodyPr/>
                    <a:lstStyle/>
                    <a:p>
                      <a:pPr algn="l" fontAlgn="b"/>
                      <a:r>
                        <a:rPr lang="fr-FR" sz="2000" b="1" i="0" u="none" strike="noStrike">
                          <a:solidFill>
                            <a:srgbClr val="1F497D"/>
                          </a:solidFill>
                          <a:latin typeface="Calibri"/>
                        </a:rPr>
                        <a:t>TWO DOMAINS</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c hMerge="1">
                  <a:txBody>
                    <a:bodyPr/>
                    <a:lstStyle/>
                    <a:p>
                      <a:endParaRPr lang="fr-FR"/>
                    </a:p>
                  </a:txBody>
                  <a:tcPr/>
                </a:tc>
                <a:tc>
                  <a:txBody>
                    <a:bodyPr/>
                    <a:lstStyle/>
                    <a:p>
                      <a:pPr algn="ctr" fontAlgn="b"/>
                      <a:r>
                        <a:rPr lang="fr-FR" sz="2000" b="1" i="0" u="none" strike="noStrike" dirty="0">
                          <a:solidFill>
                            <a:srgbClr val="1F497D"/>
                          </a:solidFill>
                          <a:latin typeface="Calibri"/>
                        </a:rPr>
                        <a:t>532.864</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c>
                  <a:txBody>
                    <a:bodyPr/>
                    <a:lstStyle/>
                    <a:p>
                      <a:pPr algn="ctr" fontAlgn="b"/>
                      <a:r>
                        <a:rPr lang="fr-FR" sz="2000" b="1" i="0" u="none" strike="noStrike" dirty="0">
                          <a:solidFill>
                            <a:srgbClr val="1F497D"/>
                          </a:solidFill>
                          <a:latin typeface="Calibri"/>
                        </a:rPr>
                        <a:t>1,60%</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r>
              <a:tr h="613357">
                <a:tc gridSpan="2">
                  <a:txBody>
                    <a:bodyPr/>
                    <a:lstStyle/>
                    <a:p>
                      <a:pPr algn="l" fontAlgn="b"/>
                      <a:r>
                        <a:rPr lang="fr-FR" sz="2000" b="1" i="0" u="none" strike="noStrike" dirty="0">
                          <a:solidFill>
                            <a:srgbClr val="1F497D"/>
                          </a:solidFill>
                          <a:latin typeface="Calibri"/>
                        </a:rPr>
                        <a:t>THREE DOMAINS AND +</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c hMerge="1">
                  <a:txBody>
                    <a:bodyPr/>
                    <a:lstStyle/>
                    <a:p>
                      <a:endParaRPr lang="fr-FR"/>
                    </a:p>
                  </a:txBody>
                  <a:tcPr/>
                </a:tc>
                <a:tc>
                  <a:txBody>
                    <a:bodyPr/>
                    <a:lstStyle/>
                    <a:p>
                      <a:pPr algn="ctr" fontAlgn="b"/>
                      <a:r>
                        <a:rPr lang="fr-FR" sz="2000" b="1" i="0" u="none" strike="noStrike" dirty="0">
                          <a:solidFill>
                            <a:srgbClr val="1F497D"/>
                          </a:solidFill>
                          <a:latin typeface="Calibri"/>
                        </a:rPr>
                        <a:t>249.780</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c>
                  <a:txBody>
                    <a:bodyPr/>
                    <a:lstStyle/>
                    <a:p>
                      <a:pPr algn="ctr" fontAlgn="b"/>
                      <a:r>
                        <a:rPr lang="fr-FR" sz="2000" b="1" i="0" u="none" strike="noStrike" dirty="0">
                          <a:solidFill>
                            <a:srgbClr val="1F497D"/>
                          </a:solidFill>
                          <a:latin typeface="Calibri"/>
                        </a:rPr>
                        <a:t>0,75%</a:t>
                      </a:r>
                    </a:p>
                  </a:txBody>
                  <a:tcPr marL="9525" marR="9525" marT="9525" marB="0" anchor="b">
                    <a:lnL>
                      <a:noFill/>
                    </a:lnL>
                    <a:lnR>
                      <a:noFill/>
                    </a:lnR>
                    <a:lnT w="19050" cap="flat" cmpd="sng" algn="ctr">
                      <a:solidFill>
                        <a:srgbClr val="A8C0DE"/>
                      </a:solidFill>
                      <a:prstDash val="solid"/>
                      <a:round/>
                      <a:headEnd type="none" w="med" len="med"/>
                      <a:tailEnd type="none" w="med" len="med"/>
                    </a:lnT>
                    <a:lnB w="19050" cap="flat" cmpd="sng" algn="ctr">
                      <a:solidFill>
                        <a:srgbClr val="A8C0DE"/>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l"/>
            <a:r>
              <a:rPr lang="en-US" sz="2200" kern="0" dirty="0" smtClean="0">
                <a:solidFill>
                  <a:schemeClr val="tx2"/>
                </a:solidFill>
                <a:latin typeface="Times New Roman" pitchFamily="18" charset="0"/>
                <a:cs typeface="Times New Roman" pitchFamily="18" charset="0"/>
              </a:rPr>
              <a:t>Facts about the use of short set of questions on census</a:t>
            </a:r>
            <a:r>
              <a:rPr lang="fr-FR" sz="2200" kern="0" dirty="0" smtClean="0">
                <a:solidFill>
                  <a:schemeClr val="tx2"/>
                </a:solidFill>
                <a:latin typeface="Times New Roman" pitchFamily="18" charset="0"/>
                <a:cs typeface="Times New Roman" pitchFamily="18" charset="0"/>
              </a:rPr>
              <a:t/>
            </a:r>
            <a:br>
              <a:rPr lang="fr-FR" sz="2200" kern="0" dirty="0" smtClean="0">
                <a:solidFill>
                  <a:schemeClr val="tx2"/>
                </a:solidFill>
                <a:latin typeface="Times New Roman" pitchFamily="18" charset="0"/>
                <a:cs typeface="Times New Roman" pitchFamily="18" charset="0"/>
              </a:rPr>
            </a:br>
            <a:endParaRPr lang="fr-FR" sz="2200" kern="0" dirty="0" smtClean="0">
              <a:solidFill>
                <a:schemeClr val="tx2"/>
              </a:solidFill>
              <a:latin typeface="Times New Roman" pitchFamily="18" charset="0"/>
              <a:cs typeface="Times New Roman" pitchFamily="18" charset="0"/>
            </a:endParaRPr>
          </a:p>
        </p:txBody>
      </p:sp>
      <p:sp>
        <p:nvSpPr>
          <p:cNvPr id="3" name="Espace réservé du contenu 2"/>
          <p:cNvSpPr>
            <a:spLocks noGrp="1"/>
          </p:cNvSpPr>
          <p:nvPr>
            <p:ph idx="1"/>
          </p:nvPr>
        </p:nvSpPr>
        <p:spPr/>
        <p:txBody>
          <a:bodyPr>
            <a:normAutofit fontScale="92500" lnSpcReduction="10000"/>
          </a:bodyPr>
          <a:lstStyle/>
          <a:p>
            <a:pPr lvl="0"/>
            <a:r>
              <a:rPr lang="en-US" sz="2600" dirty="0" smtClean="0">
                <a:solidFill>
                  <a:schemeClr val="tx2"/>
                </a:solidFill>
                <a:latin typeface="Times New Roman" pitchFamily="18" charset="0"/>
                <a:cs typeface="Times New Roman" pitchFamily="18" charset="0"/>
              </a:rPr>
              <a:t>It is very costly and time consuming to ask six questions, about 80 -90 percent of the total population, questions that are likely to be answered negatively to identify the 1-20 percent of  that has disabilities.</a:t>
            </a:r>
          </a:p>
          <a:p>
            <a:pPr lvl="0"/>
            <a:r>
              <a:rPr lang="en-US" sz="2600" dirty="0" smtClean="0">
                <a:solidFill>
                  <a:schemeClr val="tx2"/>
                </a:solidFill>
                <a:latin typeface="Times New Roman" pitchFamily="18" charset="0"/>
                <a:cs typeface="Times New Roman" pitchFamily="18" charset="0"/>
              </a:rPr>
              <a:t>It takes time and effort to ask a household where the number of the members  exceed 5 and more especially in developing countries.</a:t>
            </a:r>
          </a:p>
          <a:p>
            <a:pPr lvl="0"/>
            <a:r>
              <a:rPr lang="en-US" sz="2600" dirty="0" smtClean="0">
                <a:solidFill>
                  <a:schemeClr val="tx2"/>
                </a:solidFill>
                <a:latin typeface="Times New Roman" pitchFamily="18" charset="0"/>
                <a:cs typeface="Times New Roman" pitchFamily="18" charset="0"/>
              </a:rPr>
              <a:t>It is embarrassing  to ask the  person who answer you about the demographic, economic and social subjects in the questionnaire , about his ability to hear to communicate to concentrate.</a:t>
            </a:r>
          </a:p>
          <a:p>
            <a:pPr lvl="0">
              <a:buNone/>
            </a:pPr>
            <a:r>
              <a:rPr lang="en-US" sz="2600" dirty="0" smtClean="0">
                <a:solidFill>
                  <a:schemeClr val="tx2"/>
                </a:solidFill>
                <a:latin typeface="Times New Roman" pitchFamily="18" charset="0"/>
                <a:cs typeface="Times New Roman" pitchFamily="18" charset="0"/>
              </a:rPr>
              <a:t>.  </a:t>
            </a:r>
          </a:p>
          <a:p>
            <a:endParaRPr lang="fr-F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188640"/>
            <a:ext cx="8401050" cy="674687"/>
          </a:xfrm>
        </p:spPr>
        <p:txBody>
          <a:bodyPr>
            <a:normAutofit/>
          </a:bodyPr>
          <a:lstStyle/>
          <a:p>
            <a:pPr algn="l"/>
            <a:r>
              <a:rPr lang="fr-FR" sz="2000" kern="0" dirty="0">
                <a:solidFill>
                  <a:schemeClr val="tx2"/>
                </a:solidFill>
                <a:latin typeface="Times New Roman" pitchFamily="18" charset="0"/>
                <a:cs typeface="Times New Roman" pitchFamily="18" charset="0"/>
              </a:rPr>
              <a:t>Contents</a:t>
            </a:r>
          </a:p>
        </p:txBody>
      </p:sp>
      <p:graphicFrame>
        <p:nvGraphicFramePr>
          <p:cNvPr id="4" name="Espace réservé du contenu 3" descr="Table listing the contents of the presentation"/>
          <p:cNvGraphicFramePr>
            <a:graphicFrameLocks noGrp="1"/>
          </p:cNvGraphicFramePr>
          <p:nvPr>
            <p:ph idx="1"/>
            <p:extLst>
              <p:ext uri="{D42A27DB-BD31-4B8C-83A1-F6EECF244321}">
                <p14:modId xmlns:p14="http://schemas.microsoft.com/office/powerpoint/2010/main" val="590206120"/>
              </p:ext>
            </p:extLst>
          </p:nvPr>
        </p:nvGraphicFramePr>
        <p:xfrm>
          <a:off x="350838" y="1124744"/>
          <a:ext cx="8793162" cy="573325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400" dirty="0" smtClean="0">
                <a:solidFill>
                  <a:schemeClr val="tx2"/>
                </a:solidFill>
                <a:latin typeface="Times New Roman" pitchFamily="18" charset="0"/>
                <a:ea typeface="+mn-ea"/>
                <a:cs typeface="Times New Roman" pitchFamily="18" charset="0"/>
              </a:rPr>
              <a:t>Facts about the use of short set of questions on census</a:t>
            </a:r>
            <a:r>
              <a:rPr lang="fr-FR" sz="2400" dirty="0" smtClean="0">
                <a:solidFill>
                  <a:schemeClr val="tx2"/>
                </a:solidFill>
                <a:latin typeface="Times New Roman" pitchFamily="18" charset="0"/>
                <a:ea typeface="+mn-ea"/>
                <a:cs typeface="Times New Roman" pitchFamily="18" charset="0"/>
              </a:rPr>
              <a:t/>
            </a:r>
            <a:br>
              <a:rPr lang="fr-FR" sz="2400" dirty="0" smtClean="0">
                <a:solidFill>
                  <a:schemeClr val="tx2"/>
                </a:solidFill>
                <a:latin typeface="Times New Roman" pitchFamily="18" charset="0"/>
                <a:ea typeface="+mn-ea"/>
                <a:cs typeface="Times New Roman" pitchFamily="18" charset="0"/>
              </a:rPr>
            </a:br>
            <a:endParaRPr lang="fr-FR" sz="2400" dirty="0" smtClean="0">
              <a:solidFill>
                <a:schemeClr val="tx2"/>
              </a:solidFill>
              <a:latin typeface="Times New Roman" pitchFamily="18" charset="0"/>
              <a:ea typeface="+mn-ea"/>
              <a:cs typeface="Times New Roman" pitchFamily="18" charset="0"/>
            </a:endParaRPr>
          </a:p>
        </p:txBody>
      </p:sp>
      <p:sp>
        <p:nvSpPr>
          <p:cNvPr id="6" name="Espace réservé du contenu 5"/>
          <p:cNvSpPr>
            <a:spLocks noGrp="1"/>
          </p:cNvSpPr>
          <p:nvPr>
            <p:ph idx="1"/>
          </p:nvPr>
        </p:nvSpPr>
        <p:spPr/>
        <p:txBody>
          <a:bodyPr>
            <a:normAutofit/>
          </a:bodyPr>
          <a:lstStyle/>
          <a:p>
            <a:pPr lvl="0"/>
            <a:r>
              <a:rPr lang="en-US" sz="2400" dirty="0" smtClean="0">
                <a:solidFill>
                  <a:schemeClr val="tx2"/>
                </a:solidFill>
                <a:latin typeface="Times New Roman" pitchFamily="18" charset="0"/>
                <a:cs typeface="Times New Roman" pitchFamily="18" charset="0"/>
              </a:rPr>
              <a:t>It is perplexing to ask person who appear without disability some of the six question, we noted that enumerator tend to ask the questions in the negative form.</a:t>
            </a:r>
          </a:p>
          <a:p>
            <a:pPr lvl="0"/>
            <a:r>
              <a:rPr lang="en-US" sz="2400" dirty="0" smtClean="0">
                <a:solidFill>
                  <a:schemeClr val="tx2"/>
                </a:solidFill>
                <a:latin typeface="Times New Roman" pitchFamily="18" charset="0"/>
                <a:cs typeface="Times New Roman" pitchFamily="18" charset="0"/>
              </a:rPr>
              <a:t>Problems of non response may be significant  given the complexity and the sensibility of the question.</a:t>
            </a:r>
          </a:p>
          <a:p>
            <a:pPr lvl="0"/>
            <a:r>
              <a:rPr lang="en-US" sz="2400" dirty="0" smtClean="0">
                <a:solidFill>
                  <a:schemeClr val="tx2"/>
                </a:solidFill>
                <a:latin typeface="Times New Roman" pitchFamily="18" charset="0"/>
                <a:cs typeface="Times New Roman" pitchFamily="18" charset="0"/>
              </a:rPr>
              <a:t>Census include many items that required a massive training, so the training received on the subject of disability is limited comparing  to the  complexity of the subject.</a:t>
            </a:r>
            <a:endParaRPr lang="fr-FR" sz="2400" dirty="0" smtClean="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19672" y="1988840"/>
            <a:ext cx="5486400" cy="1454002"/>
          </a:xfrm>
        </p:spPr>
        <p:txBody>
          <a:bodyPr>
            <a:normAutofit/>
          </a:bodyPr>
          <a:lstStyle/>
          <a:p>
            <a:r>
              <a:rPr lang="en-US" sz="7200" dirty="0" smtClean="0">
                <a:solidFill>
                  <a:schemeClr val="tx2"/>
                </a:solidFill>
                <a:latin typeface="Times New Roman" panose="02020603050405020304" pitchFamily="18" charset="0"/>
                <a:cs typeface="Times New Roman" panose="02020603050405020304" pitchFamily="18" charset="0"/>
              </a:rPr>
              <a:t>Thank You</a:t>
            </a:r>
            <a:endParaRPr lang="en-US" sz="7200" dirty="0">
              <a:solidFill>
                <a:schemeClr val="tx2"/>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lvl="0" algn="l"/>
            <a:r>
              <a:rPr lang="en-US" sz="2700" kern="0" dirty="0" smtClean="0">
                <a:solidFill>
                  <a:schemeClr val="tx2"/>
                </a:solidFill>
                <a:latin typeface="Times New Roman" pitchFamily="18" charset="0"/>
                <a:cs typeface="Times New Roman" pitchFamily="18" charset="0"/>
              </a:rPr>
              <a:t>National and international relevant references</a:t>
            </a:r>
            <a:r>
              <a:rPr lang="en-US" sz="2200" kern="0" dirty="0" smtClean="0">
                <a:solidFill>
                  <a:schemeClr val="tx2"/>
                </a:solidFill>
                <a:latin typeface="Times New Roman" pitchFamily="18" charset="0"/>
                <a:cs typeface="Times New Roman" pitchFamily="18" charset="0"/>
              </a:rPr>
              <a:t>:</a:t>
            </a:r>
            <a:r>
              <a:rPr lang="fr-FR" sz="2400" dirty="0" smtClean="0">
                <a:latin typeface="Times New Roman" pitchFamily="18" charset="0"/>
                <a:cs typeface="Times New Roman" pitchFamily="18" charset="0"/>
              </a:rPr>
              <a:t/>
            </a:r>
            <a:br>
              <a:rPr lang="fr-FR" sz="2400" dirty="0" smtClean="0">
                <a:latin typeface="Times New Roman" pitchFamily="18" charset="0"/>
                <a:cs typeface="Times New Roman" pitchFamily="18" charset="0"/>
              </a:rPr>
            </a:br>
            <a:endParaRPr lang="fr-FR" sz="2400" dirty="0" smtClean="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lvl="0" algn="just" fontAlgn="base">
              <a:spcAft>
                <a:spcPct val="0"/>
              </a:spcAft>
              <a:buClr>
                <a:prstClr val="black"/>
              </a:buClr>
              <a:buSzPct val="90000"/>
              <a:buFontTx/>
              <a:buChar char="•"/>
              <a:defRPr/>
            </a:pPr>
            <a:r>
              <a:rPr lang="en-US" sz="2000" kern="0" dirty="0">
                <a:solidFill>
                  <a:srgbClr val="1F497D"/>
                </a:solidFill>
                <a:latin typeface="Times New Roman" pitchFamily="18" charset="0"/>
                <a:cs typeface="Times New Roman" pitchFamily="18" charset="0"/>
              </a:rPr>
              <a:t>Article 34 « The public powers enact and implement the policies designed for persons and for categories of specific needs. To this effect, it sees notably: to respond to and provide for the vulnerability of certain categories of women and of mothers, of children, and of elderly persons; to rehabilitate and integrate into social and civil life the physically sensory-motor and mentally handicapped and to facilitate their enjoyment of the rights and freedoms recognized to all »</a:t>
            </a:r>
          </a:p>
          <a:p>
            <a:pPr lvl="0" algn="just" fontAlgn="base">
              <a:spcAft>
                <a:spcPct val="0"/>
              </a:spcAft>
              <a:buClr>
                <a:prstClr val="black"/>
              </a:buClr>
              <a:buSzPct val="90000"/>
              <a:buFontTx/>
              <a:buChar char="•"/>
              <a:defRPr/>
            </a:pPr>
            <a:endParaRPr lang="en-US" sz="2000" kern="0" dirty="0">
              <a:solidFill>
                <a:srgbClr val="1F497D"/>
              </a:solidFill>
              <a:latin typeface="Times New Roman" pitchFamily="18" charset="0"/>
              <a:cs typeface="Times New Roman" pitchFamily="18" charset="0"/>
            </a:endParaRPr>
          </a:p>
          <a:p>
            <a:pPr lvl="0" algn="just" fontAlgn="base">
              <a:spcAft>
                <a:spcPct val="0"/>
              </a:spcAft>
              <a:buClr>
                <a:prstClr val="black"/>
              </a:buClr>
              <a:buSzPct val="90000"/>
              <a:buFontTx/>
              <a:buChar char="•"/>
              <a:defRPr/>
            </a:pPr>
            <a:r>
              <a:rPr lang="en-US" sz="2000" kern="0" dirty="0">
                <a:solidFill>
                  <a:srgbClr val="1F497D"/>
                </a:solidFill>
                <a:latin typeface="Times New Roman" pitchFamily="18" charset="0"/>
                <a:cs typeface="Times New Roman" pitchFamily="18" charset="0"/>
              </a:rPr>
              <a:t>The provisions of the law No 07-92  related to the social protection of  disabled persons.</a:t>
            </a:r>
          </a:p>
          <a:p>
            <a:pPr lvl="0" algn="just" fontAlgn="base">
              <a:spcAft>
                <a:spcPct val="0"/>
              </a:spcAft>
              <a:buClr>
                <a:prstClr val="black"/>
              </a:buClr>
              <a:buSzPct val="90000"/>
              <a:buFontTx/>
              <a:buChar char="•"/>
              <a:defRPr/>
            </a:pPr>
            <a:endParaRPr lang="en-US" sz="2000" kern="0" dirty="0">
              <a:solidFill>
                <a:srgbClr val="1F497D"/>
              </a:solidFill>
              <a:latin typeface="Times New Roman" pitchFamily="18" charset="0"/>
              <a:cs typeface="Times New Roman" pitchFamily="18" charset="0"/>
            </a:endParaRPr>
          </a:p>
          <a:p>
            <a:pPr lvl="0" algn="just" fontAlgn="base">
              <a:spcAft>
                <a:spcPct val="0"/>
              </a:spcAft>
              <a:buClr>
                <a:prstClr val="black"/>
              </a:buClr>
              <a:buSzPct val="90000"/>
              <a:buFontTx/>
              <a:buChar char="•"/>
              <a:defRPr/>
            </a:pPr>
            <a:r>
              <a:rPr lang="en-US" sz="2000" kern="0" dirty="0">
                <a:solidFill>
                  <a:srgbClr val="1F497D"/>
                </a:solidFill>
                <a:latin typeface="Times New Roman" pitchFamily="18" charset="0"/>
                <a:cs typeface="Times New Roman" pitchFamily="18" charset="0"/>
              </a:rPr>
              <a:t>The outline law No 97-13 related to disabled persons, adopted  the 19 June 2014</a:t>
            </a:r>
            <a:r>
              <a:rPr lang="en-US" sz="2000" kern="0" dirty="0" smtClean="0">
                <a:solidFill>
                  <a:srgbClr val="1F497D"/>
                </a:solidFill>
                <a:latin typeface="Times New Roman" pitchFamily="18" charset="0"/>
                <a:cs typeface="Times New Roman" pitchFamily="18" charset="0"/>
              </a:rPr>
              <a:t>.</a:t>
            </a:r>
            <a:endParaRPr lang="en-US" sz="2000" kern="0" dirty="0">
              <a:solidFill>
                <a:srgbClr val="1F497D"/>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pPr lvl="0" algn="l"/>
            <a:r>
              <a:rPr lang="en-US" sz="2400" kern="0" dirty="0">
                <a:solidFill>
                  <a:schemeClr val="tx2"/>
                </a:solidFill>
                <a:latin typeface="Times New Roman" pitchFamily="18" charset="0"/>
                <a:cs typeface="Times New Roman" pitchFamily="18" charset="0"/>
              </a:rPr>
              <a:t>National and international relevant references</a:t>
            </a:r>
            <a:r>
              <a:rPr lang="fr-FR" sz="2000" kern="0" dirty="0">
                <a:solidFill>
                  <a:schemeClr val="tx2"/>
                </a:solidFill>
                <a:latin typeface="Times New Roman" pitchFamily="18" charset="0"/>
                <a:cs typeface="Times New Roman" pitchFamily="18" charset="0"/>
              </a:rPr>
              <a:t/>
            </a:r>
            <a:br>
              <a:rPr lang="fr-FR" sz="2000" kern="0" dirty="0">
                <a:solidFill>
                  <a:schemeClr val="tx2"/>
                </a:solidFill>
                <a:latin typeface="Times New Roman" pitchFamily="18" charset="0"/>
                <a:cs typeface="Times New Roman" pitchFamily="18" charset="0"/>
              </a:rPr>
            </a:br>
            <a:endParaRPr lang="fr-FR" sz="2000" kern="0" dirty="0">
              <a:solidFill>
                <a:schemeClr val="tx2"/>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1268760"/>
            <a:ext cx="8229600" cy="4525963"/>
          </a:xfrm>
        </p:spPr>
        <p:txBody>
          <a:bodyPr>
            <a:normAutofit fontScale="92500"/>
          </a:bodyPr>
          <a:lstStyle/>
          <a:p>
            <a:pPr lvl="0" fontAlgn="base">
              <a:spcAft>
                <a:spcPct val="0"/>
              </a:spcAft>
              <a:buClr>
                <a:prstClr val="black"/>
              </a:buClr>
              <a:buSzPct val="90000"/>
              <a:buFontTx/>
              <a:buChar char="•"/>
            </a:pPr>
            <a:r>
              <a:rPr lang="en-US" sz="2000" kern="0" dirty="0">
                <a:solidFill>
                  <a:srgbClr val="1F497D"/>
                </a:solidFill>
                <a:latin typeface="Times New Roman" pitchFamily="18" charset="0"/>
                <a:cs typeface="Times New Roman" pitchFamily="18" charset="0"/>
              </a:rPr>
              <a:t>Morocco signed the Convention  on the rights of Persons  with disabilities on 30/3/2007. Ratified the Convention and the Optional Protocol on 8/4/2009.</a:t>
            </a:r>
          </a:p>
          <a:p>
            <a:pPr lvl="0" fontAlgn="base">
              <a:spcAft>
                <a:spcPct val="0"/>
              </a:spcAft>
              <a:buClr>
                <a:prstClr val="black"/>
              </a:buClr>
              <a:buSzPct val="90000"/>
              <a:buFontTx/>
              <a:buChar char="•"/>
            </a:pPr>
            <a:endParaRPr lang="en-US" sz="2000" kern="0" dirty="0">
              <a:solidFill>
                <a:srgbClr val="1F497D"/>
              </a:solidFill>
              <a:latin typeface="Times New Roman" pitchFamily="18" charset="0"/>
              <a:cs typeface="Times New Roman" pitchFamily="18" charset="0"/>
            </a:endParaRPr>
          </a:p>
          <a:p>
            <a:pPr lvl="0" fontAlgn="base">
              <a:spcAft>
                <a:spcPct val="0"/>
              </a:spcAft>
              <a:buClr>
                <a:prstClr val="black"/>
              </a:buClr>
              <a:buSzPct val="90000"/>
              <a:buFontTx/>
              <a:buChar char="•"/>
            </a:pPr>
            <a:r>
              <a:rPr lang="en-US" sz="2000" kern="0" dirty="0">
                <a:solidFill>
                  <a:srgbClr val="1F497D"/>
                </a:solidFill>
                <a:latin typeface="Times New Roman" pitchFamily="18" charset="0"/>
                <a:cs typeface="Times New Roman" pitchFamily="18" charset="0"/>
              </a:rPr>
              <a:t>Although the constitution formally prohibits discrimination based on race, gender, disability, language, and social status.</a:t>
            </a:r>
          </a:p>
          <a:p>
            <a:pPr lvl="0" fontAlgn="base">
              <a:spcAft>
                <a:spcPct val="0"/>
              </a:spcAft>
              <a:buClr>
                <a:prstClr val="black"/>
              </a:buClr>
              <a:buSzPct val="90000"/>
              <a:buFontTx/>
              <a:buChar char="•"/>
            </a:pPr>
            <a:endParaRPr lang="en-US" sz="2000" kern="0" dirty="0">
              <a:solidFill>
                <a:srgbClr val="1F497D"/>
              </a:solidFill>
              <a:latin typeface="Times New Roman" pitchFamily="18" charset="0"/>
              <a:cs typeface="Times New Roman" pitchFamily="18" charset="0"/>
            </a:endParaRPr>
          </a:p>
          <a:p>
            <a:pPr lvl="0" fontAlgn="base">
              <a:spcAft>
                <a:spcPct val="0"/>
              </a:spcAft>
              <a:buClr>
                <a:prstClr val="black"/>
              </a:buClr>
              <a:buSzPct val="90000"/>
              <a:buFontTx/>
              <a:buChar char="•"/>
            </a:pPr>
            <a:r>
              <a:rPr lang="en-US" sz="2000" kern="0" dirty="0">
                <a:solidFill>
                  <a:srgbClr val="1F497D"/>
                </a:solidFill>
                <a:latin typeface="Times New Roman" pitchFamily="18" charset="0"/>
                <a:cs typeface="Times New Roman" pitchFamily="18" charset="0"/>
              </a:rPr>
              <a:t>The constitution states that the government, through laws and regulations, should care and rehabilitate persons with disabilities and special needs to reintegrate them into society.</a:t>
            </a:r>
          </a:p>
          <a:p>
            <a:pPr lvl="0" fontAlgn="base">
              <a:spcAft>
                <a:spcPct val="0"/>
              </a:spcAft>
              <a:buClr>
                <a:prstClr val="black"/>
              </a:buClr>
              <a:buSzPct val="90000"/>
              <a:buFontTx/>
              <a:buChar char="•"/>
            </a:pPr>
            <a:endParaRPr lang="en-US" sz="2000" kern="0" dirty="0">
              <a:solidFill>
                <a:srgbClr val="1F497D"/>
              </a:solidFill>
              <a:latin typeface="Times New Roman" pitchFamily="18" charset="0"/>
              <a:cs typeface="Times New Roman" pitchFamily="18" charset="0"/>
            </a:endParaRPr>
          </a:p>
          <a:p>
            <a:pPr lvl="0" fontAlgn="base">
              <a:spcAft>
                <a:spcPct val="0"/>
              </a:spcAft>
              <a:buClr>
                <a:prstClr val="black"/>
              </a:buClr>
              <a:buSzPct val="90000"/>
              <a:buFontTx/>
              <a:buChar char="•"/>
            </a:pPr>
            <a:r>
              <a:rPr lang="en-US" sz="2000" dirty="0">
                <a:solidFill>
                  <a:srgbClr val="1F497D"/>
                </a:solidFill>
                <a:latin typeface="Times New Roman" pitchFamily="18" charset="0"/>
                <a:cs typeface="Times New Roman" pitchFamily="18" charset="0"/>
              </a:rPr>
              <a:t>Based in these laws and conventions , and recognizing the importance of the issue of disability , the High Commission of Planning has led his effort to ensure essential  and updated information , witch is comparable all over the world</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400" kern="0" dirty="0">
                <a:solidFill>
                  <a:schemeClr val="tx2"/>
                </a:solidFill>
                <a:latin typeface="Times New Roman" pitchFamily="18" charset="0"/>
                <a:cs typeface="Times New Roman" pitchFamily="18" charset="0"/>
              </a:rPr>
              <a:t>Disability statistics from censuses</a:t>
            </a:r>
          </a:p>
        </p:txBody>
      </p:sp>
      <p:sp>
        <p:nvSpPr>
          <p:cNvPr id="3" name="Espace réservé du contenu 2"/>
          <p:cNvSpPr>
            <a:spLocks noGrp="1"/>
          </p:cNvSpPr>
          <p:nvPr>
            <p:ph idx="1"/>
          </p:nvPr>
        </p:nvSpPr>
        <p:spPr>
          <a:xfrm>
            <a:off x="457200" y="1340768"/>
            <a:ext cx="8229600" cy="4785395"/>
          </a:xfrm>
        </p:spPr>
        <p:txBody>
          <a:bodyPr>
            <a:normAutofit lnSpcReduction="10000"/>
          </a:bodyPr>
          <a:lstStyle/>
          <a:p>
            <a:pPr>
              <a:buNone/>
            </a:pPr>
            <a:endParaRPr lang="en-US" sz="2000" dirty="0" smtClean="0">
              <a:solidFill>
                <a:schemeClr val="tx2"/>
              </a:solidFill>
              <a:latin typeface="Times New Roman" pitchFamily="18" charset="0"/>
              <a:cs typeface="Times New Roman" pitchFamily="18" charset="0"/>
            </a:endParaRPr>
          </a:p>
          <a:p>
            <a:r>
              <a:rPr lang="en-US" sz="2000" dirty="0" smtClean="0">
                <a:solidFill>
                  <a:schemeClr val="tx2"/>
                </a:solidFill>
                <a:latin typeface="Times New Roman" pitchFamily="18" charset="0"/>
                <a:cs typeface="Times New Roman" pitchFamily="18" charset="0"/>
              </a:rPr>
              <a:t>The identification of disabled persons on 2004 was based on The International Classification of Impairments, Disabilities and Handicaps (ICH), which helped to classify disability into three main categories (Sensory Disability, Mental Disability, Physical Disability).</a:t>
            </a:r>
          </a:p>
          <a:p>
            <a:endParaRPr lang="en-US" sz="2000" dirty="0" smtClean="0">
              <a:solidFill>
                <a:schemeClr val="tx2"/>
              </a:solidFill>
              <a:latin typeface="Times New Roman" pitchFamily="18" charset="0"/>
              <a:cs typeface="Times New Roman" pitchFamily="18" charset="0"/>
            </a:endParaRPr>
          </a:p>
          <a:p>
            <a:r>
              <a:rPr lang="en-US" sz="2000" dirty="0" smtClean="0">
                <a:solidFill>
                  <a:schemeClr val="tx2"/>
                </a:solidFill>
                <a:latin typeface="Times New Roman" pitchFamily="18" charset="0"/>
                <a:cs typeface="Times New Roman" pitchFamily="18" charset="0"/>
              </a:rPr>
              <a:t>In order to measure the rate of  disability on 2014  we referred to the UN standards, fundamentally the  international classification of functioning  ICF. we  considered disabled , anyone with complete disability or having a lot of difficulty in one of the six functional domains namely seeing, hearing, communication, remembering/concentrating, walking and self-care.</a:t>
            </a:r>
          </a:p>
          <a:p>
            <a:endParaRPr lang="en-US" sz="2000" dirty="0" smtClean="0">
              <a:solidFill>
                <a:schemeClr val="tx2"/>
              </a:solidFill>
              <a:latin typeface="Times New Roman" pitchFamily="18" charset="0"/>
              <a:cs typeface="Times New Roman" pitchFamily="18" charset="0"/>
            </a:endParaRPr>
          </a:p>
          <a:p>
            <a:r>
              <a:rPr lang="en-US" sz="2000" b="1" dirty="0" smtClean="0">
                <a:solidFill>
                  <a:schemeClr val="tx2"/>
                </a:solidFill>
                <a:latin typeface="Times New Roman" pitchFamily="18" charset="0"/>
                <a:cs typeface="Times New Roman" pitchFamily="18" charset="0"/>
              </a:rPr>
              <a:t>The results of 2014 cannot be compared to the results of the previous censuses of 1994 and 2004, due to differences in the definitions and approaches. </a:t>
            </a:r>
          </a:p>
          <a:p>
            <a:endParaRPr lang="en-US" sz="2000" dirty="0" smtClean="0">
              <a:solidFill>
                <a:schemeClr val="tx2"/>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a:noFill/>
          </a:ln>
        </p:spPr>
        <p:style>
          <a:lnRef idx="2">
            <a:schemeClr val="accent1"/>
          </a:lnRef>
          <a:fillRef idx="1001">
            <a:schemeClr val="lt1"/>
          </a:fillRef>
          <a:effectRef idx="0">
            <a:schemeClr val="accent1"/>
          </a:effectRef>
          <a:fontRef idx="minor">
            <a:schemeClr val="dk1"/>
          </a:fontRef>
        </p:style>
        <p:txBody>
          <a:bodyPr>
            <a:noAutofit/>
          </a:bodyPr>
          <a:lstStyle/>
          <a:p>
            <a:pPr algn="l"/>
            <a:r>
              <a:rPr lang="en-US" sz="2400" kern="0" dirty="0">
                <a:solidFill>
                  <a:schemeClr val="tx2"/>
                </a:solidFill>
                <a:latin typeface="Times New Roman" pitchFamily="18" charset="0"/>
                <a:ea typeface="+mj-ea"/>
                <a:cs typeface="Times New Roman" pitchFamily="18" charset="0"/>
              </a:rPr>
              <a:t>Disability statistics from censuses: Prevalence of </a:t>
            </a:r>
            <a:r>
              <a:rPr lang="en-US" sz="2400" kern="0" dirty="0" smtClean="0">
                <a:solidFill>
                  <a:schemeClr val="tx2"/>
                </a:solidFill>
                <a:latin typeface="Times New Roman" pitchFamily="18" charset="0"/>
                <a:ea typeface="+mj-ea"/>
                <a:cs typeface="Times New Roman" pitchFamily="18" charset="0"/>
              </a:rPr>
              <a:t>disability </a:t>
            </a:r>
            <a:r>
              <a:rPr lang="fr-FR" sz="2400" kern="0" dirty="0">
                <a:solidFill>
                  <a:schemeClr val="tx2"/>
                </a:solidFill>
                <a:latin typeface="Times New Roman" pitchFamily="18" charset="0"/>
                <a:ea typeface="+mj-ea"/>
                <a:cs typeface="Times New Roman" pitchFamily="18" charset="0"/>
              </a:rPr>
              <a:t>and  types of </a:t>
            </a:r>
            <a:r>
              <a:rPr lang="en-US" sz="2400" kern="0" dirty="0" smtClean="0">
                <a:solidFill>
                  <a:schemeClr val="tx2"/>
                </a:solidFill>
                <a:latin typeface="Times New Roman" pitchFamily="18" charset="0"/>
                <a:ea typeface="+mj-ea"/>
                <a:cs typeface="Times New Roman" pitchFamily="18" charset="0"/>
              </a:rPr>
              <a:t>Disabilities 2004</a:t>
            </a:r>
            <a:r>
              <a:rPr lang="fr-FR" sz="2400" kern="0" dirty="0">
                <a:solidFill>
                  <a:schemeClr val="tx2"/>
                </a:solidFill>
                <a:latin typeface="Times New Roman" pitchFamily="18" charset="0"/>
                <a:ea typeface="+mj-ea"/>
                <a:cs typeface="Times New Roman" pitchFamily="18" charset="0"/>
              </a:rPr>
              <a:t/>
            </a:r>
            <a:br>
              <a:rPr lang="fr-FR" sz="2400" kern="0" dirty="0">
                <a:solidFill>
                  <a:schemeClr val="tx2"/>
                </a:solidFill>
                <a:latin typeface="Times New Roman" pitchFamily="18" charset="0"/>
                <a:ea typeface="+mj-ea"/>
                <a:cs typeface="Times New Roman" pitchFamily="18" charset="0"/>
              </a:rPr>
            </a:br>
            <a:endParaRPr lang="fr-FR" sz="2400" kern="0" dirty="0">
              <a:solidFill>
                <a:schemeClr val="tx2"/>
              </a:solidFill>
              <a:latin typeface="Times New Roman" pitchFamily="18" charset="0"/>
              <a:ea typeface="+mj-ea"/>
              <a:cs typeface="Times New Roman" pitchFamily="18" charset="0"/>
            </a:endParaRPr>
          </a:p>
        </p:txBody>
      </p:sp>
      <p:sp>
        <p:nvSpPr>
          <p:cNvPr id="3" name="Espace réservé du contenu 2"/>
          <p:cNvSpPr>
            <a:spLocks noGrp="1"/>
          </p:cNvSpPr>
          <p:nvPr>
            <p:ph idx="1"/>
          </p:nvPr>
        </p:nvSpPr>
        <p:spPr>
          <a:xfrm>
            <a:off x="457200" y="1124744"/>
            <a:ext cx="8229600" cy="5001419"/>
          </a:xfrm>
        </p:spPr>
        <p:txBody>
          <a:bodyPr/>
          <a:lstStyle/>
          <a:p>
            <a:pPr lvl="0"/>
            <a:r>
              <a:rPr lang="en-US" sz="2400" dirty="0">
                <a:solidFill>
                  <a:schemeClr val="tx2"/>
                </a:solidFill>
                <a:latin typeface="Times New Roman" pitchFamily="18" charset="0"/>
                <a:cs typeface="Times New Roman" pitchFamily="18" charset="0"/>
              </a:rPr>
              <a:t>Census </a:t>
            </a:r>
            <a:r>
              <a:rPr lang="en-US" sz="2400" dirty="0" smtClean="0">
                <a:solidFill>
                  <a:schemeClr val="tx2"/>
                </a:solidFill>
                <a:latin typeface="Times New Roman" pitchFamily="18" charset="0"/>
                <a:cs typeface="Times New Roman" pitchFamily="18" charset="0"/>
              </a:rPr>
              <a:t>2004 counted </a:t>
            </a:r>
            <a:r>
              <a:rPr lang="en-US" sz="2400" b="1" dirty="0" smtClean="0">
                <a:solidFill>
                  <a:schemeClr val="tx2"/>
                </a:solidFill>
                <a:latin typeface="Times New Roman" pitchFamily="18" charset="0"/>
                <a:cs typeface="Times New Roman" pitchFamily="18" charset="0"/>
              </a:rPr>
              <a:t>680537</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people with disability. They represented 2,3% percent of the population</a:t>
            </a:r>
            <a:r>
              <a:rPr lang="en-US" sz="2400" dirty="0" smtClean="0">
                <a:solidFill>
                  <a:schemeClr val="tx2"/>
                </a:solidFill>
                <a:latin typeface="Times New Roman" pitchFamily="18" charset="0"/>
                <a:cs typeface="Times New Roman" pitchFamily="18" charset="0"/>
              </a:rPr>
              <a:t>.</a:t>
            </a:r>
          </a:p>
          <a:p>
            <a:r>
              <a:rPr lang="en-US" sz="2400" dirty="0">
                <a:solidFill>
                  <a:schemeClr val="tx2"/>
                </a:solidFill>
                <a:latin typeface="Times New Roman" pitchFamily="18" charset="0"/>
                <a:cs typeface="Times New Roman" pitchFamily="18" charset="0"/>
              </a:rPr>
              <a:t>About 56,2% of Moroccan reported having physical disability, followed by sensorial disability 24,9</a:t>
            </a:r>
            <a:r>
              <a:rPr lang="en-US" sz="2400" dirty="0" smtClean="0">
                <a:solidFill>
                  <a:schemeClr val="tx2"/>
                </a:solidFill>
                <a:latin typeface="Times New Roman" pitchFamily="18" charset="0"/>
                <a:cs typeface="Times New Roman" pitchFamily="18" charset="0"/>
              </a:rPr>
              <a:t>%,, </a:t>
            </a:r>
            <a:r>
              <a:rPr lang="en-US" sz="2400" dirty="0">
                <a:solidFill>
                  <a:schemeClr val="tx2"/>
                </a:solidFill>
                <a:latin typeface="Times New Roman" pitchFamily="18" charset="0"/>
                <a:cs typeface="Times New Roman" pitchFamily="18" charset="0"/>
              </a:rPr>
              <a:t>and Mental disability 18,8</a:t>
            </a:r>
            <a:r>
              <a:rPr lang="en-US" sz="2400" dirty="0" smtClean="0">
                <a:solidFill>
                  <a:schemeClr val="tx2"/>
                </a:solidFill>
                <a:latin typeface="Times New Roman" pitchFamily="18" charset="0"/>
                <a:cs typeface="Times New Roman" pitchFamily="18" charset="0"/>
              </a:rPr>
              <a:t>%.</a:t>
            </a:r>
          </a:p>
          <a:p>
            <a:endParaRPr lang="en-US" sz="2400" dirty="0" smtClean="0">
              <a:solidFill>
                <a:schemeClr val="tx2"/>
              </a:solidFill>
              <a:latin typeface="Times New Roman" pitchFamily="18" charset="0"/>
              <a:cs typeface="Times New Roman" pitchFamily="18" charset="0"/>
            </a:endParaRPr>
          </a:p>
          <a:p>
            <a:endParaRPr lang="fr-FR" sz="2400" dirty="0">
              <a:solidFill>
                <a:schemeClr val="tx2"/>
              </a:solidFill>
              <a:latin typeface="Times New Roman" pitchFamily="18" charset="0"/>
              <a:cs typeface="Times New Roman" pitchFamily="18" charset="0"/>
            </a:endParaRPr>
          </a:p>
          <a:p>
            <a:pPr lvl="0"/>
            <a:endParaRPr lang="en-US" sz="2400" dirty="0">
              <a:solidFill>
                <a:schemeClr val="tx2"/>
              </a:solidFill>
              <a:latin typeface="Times New Roman" pitchFamily="18" charset="0"/>
              <a:cs typeface="Times New Roman" pitchFamily="18" charset="0"/>
            </a:endParaRPr>
          </a:p>
          <a:p>
            <a:pPr lvl="0">
              <a:buNone/>
            </a:pPr>
            <a:endParaRPr lang="fr-FR" sz="2000" dirty="0">
              <a:solidFill>
                <a:schemeClr val="tx2"/>
              </a:solidFill>
              <a:latin typeface="Times New Roman" pitchFamily="18" charset="0"/>
              <a:cs typeface="Times New Roman" pitchFamily="18" charset="0"/>
            </a:endParaRPr>
          </a:p>
        </p:txBody>
      </p:sp>
      <p:graphicFrame>
        <p:nvGraphicFramePr>
          <p:cNvPr id="5" name="Graphique 4" descr="Bar graph showing distribution of disabled persons by type of disability"/>
          <p:cNvGraphicFramePr/>
          <p:nvPr>
            <p:extLst>
              <p:ext uri="{D42A27DB-BD31-4B8C-83A1-F6EECF244321}">
                <p14:modId xmlns:p14="http://schemas.microsoft.com/office/powerpoint/2010/main" val="2565540901"/>
              </p:ext>
            </p:extLst>
          </p:nvPr>
        </p:nvGraphicFramePr>
        <p:xfrm>
          <a:off x="1187624" y="3356992"/>
          <a:ext cx="6408712" cy="302433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285728"/>
            <a:ext cx="8229600" cy="1143000"/>
          </a:xfrm>
        </p:spPr>
        <p:txBody>
          <a:bodyPr>
            <a:normAutofit/>
          </a:bodyPr>
          <a:lstStyle/>
          <a:p>
            <a:pPr algn="l"/>
            <a:r>
              <a:rPr lang="en-US" sz="2400" kern="0" dirty="0">
                <a:solidFill>
                  <a:schemeClr val="tx2"/>
                </a:solidFill>
                <a:latin typeface="Times New Roman" pitchFamily="18" charset="0"/>
                <a:cs typeface="Times New Roman" pitchFamily="18" charset="0"/>
              </a:rPr>
              <a:t>Disability statistics from censuses: Prevalence of disability </a:t>
            </a:r>
            <a:r>
              <a:rPr lang="en-US" sz="2400" kern="0" dirty="0" smtClean="0">
                <a:solidFill>
                  <a:schemeClr val="tx2"/>
                </a:solidFill>
                <a:latin typeface="Times New Roman" pitchFamily="18" charset="0"/>
                <a:cs typeface="Times New Roman" pitchFamily="18" charset="0"/>
              </a:rPr>
              <a:t>2014</a:t>
            </a:r>
            <a:endParaRPr lang="fr-FR" sz="2400" dirty="0"/>
          </a:p>
        </p:txBody>
      </p:sp>
      <p:sp>
        <p:nvSpPr>
          <p:cNvPr id="3" name="Espace réservé du contenu 2"/>
          <p:cNvSpPr>
            <a:spLocks noGrp="1"/>
          </p:cNvSpPr>
          <p:nvPr>
            <p:ph idx="1"/>
          </p:nvPr>
        </p:nvSpPr>
        <p:spPr/>
        <p:txBody>
          <a:bodyPr/>
          <a:lstStyle/>
          <a:p>
            <a:pPr lvl="0"/>
            <a:r>
              <a:rPr lang="en-US" sz="2000" dirty="0">
                <a:solidFill>
                  <a:schemeClr val="tx2"/>
                </a:solidFill>
                <a:latin typeface="Times New Roman" pitchFamily="18" charset="0"/>
                <a:cs typeface="Times New Roman" pitchFamily="18" charset="0"/>
                <a:sym typeface="Wingdings" pitchFamily="2" charset="2"/>
              </a:rPr>
              <a:t>In 2014, </a:t>
            </a:r>
            <a:r>
              <a:rPr lang="en-US" sz="2000" b="1" dirty="0">
                <a:solidFill>
                  <a:schemeClr val="tx2"/>
                </a:solidFill>
                <a:latin typeface="Times New Roman" pitchFamily="18" charset="0"/>
                <a:cs typeface="Times New Roman" pitchFamily="18" charset="0"/>
                <a:sym typeface="Wingdings" pitchFamily="2" charset="2"/>
              </a:rPr>
              <a:t>4</a:t>
            </a:r>
            <a:r>
              <a:rPr lang="en-US" sz="2000" b="1" dirty="0">
                <a:solidFill>
                  <a:schemeClr val="tx2"/>
                </a:solidFill>
                <a:latin typeface="Times New Roman" pitchFamily="18" charset="0"/>
                <a:cs typeface="Times New Roman" pitchFamily="18" charset="0"/>
              </a:rPr>
              <a:t> .1%</a:t>
            </a:r>
            <a:r>
              <a:rPr lang="en-US" sz="2000" dirty="0">
                <a:solidFill>
                  <a:schemeClr val="tx2"/>
                </a:solidFill>
                <a:latin typeface="Times New Roman" pitchFamily="18" charset="0"/>
                <a:cs typeface="Times New Roman" pitchFamily="18" charset="0"/>
              </a:rPr>
              <a:t> percent of the Moroccan population were identified as disabled, a total of</a:t>
            </a:r>
            <a:r>
              <a:rPr lang="en-US" sz="2000" b="1" dirty="0">
                <a:solidFill>
                  <a:schemeClr val="tx2"/>
                </a:solidFill>
                <a:latin typeface="Times New Roman" pitchFamily="18" charset="0"/>
                <a:cs typeface="Times New Roman" pitchFamily="18" charset="0"/>
              </a:rPr>
              <a:t> 1,353,766 </a:t>
            </a:r>
            <a:r>
              <a:rPr lang="en-US" sz="2000" dirty="0" smtClean="0">
                <a:solidFill>
                  <a:schemeClr val="tx2"/>
                </a:solidFill>
                <a:latin typeface="Times New Roman" pitchFamily="18" charset="0"/>
                <a:cs typeface="Times New Roman" pitchFamily="18" charset="0"/>
              </a:rPr>
              <a:t>people</a:t>
            </a:r>
            <a:endParaRPr lang="en-US" sz="2000" dirty="0">
              <a:solidFill>
                <a:schemeClr val="tx2"/>
              </a:solidFill>
              <a:latin typeface="Times New Roman" pitchFamily="18" charset="0"/>
              <a:cs typeface="Times New Roman" pitchFamily="18" charset="0"/>
            </a:endParaRPr>
          </a:p>
          <a:p>
            <a:r>
              <a:rPr lang="en-US" sz="2000" dirty="0">
                <a:solidFill>
                  <a:schemeClr val="tx2"/>
                </a:solidFill>
                <a:latin typeface="Times New Roman" pitchFamily="18" charset="0"/>
                <a:cs typeface="Times New Roman" pitchFamily="18" charset="0"/>
              </a:rPr>
              <a:t>Prevalence rises with age, People aged 60 years and over are much more likely to be disabled (50,6%) than adults </a:t>
            </a:r>
            <a:r>
              <a:rPr lang="en-US" sz="2000" dirty="0" smtClean="0">
                <a:solidFill>
                  <a:schemeClr val="tx2"/>
                </a:solidFill>
                <a:latin typeface="Times New Roman" pitchFamily="18" charset="0"/>
                <a:cs typeface="Times New Roman" pitchFamily="18" charset="0"/>
              </a:rPr>
              <a:t>from 15 to 59 </a:t>
            </a:r>
            <a:r>
              <a:rPr lang="en-US" sz="2000" dirty="0">
                <a:solidFill>
                  <a:schemeClr val="tx2"/>
                </a:solidFill>
                <a:latin typeface="Times New Roman" pitchFamily="18" charset="0"/>
                <a:cs typeface="Times New Roman" pitchFamily="18" charset="0"/>
              </a:rPr>
              <a:t>years (38,3 %) or children under 15 years (10,9 %).</a:t>
            </a:r>
            <a:endParaRPr lang="fr-FR" sz="2000" dirty="0">
              <a:solidFill>
                <a:schemeClr val="tx2"/>
              </a:solidFill>
              <a:latin typeface="Times New Roman" pitchFamily="18" charset="0"/>
              <a:cs typeface="Times New Roman" pitchFamily="18" charset="0"/>
            </a:endParaRPr>
          </a:p>
          <a:p>
            <a:pPr lvl="0"/>
            <a:endParaRPr lang="en-US" sz="2000" dirty="0">
              <a:solidFill>
                <a:schemeClr val="tx2"/>
              </a:solidFill>
              <a:latin typeface="Times New Roman" pitchFamily="18" charset="0"/>
              <a:cs typeface="Times New Roman" pitchFamily="18" charset="0"/>
            </a:endParaRPr>
          </a:p>
          <a:p>
            <a:endParaRPr lang="fr-FR" dirty="0"/>
          </a:p>
        </p:txBody>
      </p:sp>
      <p:graphicFrame>
        <p:nvGraphicFramePr>
          <p:cNvPr id="4" name="Graphique 3" descr="Chart showing prevalence of disability by age"/>
          <p:cNvGraphicFramePr/>
          <p:nvPr>
            <p:extLst>
              <p:ext uri="{D42A27DB-BD31-4B8C-83A1-F6EECF244321}">
                <p14:modId xmlns:p14="http://schemas.microsoft.com/office/powerpoint/2010/main" val="2563769439"/>
              </p:ext>
            </p:extLst>
          </p:nvPr>
        </p:nvGraphicFramePr>
        <p:xfrm>
          <a:off x="1259632" y="3284984"/>
          <a:ext cx="6480720" cy="27432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pPr algn="l"/>
            <a:r>
              <a:rPr lang="en-US" sz="2400" kern="0" dirty="0" smtClean="0">
                <a:solidFill>
                  <a:schemeClr val="tx2"/>
                </a:solidFill>
                <a:latin typeface="Times New Roman" pitchFamily="18" charset="0"/>
                <a:cs typeface="Times New Roman" pitchFamily="18" charset="0"/>
              </a:rPr>
              <a:t>Disability statistics from censuses: </a:t>
            </a:r>
            <a:r>
              <a:rPr lang="fr-FR" sz="2400" kern="0" dirty="0" smtClean="0">
                <a:solidFill>
                  <a:schemeClr val="tx2"/>
                </a:solidFill>
                <a:latin typeface="Times New Roman" pitchFamily="18" charset="0"/>
                <a:cs typeface="Times New Roman" pitchFamily="18" charset="0"/>
              </a:rPr>
              <a:t>total </a:t>
            </a:r>
            <a:r>
              <a:rPr lang="en-US" sz="2400" kern="0" dirty="0" smtClean="0">
                <a:solidFill>
                  <a:schemeClr val="tx2"/>
                </a:solidFill>
                <a:latin typeface="Times New Roman" pitchFamily="18" charset="0"/>
                <a:cs typeface="Times New Roman" pitchFamily="18" charset="0"/>
              </a:rPr>
              <a:t>disability</a:t>
            </a:r>
          </a:p>
        </p:txBody>
      </p:sp>
      <p:sp>
        <p:nvSpPr>
          <p:cNvPr id="3" name="Content Placeholder 2"/>
          <p:cNvSpPr>
            <a:spLocks noGrp="1"/>
          </p:cNvSpPr>
          <p:nvPr>
            <p:ph sz="half" idx="1"/>
          </p:nvPr>
        </p:nvSpPr>
        <p:spPr>
          <a:xfrm>
            <a:off x="179512" y="1268760"/>
            <a:ext cx="8280920" cy="864096"/>
          </a:xfrm>
        </p:spPr>
        <p:txBody>
          <a:bodyPr>
            <a:normAutofit fontScale="92500"/>
          </a:bodyPr>
          <a:lstStyle/>
          <a:p>
            <a:pPr marL="444500" lvl="3" indent="0" eaLnBrk="0" fontAlgn="base" hangingPunct="0">
              <a:lnSpc>
                <a:spcPct val="110000"/>
              </a:lnSpc>
              <a:spcBef>
                <a:spcPct val="0"/>
              </a:spcBef>
              <a:spcAft>
                <a:spcPct val="0"/>
              </a:spcAft>
              <a:buNone/>
            </a:pPr>
            <a:r>
              <a:rPr lang="en-US" sz="2400" dirty="0">
                <a:solidFill>
                  <a:srgbClr val="1F497D"/>
                </a:solidFill>
                <a:latin typeface="Times New Roman" pitchFamily="18" charset="0"/>
                <a:cs typeface="Times New Roman" pitchFamily="18" charset="0"/>
              </a:rPr>
              <a:t>About </a:t>
            </a:r>
            <a:r>
              <a:rPr lang="en-US" sz="2400" dirty="0" smtClean="0">
                <a:solidFill>
                  <a:srgbClr val="1F497D"/>
                </a:solidFill>
                <a:latin typeface="Times New Roman" pitchFamily="18" charset="0"/>
                <a:cs typeface="Times New Roman" pitchFamily="18" charset="0"/>
              </a:rPr>
              <a:t>295,431 </a:t>
            </a:r>
            <a:r>
              <a:rPr lang="en-US" sz="2400" dirty="0">
                <a:solidFill>
                  <a:srgbClr val="1F497D"/>
                </a:solidFill>
                <a:latin typeface="Times New Roman" pitchFamily="18" charset="0"/>
                <a:cs typeface="Times New Roman" pitchFamily="18" charset="0"/>
              </a:rPr>
              <a:t>persons has at least  total disability in one of the essential domains (147,152 men and 148,279 women) (0,9%)</a:t>
            </a:r>
          </a:p>
          <a:p>
            <a:endParaRPr lang="en-US" dirty="0"/>
          </a:p>
        </p:txBody>
      </p:sp>
      <p:pic>
        <p:nvPicPr>
          <p:cNvPr id="8" name="Content Placeholder 7" descr="Image of chart showing disability statisitics from Morrocan Census"/>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539552" y="2564904"/>
            <a:ext cx="6780193" cy="3079366"/>
          </a:xfrm>
        </p:spPr>
      </p:pic>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l"/>
            <a:r>
              <a:rPr lang="en-US" sz="2400" dirty="0">
                <a:solidFill>
                  <a:schemeClr val="tx2"/>
                </a:solidFill>
                <a:latin typeface="Times New Roman" pitchFamily="18" charset="0"/>
                <a:ea typeface="+mn-ea"/>
                <a:cs typeface="Times New Roman" pitchFamily="18" charset="0"/>
              </a:rPr>
              <a:t>Disability statistics from censuses: Prevalence by </a:t>
            </a:r>
            <a:r>
              <a:rPr lang="en-US" sz="2400" dirty="0" smtClean="0">
                <a:solidFill>
                  <a:schemeClr val="tx2"/>
                </a:solidFill>
                <a:latin typeface="Times New Roman" pitchFamily="18" charset="0"/>
                <a:ea typeface="+mn-ea"/>
                <a:cs typeface="Times New Roman" pitchFamily="18" charset="0"/>
              </a:rPr>
              <a:t>sex</a:t>
            </a:r>
            <a:endParaRPr lang="fr-FR" sz="2400" dirty="0">
              <a:solidFill>
                <a:schemeClr val="tx2"/>
              </a:solidFill>
              <a:latin typeface="Times New Roman" pitchFamily="18" charset="0"/>
              <a:ea typeface="+mn-ea"/>
              <a:cs typeface="Times New Roman" pitchFamily="18" charset="0"/>
            </a:endParaRPr>
          </a:p>
        </p:txBody>
      </p:sp>
      <p:sp>
        <p:nvSpPr>
          <p:cNvPr id="3" name="Espace réservé du contenu 2"/>
          <p:cNvSpPr>
            <a:spLocks noGrp="1"/>
          </p:cNvSpPr>
          <p:nvPr>
            <p:ph idx="1"/>
          </p:nvPr>
        </p:nvSpPr>
        <p:spPr/>
        <p:txBody>
          <a:bodyPr/>
          <a:lstStyle/>
          <a:p>
            <a:pPr>
              <a:buFont typeface="Arial" pitchFamily="34" charset="0"/>
              <a:buChar char="•"/>
            </a:pPr>
            <a:r>
              <a:rPr lang="en-US" sz="2000" dirty="0" smtClean="0">
                <a:solidFill>
                  <a:schemeClr val="tx2"/>
                </a:solidFill>
                <a:latin typeface="Times New Roman" pitchFamily="18" charset="0"/>
                <a:cs typeface="Times New Roman" pitchFamily="18" charset="0"/>
              </a:rPr>
              <a:t>In 2004  men (56,3%) were generally more likely than women (46,7%) </a:t>
            </a:r>
          </a:p>
          <a:p>
            <a:pPr>
              <a:buNone/>
            </a:pPr>
            <a:r>
              <a:rPr lang="en-US" sz="2000" dirty="0" smtClean="0">
                <a:solidFill>
                  <a:schemeClr val="tx2"/>
                </a:solidFill>
                <a:latin typeface="Times New Roman" pitchFamily="18" charset="0"/>
                <a:cs typeface="Times New Roman" pitchFamily="18" charset="0"/>
              </a:rPr>
              <a:t>      to report disabilities</a:t>
            </a:r>
          </a:p>
          <a:p>
            <a:pPr>
              <a:buNone/>
            </a:pPr>
            <a:endParaRPr lang="en-US" sz="2000" dirty="0" smtClean="0">
              <a:solidFill>
                <a:schemeClr val="tx2"/>
              </a:solidFill>
              <a:latin typeface="Times New Roman" pitchFamily="18" charset="0"/>
              <a:cs typeface="Times New Roman" pitchFamily="18" charset="0"/>
            </a:endParaRPr>
          </a:p>
          <a:p>
            <a:pPr>
              <a:buNone/>
            </a:pPr>
            <a:endParaRPr lang="en-US" sz="2000" dirty="0" smtClean="0">
              <a:solidFill>
                <a:schemeClr val="tx2"/>
              </a:solidFill>
              <a:latin typeface="Times New Roman" pitchFamily="18" charset="0"/>
              <a:cs typeface="Times New Roman" pitchFamily="18" charset="0"/>
            </a:endParaRPr>
          </a:p>
          <a:p>
            <a:pPr>
              <a:buNone/>
            </a:pPr>
            <a:endParaRPr lang="en-US" sz="2000" dirty="0" smtClean="0">
              <a:solidFill>
                <a:schemeClr val="tx2"/>
              </a:solidFill>
              <a:latin typeface="Times New Roman" pitchFamily="18" charset="0"/>
              <a:cs typeface="Times New Roman" pitchFamily="18" charset="0"/>
            </a:endParaRPr>
          </a:p>
          <a:p>
            <a:pPr>
              <a:buNone/>
            </a:pPr>
            <a:endParaRPr lang="en-US" sz="2000" dirty="0" smtClean="0">
              <a:solidFill>
                <a:schemeClr val="tx2"/>
              </a:solidFill>
              <a:latin typeface="Times New Roman" pitchFamily="18" charset="0"/>
              <a:cs typeface="Times New Roman" pitchFamily="18" charset="0"/>
            </a:endParaRPr>
          </a:p>
          <a:p>
            <a:pPr>
              <a:buFont typeface="Arial" pitchFamily="34" charset="0"/>
              <a:buChar char="•"/>
            </a:pPr>
            <a:endParaRPr lang="en-US" sz="2000" dirty="0" smtClean="0">
              <a:solidFill>
                <a:schemeClr val="tx2"/>
              </a:solidFill>
              <a:latin typeface="Times New Roman" pitchFamily="18" charset="0"/>
              <a:cs typeface="Times New Roman" pitchFamily="18" charset="0"/>
            </a:endParaRPr>
          </a:p>
          <a:p>
            <a:pPr>
              <a:buFont typeface="Arial" pitchFamily="34" charset="0"/>
              <a:buChar char="•"/>
            </a:pPr>
            <a:r>
              <a:rPr lang="en-US" sz="2000" dirty="0" smtClean="0">
                <a:solidFill>
                  <a:schemeClr val="tx2"/>
                </a:solidFill>
                <a:latin typeface="Times New Roman" pitchFamily="18" charset="0"/>
                <a:cs typeface="Times New Roman" pitchFamily="18" charset="0"/>
              </a:rPr>
              <a:t>In 2014,the prevalence did not differ significantly between men and women</a:t>
            </a:r>
            <a:endParaRPr lang="fr-FR" sz="2000" dirty="0" smtClean="0">
              <a:solidFill>
                <a:schemeClr val="tx2"/>
              </a:solidFill>
              <a:latin typeface="Times New Roman" pitchFamily="18" charset="0"/>
              <a:cs typeface="Times New Roman" pitchFamily="18" charset="0"/>
            </a:endParaRPr>
          </a:p>
        </p:txBody>
      </p:sp>
      <p:graphicFrame>
        <p:nvGraphicFramePr>
          <p:cNvPr id="4" name="Espace réservé du contenu 7" descr="Pie chart showing disability prevalence by sex in 2004"/>
          <p:cNvGraphicFramePr>
            <a:graphicFrameLocks/>
          </p:cNvGraphicFramePr>
          <p:nvPr>
            <p:extLst>
              <p:ext uri="{D42A27DB-BD31-4B8C-83A1-F6EECF244321}">
                <p14:modId xmlns:p14="http://schemas.microsoft.com/office/powerpoint/2010/main" val="1316475554"/>
              </p:ext>
            </p:extLst>
          </p:nvPr>
        </p:nvGraphicFramePr>
        <p:xfrm>
          <a:off x="2195736" y="2060848"/>
          <a:ext cx="5328592" cy="2232248"/>
        </p:xfrm>
        <a:graphic>
          <a:graphicData uri="http://schemas.openxmlformats.org/drawingml/2006/chart">
            <c:chart xmlns:c="http://schemas.openxmlformats.org/drawingml/2006/chart" xmlns:r="http://schemas.openxmlformats.org/officeDocument/2006/relationships" r:id="rId3"/>
          </a:graphicData>
        </a:graphic>
      </p:graphicFrame>
      <p:sp>
        <p:nvSpPr>
          <p:cNvPr id="5" name="Rectangle 4"/>
          <p:cNvSpPr/>
          <p:nvPr/>
        </p:nvSpPr>
        <p:spPr>
          <a:xfrm>
            <a:off x="971600" y="1772816"/>
            <a:ext cx="3744416" cy="223224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6" name="Graphique 5" descr="Pie chart showing disability prevalence by sex in 2014"/>
          <p:cNvGraphicFramePr/>
          <p:nvPr>
            <p:extLst>
              <p:ext uri="{D42A27DB-BD31-4B8C-83A1-F6EECF244321}">
                <p14:modId xmlns:p14="http://schemas.microsoft.com/office/powerpoint/2010/main" val="1848234133"/>
              </p:ext>
            </p:extLst>
          </p:nvPr>
        </p:nvGraphicFramePr>
        <p:xfrm>
          <a:off x="2195736" y="4437112"/>
          <a:ext cx="5328592" cy="2420888"/>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2841</TotalTime>
  <Words>1335</Words>
  <Application>Microsoft Office PowerPoint</Application>
  <PresentationFormat>On-screen Show (4:3)</PresentationFormat>
  <Paragraphs>155</Paragraphs>
  <Slides>21</Slides>
  <Notes>21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Times New Roman</vt:lpstr>
      <vt:lpstr>Wingdings</vt:lpstr>
      <vt:lpstr>Thème Office</vt:lpstr>
      <vt:lpstr>MOROCCAN EXPERIENCE ON DISABILITY STATISTICS  </vt:lpstr>
      <vt:lpstr>Contents</vt:lpstr>
      <vt:lpstr>National and international relevant references: </vt:lpstr>
      <vt:lpstr>National and international relevant references </vt:lpstr>
      <vt:lpstr>Disability statistics from censuses</vt:lpstr>
      <vt:lpstr>Disability statistics from censuses: Prevalence of disability and  types of Disabilities 2004 </vt:lpstr>
      <vt:lpstr>Disability statistics from censuses: Prevalence of disability 2014</vt:lpstr>
      <vt:lpstr>Disability statistics from censuses: total disability</vt:lpstr>
      <vt:lpstr>Disability statistics from censuses: Prevalence by sex</vt:lpstr>
      <vt:lpstr>Disability statistics from censuses: disability and marital status</vt:lpstr>
      <vt:lpstr>Disability statistics from censuses: education  2014</vt:lpstr>
      <vt:lpstr>Disability statistics from censuses: employment  2014</vt:lpstr>
      <vt:lpstr>Disability statistics from survey</vt:lpstr>
      <vt:lpstr>Disability statistics from survey: the methodology of the survey </vt:lpstr>
      <vt:lpstr>Disability statistics from survey: the methodology of the survey </vt:lpstr>
      <vt:lpstr>Disability statistics from survey: the methodology of the survey </vt:lpstr>
      <vt:lpstr>Disability statistics from survey: Findings </vt:lpstr>
      <vt:lpstr>Disability statistics from survey: Findings </vt:lpstr>
      <vt:lpstr>Facts about the use of short set of questions on census </vt:lpstr>
      <vt:lpstr>Facts about the use of short set of questions on census </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ThemeGallery PowerTemplate</dc:title>
  <dc:creator>nasiba</dc:creator>
  <cp:lastModifiedBy>Moore, Jennifer A. (CDC/OPHSS/NCHS)</cp:lastModifiedBy>
  <cp:revision>254</cp:revision>
  <dcterms:created xsi:type="dcterms:W3CDTF">2015-10-15T19:51:15Z</dcterms:created>
  <dcterms:modified xsi:type="dcterms:W3CDTF">2016-10-06T11:37:18Z</dcterms:modified>
</cp:coreProperties>
</file>