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23"/>
  </p:notesMasterIdLst>
  <p:sldIdLst>
    <p:sldId id="317" r:id="rId2"/>
    <p:sldId id="318" r:id="rId3"/>
    <p:sldId id="319" r:id="rId4"/>
    <p:sldId id="344" r:id="rId5"/>
    <p:sldId id="322" r:id="rId6"/>
    <p:sldId id="347" r:id="rId7"/>
    <p:sldId id="339" r:id="rId8"/>
    <p:sldId id="345" r:id="rId9"/>
    <p:sldId id="346" r:id="rId10"/>
    <p:sldId id="327" r:id="rId11"/>
    <p:sldId id="341" r:id="rId12"/>
    <p:sldId id="350" r:id="rId13"/>
    <p:sldId id="353" r:id="rId14"/>
    <p:sldId id="330" r:id="rId15"/>
    <p:sldId id="331" r:id="rId16"/>
    <p:sldId id="332" r:id="rId17"/>
    <p:sldId id="351" r:id="rId18"/>
    <p:sldId id="352" r:id="rId19"/>
    <p:sldId id="334" r:id="rId20"/>
    <p:sldId id="342" r:id="rId21"/>
    <p:sldId id="335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8" autoAdjust="0"/>
    <p:restoredTop sz="86374" autoAdjust="0"/>
  </p:normalViewPr>
  <p:slideViewPr>
    <p:cSldViewPr>
      <p:cViewPr varScale="1">
        <p:scale>
          <a:sx n="73" d="100"/>
          <a:sy n="73" d="100"/>
        </p:scale>
        <p:origin x="78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154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4031E9C-2096-4E5D-9A9D-7224C60694FB}" type="datetime1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7" tIns="46589" rIns="93177" bIns="4658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CB4A90C-9102-4C4B-A3AF-D6536DEC9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66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543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30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9pPr>
          </a:lstStyle>
          <a:p>
            <a:pPr eaLnBrk="1" hangingPunct="1"/>
            <a:fld id="{73553D4C-50A3-4ACB-A552-5374B0A93ED7}" type="slidenum">
              <a:rPr lang="en-US"/>
              <a:pPr eaLnBrk="1" hangingPunct="1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534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52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434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9pPr>
          </a:lstStyle>
          <a:p>
            <a:pPr eaLnBrk="1" hangingPunct="1"/>
            <a:fld id="{73553D4C-50A3-4ACB-A552-5374B0A93ED7}" type="slidenum">
              <a:rPr lang="en-US"/>
              <a:pPr eaLnBrk="1" hangingPunct="1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7269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322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9pPr>
          </a:lstStyle>
          <a:p>
            <a:pPr eaLnBrk="1" hangingPunct="1"/>
            <a:fld id="{D258EFCC-3F01-4CC5-811C-AF98748F9C10}" type="slidenum">
              <a:rPr lang="en-US"/>
              <a:pPr eaLnBrk="1" hangingPunct="1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69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9pPr>
          </a:lstStyle>
          <a:p>
            <a:pPr eaLnBrk="1" hangingPunct="1"/>
            <a:fld id="{73553D4C-50A3-4ACB-A552-5374B0A93ED7}" type="slidenum">
              <a:rPr lang="en-US"/>
              <a:pPr eaLnBrk="1" hangingPunct="1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3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79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2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30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24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537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913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228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573 h 1000"/>
              <a:gd name="T6" fmla="*/ 0 w 1000"/>
              <a:gd name="T7" fmla="*/ 11998573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480B66-E195-4F19-A6C8-F1AAAE225D79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A083CA-8EB3-43D7-B501-F0E2B7E75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8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22EB4-7764-4874-B649-46D86505021C}" type="datetime1">
              <a:rPr lang="en-US" smtClean="0"/>
              <a:t>12/9/2015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BEA1C-EF5C-45EE-8D60-3A5ADDD37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06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AA8A3-E0DF-4294-A6A0-C7004DEDCDA1}" type="datetime1">
              <a:rPr lang="en-US" smtClean="0"/>
              <a:t>12/9/2015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E14A1-5DD4-4E8B-9914-E5CA2DB45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6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DE9F8-354B-43DB-8837-B3E84412C430}" type="datetime1">
              <a:rPr lang="en-US" smtClean="0"/>
              <a:t>12/9/2015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8C078-AFC4-460D-A087-7E3CEF882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0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425DF-1C9B-43DF-A7F5-9B563C307902}" type="datetime1">
              <a:rPr lang="en-US" smtClean="0"/>
              <a:t>12/9/2015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1FACF-C1EF-4D7B-AE16-8BDAE9223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8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2C1AE-C198-465A-8D8F-4DB1A595403F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5C9A2-DEEE-40C7-9989-D17335071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70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43479-F936-443A-8C05-69239A22E105}" type="datetime1">
              <a:rPr lang="en-US" smtClean="0"/>
              <a:t>12/9/2015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D035A-0642-49FA-81A3-671A229D1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11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E184C-A2A5-4321-9871-B9E642A04032}" type="datetime1">
              <a:rPr lang="en-US" smtClean="0"/>
              <a:t>12/9/2015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8459E-9789-4030-A78F-871457FC1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9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BC879-CD50-4569-BDA1-E65175E1901C}" type="datetime1">
              <a:rPr lang="en-US" smtClean="0"/>
              <a:t>12/9/2015</a:t>
            </a:fld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13815-FFE0-4F33-953A-980EA79F5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73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0698B-0793-4AF4-8C1F-9A3B817008A3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78BF7-7998-4FA9-A72B-A394E829A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04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A1B19-4D18-4E82-9127-92035778347B}" type="datetime1">
              <a:rPr lang="en-US" smtClean="0"/>
              <a:t>12/9/2015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C95BE-431D-4D25-81DB-5766F90EB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6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Verdana" pitchFamily="-108" charset="0"/>
              </a:defRPr>
            </a:lvl1pPr>
          </a:lstStyle>
          <a:p>
            <a:pPr>
              <a:defRPr/>
            </a:pPr>
            <a:fld id="{DA433953-DA81-4DD3-8843-53780A4DD273}" type="datetime1">
              <a:rPr lang="en-US" smtClean="0"/>
              <a:t>12/9/2015</a:t>
            </a:fld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Verdana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Verdana" pitchFamily="-108" charset="0"/>
              </a:defRPr>
            </a:lvl1pPr>
          </a:lstStyle>
          <a:p>
            <a:pPr>
              <a:defRPr/>
            </a:pPr>
            <a:fld id="{3BAFCB19-9F59-446D-B954-4E2DCDDC9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pitchFamily="-108" charset="-128"/>
          <a:cs typeface="ＭＳ Ｐゴシック" pitchFamily="-10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pitchFamily="-108" charset="-128"/>
          <a:cs typeface="ＭＳ Ｐゴシック" pitchFamily="-10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pitchFamily="-108" charset="-128"/>
          <a:cs typeface="ＭＳ Ｐゴシック" pitchFamily="-10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pitchFamily="-108" charset="-128"/>
          <a:cs typeface="ＭＳ Ｐゴシック" pitchFamily="-10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-108" charset="2"/>
        <a:buChar char="o"/>
        <a:defRPr sz="30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-108" charset="2"/>
        <a:buChar char="n"/>
        <a:defRPr sz="2600">
          <a:solidFill>
            <a:schemeClr val="tx1"/>
          </a:solidFill>
          <a:latin typeface="+mn-lt"/>
          <a:ea typeface="ＭＳ Ｐゴシック" pitchFamily="-108" charset="-128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-108" charset="2"/>
        <a:buChar char="o"/>
        <a:defRPr sz="23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-108" charset="2"/>
        <a:buChar char="n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-108" charset="2"/>
        <a:buChar char="§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09600" y="739775"/>
            <a:ext cx="8458200" cy="1470025"/>
          </a:xfrm>
        </p:spPr>
        <p:txBody>
          <a:bodyPr/>
          <a:lstStyle/>
          <a:p>
            <a:r>
              <a:rPr lang="en-US" sz="2800" dirty="0" smtClean="0"/>
              <a:t>Summary of Annual Activities Related to Disability Statistics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7543800" cy="4114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 smtClean="0"/>
              <a:t>Cordell Golden</a:t>
            </a:r>
          </a:p>
          <a:p>
            <a:pPr>
              <a:defRPr/>
            </a:pPr>
            <a:r>
              <a:rPr lang="en-US" sz="2000" dirty="0" smtClean="0"/>
              <a:t>National Center for Health Statistics</a:t>
            </a:r>
          </a:p>
          <a:p>
            <a:pPr>
              <a:defRPr/>
            </a:pPr>
            <a:r>
              <a:rPr lang="en-US" sz="2000" dirty="0" smtClean="0"/>
              <a:t>United States</a:t>
            </a:r>
          </a:p>
          <a:p>
            <a:pPr algn="ctr">
              <a:defRPr/>
            </a:pPr>
            <a:endParaRPr lang="en-US" sz="2000" dirty="0" smtClean="0"/>
          </a:p>
          <a:p>
            <a:pPr algn="ctr"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200" b="1" dirty="0" smtClean="0"/>
              <a:t>Fifteenth Meeting of the Washington Group on Disability Statistics</a:t>
            </a:r>
          </a:p>
          <a:p>
            <a:pPr>
              <a:defRPr/>
            </a:pPr>
            <a:endParaRPr lang="en-US" sz="2000" b="1" dirty="0"/>
          </a:p>
          <a:p>
            <a:pPr algn="ctr">
              <a:defRPr/>
            </a:pPr>
            <a:endParaRPr lang="en-US" sz="2000" dirty="0" smtClean="0"/>
          </a:p>
          <a:p>
            <a:pPr algn="r">
              <a:defRPr/>
            </a:pPr>
            <a:r>
              <a:rPr lang="en-US" sz="1600" dirty="0" smtClean="0"/>
              <a:t>27-29 October 2015</a:t>
            </a:r>
          </a:p>
          <a:p>
            <a:pPr algn="r">
              <a:defRPr/>
            </a:pPr>
            <a:r>
              <a:rPr lang="en-US" sz="1600" dirty="0" smtClean="0"/>
              <a:t>Copenhagen, Denmark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828925"/>
            <a:ext cx="7507287" cy="13620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800" b="0" cap="none" dirty="0" smtClean="0">
                <a:ln w="0">
                  <a:noFill/>
                </a:ln>
                <a:solidFill>
                  <a:schemeClr val="tx1"/>
                </a:solidFill>
                <a:latin typeface="+mn-lt"/>
              </a:rPr>
              <a:t>Upcoming national data collection activities related to disability statistics</a:t>
            </a:r>
            <a:endParaRPr lang="en-US" sz="2800" b="0" cap="none" dirty="0">
              <a:ln w="0">
                <a:noFill/>
              </a:ln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772400" cy="1143000"/>
          </a:xfrm>
        </p:spPr>
        <p:txBody>
          <a:bodyPr/>
          <a:lstStyle/>
          <a:p>
            <a:r>
              <a:rPr lang="en-US" sz="2800" dirty="0" smtClean="0"/>
              <a:t>Type of data collection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458200" cy="5638800"/>
          </a:xfrm>
        </p:spPr>
        <p:txBody>
          <a:bodyPr>
            <a:noAutofit/>
          </a:bodyPr>
          <a:lstStyle/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Census </a:t>
            </a:r>
            <a:r>
              <a:rPr lang="en-US" sz="1800" b="1" dirty="0" smtClean="0">
                <a:solidFill>
                  <a:srgbClr val="C00000"/>
                </a:solidFill>
              </a:rPr>
              <a:t>(16)</a:t>
            </a:r>
            <a:r>
              <a:rPr lang="en-US" sz="2000" b="1" dirty="0" smtClean="0"/>
              <a:t>: </a:t>
            </a:r>
            <a:r>
              <a:rPr lang="en-US" sz="1600" dirty="0" smtClean="0">
                <a:solidFill>
                  <a:srgbClr val="000000"/>
                </a:solidFill>
              </a:rPr>
              <a:t>Australia, Botswana, Burundi, Croatia, Egypt, Ireland, Kosovo, Lesotho, Mongolia, Montserrat, Pakistan, Palestine, Peru, Samoa, Tunisia, Yemen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Short Disability Module </a:t>
            </a:r>
            <a:r>
              <a:rPr lang="en-US" sz="1800" b="1" dirty="0" smtClean="0">
                <a:solidFill>
                  <a:srgbClr val="C00000"/>
                </a:solidFill>
              </a:rPr>
              <a:t>(16)</a:t>
            </a:r>
            <a:r>
              <a:rPr lang="en-US" sz="1800" b="1" dirty="0" smtClean="0"/>
              <a:t>:</a:t>
            </a:r>
            <a:r>
              <a:rPr lang="en-US" sz="1600" dirty="0" smtClean="0">
                <a:solidFill>
                  <a:srgbClr val="000000"/>
                </a:solidFill>
              </a:rPr>
              <a:t> Australia, Austria, Botswana, Canada, Costa Rica, Egypt, Finland, Germany, </a:t>
            </a:r>
            <a:r>
              <a:rPr lang="en-US" sz="1600" dirty="0" smtClean="0"/>
              <a:t>Israel, Kosovo, Lithuania, Netherlands, South Africa, Turkey, Uganda, United States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baseline="60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800" b="1" dirty="0" smtClean="0"/>
              <a:t>Longer Disability Module </a:t>
            </a:r>
            <a:r>
              <a:rPr lang="en-US" sz="1800" b="1" dirty="0" smtClean="0">
                <a:solidFill>
                  <a:srgbClr val="C00000"/>
                </a:solidFill>
              </a:rPr>
              <a:t>(11)</a:t>
            </a:r>
            <a:r>
              <a:rPr lang="en-US" sz="1800" b="1" dirty="0" smtClean="0"/>
              <a:t>:</a:t>
            </a:r>
            <a:r>
              <a:rPr lang="en-US" sz="1600" dirty="0" smtClean="0"/>
              <a:t> Australia, Canada, China, Costa Rica, Czech Republic, France, Ireland, Kenya, Samoa, Thailand, United States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1800" dirty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800" b="1" dirty="0" smtClean="0"/>
              <a:t>Other </a:t>
            </a:r>
            <a:r>
              <a:rPr lang="en-US" sz="1800" b="1" dirty="0" smtClean="0">
                <a:solidFill>
                  <a:srgbClr val="C00000"/>
                </a:solidFill>
              </a:rPr>
              <a:t>(17)</a:t>
            </a:r>
            <a:r>
              <a:rPr lang="en-US" sz="1800" b="1" dirty="0" smtClean="0"/>
              <a:t>: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800" dirty="0" smtClean="0"/>
              <a:t>Afghanistan, Aruba, Belarus, Burundi, Croatia, Denmark, Finland, Hungary, Italy, Japan, Maldives, Mexico, Mongolia, New Zealand, Peru, Poland, </a:t>
            </a:r>
            <a:r>
              <a:rPr lang="en-US" sz="1800" dirty="0" smtClean="0"/>
              <a:t>Slovakia</a:t>
            </a:r>
            <a:endParaRPr lang="en-US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230354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066800"/>
          </a:xfrm>
        </p:spPr>
        <p:txBody>
          <a:bodyPr/>
          <a:lstStyle/>
          <a:p>
            <a:r>
              <a:rPr lang="en-US" sz="2400" dirty="0" smtClean="0"/>
              <a:t>Data collection activities specified countries indicating ‘Other’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05800" cy="4572000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Income/Expenditure Survey </a:t>
            </a:r>
            <a:r>
              <a:rPr lang="en-US" sz="1600" dirty="0" smtClean="0"/>
              <a:t>(Afghanistan, Aruba)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Living Standards Survey </a:t>
            </a:r>
            <a:r>
              <a:rPr lang="en-US" sz="1600" dirty="0" smtClean="0"/>
              <a:t>(Afghanistan, Belarus)</a:t>
            </a:r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r>
              <a:rPr lang="en-US" sz="1800" b="1" dirty="0" smtClean="0">
                <a:solidFill>
                  <a:srgbClr val="000000"/>
                </a:solidFill>
              </a:rPr>
              <a:t>Demographic Health Survey </a:t>
            </a:r>
            <a:r>
              <a:rPr lang="en-US" sz="1600" dirty="0" smtClean="0">
                <a:solidFill>
                  <a:srgbClr val="000000"/>
                </a:solidFill>
              </a:rPr>
              <a:t>(Burundi, Maldives)</a:t>
            </a:r>
            <a:endParaRPr lang="en-US" sz="1600" dirty="0">
              <a:solidFill>
                <a:srgbClr val="00000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Registry </a:t>
            </a:r>
            <a:r>
              <a:rPr lang="en-US" sz="1600" dirty="0" smtClean="0">
                <a:solidFill>
                  <a:srgbClr val="000000"/>
                </a:solidFill>
              </a:rPr>
              <a:t>(Croatia)</a:t>
            </a:r>
            <a:endParaRPr lang="en-US" sz="1600" dirty="0" smtClean="0"/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Published reports </a:t>
            </a:r>
            <a:r>
              <a:rPr lang="en-US" sz="1600" dirty="0" smtClean="0"/>
              <a:t>(Denmark, Mongolia)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err="1" smtClean="0"/>
              <a:t>Microcensus</a:t>
            </a:r>
            <a:r>
              <a:rPr lang="en-US" sz="1800" b="1" dirty="0" smtClean="0"/>
              <a:t> </a:t>
            </a:r>
            <a:r>
              <a:rPr lang="en-US" sz="1600" dirty="0" smtClean="0"/>
              <a:t>(Hungary)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Population and Household Online Database </a:t>
            </a:r>
            <a:r>
              <a:rPr lang="en-US" sz="1600" dirty="0" smtClean="0"/>
              <a:t>(Mongolia)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European Health Interview Survey </a:t>
            </a:r>
            <a:r>
              <a:rPr lang="en-US" sz="1600" dirty="0" smtClean="0"/>
              <a:t>(Italy, Poland, Slovakia)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Undetermined </a:t>
            </a:r>
            <a:r>
              <a:rPr lang="en-US" sz="1600" dirty="0" smtClean="0"/>
              <a:t>(Japan</a:t>
            </a:r>
            <a:r>
              <a:rPr lang="en-US" sz="1600" dirty="0" smtClean="0"/>
              <a:t>)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92075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074" y="76200"/>
            <a:ext cx="8569326" cy="1216025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Date of most recent or upcoming data collection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4186238" cy="4267200"/>
          </a:xfrm>
        </p:spPr>
        <p:txBody>
          <a:bodyPr numCol="2"/>
          <a:lstStyle/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400" b="1" u="sng" kern="1200" dirty="0">
                <a:solidFill>
                  <a:srgbClr val="000000"/>
                </a:solidFill>
                <a:cs typeface="+mn-cs"/>
              </a:rPr>
              <a:t>2014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Australia*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Yemen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kern="1200" dirty="0">
              <a:solidFill>
                <a:srgbClr val="000000"/>
              </a:solidFill>
              <a:cs typeface="+mn-cs"/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400" b="1" u="sng" kern="1200" dirty="0">
                <a:solidFill>
                  <a:srgbClr val="000000"/>
                </a:solidFill>
                <a:cs typeface="+mn-cs"/>
              </a:rPr>
              <a:t>2015</a:t>
            </a:r>
            <a:endParaRPr lang="en-US" sz="1400" dirty="0">
              <a:solidFill>
                <a:srgbClr val="000000"/>
              </a:solidFill>
              <a:cs typeface="+mn-cs"/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Afghanistan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Australia*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Austria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Canada*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China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Costa Rica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Denmark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France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Israel*</a:t>
            </a:r>
            <a:endParaRPr lang="en-US" sz="1300" dirty="0">
              <a:solidFill>
                <a:srgbClr val="000000"/>
              </a:solidFill>
              <a:cs typeface="+mn-cs"/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Italy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Mongolia*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 smtClean="0">
                <a:solidFill>
                  <a:srgbClr val="000000"/>
                </a:solidFill>
                <a:cs typeface="+mn-cs"/>
              </a:rPr>
              <a:t>South Africa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kern="1200" dirty="0" smtClean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kern="12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kern="1200" dirty="0" smtClean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kern="1200" dirty="0" smtClean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kern="12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kern="1200" dirty="0" smtClean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400" b="1" u="sng" kern="1200" dirty="0" smtClean="0">
                <a:solidFill>
                  <a:srgbClr val="000000"/>
                </a:solidFill>
              </a:rPr>
              <a:t>2016</a:t>
            </a:r>
            <a:endParaRPr lang="en-US" sz="14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Aruba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Australia*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Burundi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Canada*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Denmark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Egypt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Finland*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France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Hungary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Ireland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Israel*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Lesotho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Maldives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Mexico*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Netherlands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Pakistan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Samoa*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Turkey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Uganda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United States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752600"/>
            <a:ext cx="3924300" cy="4267200"/>
          </a:xfrm>
        </p:spPr>
        <p:txBody>
          <a:bodyPr numCol="2"/>
          <a:lstStyle/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b="1" u="sng" kern="1200" dirty="0">
                <a:solidFill>
                  <a:srgbClr val="000000"/>
                </a:solidFill>
                <a:cs typeface="+mn-cs"/>
              </a:rPr>
              <a:t>2017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Australia*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Canada*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Denmark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Finland*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Germany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Palestine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Peru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Thailand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600" b="1" u="sng" kern="1200" dirty="0">
              <a:solidFill>
                <a:srgbClr val="000000"/>
              </a:solidFill>
              <a:cs typeface="+mn-cs"/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b="1" u="sng" kern="1200" dirty="0">
                <a:solidFill>
                  <a:srgbClr val="000000"/>
                </a:solidFill>
                <a:cs typeface="+mn-cs"/>
              </a:rPr>
              <a:t>2018</a:t>
            </a:r>
            <a:endParaRPr lang="en-US" sz="1400" kern="1200" dirty="0">
              <a:solidFill>
                <a:srgbClr val="000000"/>
              </a:solidFill>
              <a:cs typeface="+mn-cs"/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Australia*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Czech Republic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Finland*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Lithuania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  <a:cs typeface="+mn-cs"/>
              </a:rPr>
              <a:t>Mexico*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dirty="0" smtClean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dirty="0" smtClean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b="1" u="sng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2019</a:t>
            </a:r>
            <a:endParaRPr lang="en-US" sz="14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Poland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Samoa*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Tunisia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400" b="1" u="sng" dirty="0">
                <a:solidFill>
                  <a:srgbClr val="000000"/>
                </a:solidFill>
              </a:rPr>
              <a:t>2020</a:t>
            </a:r>
            <a:endParaRPr lang="en-US" sz="14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Mongolia*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800" kern="12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400" b="1" u="sng" kern="1200" dirty="0">
                <a:solidFill>
                  <a:srgbClr val="000000"/>
                </a:solidFill>
              </a:rPr>
              <a:t>2021</a:t>
            </a:r>
            <a:endParaRPr lang="en-US" sz="1400" kern="12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Botswana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Montserrat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600" kern="12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600" kern="1200" dirty="0">
              <a:solidFill>
                <a:srgbClr val="000000"/>
              </a:solidFill>
            </a:endParaRP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200" kern="1200" dirty="0">
                <a:solidFill>
                  <a:srgbClr val="000000"/>
                </a:solidFill>
              </a:rPr>
              <a:t>*</a:t>
            </a:r>
            <a:r>
              <a:rPr lang="en-US" sz="1050" kern="1200" dirty="0">
                <a:solidFill>
                  <a:srgbClr val="000000"/>
                </a:solidFill>
                <a:latin typeface="Verdana" pitchFamily="-108" charset="0"/>
                <a:cs typeface="+mn-cs"/>
              </a:rPr>
              <a:t>Multiple data collection activities </a:t>
            </a:r>
            <a:r>
              <a:rPr lang="en-US" sz="1050" kern="1200" dirty="0" smtClean="0">
                <a:solidFill>
                  <a:srgbClr val="000000"/>
                </a:solidFill>
                <a:latin typeface="Verdana" pitchFamily="-108" charset="0"/>
                <a:cs typeface="+mn-cs"/>
              </a:rPr>
              <a:t>scheduled</a:t>
            </a:r>
            <a:endParaRPr lang="en-US" sz="1400" dirty="0">
              <a:solidFill>
                <a:srgbClr val="000000"/>
              </a:solidFill>
              <a:latin typeface="Bookman Old Style" pitchFamily="-10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3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-762000" y="381000"/>
            <a:ext cx="7772400" cy="1143000"/>
          </a:xfrm>
        </p:spPr>
        <p:txBody>
          <a:bodyPr/>
          <a:lstStyle/>
          <a:p>
            <a:pPr algn="ctr"/>
            <a:r>
              <a:rPr lang="en-US" sz="2800" dirty="0" smtClean="0"/>
              <a:t>Frequency of data collection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5257800"/>
          </a:xfrm>
        </p:spPr>
        <p:txBody>
          <a:bodyPr>
            <a:noAutofit/>
          </a:bodyPr>
          <a:lstStyle/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Ongoing </a:t>
            </a:r>
            <a:r>
              <a:rPr lang="en-US" sz="1800" b="1" dirty="0" smtClean="0">
                <a:solidFill>
                  <a:srgbClr val="C00000"/>
                </a:solidFill>
              </a:rPr>
              <a:t>(3)</a:t>
            </a:r>
            <a:r>
              <a:rPr lang="en-US" sz="2000" b="1" dirty="0" smtClean="0"/>
              <a:t>: </a:t>
            </a:r>
            <a:r>
              <a:rPr lang="en-US" sz="1600" dirty="0" smtClean="0">
                <a:solidFill>
                  <a:srgbClr val="000000"/>
                </a:solidFill>
              </a:rPr>
              <a:t>Croatia</a:t>
            </a:r>
            <a:r>
              <a:rPr lang="en-US" sz="1600" dirty="0" smtClean="0"/>
              <a:t>, Netherlands, United States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Ad hoc/Periodically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(2)</a:t>
            </a:r>
            <a:r>
              <a:rPr lang="en-US" sz="2000" b="1" dirty="0" smtClean="0">
                <a:solidFill>
                  <a:srgbClr val="000000"/>
                </a:solidFill>
              </a:rPr>
              <a:t>: </a:t>
            </a:r>
            <a:r>
              <a:rPr lang="en-US" sz="1600" dirty="0" smtClean="0">
                <a:solidFill>
                  <a:srgbClr val="000000"/>
                </a:solidFill>
              </a:rPr>
              <a:t>Austria, France</a:t>
            </a:r>
            <a:endParaRPr lang="en-US" sz="1600" baseline="30000" dirty="0" smtClean="0">
              <a:solidFill>
                <a:srgbClr val="000000"/>
              </a:solidFill>
            </a:endParaRP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dirty="0" smtClean="0"/>
          </a:p>
          <a:p>
            <a:pPr marL="0" lv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 smtClean="0"/>
              <a:t>Annually/Biannually/Quarterly </a:t>
            </a:r>
            <a:r>
              <a:rPr lang="en-US" sz="1800" b="1" dirty="0" smtClean="0">
                <a:solidFill>
                  <a:srgbClr val="C00000"/>
                </a:solidFill>
              </a:rPr>
              <a:t>(9)</a:t>
            </a:r>
            <a:r>
              <a:rPr lang="en-US" sz="1800" b="1" dirty="0" smtClean="0"/>
              <a:t>:</a:t>
            </a:r>
            <a:r>
              <a:rPr lang="en-US" sz="1600" dirty="0" smtClean="0"/>
              <a:t> Canada</a:t>
            </a:r>
            <a:r>
              <a:rPr lang="en-US" sz="1600" baseline="30000" dirty="0" smtClean="0">
                <a:solidFill>
                  <a:srgbClr val="000000"/>
                </a:solidFill>
              </a:rPr>
              <a:t>*</a:t>
            </a:r>
            <a:r>
              <a:rPr lang="en-US" sz="1600" dirty="0" smtClean="0"/>
              <a:t>, China, Costa Rica, Finland, Israel, </a:t>
            </a:r>
            <a:r>
              <a:rPr lang="en-US" sz="1600" dirty="0" smtClean="0">
                <a:solidFill>
                  <a:srgbClr val="000000"/>
                </a:solidFill>
              </a:rPr>
              <a:t>Mexico</a:t>
            </a:r>
            <a:r>
              <a:rPr lang="en-US" sz="1600" dirty="0" smtClean="0"/>
              <a:t>, Peru, South Africa, Turkey</a:t>
            </a:r>
          </a:p>
          <a:p>
            <a:pPr marL="0" lvl="0" indent="0">
              <a:buClr>
                <a:srgbClr val="CC0000">
                  <a:lumMod val="75000"/>
                </a:srgbClr>
              </a:buClr>
              <a:buNone/>
              <a:defRPr/>
            </a:pPr>
            <a:endParaRPr lang="en-US" sz="1200" baseline="60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Every 2-4 years </a:t>
            </a:r>
            <a:r>
              <a:rPr lang="en-US" sz="1800" b="1" dirty="0" smtClean="0">
                <a:solidFill>
                  <a:srgbClr val="C00000"/>
                </a:solidFill>
              </a:rPr>
              <a:t>(7)</a:t>
            </a:r>
            <a:r>
              <a:rPr lang="en-US" sz="1800" b="1" dirty="0" smtClean="0"/>
              <a:t>:</a:t>
            </a:r>
            <a:r>
              <a:rPr lang="en-US" sz="1600" dirty="0" smtClean="0"/>
              <a:t> Australia, </a:t>
            </a:r>
            <a:r>
              <a:rPr lang="en-US" sz="1600" dirty="0" smtClean="0">
                <a:solidFill>
                  <a:srgbClr val="000000"/>
                </a:solidFill>
              </a:rPr>
              <a:t>Canada</a:t>
            </a:r>
            <a:r>
              <a:rPr lang="en-US" sz="1600" dirty="0" smtClean="0"/>
              <a:t>, Denmark, </a:t>
            </a:r>
            <a:r>
              <a:rPr lang="en-US" sz="1600" dirty="0" smtClean="0">
                <a:solidFill>
                  <a:srgbClr val="000000"/>
                </a:solidFill>
              </a:rPr>
              <a:t>Finland</a:t>
            </a:r>
            <a:r>
              <a:rPr lang="en-US" sz="1600" dirty="0" smtClean="0"/>
              <a:t>, Germany, Mexico</a:t>
            </a:r>
            <a:r>
              <a:rPr lang="en-US" sz="1600" dirty="0" smtClean="0">
                <a:solidFill>
                  <a:srgbClr val="000000"/>
                </a:solidFill>
              </a:rPr>
              <a:t>, Uganda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baseline="30000" dirty="0" smtClean="0"/>
          </a:p>
          <a:p>
            <a:pPr marL="0" lv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 smtClean="0"/>
              <a:t>Every 5-10 years</a:t>
            </a:r>
            <a:r>
              <a:rPr lang="en-US" sz="1800" b="1" dirty="0" smtClean="0">
                <a:solidFill>
                  <a:schemeClr val="accent1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(16)</a:t>
            </a:r>
            <a:r>
              <a:rPr lang="en-US" sz="1800" b="1" dirty="0" smtClean="0"/>
              <a:t>: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Afghanistan, Australia, Canada, Croatia, Czech Republic, Finland, </a:t>
            </a:r>
            <a:r>
              <a:rPr lang="en-US" sz="1600" dirty="0" smtClean="0"/>
              <a:t>Hungary, Ireland, Italy, Japan, Kenya, Maldives, Poland, </a:t>
            </a:r>
            <a:r>
              <a:rPr lang="en-US" sz="1600" dirty="0" smtClean="0">
                <a:solidFill>
                  <a:srgbClr val="000000"/>
                </a:solidFill>
              </a:rPr>
              <a:t>Samoa, Thailand, Tunisia, </a:t>
            </a:r>
          </a:p>
          <a:p>
            <a:pPr marL="0" lvl="0" indent="0">
              <a:buClr>
                <a:srgbClr val="CC0000">
                  <a:lumMod val="75000"/>
                </a:srgbClr>
              </a:buClr>
              <a:buNone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Undetermined/Not specified </a:t>
            </a:r>
            <a:r>
              <a:rPr lang="en-US" sz="1800" b="1" dirty="0" smtClean="0">
                <a:solidFill>
                  <a:srgbClr val="C00000"/>
                </a:solidFill>
              </a:rPr>
              <a:t>(11)</a:t>
            </a:r>
            <a:r>
              <a:rPr lang="en-US" sz="1800" b="1" dirty="0" smtClean="0"/>
              <a:t>:</a:t>
            </a:r>
            <a:r>
              <a:rPr lang="en-US" sz="1800" dirty="0" smtClean="0"/>
              <a:t> </a:t>
            </a:r>
            <a:r>
              <a:rPr lang="en-US" sz="1600" dirty="0" smtClean="0"/>
              <a:t>Aruba, Botswana, Burundi, Egypt</a:t>
            </a:r>
            <a:r>
              <a:rPr lang="en-US" sz="1600" dirty="0" smtClean="0">
                <a:solidFill>
                  <a:srgbClr val="000000"/>
                </a:solidFill>
              </a:rPr>
              <a:t>, </a:t>
            </a:r>
            <a:r>
              <a:rPr lang="en-US" sz="1600" dirty="0">
                <a:solidFill>
                  <a:srgbClr val="000000"/>
                </a:solidFill>
              </a:rPr>
              <a:t>K</a:t>
            </a:r>
            <a:r>
              <a:rPr lang="en-US" sz="1600" dirty="0" smtClean="0">
                <a:solidFill>
                  <a:srgbClr val="000000"/>
                </a:solidFill>
              </a:rPr>
              <a:t>osovo, Lesotho, Lithuania, </a:t>
            </a:r>
            <a:r>
              <a:rPr lang="en-US" sz="1600" dirty="0" smtClean="0"/>
              <a:t>Mongolia, Montserrat, Pakistan, Palestine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-1981200" y="381000"/>
            <a:ext cx="8229600" cy="1066800"/>
          </a:xfrm>
        </p:spPr>
        <p:txBody>
          <a:bodyPr/>
          <a:lstStyle/>
          <a:p>
            <a:pPr algn="ctr"/>
            <a:r>
              <a:rPr lang="en-US" sz="2800" dirty="0" smtClean="0"/>
              <a:t>Sampling Frame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05800" cy="4572000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Most recent or upcoming Population Census </a:t>
            </a:r>
            <a:r>
              <a:rPr lang="en-US" sz="1400" dirty="0" smtClean="0"/>
              <a:t>(Burundi, Canada, Costa Rica, Egypt, Germany, Japan, Lesotho, New Zealand, Pakistan, Palestine, Peru, Poland, Samoa, South Africa, Tunisia, Uganda, United States, Yemen)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National Population or Housing Registries</a:t>
            </a:r>
            <a:r>
              <a:rPr lang="en-US" sz="1600" dirty="0" smtClean="0"/>
              <a:t> </a:t>
            </a:r>
            <a:r>
              <a:rPr lang="en-US" sz="1400" dirty="0" smtClean="0"/>
              <a:t>(Afghanistan, Aruba, Australia, Austria, Canada, Croatia, Finland, France, Hungary, Israel, Italy, Kenya ,Kosovo, Lithuania, Mexico, Mongolia, Poland, Turkey)</a:t>
            </a:r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r>
              <a:rPr lang="en-US" sz="1600" b="1" dirty="0" smtClean="0">
                <a:solidFill>
                  <a:srgbClr val="000000"/>
                </a:solidFill>
              </a:rPr>
              <a:t>National </a:t>
            </a:r>
            <a:r>
              <a:rPr lang="en-US" sz="1600" b="1" dirty="0">
                <a:solidFill>
                  <a:srgbClr val="000000"/>
                </a:solidFill>
              </a:rPr>
              <a:t>Household </a:t>
            </a:r>
            <a:r>
              <a:rPr lang="en-US" sz="1600" b="1" dirty="0" smtClean="0">
                <a:solidFill>
                  <a:srgbClr val="000000"/>
                </a:solidFill>
              </a:rPr>
              <a:t>or Labor Force Survey </a:t>
            </a:r>
            <a:r>
              <a:rPr lang="en-US" sz="1400" dirty="0" smtClean="0">
                <a:solidFill>
                  <a:srgbClr val="000000"/>
                </a:solidFill>
              </a:rPr>
              <a:t>(Botswana, Canada, Thailand)</a:t>
            </a:r>
            <a:endParaRPr lang="en-US" sz="1400" dirty="0">
              <a:solidFill>
                <a:srgbClr val="00000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Government administrative records and other data sources </a:t>
            </a:r>
            <a:r>
              <a:rPr lang="en-US" sz="1400" dirty="0" smtClean="0">
                <a:solidFill>
                  <a:srgbClr val="000000"/>
                </a:solidFill>
              </a:rPr>
              <a:t>(Croatia, Czech Republic, Denmark, France, Israel)</a:t>
            </a:r>
            <a:endParaRPr lang="en-US" sz="1400" dirty="0" smtClean="0"/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Respondents identified as having an Activity Limitation in previous survey</a:t>
            </a:r>
            <a:r>
              <a:rPr lang="en-US" sz="1600" dirty="0" smtClean="0"/>
              <a:t> </a:t>
            </a:r>
            <a:r>
              <a:rPr lang="en-US" sz="1400" dirty="0" smtClean="0"/>
              <a:t>(China, Canada, France)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Multi-stage sampling </a:t>
            </a:r>
            <a:r>
              <a:rPr lang="en-US" sz="1400" dirty="0" smtClean="0"/>
              <a:t>(Australia, Italy, Netherlands)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Random sampling </a:t>
            </a:r>
            <a:r>
              <a:rPr lang="en-US" sz="1400" dirty="0" smtClean="0"/>
              <a:t>(Austria, Egypt, United States</a:t>
            </a:r>
            <a:r>
              <a:rPr lang="en-US" sz="1400" dirty="0" smtClean="0"/>
              <a:t>)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r>
              <a:rPr lang="en-US" sz="2400" dirty="0" smtClean="0"/>
              <a:t>Sample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676400"/>
            <a:ext cx="4419600" cy="5715000"/>
          </a:xfrm>
        </p:spPr>
        <p:txBody>
          <a:bodyPr>
            <a:normAutofit/>
          </a:bodyPr>
          <a:lstStyle/>
          <a:p>
            <a:pPr marL="58738" indent="-58738">
              <a:buFont typeface="Wingdings" pitchFamily="-108" charset="2"/>
              <a:buNone/>
              <a:defRPr/>
            </a:pPr>
            <a:r>
              <a:rPr lang="en-US" sz="1400" b="1" u="sng" dirty="0" smtClean="0"/>
              <a:t>Persons</a:t>
            </a:r>
            <a:r>
              <a:rPr lang="en-US" sz="1400" b="1" dirty="0" smtClean="0"/>
              <a:t>:</a:t>
            </a:r>
          </a:p>
          <a:p>
            <a:pPr lvl="0">
              <a:buClr>
                <a:srgbClr val="CC0000"/>
              </a:buClr>
              <a:buNone/>
              <a:defRPr/>
            </a:pPr>
            <a:r>
              <a:rPr lang="en-US" sz="1200" b="1" dirty="0" smtClean="0">
                <a:solidFill>
                  <a:srgbClr val="000000"/>
                </a:solidFill>
              </a:rPr>
              <a:t>5,000 – 9,999: </a:t>
            </a:r>
            <a:r>
              <a:rPr lang="en-US" sz="1200" dirty="0" smtClean="0">
                <a:solidFill>
                  <a:srgbClr val="000000"/>
                </a:solidFill>
              </a:rPr>
              <a:t>Czech Republic, Israel</a:t>
            </a:r>
          </a:p>
          <a:p>
            <a:pPr lvl="0">
              <a:buClr>
                <a:srgbClr val="CC0000"/>
              </a:buClr>
              <a:buNone/>
              <a:defRPr/>
            </a:pPr>
            <a:endParaRPr lang="en-US" sz="1200" dirty="0" smtClean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  <a:defRPr/>
            </a:pPr>
            <a:r>
              <a:rPr lang="en-US" sz="1200" b="1" dirty="0" smtClean="0">
                <a:solidFill>
                  <a:srgbClr val="000000"/>
                </a:solidFill>
              </a:rPr>
              <a:t>10,000 – 19,999: </a:t>
            </a:r>
            <a:r>
              <a:rPr lang="en-US" sz="1200" dirty="0" smtClean="0">
                <a:solidFill>
                  <a:srgbClr val="000000"/>
                </a:solidFill>
              </a:rPr>
              <a:t>Australia,</a:t>
            </a:r>
            <a:r>
              <a:rPr lang="en-US" sz="1200" b="1" dirty="0" smtClean="0">
                <a:solidFill>
                  <a:srgbClr val="000000"/>
                </a:solidFill>
              </a:rPr>
              <a:t> </a:t>
            </a:r>
            <a:r>
              <a:rPr lang="en-US" sz="1200" dirty="0" smtClean="0">
                <a:solidFill>
                  <a:srgbClr val="000000"/>
                </a:solidFill>
              </a:rPr>
              <a:t>Austria, Finland, France, Netherlands </a:t>
            </a:r>
          </a:p>
          <a:p>
            <a:pPr marL="0" lvl="0" indent="0">
              <a:buClr>
                <a:srgbClr val="CC0000"/>
              </a:buClr>
              <a:buNone/>
              <a:defRPr/>
            </a:pPr>
            <a:endParaRPr lang="en-US" sz="1200" dirty="0" smtClean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  <a:defRPr/>
            </a:pPr>
            <a:r>
              <a:rPr lang="en-US" sz="1200" b="1" dirty="0" smtClean="0">
                <a:solidFill>
                  <a:srgbClr val="000000"/>
                </a:solidFill>
              </a:rPr>
              <a:t>20,000 – 29,999: </a:t>
            </a:r>
            <a:r>
              <a:rPr lang="en-US" sz="1200" dirty="0" smtClean="0">
                <a:solidFill>
                  <a:srgbClr val="000000"/>
                </a:solidFill>
              </a:rPr>
              <a:t>Australia, Denmark, France, New Zealand, Spain</a:t>
            </a:r>
          </a:p>
          <a:p>
            <a:pPr marL="0" lvl="0" indent="0">
              <a:buClr>
                <a:srgbClr val="CC0000"/>
              </a:buClr>
              <a:buNone/>
              <a:defRPr/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0">
              <a:buClr>
                <a:srgbClr val="CC0000"/>
              </a:buClr>
              <a:buNone/>
              <a:defRPr/>
            </a:pPr>
            <a:r>
              <a:rPr lang="en-US" sz="1200" b="1" dirty="0" smtClean="0">
                <a:solidFill>
                  <a:srgbClr val="000000"/>
                </a:solidFill>
              </a:rPr>
              <a:t>30,000 – 60,000: </a:t>
            </a:r>
            <a:r>
              <a:rPr lang="en-US" sz="1200" dirty="0" smtClean="0">
                <a:solidFill>
                  <a:srgbClr val="000000"/>
                </a:solidFill>
              </a:rPr>
              <a:t>Australia, Canada, China</a:t>
            </a:r>
          </a:p>
          <a:p>
            <a:pPr lvl="0">
              <a:buClr>
                <a:srgbClr val="CC0000"/>
              </a:buClr>
              <a:buNone/>
              <a:defRPr/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0">
              <a:buClr>
                <a:srgbClr val="CC0000"/>
              </a:buClr>
              <a:buNone/>
              <a:defRPr/>
            </a:pPr>
            <a:r>
              <a:rPr lang="en-US" sz="1200" b="1" dirty="0" smtClean="0">
                <a:solidFill>
                  <a:srgbClr val="000000"/>
                </a:solidFill>
              </a:rPr>
              <a:t>270,000: </a:t>
            </a:r>
            <a:r>
              <a:rPr lang="en-US" sz="1200" dirty="0" smtClean="0">
                <a:solidFill>
                  <a:srgbClr val="000000"/>
                </a:solidFill>
              </a:rPr>
              <a:t>Japan</a:t>
            </a:r>
          </a:p>
          <a:p>
            <a:pPr lvl="0">
              <a:buClr>
                <a:srgbClr val="CC0000"/>
              </a:buClr>
              <a:buNone/>
              <a:defRPr/>
            </a:pPr>
            <a:r>
              <a:rPr lang="en-US" sz="1200" b="1" dirty="0" smtClean="0">
                <a:solidFill>
                  <a:srgbClr val="000000"/>
                </a:solidFill>
              </a:rPr>
              <a:t>200,000: </a:t>
            </a:r>
            <a:r>
              <a:rPr lang="en-US" sz="1200" dirty="0" smtClean="0">
                <a:solidFill>
                  <a:srgbClr val="000000"/>
                </a:solidFill>
              </a:rPr>
              <a:t>Finland</a:t>
            </a:r>
          </a:p>
          <a:p>
            <a:pPr>
              <a:buNone/>
              <a:defRPr/>
            </a:pPr>
            <a:r>
              <a:rPr lang="en-US" sz="1200" b="1" dirty="0" smtClean="0"/>
              <a:t>522,842: </a:t>
            </a:r>
            <a:r>
              <a:rPr lang="en-US" sz="1200" dirty="0" smtClean="0"/>
              <a:t>Croatia</a:t>
            </a:r>
          </a:p>
          <a:p>
            <a:pPr>
              <a:buNone/>
              <a:defRPr/>
            </a:pPr>
            <a:r>
              <a:rPr lang="en-US" sz="1200" b="1" dirty="0" smtClean="0"/>
              <a:t>24 million: </a:t>
            </a:r>
            <a:r>
              <a:rPr lang="en-US" sz="1200" dirty="0" smtClean="0"/>
              <a:t>Australia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1200" b="1" dirty="0" smtClean="0"/>
              <a:t>26 million: </a:t>
            </a:r>
            <a:r>
              <a:rPr lang="en-US" sz="1200" dirty="0" smtClean="0"/>
              <a:t>Yemen</a:t>
            </a:r>
          </a:p>
          <a:p>
            <a:pPr>
              <a:buFont typeface="Wingdings" pitchFamily="-108" charset="2"/>
              <a:buNone/>
              <a:defRPr/>
            </a:pPr>
            <a:endParaRPr lang="en-US" sz="1400" b="1" dirty="0"/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400" b="1" u="sng" kern="1200" dirty="0">
                <a:solidFill>
                  <a:srgbClr val="000000"/>
                </a:solidFill>
                <a:cs typeface="+mn-cs"/>
              </a:rPr>
              <a:t>Enumeration areas</a:t>
            </a:r>
            <a:r>
              <a:rPr lang="en-US" sz="1200" b="1" u="sng" kern="1200" dirty="0">
                <a:solidFill>
                  <a:srgbClr val="000000"/>
                </a:solidFill>
                <a:cs typeface="+mn-cs"/>
              </a:rPr>
              <a:t>:</a:t>
            </a: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200" b="1" kern="1200" dirty="0" smtClean="0">
                <a:solidFill>
                  <a:srgbClr val="000000"/>
                </a:solidFill>
                <a:cs typeface="+mn-cs"/>
              </a:rPr>
              <a:t>223</a:t>
            </a:r>
            <a:r>
              <a:rPr lang="en-US" sz="1200" b="1" kern="1200" dirty="0">
                <a:solidFill>
                  <a:srgbClr val="000000"/>
                </a:solidFill>
                <a:cs typeface="+mn-cs"/>
              </a:rPr>
              <a:t>:</a:t>
            </a:r>
            <a:r>
              <a:rPr lang="en-US" sz="1200" kern="1200" dirty="0">
                <a:solidFill>
                  <a:srgbClr val="000000"/>
                </a:solidFill>
                <a:cs typeface="+mn-cs"/>
              </a:rPr>
              <a:t> </a:t>
            </a:r>
            <a:r>
              <a:rPr lang="en-US" sz="1200" kern="1200" dirty="0" smtClean="0">
                <a:solidFill>
                  <a:srgbClr val="000000"/>
                </a:solidFill>
                <a:cs typeface="+mn-cs"/>
              </a:rPr>
              <a:t>Lesotho</a:t>
            </a:r>
            <a:endParaRPr lang="en-US" sz="1200" kern="12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533400" y="1635066"/>
            <a:ext cx="3657600" cy="568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b="1" u="sng" dirty="0">
                <a:latin typeface="+mn-lt"/>
              </a:rPr>
              <a:t>Households</a:t>
            </a:r>
            <a:r>
              <a:rPr lang="en-US" sz="1400" b="1" dirty="0" smtClean="0">
                <a:latin typeface="+mn-lt"/>
              </a:rPr>
              <a:t>:</a:t>
            </a:r>
          </a:p>
          <a:p>
            <a:r>
              <a:rPr lang="en-US" sz="1200" b="1" dirty="0" smtClean="0">
                <a:latin typeface="+mn-lt"/>
              </a:rPr>
              <a:t>1% : </a:t>
            </a:r>
            <a:r>
              <a:rPr lang="en-US" sz="1200" dirty="0" smtClean="0">
                <a:latin typeface="+mn-lt"/>
              </a:rPr>
              <a:t>Germany</a:t>
            </a:r>
          </a:p>
          <a:p>
            <a:r>
              <a:rPr lang="en-US" sz="1200" b="1" dirty="0" smtClean="0">
                <a:latin typeface="+mn-lt"/>
              </a:rPr>
              <a:t>10%: </a:t>
            </a:r>
            <a:r>
              <a:rPr lang="en-US" sz="1200" dirty="0" smtClean="0">
                <a:latin typeface="+mn-lt"/>
              </a:rPr>
              <a:t>Egypt</a:t>
            </a:r>
          </a:p>
          <a:p>
            <a:r>
              <a:rPr lang="en-US" sz="1200" b="1" dirty="0" smtClean="0">
                <a:latin typeface="+mn-lt"/>
              </a:rPr>
              <a:t>50%: </a:t>
            </a:r>
            <a:r>
              <a:rPr lang="en-US" sz="1200" dirty="0" smtClean="0">
                <a:latin typeface="+mn-lt"/>
              </a:rPr>
              <a:t>Afghanistan</a:t>
            </a:r>
          </a:p>
          <a:p>
            <a:endParaRPr lang="en-US" sz="1200" dirty="0" smtClean="0">
              <a:latin typeface="+mn-lt"/>
            </a:endParaRPr>
          </a:p>
          <a:p>
            <a:r>
              <a:rPr lang="en-US" sz="1200" b="1" dirty="0" smtClean="0">
                <a:latin typeface="+mn-lt"/>
              </a:rPr>
              <a:t>1,000 - 9,999: </a:t>
            </a:r>
            <a:r>
              <a:rPr lang="en-US" sz="1200" dirty="0" smtClean="0">
                <a:latin typeface="+mn-lt"/>
              </a:rPr>
              <a:t>Aruba,</a:t>
            </a:r>
            <a:r>
              <a:rPr lang="en-US" sz="1200" b="1" dirty="0" smtClean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Burundi,</a:t>
            </a:r>
            <a:r>
              <a:rPr lang="en-US" sz="1200" b="1" dirty="0" smtClean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Lithuania, Maldives, Samoa</a:t>
            </a:r>
          </a:p>
          <a:p>
            <a:pPr lvl="0"/>
            <a:endParaRPr lang="en-US" sz="1200" b="1" dirty="0" smtClean="0">
              <a:solidFill>
                <a:srgbClr val="000000"/>
              </a:solidFill>
              <a:latin typeface="Verdana"/>
            </a:endParaRPr>
          </a:p>
          <a:p>
            <a:pPr lvl="0"/>
            <a:r>
              <a:rPr lang="en-US" sz="1200" b="1" dirty="0" smtClean="0">
                <a:solidFill>
                  <a:srgbClr val="000000"/>
                </a:solidFill>
                <a:latin typeface="Verdana"/>
              </a:rPr>
              <a:t>10,000 – 19,999: </a:t>
            </a:r>
            <a:r>
              <a:rPr lang="en-US" sz="1200" dirty="0" smtClean="0">
                <a:solidFill>
                  <a:srgbClr val="000000"/>
                </a:solidFill>
                <a:latin typeface="Verdana"/>
              </a:rPr>
              <a:t>Australia, Costa Rica, Israel, Italy, Turkey, Uganda</a:t>
            </a:r>
          </a:p>
          <a:p>
            <a:pPr lvl="0"/>
            <a:endParaRPr lang="en-US" sz="1200" b="1" dirty="0" smtClean="0">
              <a:solidFill>
                <a:srgbClr val="000000"/>
              </a:solidFill>
              <a:latin typeface="+mn-lt"/>
            </a:endParaRPr>
          </a:p>
          <a:p>
            <a:pPr lvl="0"/>
            <a:r>
              <a:rPr lang="en-US" sz="1200" b="1" dirty="0" smtClean="0">
                <a:solidFill>
                  <a:srgbClr val="000000"/>
                </a:solidFill>
                <a:latin typeface="+mn-lt"/>
              </a:rPr>
              <a:t>20,000 – 30,000: </a:t>
            </a:r>
            <a:r>
              <a:rPr lang="en-US" sz="1200" dirty="0" smtClean="0">
                <a:solidFill>
                  <a:srgbClr val="000000"/>
                </a:solidFill>
                <a:latin typeface="+mn-lt"/>
              </a:rPr>
              <a:t>Kenya, </a:t>
            </a:r>
            <a:r>
              <a:rPr lang="en-US" sz="1200" kern="0" dirty="0" smtClean="0">
                <a:solidFill>
                  <a:srgbClr val="000000"/>
                </a:solidFill>
                <a:latin typeface="+mn-lt"/>
              </a:rPr>
              <a:t>Poland, South Africa</a:t>
            </a:r>
          </a:p>
          <a:p>
            <a:pPr marL="469900" lvl="0" indent="-469900" eaLnBrk="0" hangingPunct="0">
              <a:spcBef>
                <a:spcPct val="20000"/>
              </a:spcBef>
              <a:buClr>
                <a:srgbClr val="CC0000"/>
              </a:buClr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+mn-lt"/>
              </a:rPr>
              <a:t>40,000 – 60,000: </a:t>
            </a:r>
            <a:r>
              <a:rPr lang="en-US" sz="1200" kern="0" dirty="0" smtClean="0">
                <a:solidFill>
                  <a:srgbClr val="000000"/>
                </a:solidFill>
                <a:latin typeface="+mn-lt"/>
              </a:rPr>
              <a:t>Canada, Mexico</a:t>
            </a:r>
          </a:p>
          <a:p>
            <a:pPr marL="469900" lvl="0" indent="-469900" eaLnBrk="0" hangingPunct="0">
              <a:spcBef>
                <a:spcPct val="20000"/>
              </a:spcBef>
              <a:buClr>
                <a:srgbClr val="CC0000"/>
              </a:buClr>
              <a:defRPr/>
            </a:pPr>
            <a:endParaRPr lang="en-US" sz="1200" kern="0" dirty="0" smtClean="0">
              <a:solidFill>
                <a:srgbClr val="000000"/>
              </a:solidFill>
              <a:latin typeface="+mn-lt"/>
            </a:endParaRPr>
          </a:p>
          <a:p>
            <a:pPr marL="469900" lvl="0" indent="-469900" eaLnBrk="0" hangingPunct="0">
              <a:spcBef>
                <a:spcPct val="20000"/>
              </a:spcBef>
              <a:buClr>
                <a:srgbClr val="CC0000"/>
              </a:buClr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+mn-lt"/>
              </a:rPr>
              <a:t>70,000 – 85,000: </a:t>
            </a:r>
            <a:r>
              <a:rPr lang="en-US" sz="1200" kern="0" dirty="0" smtClean="0">
                <a:solidFill>
                  <a:srgbClr val="000000"/>
                </a:solidFill>
                <a:latin typeface="+mn-lt"/>
              </a:rPr>
              <a:t>Canada, Thailand</a:t>
            </a:r>
          </a:p>
          <a:p>
            <a:pPr marL="469900" lvl="0" indent="-469900" eaLnBrk="0" hangingPunct="0">
              <a:spcBef>
                <a:spcPct val="20000"/>
              </a:spcBef>
              <a:buClr>
                <a:srgbClr val="CC0000"/>
              </a:buClr>
              <a:defRPr/>
            </a:pPr>
            <a:endParaRPr lang="en-US" sz="1200" kern="0" dirty="0" smtClean="0">
              <a:solidFill>
                <a:srgbClr val="000000"/>
              </a:solidFill>
              <a:latin typeface="+mn-lt"/>
            </a:endParaRPr>
          </a:p>
          <a:p>
            <a:pPr lvl="0" eaLnBrk="0" hangingPunct="0">
              <a:spcBef>
                <a:spcPct val="20000"/>
              </a:spcBef>
              <a:buClr>
                <a:srgbClr val="CC0000"/>
              </a:buClr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+mn-lt"/>
              </a:rPr>
              <a:t>90,000 – 150,000: </a:t>
            </a:r>
            <a:r>
              <a:rPr lang="en-US" sz="1200" kern="0" dirty="0" smtClean="0">
                <a:solidFill>
                  <a:srgbClr val="000000"/>
                </a:solidFill>
                <a:latin typeface="+mn-lt"/>
              </a:rPr>
              <a:t>Canada,</a:t>
            </a:r>
            <a:r>
              <a:rPr lang="en-US" sz="1200" b="1" kern="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200" kern="0" dirty="0" smtClean="0">
                <a:solidFill>
                  <a:srgbClr val="000000"/>
                </a:solidFill>
                <a:latin typeface="+mn-lt"/>
              </a:rPr>
              <a:t>Mexico, Tunisia</a:t>
            </a:r>
          </a:p>
          <a:p>
            <a:pPr lvl="0" eaLnBrk="0" hangingPunct="0">
              <a:spcBef>
                <a:spcPct val="20000"/>
              </a:spcBef>
              <a:buClr>
                <a:srgbClr val="CC0000"/>
              </a:buClr>
              <a:defRPr/>
            </a:pPr>
            <a:endParaRPr lang="en-US" sz="1200" kern="0" dirty="0" smtClean="0">
              <a:solidFill>
                <a:srgbClr val="000000"/>
              </a:solidFill>
              <a:latin typeface="+mn-lt"/>
            </a:endParaRPr>
          </a:p>
          <a:p>
            <a:pPr marL="469900" lvl="0" indent="-469900" eaLnBrk="0" hangingPunct="0">
              <a:spcBef>
                <a:spcPct val="20000"/>
              </a:spcBef>
              <a:buClr>
                <a:srgbClr val="CC0000"/>
              </a:buClr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+mn-lt"/>
              </a:rPr>
              <a:t>210,000: </a:t>
            </a:r>
            <a:r>
              <a:rPr lang="en-US" sz="1200" kern="0" dirty="0" smtClean="0">
                <a:solidFill>
                  <a:srgbClr val="000000"/>
                </a:solidFill>
                <a:latin typeface="+mn-lt"/>
              </a:rPr>
              <a:t>France</a:t>
            </a:r>
          </a:p>
          <a:p>
            <a:pPr marL="469900" lvl="0" indent="-469900" eaLnBrk="0" hangingPunct="0">
              <a:spcBef>
                <a:spcPct val="20000"/>
              </a:spcBef>
              <a:buClr>
                <a:srgbClr val="CC0000"/>
              </a:buClr>
              <a:defRPr/>
            </a:pPr>
            <a:r>
              <a:rPr lang="en-US" sz="1200" b="1" kern="0" dirty="0" smtClean="0">
                <a:solidFill>
                  <a:srgbClr val="000000"/>
                </a:solidFill>
                <a:latin typeface="+mn-lt"/>
              </a:rPr>
              <a:t>980,000: </a:t>
            </a:r>
            <a:r>
              <a:rPr lang="en-US" sz="1200" kern="0" dirty="0" smtClean="0">
                <a:solidFill>
                  <a:srgbClr val="000000"/>
                </a:solidFill>
                <a:latin typeface="+mn-lt"/>
              </a:rPr>
              <a:t>Hungary</a:t>
            </a:r>
          </a:p>
          <a:p>
            <a:pPr marL="469900" lvl="0" indent="-469900" eaLnBrk="0" hangingPunct="0">
              <a:spcBef>
                <a:spcPct val="20000"/>
              </a:spcBef>
              <a:buClr>
                <a:srgbClr val="CC0000"/>
              </a:buClr>
              <a:defRPr/>
            </a:pPr>
            <a:endParaRPr lang="en-US" sz="1200" b="1" kern="0" dirty="0">
              <a:solidFill>
                <a:srgbClr val="000000"/>
              </a:solidFill>
              <a:latin typeface="+mn-lt"/>
            </a:endParaRPr>
          </a:p>
          <a:p>
            <a:endParaRPr lang="en-US" sz="2400" b="1" dirty="0" smtClean="0"/>
          </a:p>
          <a:p>
            <a:pPr lvl="0"/>
            <a:endParaRPr lang="en-US" sz="1600" b="1" dirty="0">
              <a:solidFill>
                <a:srgbClr val="000000"/>
              </a:solidFill>
              <a:latin typeface="+mn-lt"/>
            </a:endParaRPr>
          </a:p>
          <a:p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r>
              <a:rPr lang="en-US" sz="2800" dirty="0" smtClean="0"/>
              <a:t>Mode of data collection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5257800"/>
          </a:xfrm>
        </p:spPr>
        <p:txBody>
          <a:bodyPr>
            <a:noAutofit/>
          </a:bodyPr>
          <a:lstStyle/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Face to Face Interview </a:t>
            </a:r>
            <a:r>
              <a:rPr lang="en-US" sz="1800" b="1" dirty="0" smtClean="0">
                <a:solidFill>
                  <a:srgbClr val="C00000"/>
                </a:solidFill>
              </a:rPr>
              <a:t>(35)</a:t>
            </a:r>
            <a:r>
              <a:rPr lang="en-US" sz="2000" b="1" dirty="0" smtClean="0"/>
              <a:t>: </a:t>
            </a:r>
            <a:r>
              <a:rPr lang="en-US" sz="1600" dirty="0" smtClean="0"/>
              <a:t>Afghanistan, Aruba, Australia</a:t>
            </a:r>
            <a:r>
              <a:rPr lang="en-US" sz="1600" dirty="0"/>
              <a:t>, </a:t>
            </a:r>
            <a:r>
              <a:rPr lang="en-US" sz="1600" dirty="0" smtClean="0"/>
              <a:t>Botswana, Burundi, China, Costa Rica, Croatia, Egypt, </a:t>
            </a:r>
            <a:r>
              <a:rPr lang="en-US" sz="1600" dirty="0"/>
              <a:t>France, Germany, Hungary, </a:t>
            </a:r>
            <a:r>
              <a:rPr lang="en-US" sz="1600" dirty="0" smtClean="0"/>
              <a:t>Israel, </a:t>
            </a:r>
            <a:r>
              <a:rPr lang="en-US" sz="1600" dirty="0"/>
              <a:t>Italy, </a:t>
            </a:r>
            <a:r>
              <a:rPr lang="en-US" sz="1600" dirty="0" smtClean="0"/>
              <a:t>Kenya, Kosovo, Lesotho, Lithuania</a:t>
            </a:r>
            <a:r>
              <a:rPr lang="en-US" sz="1600" dirty="0"/>
              <a:t>, </a:t>
            </a:r>
            <a:r>
              <a:rPr lang="en-US" sz="1600" dirty="0" smtClean="0"/>
              <a:t>Maldives, Mexico, Mongolia, Montserrat, Netherlands</a:t>
            </a:r>
            <a:r>
              <a:rPr lang="en-US" sz="1600" dirty="0"/>
              <a:t>, </a:t>
            </a:r>
            <a:r>
              <a:rPr lang="en-US" sz="1600" dirty="0" smtClean="0"/>
              <a:t>Pakistan, Palestine, Peru, Poland, Samoa, South Africa, Thailand, Tunisia, Turkey, Uganda, United States, Yemen</a:t>
            </a:r>
            <a:endParaRPr lang="en-US" sz="1600" baseline="30000" dirty="0">
              <a:solidFill>
                <a:srgbClr val="000000"/>
              </a:solidFill>
            </a:endParaRP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Self-completed questionnaire</a:t>
            </a:r>
            <a:r>
              <a:rPr lang="en-US" sz="1800" b="1" dirty="0" smtClean="0">
                <a:solidFill>
                  <a:srgbClr val="C00000"/>
                </a:solidFill>
              </a:rPr>
              <a:t>(11)</a:t>
            </a:r>
            <a:r>
              <a:rPr lang="en-US" sz="2000" b="1" dirty="0" smtClean="0">
                <a:solidFill>
                  <a:srgbClr val="000000"/>
                </a:solidFill>
              </a:rPr>
              <a:t>: </a:t>
            </a:r>
            <a:r>
              <a:rPr lang="en-US" sz="1600" dirty="0" smtClean="0"/>
              <a:t>Australia, Denmark</a:t>
            </a:r>
            <a:r>
              <a:rPr lang="en-US" sz="1600" dirty="0"/>
              <a:t>, Finland, France, Germany, </a:t>
            </a:r>
            <a:r>
              <a:rPr lang="en-US" sz="1600" dirty="0" smtClean="0"/>
              <a:t>Hungary, Ireland, Italy, Lithuania, Netherlands, </a:t>
            </a:r>
            <a:r>
              <a:rPr lang="en-US" sz="1600" dirty="0"/>
              <a:t>United States</a:t>
            </a:r>
            <a:endParaRPr lang="en-US" sz="1600" baseline="30000" dirty="0" smtClean="0">
              <a:solidFill>
                <a:srgbClr val="000000"/>
              </a:solidFill>
            </a:endParaRP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dirty="0" smtClean="0"/>
          </a:p>
          <a:p>
            <a:pPr marL="0" lv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 smtClean="0"/>
              <a:t>Telephone Interview </a:t>
            </a:r>
            <a:r>
              <a:rPr lang="en-US" sz="1800" b="1" dirty="0" smtClean="0">
                <a:solidFill>
                  <a:srgbClr val="C00000"/>
                </a:solidFill>
              </a:rPr>
              <a:t>(9)</a:t>
            </a:r>
            <a:r>
              <a:rPr lang="en-US" sz="1800" b="1" dirty="0" smtClean="0"/>
              <a:t>:</a:t>
            </a:r>
            <a:r>
              <a:rPr lang="en-US" sz="1600" dirty="0" smtClean="0"/>
              <a:t> Australia, Austria, Denmark, Finland, France, Germany, Israel, Lithuania, United States</a:t>
            </a:r>
          </a:p>
          <a:p>
            <a:pPr marL="0" lvl="0" indent="0">
              <a:buClr>
                <a:srgbClr val="CC0000">
                  <a:lumMod val="75000"/>
                </a:srgbClr>
              </a:buClr>
              <a:buNone/>
              <a:defRPr/>
            </a:pPr>
            <a:endParaRPr lang="en-US" sz="1200" baseline="60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Direct Observation and Measurement </a:t>
            </a:r>
            <a:r>
              <a:rPr lang="en-US" sz="1800" b="1" dirty="0" smtClean="0">
                <a:solidFill>
                  <a:srgbClr val="C00000"/>
                </a:solidFill>
              </a:rPr>
              <a:t>(3)</a:t>
            </a:r>
            <a:r>
              <a:rPr lang="en-US" sz="1800" b="1" dirty="0" smtClean="0"/>
              <a:t>:</a:t>
            </a:r>
            <a:r>
              <a:rPr lang="en-US" sz="1600" dirty="0" smtClean="0"/>
              <a:t> Croatia, Finland, Kenya</a:t>
            </a:r>
            <a:endParaRPr lang="en-US" sz="1600" dirty="0" smtClean="0">
              <a:solidFill>
                <a:srgbClr val="000000"/>
              </a:solidFill>
            </a:endParaRP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baseline="30000" dirty="0" smtClean="0"/>
          </a:p>
          <a:p>
            <a:pPr marL="0" lv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 smtClean="0"/>
              <a:t>Other </a:t>
            </a:r>
            <a:r>
              <a:rPr lang="en-US" sz="1800" b="1" dirty="0" smtClean="0">
                <a:solidFill>
                  <a:srgbClr val="C00000"/>
                </a:solidFill>
              </a:rPr>
              <a:t>(4)</a:t>
            </a:r>
            <a:r>
              <a:rPr lang="en-US" sz="1800" b="1" dirty="0" smtClean="0"/>
              <a:t>: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Canada, Czech Republic, France, Netherlands </a:t>
            </a:r>
          </a:p>
        </p:txBody>
      </p:sp>
    </p:spTree>
    <p:extLst>
      <p:ext uri="{BB962C8B-B14F-4D97-AF65-F5344CB8AC3E}">
        <p14:creationId xmlns:p14="http://schemas.microsoft.com/office/powerpoint/2010/main" val="290647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066800"/>
          </a:xfrm>
        </p:spPr>
        <p:txBody>
          <a:bodyPr/>
          <a:lstStyle/>
          <a:p>
            <a:r>
              <a:rPr lang="en-US" sz="2200" dirty="0" smtClean="0"/>
              <a:t>Modes of </a:t>
            </a:r>
            <a:r>
              <a:rPr lang="en-US" sz="2200" dirty="0"/>
              <a:t>d</a:t>
            </a:r>
            <a:r>
              <a:rPr lang="en-US" sz="2200" dirty="0" smtClean="0"/>
              <a:t>ata collection for countries indicating ‘Other’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05800" cy="4572000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/>
              <a:t>Computer Assisted Telephone interviews (</a:t>
            </a:r>
            <a:r>
              <a:rPr lang="en-US" sz="1600" b="1" dirty="0" smtClean="0"/>
              <a:t>CATI) /Computer </a:t>
            </a:r>
            <a:r>
              <a:rPr lang="en-US" sz="1600" b="1" dirty="0"/>
              <a:t>Assisted Personal Interviews (CAPI</a:t>
            </a:r>
            <a:r>
              <a:rPr lang="en-US" sz="1600" b="1" dirty="0" smtClean="0"/>
              <a:t>)/ </a:t>
            </a:r>
            <a:r>
              <a:rPr lang="en-US" sz="1600" b="1" dirty="0"/>
              <a:t>Electronic (Internet) Questionnaires (EQ</a:t>
            </a:r>
            <a:r>
              <a:rPr lang="en-US" sz="1600" b="1" dirty="0" smtClean="0"/>
              <a:t>) </a:t>
            </a:r>
            <a:r>
              <a:rPr lang="en-US" sz="1500" dirty="0" smtClean="0"/>
              <a:t>(Canada)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sz="1600" dirty="0" smtClean="0"/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Questionnaire completed by Physicians </a:t>
            </a:r>
            <a:r>
              <a:rPr lang="en-US" sz="1500" dirty="0" smtClean="0"/>
              <a:t>(Czech Republic)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sz="1500" dirty="0" smtClean="0"/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r>
              <a:rPr lang="en-US" sz="1600" b="1" dirty="0" smtClean="0">
                <a:solidFill>
                  <a:srgbClr val="000000"/>
                </a:solidFill>
              </a:rPr>
              <a:t>Linkage with Administrative Records </a:t>
            </a:r>
            <a:r>
              <a:rPr lang="en-US" sz="1500" dirty="0" smtClean="0">
                <a:solidFill>
                  <a:srgbClr val="000000"/>
                </a:solidFill>
              </a:rPr>
              <a:t>(France)</a:t>
            </a:r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endParaRPr lang="en-US" sz="1500" dirty="0" smtClean="0">
              <a:solidFill>
                <a:srgbClr val="00000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/>
              <a:t>Mixed Mode -  Computer Assisted Web </a:t>
            </a:r>
            <a:r>
              <a:rPr lang="en-US" sz="1600" b="1" dirty="0" smtClean="0"/>
              <a:t>Interviewing (CAWI) /</a:t>
            </a:r>
            <a:r>
              <a:rPr lang="en-US" sz="1600" b="1" dirty="0"/>
              <a:t> Computer Assisted Personal Interviews (CAPI)/ Computer Assisted Self Interviewing </a:t>
            </a:r>
            <a:r>
              <a:rPr lang="en-US" sz="1600" b="1" dirty="0" smtClean="0"/>
              <a:t>(CASI) </a:t>
            </a:r>
            <a:r>
              <a:rPr lang="en-US" sz="1500" dirty="0" smtClean="0">
                <a:solidFill>
                  <a:srgbClr val="000000"/>
                </a:solidFill>
              </a:rPr>
              <a:t>(Netherlands</a:t>
            </a:r>
            <a:r>
              <a:rPr lang="en-US" sz="1500" dirty="0" smtClean="0">
                <a:solidFill>
                  <a:srgbClr val="000000"/>
                </a:solidFill>
              </a:rPr>
              <a:t>)</a:t>
            </a:r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242024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686800" cy="1066800"/>
          </a:xfrm>
        </p:spPr>
        <p:txBody>
          <a:bodyPr/>
          <a:lstStyle/>
          <a:p>
            <a:r>
              <a:rPr lang="en-US" sz="2400" dirty="0" smtClean="0"/>
              <a:t>Language data collection activity will be administered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5638800"/>
          </a:xfrm>
        </p:spPr>
        <p:txBody>
          <a:bodyPr>
            <a:normAutofit/>
          </a:bodyPr>
          <a:lstStyle/>
          <a:p>
            <a:pPr mar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 smtClean="0">
                <a:solidFill>
                  <a:srgbClr val="000000"/>
                </a:solidFill>
              </a:rPr>
              <a:t>Arabic </a:t>
            </a:r>
            <a:r>
              <a:rPr lang="en-US" sz="1800" b="1" dirty="0" smtClean="0">
                <a:solidFill>
                  <a:srgbClr val="C00000"/>
                </a:solidFill>
              </a:rPr>
              <a:t>(5)</a:t>
            </a:r>
            <a:r>
              <a:rPr lang="en-US" sz="1800" b="1" dirty="0" smtClean="0">
                <a:solidFill>
                  <a:srgbClr val="000000"/>
                </a:solidFill>
              </a:rPr>
              <a:t>: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600" dirty="0">
                <a:solidFill>
                  <a:srgbClr val="000000"/>
                </a:solidFill>
              </a:rPr>
              <a:t>Egypt, Israel, </a:t>
            </a:r>
            <a:r>
              <a:rPr lang="en-US" sz="1600" dirty="0" smtClean="0">
                <a:solidFill>
                  <a:srgbClr val="000000"/>
                </a:solidFill>
              </a:rPr>
              <a:t>Palestine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dirty="0" smtClean="0">
                <a:solidFill>
                  <a:srgbClr val="000000"/>
                </a:solidFill>
              </a:rPr>
              <a:t>Tunisia, Yemen</a:t>
            </a:r>
          </a:p>
          <a:p>
            <a:pPr mar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 smtClean="0">
                <a:solidFill>
                  <a:srgbClr val="000000"/>
                </a:solidFill>
              </a:rPr>
              <a:t>English </a:t>
            </a:r>
            <a:r>
              <a:rPr lang="en-US" sz="1800" b="1" dirty="0">
                <a:solidFill>
                  <a:srgbClr val="000000"/>
                </a:solidFill>
              </a:rPr>
              <a:t>(with translation</a:t>
            </a:r>
            <a:r>
              <a:rPr lang="en-US" sz="1800" b="1" dirty="0" smtClean="0">
                <a:solidFill>
                  <a:srgbClr val="000000"/>
                </a:solidFill>
              </a:rPr>
              <a:t>) </a:t>
            </a:r>
            <a:r>
              <a:rPr lang="en-US" sz="1800" b="1" dirty="0" smtClean="0">
                <a:solidFill>
                  <a:srgbClr val="C00000"/>
                </a:solidFill>
              </a:rPr>
              <a:t>(13)</a:t>
            </a:r>
            <a:r>
              <a:rPr lang="en-US" sz="1800" b="1" dirty="0" smtClean="0">
                <a:solidFill>
                  <a:srgbClr val="000000"/>
                </a:solidFill>
              </a:rPr>
              <a:t>: </a:t>
            </a:r>
            <a:r>
              <a:rPr lang="en-US" sz="1600" dirty="0" smtClean="0">
                <a:solidFill>
                  <a:srgbClr val="000000"/>
                </a:solidFill>
              </a:rPr>
              <a:t>Aruba, Australia, Botswana, Canada, Finland, Ireland, Kenya, Lesotho, Montserrat, Samoa, South Africa, Uganda, United </a:t>
            </a:r>
            <a:r>
              <a:rPr lang="en-US" sz="1600" dirty="0">
                <a:solidFill>
                  <a:srgbClr val="000000"/>
                </a:solidFill>
              </a:rPr>
              <a:t>States</a:t>
            </a:r>
            <a:endParaRPr lang="en-US" sz="1600" b="1" dirty="0">
              <a:solidFill>
                <a:srgbClr val="000000"/>
              </a:solidFill>
            </a:endParaRPr>
          </a:p>
          <a:p>
            <a:pPr mar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 smtClean="0">
                <a:solidFill>
                  <a:srgbClr val="000000"/>
                </a:solidFill>
              </a:rPr>
              <a:t>French </a:t>
            </a:r>
            <a:r>
              <a:rPr lang="en-US" sz="1800" b="1" dirty="0" smtClean="0">
                <a:solidFill>
                  <a:srgbClr val="C00000"/>
                </a:solidFill>
              </a:rPr>
              <a:t>(2)</a:t>
            </a:r>
            <a:r>
              <a:rPr lang="en-US" sz="1800" b="1" dirty="0" smtClean="0">
                <a:solidFill>
                  <a:srgbClr val="000000"/>
                </a:solidFill>
              </a:rPr>
              <a:t>: </a:t>
            </a:r>
            <a:r>
              <a:rPr lang="en-US" sz="1600" dirty="0">
                <a:solidFill>
                  <a:srgbClr val="000000"/>
                </a:solidFill>
              </a:rPr>
              <a:t>Canada, </a:t>
            </a:r>
            <a:r>
              <a:rPr lang="en-US" sz="1600" dirty="0" smtClean="0">
                <a:solidFill>
                  <a:srgbClr val="000000"/>
                </a:solidFill>
              </a:rPr>
              <a:t>France</a:t>
            </a:r>
            <a:endParaRPr lang="en-US" sz="1600" b="1" dirty="0">
              <a:solidFill>
                <a:srgbClr val="000000"/>
              </a:solidFill>
            </a:endParaRPr>
          </a:p>
          <a:p>
            <a:pPr mar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 smtClean="0">
                <a:solidFill>
                  <a:srgbClr val="000000"/>
                </a:solidFill>
              </a:rPr>
              <a:t>German </a:t>
            </a:r>
            <a:r>
              <a:rPr lang="en-US" sz="1800" b="1" dirty="0" smtClean="0">
                <a:solidFill>
                  <a:srgbClr val="C00000"/>
                </a:solidFill>
              </a:rPr>
              <a:t>(3)</a:t>
            </a:r>
            <a:r>
              <a:rPr lang="en-US" sz="1800" b="1" dirty="0" smtClean="0">
                <a:solidFill>
                  <a:srgbClr val="000000"/>
                </a:solidFill>
              </a:rPr>
              <a:t>: </a:t>
            </a:r>
            <a:r>
              <a:rPr lang="en-US" sz="1800" dirty="0" smtClean="0">
                <a:solidFill>
                  <a:srgbClr val="000000"/>
                </a:solidFill>
              </a:rPr>
              <a:t>Austria, </a:t>
            </a:r>
            <a:r>
              <a:rPr lang="en-US" sz="1600" dirty="0" smtClean="0">
                <a:solidFill>
                  <a:srgbClr val="000000"/>
                </a:solidFill>
              </a:rPr>
              <a:t>Germany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dirty="0" smtClean="0">
                <a:solidFill>
                  <a:srgbClr val="000000"/>
                </a:solidFill>
              </a:rPr>
              <a:t>Italy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Russian </a:t>
            </a:r>
            <a:r>
              <a:rPr lang="en-US" sz="1800" b="1" dirty="0" smtClean="0">
                <a:solidFill>
                  <a:srgbClr val="C00000"/>
                </a:solidFill>
              </a:rPr>
              <a:t>(2)</a:t>
            </a:r>
            <a:r>
              <a:rPr lang="en-US" sz="1800" b="1" dirty="0" smtClean="0"/>
              <a:t>:</a:t>
            </a:r>
            <a:r>
              <a:rPr lang="en-US" sz="1800" dirty="0" smtClean="0"/>
              <a:t> Finland, </a:t>
            </a:r>
            <a:r>
              <a:rPr lang="en-US" sz="1600" dirty="0" smtClean="0"/>
              <a:t>Israel</a:t>
            </a:r>
          </a:p>
          <a:p>
            <a:pPr mar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 smtClean="0">
                <a:solidFill>
                  <a:srgbClr val="000000"/>
                </a:solidFill>
              </a:rPr>
              <a:t>Spanish </a:t>
            </a:r>
            <a:r>
              <a:rPr lang="en-US" sz="1800" b="1" dirty="0" smtClean="0">
                <a:solidFill>
                  <a:srgbClr val="C00000"/>
                </a:solidFill>
              </a:rPr>
              <a:t>(5)</a:t>
            </a:r>
            <a:r>
              <a:rPr lang="en-US" sz="1800" b="1" dirty="0" smtClean="0">
                <a:solidFill>
                  <a:srgbClr val="000000"/>
                </a:solidFill>
              </a:rPr>
              <a:t>: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Aruba, Costa Rica, Mexico, Peru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dirty="0" smtClean="0">
                <a:solidFill>
                  <a:srgbClr val="000000"/>
                </a:solidFill>
              </a:rPr>
              <a:t>United States</a:t>
            </a:r>
          </a:p>
          <a:p>
            <a:pPr marL="0" lvl="0" indent="0">
              <a:buClr>
                <a:srgbClr val="CC0000">
                  <a:lumMod val="75000"/>
                </a:srgbClr>
              </a:buClr>
              <a:buNone/>
              <a:defRPr/>
            </a:pPr>
            <a:r>
              <a:rPr lang="en-US" sz="1800" b="1" dirty="0">
                <a:solidFill>
                  <a:srgbClr val="000000"/>
                </a:solidFill>
              </a:rPr>
              <a:t>National or local </a:t>
            </a:r>
            <a:r>
              <a:rPr lang="en-US" sz="1800" b="1" dirty="0" smtClean="0">
                <a:solidFill>
                  <a:srgbClr val="000000"/>
                </a:solidFill>
              </a:rPr>
              <a:t>language </a:t>
            </a:r>
            <a:r>
              <a:rPr lang="en-US" sz="1800" b="1" dirty="0" smtClean="0">
                <a:solidFill>
                  <a:srgbClr val="C00000"/>
                </a:solidFill>
              </a:rPr>
              <a:t>(28)</a:t>
            </a:r>
            <a:r>
              <a:rPr lang="en-US" sz="1800" b="1" dirty="0" smtClean="0">
                <a:solidFill>
                  <a:srgbClr val="000000"/>
                </a:solidFill>
              </a:rPr>
              <a:t>:</a:t>
            </a:r>
            <a:r>
              <a:rPr lang="en-US" sz="1800" b="1" dirty="0" smtClean="0">
                <a:solidFill>
                  <a:srgbClr val="CC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Afghanistan, Aruba, Australia, Botswana, Burundi, Canada, China, Croatia</a:t>
            </a:r>
            <a:r>
              <a:rPr lang="en-US" sz="1600" dirty="0">
                <a:solidFill>
                  <a:srgbClr val="000000"/>
                </a:solidFill>
              </a:rPr>
              <a:t>, Czech Republic, </a:t>
            </a:r>
            <a:r>
              <a:rPr lang="en-US" sz="1600" dirty="0" smtClean="0">
                <a:solidFill>
                  <a:srgbClr val="000000"/>
                </a:solidFill>
              </a:rPr>
              <a:t>Denmark, Finland, </a:t>
            </a:r>
            <a:r>
              <a:rPr lang="en-US" sz="1600" dirty="0">
                <a:solidFill>
                  <a:srgbClr val="000000"/>
                </a:solidFill>
              </a:rPr>
              <a:t>Hungary, </a:t>
            </a:r>
            <a:r>
              <a:rPr lang="en-US" sz="1600" dirty="0" smtClean="0">
                <a:solidFill>
                  <a:srgbClr val="000000"/>
                </a:solidFill>
              </a:rPr>
              <a:t>Israel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dirty="0" smtClean="0">
                <a:solidFill>
                  <a:srgbClr val="000000"/>
                </a:solidFill>
              </a:rPr>
              <a:t>Italy, Japan, Kenya, Kosovo, Lesotho, </a:t>
            </a:r>
            <a:r>
              <a:rPr lang="en-US" sz="1600" dirty="0">
                <a:solidFill>
                  <a:srgbClr val="000000"/>
                </a:solidFill>
              </a:rPr>
              <a:t>Lithuania, </a:t>
            </a:r>
            <a:r>
              <a:rPr lang="en-US" sz="1600" dirty="0" smtClean="0">
                <a:solidFill>
                  <a:srgbClr val="000000"/>
                </a:solidFill>
              </a:rPr>
              <a:t>Maldives, Mongolia, Netherlands, Pakistan, Poland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dirty="0" smtClean="0">
                <a:solidFill>
                  <a:srgbClr val="000000"/>
                </a:solidFill>
              </a:rPr>
              <a:t>Samoa, Thailand, Turkey, Uganda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066800"/>
          </a:xfrm>
        </p:spPr>
        <p:txBody>
          <a:bodyPr anchor="b"/>
          <a:lstStyle/>
          <a:p>
            <a:r>
              <a:rPr lang="en-US" sz="2800" dirty="0" smtClean="0"/>
              <a:t>Responding Countries </a:t>
            </a:r>
            <a:r>
              <a:rPr lang="en-US" sz="2800" dirty="0" smtClean="0">
                <a:solidFill>
                  <a:schemeClr val="accent2"/>
                </a:solidFill>
              </a:rPr>
              <a:t>(n= 57)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981200"/>
            <a:ext cx="7772400" cy="4876800"/>
          </a:xfrm>
        </p:spPr>
        <p:txBody>
          <a:bodyPr>
            <a:normAutofit/>
          </a:bodyPr>
          <a:lstStyle/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700" b="1" dirty="0" smtClean="0"/>
              <a:t>Africa/Middle East </a:t>
            </a:r>
            <a:r>
              <a:rPr lang="en-US" sz="1700" b="1" dirty="0" smtClean="0">
                <a:solidFill>
                  <a:schemeClr val="accent2"/>
                </a:solidFill>
              </a:rPr>
              <a:t>(12)</a:t>
            </a:r>
            <a:r>
              <a:rPr lang="en-US" sz="1700" b="1" dirty="0" smtClean="0"/>
              <a:t>:</a:t>
            </a:r>
            <a:r>
              <a:rPr lang="en-US" sz="1700" b="1" dirty="0" smtClean="0">
                <a:solidFill>
                  <a:schemeClr val="accent1"/>
                </a:solidFill>
              </a:rPr>
              <a:t> </a:t>
            </a:r>
            <a:r>
              <a:rPr lang="en-US" sz="1700" dirty="0" smtClean="0"/>
              <a:t>Afghanistan, Botswana, Burundi, Egypt, Israel, Kenya, Lesotho, Pakistan, Palestine, Tunisia, Uganda, Yemen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17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700" b="1" dirty="0" smtClean="0"/>
              <a:t>Asia/Pacific </a:t>
            </a:r>
            <a:r>
              <a:rPr lang="en-US" sz="1700" b="1" dirty="0" smtClean="0">
                <a:solidFill>
                  <a:schemeClr val="accent2"/>
                </a:solidFill>
              </a:rPr>
              <a:t>(11)</a:t>
            </a:r>
            <a:r>
              <a:rPr lang="en-US" sz="1700" b="1" dirty="0" smtClean="0"/>
              <a:t>: </a:t>
            </a:r>
            <a:r>
              <a:rPr lang="en-US" sz="1700" dirty="0" smtClean="0"/>
              <a:t>Australia,</a:t>
            </a:r>
            <a:r>
              <a:rPr lang="en-US" sz="1700" b="1" dirty="0" smtClean="0"/>
              <a:t> </a:t>
            </a:r>
            <a:r>
              <a:rPr lang="en-US" sz="1700" dirty="0" smtClean="0"/>
              <a:t>China</a:t>
            </a:r>
            <a:r>
              <a:rPr lang="en-US" sz="1700" dirty="0" smtClean="0">
                <a:solidFill>
                  <a:srgbClr val="000000"/>
                </a:solidFill>
              </a:rPr>
              <a:t>, Japan, Korea, Maldives, </a:t>
            </a:r>
            <a:r>
              <a:rPr lang="en-US" sz="1700" dirty="0" smtClean="0"/>
              <a:t>Mongolia, New Zealand, Philippines, Samoa, Singapore, Thailand</a:t>
            </a:r>
            <a:endParaRPr lang="en-US" sz="1700" dirty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700" b="1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700" b="1" dirty="0" smtClean="0"/>
              <a:t>Europe </a:t>
            </a:r>
            <a:r>
              <a:rPr lang="en-US" sz="1700" b="1" dirty="0" smtClean="0">
                <a:solidFill>
                  <a:schemeClr val="accent2"/>
                </a:solidFill>
              </a:rPr>
              <a:t>(24)</a:t>
            </a:r>
            <a:r>
              <a:rPr lang="en-US" sz="1700" b="1" dirty="0" smtClean="0"/>
              <a:t>:</a:t>
            </a:r>
            <a:r>
              <a:rPr lang="en-US" sz="1700" b="1" dirty="0" smtClean="0">
                <a:solidFill>
                  <a:schemeClr val="accent1"/>
                </a:solidFill>
              </a:rPr>
              <a:t> </a:t>
            </a:r>
            <a:r>
              <a:rPr lang="en-US" sz="1700" dirty="0" smtClean="0"/>
              <a:t>Armenia, Austria, Belarus, Croatia, Cyprus, Czech Republic, Denmark, Finland, France, Germany, Hungary, Ireland, Italy, Kosovo, Latvia, Lithuania, Montenegro, Netherlands, Poland, Romania, Slovakia, Spain, Sweden, Turkey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17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700" b="1" dirty="0" smtClean="0"/>
              <a:t>North/South America </a:t>
            </a:r>
            <a:r>
              <a:rPr lang="en-US" sz="1700" b="1" dirty="0" smtClean="0">
                <a:solidFill>
                  <a:schemeClr val="accent2"/>
                </a:solidFill>
              </a:rPr>
              <a:t>(10)</a:t>
            </a:r>
            <a:r>
              <a:rPr lang="en-US" sz="1700" b="1" dirty="0" smtClean="0"/>
              <a:t>: </a:t>
            </a:r>
            <a:r>
              <a:rPr lang="en-US" sz="1700" dirty="0" smtClean="0"/>
              <a:t>Aruba, Canada, Costa Rica, Dominican Republic, Jamaica, Mexico, Montserrat, Panama, Peru, United States</a:t>
            </a:r>
            <a:endParaRPr 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457200" y="361950"/>
            <a:ext cx="8382000" cy="1162050"/>
          </a:xfrm>
        </p:spPr>
        <p:txBody>
          <a:bodyPr/>
          <a:lstStyle/>
          <a:p>
            <a:r>
              <a:rPr lang="en-US" sz="2400" b="0" dirty="0" smtClean="0"/>
              <a:t>Countries currently collecting or planning to collect information on disability from administrative records </a:t>
            </a:r>
            <a:r>
              <a:rPr lang="en-US" sz="2400" b="0" dirty="0" smtClean="0">
                <a:solidFill>
                  <a:schemeClr val="accent2"/>
                </a:solidFill>
              </a:rPr>
              <a:t>(n=22)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2027237"/>
            <a:ext cx="8153400" cy="2713439"/>
          </a:xfrm>
          <a:extLst/>
        </p:spPr>
        <p:txBody>
          <a:bodyPr numCol="3">
            <a:normAutofit lnSpcReduction="10000"/>
          </a:bodyPr>
          <a:lstStyle/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Armenia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Aruba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Australia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Croatia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Denmark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Finland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Germany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Italy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Korea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Kosovo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Latvia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Lithuania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Maldives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Mongolia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Montserrat 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Peru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Poland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Spain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Thailand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Tunisia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Turkey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Uganda</a:t>
            </a:r>
          </a:p>
        </p:txBody>
      </p:sp>
    </p:spTree>
    <p:extLst>
      <p:ext uri="{BB962C8B-B14F-4D97-AF65-F5344CB8AC3E}">
        <p14:creationId xmlns:p14="http://schemas.microsoft.com/office/powerpoint/2010/main" val="151752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en-US" sz="2800" dirty="0" smtClean="0"/>
              <a:t>Other national activities related to disability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848600" cy="4419600"/>
          </a:xfrm>
        </p:spPr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dirty="0" smtClean="0"/>
              <a:t>Working to determine the feasibility of implementing a national disability data registry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dirty="0" smtClean="0"/>
              <a:t>Implementation of WG Short Set questions</a:t>
            </a:r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r>
              <a:rPr lang="en-US" sz="1600" dirty="0" smtClean="0">
                <a:solidFill>
                  <a:srgbClr val="000000"/>
                </a:solidFill>
              </a:rPr>
              <a:t>Development </a:t>
            </a:r>
            <a:r>
              <a:rPr lang="en-US" sz="1600" dirty="0">
                <a:solidFill>
                  <a:srgbClr val="000000"/>
                </a:solidFill>
              </a:rPr>
              <a:t>of new administrative records related to </a:t>
            </a:r>
            <a:r>
              <a:rPr lang="en-US" sz="1600" dirty="0" smtClean="0">
                <a:solidFill>
                  <a:srgbClr val="000000"/>
                </a:solidFill>
              </a:rPr>
              <a:t>disability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dirty="0" smtClean="0"/>
              <a:t>Workgroup formed focusing on the development of disability indicators</a:t>
            </a:r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r>
              <a:rPr lang="en-US" sz="1600" dirty="0" smtClean="0">
                <a:solidFill>
                  <a:srgbClr val="000000"/>
                </a:solidFill>
              </a:rPr>
              <a:t>Pilot </a:t>
            </a:r>
            <a:r>
              <a:rPr lang="en-US" sz="1600" dirty="0">
                <a:solidFill>
                  <a:srgbClr val="000000"/>
                </a:solidFill>
              </a:rPr>
              <a:t>testing for upcoming censuses and </a:t>
            </a:r>
            <a:r>
              <a:rPr lang="en-US" sz="1600" dirty="0" smtClean="0">
                <a:solidFill>
                  <a:srgbClr val="000000"/>
                </a:solidFill>
              </a:rPr>
              <a:t>surveys</a:t>
            </a:r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r>
              <a:rPr lang="en-US" sz="1600" dirty="0" smtClean="0">
                <a:solidFill>
                  <a:srgbClr val="000000"/>
                </a:solidFill>
              </a:rPr>
              <a:t>Evaluation </a:t>
            </a:r>
            <a:r>
              <a:rPr lang="en-US" sz="1600" dirty="0">
                <a:solidFill>
                  <a:srgbClr val="000000"/>
                </a:solidFill>
              </a:rPr>
              <a:t>of disability modules used in censuses and surveys</a:t>
            </a:r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r>
              <a:rPr lang="en-US" sz="1600" dirty="0" smtClean="0">
                <a:solidFill>
                  <a:srgbClr val="000000"/>
                </a:solidFill>
              </a:rPr>
              <a:t>Publication </a:t>
            </a:r>
            <a:r>
              <a:rPr lang="en-US" sz="1600" dirty="0">
                <a:solidFill>
                  <a:srgbClr val="000000"/>
                </a:solidFill>
              </a:rPr>
              <a:t>and dissemination of disability data and reports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dirty="0" smtClean="0"/>
              <a:t>Discussions with government officials about future disability data collection activities</a:t>
            </a:r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r>
              <a:rPr lang="en-US" sz="1600" dirty="0">
                <a:solidFill>
                  <a:srgbClr val="000000"/>
                </a:solidFill>
              </a:rPr>
              <a:t>Training workshops related to disability data </a:t>
            </a:r>
            <a:r>
              <a:rPr lang="en-US" sz="1600" dirty="0" smtClean="0">
                <a:solidFill>
                  <a:srgbClr val="000000"/>
                </a:solidFill>
              </a:rPr>
              <a:t>collection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066800"/>
          </a:xfrm>
        </p:spPr>
        <p:txBody>
          <a:bodyPr/>
          <a:lstStyle/>
          <a:p>
            <a:r>
              <a:rPr lang="en-US" sz="2800" dirty="0" smtClean="0"/>
              <a:t>New or updated information for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30580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2200" b="1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2200" b="1" dirty="0" smtClean="0"/>
              <a:t>New information </a:t>
            </a:r>
            <a:r>
              <a:rPr lang="en-US" sz="2200" b="1" dirty="0" smtClean="0">
                <a:solidFill>
                  <a:schemeClr val="accent2"/>
                </a:solidFill>
              </a:rPr>
              <a:t>(17)</a:t>
            </a:r>
            <a:r>
              <a:rPr lang="en-US" sz="2200" b="1" dirty="0" smtClean="0"/>
              <a:t>: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900" dirty="0" smtClean="0"/>
              <a:t>Austria, Belarus, Botswana, Hungary, Ireland, Jamaica, Kenya, Kosovo, Maldives, Mexico, Montenegro, Montserrat, Romania, Samoa, Turkey, Uganda, United States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2200" b="1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2200" b="1" dirty="0" smtClean="0"/>
              <a:t>Update of information previously provided </a:t>
            </a:r>
            <a:r>
              <a:rPr lang="en-US" sz="2200" b="1" dirty="0" smtClean="0">
                <a:solidFill>
                  <a:schemeClr val="accent2"/>
                </a:solidFill>
              </a:rPr>
              <a:t>(25)</a:t>
            </a:r>
            <a:r>
              <a:rPr lang="en-US" sz="2200" b="1" dirty="0" smtClean="0"/>
              <a:t>: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900" dirty="0" smtClean="0">
                <a:solidFill>
                  <a:srgbClr val="000000"/>
                </a:solidFill>
              </a:rPr>
              <a:t>Afghanistan, Armenia, Australia, Burundi, China, Costa Rica, Croatia, Czech Republic, Denmark, Egypt, Finland, </a:t>
            </a:r>
            <a:r>
              <a:rPr lang="en-US" sz="1900" dirty="0" smtClean="0"/>
              <a:t>France, Germany, Israel, Italy, Latvia, Lithuania, Netherlands, New Zealand, Palestine, Poland, Tunisia, Slovakia, South Africa, Sweden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22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2200" b="1" dirty="0" smtClean="0"/>
              <a:t>No update from previous report </a:t>
            </a:r>
            <a:r>
              <a:rPr lang="en-US" sz="2200" b="1" dirty="0" smtClean="0">
                <a:solidFill>
                  <a:schemeClr val="accent2"/>
                </a:solidFill>
              </a:rPr>
              <a:t>(15)</a:t>
            </a:r>
            <a:r>
              <a:rPr lang="en-US" sz="2200" b="1" dirty="0" smtClean="0"/>
              <a:t>: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900" dirty="0" smtClean="0"/>
              <a:t>Aruba, Canada, Cyprus, Dominican Republic, Japan, Korea, Lesotho, Mongolia, Pakistan, Panama, Peru, Singapore, Spain, Thailand, Yemen</a:t>
            </a:r>
            <a:endParaRPr lang="en-US" sz="1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828925"/>
            <a:ext cx="7507287" cy="13620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800" b="0" cap="none" dirty="0" smtClean="0">
                <a:ln w="0">
                  <a:noFill/>
                </a:ln>
                <a:solidFill>
                  <a:schemeClr val="tx1"/>
                </a:solidFill>
                <a:latin typeface="+mn-lt"/>
              </a:rPr>
              <a:t>Monitoring the use of the WG Short Set  and Extended Set on Functioning </a:t>
            </a:r>
            <a:endParaRPr lang="en-US" sz="2800" b="0" cap="none" dirty="0">
              <a:ln w="0">
                <a:noFill/>
              </a:ln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9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533400" y="273050"/>
            <a:ext cx="7924800" cy="1162050"/>
          </a:xfrm>
        </p:spPr>
        <p:txBody>
          <a:bodyPr/>
          <a:lstStyle/>
          <a:p>
            <a:r>
              <a:rPr lang="en-US" sz="2400" b="0" dirty="0" smtClean="0"/>
              <a:t>Countries using the WG short set or some variant in the most recent census cycle</a:t>
            </a:r>
            <a:r>
              <a:rPr lang="en-US" sz="2400" b="0" baseline="30000" dirty="0" smtClean="0"/>
              <a:t>*</a:t>
            </a:r>
            <a:r>
              <a:rPr lang="en-US" sz="2400" b="0" dirty="0" smtClean="0"/>
              <a:t> </a:t>
            </a:r>
            <a:r>
              <a:rPr lang="en-US" sz="2400" b="0" dirty="0" smtClean="0">
                <a:solidFill>
                  <a:schemeClr val="accent2"/>
                </a:solidFill>
              </a:rPr>
              <a:t>(n=41)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798637"/>
            <a:ext cx="8153400" cy="4068763"/>
          </a:xfrm>
          <a:extLst/>
        </p:spPr>
        <p:txBody>
          <a:bodyPr numCol="3">
            <a:normAutofit fontScale="85000" lnSpcReduction="10000"/>
          </a:bodyPr>
          <a:lstStyle/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Argentina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Aruba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Bangladesh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Brazil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Burundi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Cambodia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Chad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Croatia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Dominican Republic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Fiji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Ireland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Israel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Italy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Ivory Coast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Jamaica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Kazakhstan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Kosovo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Malawi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Montenegro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Montserrat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Mozambique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Netherlands Antilles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Oman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Pakistan</a:t>
            </a:r>
            <a:r>
              <a:rPr lang="en-US" sz="2000" dirty="0" smtClean="0"/>
              <a:t> 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Palestine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Panama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Paraguay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Peru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Philippines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Qatar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Romania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Rwanda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St. Maarten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South Africa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Sri Lanka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Tanzania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Tunisia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Turkey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Uganda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Vietnam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Zimbabwe</a:t>
            </a:r>
            <a:endParaRPr lang="en-US" b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2667000" y="6248400"/>
            <a:ext cx="6172200" cy="46196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Tx/>
              <a:defRPr/>
            </a:pP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*Based on information obtained from 2009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- </a:t>
            </a: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2015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country </a:t>
            </a: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reports</a:t>
            </a:r>
            <a:endParaRPr lang="en-US" kern="1200" dirty="0">
              <a:solidFill>
                <a:srgbClr val="0000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533400" y="273050"/>
            <a:ext cx="7924800" cy="1162050"/>
          </a:xfrm>
        </p:spPr>
        <p:txBody>
          <a:bodyPr/>
          <a:lstStyle/>
          <a:p>
            <a:r>
              <a:rPr lang="en-US" sz="2400" b="0" dirty="0" smtClean="0"/>
              <a:t>Countries using the WG short set or some variant in the most recent census cycle* – Date of most recent census</a:t>
            </a:r>
            <a:endParaRPr lang="en-US" sz="2400" b="0" dirty="0" smtClean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95400" y="1600200"/>
            <a:ext cx="8382000" cy="4678363"/>
          </a:xfrm>
          <a:extLst/>
        </p:spPr>
        <p:txBody>
          <a:bodyPr numCol="2">
            <a:normAutofit lnSpcReduction="10000"/>
          </a:bodyPr>
          <a:lstStyle/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endParaRPr lang="en-US" sz="1800" b="1" u="sng" dirty="0" smtClean="0"/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2007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Palestine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Peru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endParaRPr lang="en-US" sz="1800" b="1" u="sng" dirty="0"/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2008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Burundi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Israel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endParaRPr lang="en-US" sz="1800" b="1" u="sng" dirty="0" smtClean="0"/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2010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Aruba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Dominican Republic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Panama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endParaRPr lang="en-US" sz="1800" dirty="0" smtClean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endParaRPr lang="en-US" sz="1800" dirty="0" smtClean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endParaRPr lang="en-US" sz="1800" dirty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endParaRPr lang="en-US" sz="1800" dirty="0" smtClean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2011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Croatia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Ireland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1600" dirty="0" smtClean="0"/>
              <a:t>Italy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Jamaica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Kosovo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Montenegro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Montserrat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Romania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South Africa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Turkey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endParaRPr lang="en-US" sz="1800" dirty="0" smtClean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2014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Tunisia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Uganda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2667000" y="6248400"/>
            <a:ext cx="6172200" cy="461963"/>
          </a:xfrm>
        </p:spPr>
        <p:txBody>
          <a:bodyPr/>
          <a:lstStyle/>
          <a:p>
            <a:pPr algn="r" eaLnBrk="1" hangingPunct="1">
              <a:spcBef>
                <a:spcPct val="0"/>
              </a:spcBef>
              <a:buClrTx/>
              <a:defRPr/>
            </a:pP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*Based on 2015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country </a:t>
            </a: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reports</a:t>
            </a:r>
            <a:endParaRPr lang="en-US" kern="12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027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533400" y="273050"/>
            <a:ext cx="7924800" cy="1162050"/>
          </a:xfrm>
        </p:spPr>
        <p:txBody>
          <a:bodyPr/>
          <a:lstStyle/>
          <a:p>
            <a:r>
              <a:rPr lang="en-US" sz="2400" b="0" dirty="0">
                <a:solidFill>
                  <a:srgbClr val="000000"/>
                </a:solidFill>
              </a:rPr>
              <a:t>Countries indicating that the WG short set was included on previous censuses, national surveys, disability modules or pre-tests</a:t>
            </a:r>
            <a:r>
              <a:rPr lang="en-US" sz="2400" b="0" baseline="30000" dirty="0">
                <a:solidFill>
                  <a:srgbClr val="000000"/>
                </a:solidFill>
              </a:rPr>
              <a:t>*</a:t>
            </a:r>
            <a:r>
              <a:rPr lang="en-US" sz="2400" b="0" dirty="0">
                <a:solidFill>
                  <a:srgbClr val="000000"/>
                </a:solidFill>
              </a:rPr>
              <a:t> </a:t>
            </a:r>
            <a:r>
              <a:rPr lang="en-US" sz="2400" b="0" dirty="0">
                <a:solidFill>
                  <a:srgbClr val="CC0000"/>
                </a:solidFill>
              </a:rPr>
              <a:t>(</a:t>
            </a:r>
            <a:r>
              <a:rPr lang="en-US" sz="2400" b="0" dirty="0" smtClean="0">
                <a:solidFill>
                  <a:srgbClr val="CC0000"/>
                </a:solidFill>
              </a:rPr>
              <a:t>n=54)</a:t>
            </a:r>
            <a:endParaRPr lang="en-US" sz="2400" b="0" dirty="0" smtClean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52600"/>
            <a:ext cx="8382000" cy="4343400"/>
          </a:xfrm>
          <a:extLst/>
        </p:spPr>
        <p:txBody>
          <a:bodyPr numCol="3">
            <a:normAutofit fontScale="70000" lnSpcReduction="20000"/>
          </a:bodyPr>
          <a:lstStyle/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Afghanistan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Argentina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Armenia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Aruba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Bangladesh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Bermuda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Brazil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Burundi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Cambodia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Canada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Chad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Croatia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China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China (Hong Kong SAR)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Dominican Republic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Egypt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Estonia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Fiji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France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Iran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Ireland</a:t>
            </a:r>
            <a:endParaRPr lang="en-US" sz="2000" dirty="0">
              <a:solidFill>
                <a:schemeClr val="accent2"/>
              </a:solidFill>
            </a:endParaRP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Israel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Ivory </a:t>
            </a:r>
            <a:r>
              <a:rPr lang="en-US" sz="2000" dirty="0" smtClean="0"/>
              <a:t>Coast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Japan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Jordan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Kazakhstan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Kenya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Kosovo</a:t>
            </a:r>
            <a:endParaRPr lang="en-US" sz="2000" dirty="0">
              <a:solidFill>
                <a:srgbClr val="C00000"/>
              </a:solidFill>
            </a:endParaRP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Latvia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Malta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Mexico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Mongolia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Montserrat</a:t>
            </a:r>
            <a:endParaRPr lang="en-US" sz="2000" dirty="0">
              <a:solidFill>
                <a:schemeClr val="accent2"/>
              </a:solidFill>
            </a:endParaRP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Mozambique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Netherlands</a:t>
            </a:r>
            <a:endParaRPr lang="en-US" sz="2000" dirty="0">
              <a:solidFill>
                <a:schemeClr val="accent2"/>
              </a:solidFill>
            </a:endParaRP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Oman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Palestine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Panama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Paraguay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Peru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Philippines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Poland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Qatar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Rwanda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St. Maarten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South </a:t>
            </a:r>
            <a:r>
              <a:rPr lang="en-US" sz="2000" dirty="0" smtClean="0"/>
              <a:t>Africa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Sri </a:t>
            </a:r>
            <a:r>
              <a:rPr lang="en-US" sz="2000" dirty="0" smtClean="0"/>
              <a:t>Lanka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Thailand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Turkey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Uganda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United Arab Emirates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United </a:t>
            </a:r>
            <a:r>
              <a:rPr lang="en-US" sz="2000" dirty="0" smtClean="0"/>
              <a:t>States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Yemen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Zambia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2667000" y="6248400"/>
            <a:ext cx="6172200" cy="46196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Tx/>
              <a:defRPr/>
            </a:pP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*Based on information obtained from 2009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- </a:t>
            </a: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2015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country </a:t>
            </a: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reports</a:t>
            </a:r>
            <a:endParaRPr lang="en-US" kern="12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3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533400" y="273050"/>
            <a:ext cx="7924800" cy="1162050"/>
          </a:xfrm>
        </p:spPr>
        <p:txBody>
          <a:bodyPr/>
          <a:lstStyle/>
          <a:p>
            <a:r>
              <a:rPr lang="en-US" b="0" dirty="0">
                <a:solidFill>
                  <a:srgbClr val="000000"/>
                </a:solidFill>
              </a:rPr>
              <a:t>Countries indicating that the WG </a:t>
            </a:r>
            <a:r>
              <a:rPr lang="en-US" b="0" dirty="0" smtClean="0">
                <a:solidFill>
                  <a:srgbClr val="000000"/>
                </a:solidFill>
              </a:rPr>
              <a:t>extended set on functioning was </a:t>
            </a:r>
            <a:r>
              <a:rPr lang="en-US" b="0" dirty="0">
                <a:solidFill>
                  <a:srgbClr val="000000"/>
                </a:solidFill>
              </a:rPr>
              <a:t>included </a:t>
            </a:r>
            <a:r>
              <a:rPr lang="en-US" b="0" dirty="0" smtClean="0">
                <a:solidFill>
                  <a:srgbClr val="000000"/>
                </a:solidFill>
              </a:rPr>
              <a:t>as a module on a national survey or as part of a disability survey</a:t>
            </a:r>
            <a:r>
              <a:rPr lang="en-US" b="0" baseline="30000" dirty="0" smtClean="0">
                <a:solidFill>
                  <a:srgbClr val="000000"/>
                </a:solidFill>
              </a:rPr>
              <a:t>*</a:t>
            </a:r>
            <a:endParaRPr lang="en-US" b="0" dirty="0" smtClean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03250" y="2209800"/>
            <a:ext cx="4535750" cy="2057400"/>
          </a:xfrm>
          <a:extLst/>
        </p:spPr>
        <p:txBody>
          <a:bodyPr numCol="1">
            <a:normAutofit/>
          </a:bodyPr>
          <a:lstStyle/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Dominican Republic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Finland </a:t>
            </a:r>
            <a:r>
              <a:rPr lang="en-US" sz="1600" dirty="0" smtClean="0"/>
              <a:t>(subset included on 2014 EHIS)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Kosovo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Samoa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United States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2667000" y="6248400"/>
            <a:ext cx="6172200" cy="46196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Tx/>
              <a:defRPr/>
            </a:pP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*Based on information obtained from 2015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country </a:t>
            </a: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report</a:t>
            </a:r>
            <a:endParaRPr lang="en-US" kern="12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124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Have you used the short set of Washington Group questions on a survey that also collects information on any of the following items?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2788" y="1752600"/>
            <a:ext cx="8001000" cy="4754732"/>
          </a:xfrm>
        </p:spPr>
        <p:txBody>
          <a:bodyPr numCol="3"/>
          <a:lstStyle/>
          <a:p>
            <a:pPr marL="0" indent="0">
              <a:buNone/>
            </a:pPr>
            <a:r>
              <a:rPr lang="en-US" sz="1500" b="1" u="sng" dirty="0" smtClean="0"/>
              <a:t>School attendance</a:t>
            </a:r>
          </a:p>
          <a:p>
            <a:pPr marL="0" indent="0">
              <a:buNone/>
            </a:pPr>
            <a:r>
              <a:rPr lang="en-US" sz="1300" dirty="0" smtClean="0"/>
              <a:t>Afghanistan</a:t>
            </a:r>
          </a:p>
          <a:p>
            <a:pPr marL="0" indent="0">
              <a:buNone/>
            </a:pPr>
            <a:r>
              <a:rPr lang="en-US" sz="1300" dirty="0" smtClean="0"/>
              <a:t>Dominican Republic</a:t>
            </a:r>
          </a:p>
          <a:p>
            <a:pPr marL="0" indent="0">
              <a:buNone/>
            </a:pPr>
            <a:r>
              <a:rPr lang="en-US" sz="1300" dirty="0" smtClean="0"/>
              <a:t>Israel</a:t>
            </a:r>
          </a:p>
          <a:p>
            <a:pPr marL="0" indent="0">
              <a:buNone/>
            </a:pPr>
            <a:r>
              <a:rPr lang="en-US" sz="1300" dirty="0" smtClean="0"/>
              <a:t>Mexico</a:t>
            </a:r>
          </a:p>
          <a:p>
            <a:pPr marL="0" indent="0">
              <a:buNone/>
            </a:pPr>
            <a:r>
              <a:rPr lang="en-US" sz="1300" dirty="0" smtClean="0"/>
              <a:t>Palestine</a:t>
            </a:r>
          </a:p>
          <a:p>
            <a:pPr marL="0" indent="0">
              <a:buNone/>
            </a:pPr>
            <a:r>
              <a:rPr lang="en-US" sz="1300" dirty="0" smtClean="0"/>
              <a:t>Panama</a:t>
            </a:r>
          </a:p>
          <a:p>
            <a:pPr marL="0" indent="0">
              <a:buNone/>
            </a:pPr>
            <a:r>
              <a:rPr lang="en-US" sz="1300" dirty="0" smtClean="0"/>
              <a:t>Peru</a:t>
            </a:r>
          </a:p>
          <a:p>
            <a:pPr marL="0" indent="0">
              <a:buNone/>
            </a:pPr>
            <a:r>
              <a:rPr lang="en-US" sz="1300" dirty="0" smtClean="0"/>
              <a:t>Poland</a:t>
            </a:r>
          </a:p>
          <a:p>
            <a:pPr marL="0" indent="0">
              <a:buNone/>
            </a:pPr>
            <a:r>
              <a:rPr lang="en-US" sz="1300" dirty="0" smtClean="0"/>
              <a:t>Samoa</a:t>
            </a:r>
          </a:p>
          <a:p>
            <a:pPr marL="0" indent="0">
              <a:buNone/>
            </a:pPr>
            <a:r>
              <a:rPr lang="en-US" sz="1300" dirty="0" smtClean="0"/>
              <a:t>South Africa</a:t>
            </a:r>
          </a:p>
          <a:p>
            <a:pPr marL="0" indent="0">
              <a:buNone/>
            </a:pPr>
            <a:r>
              <a:rPr lang="en-US" sz="1300" dirty="0" smtClean="0"/>
              <a:t>Thailand</a:t>
            </a:r>
          </a:p>
          <a:p>
            <a:pPr marL="0" indent="0">
              <a:buNone/>
            </a:pPr>
            <a:r>
              <a:rPr lang="en-US" sz="1300" dirty="0" smtClean="0"/>
              <a:t>Turkey</a:t>
            </a:r>
          </a:p>
          <a:p>
            <a:pPr marL="0" indent="0">
              <a:buNone/>
            </a:pPr>
            <a:r>
              <a:rPr lang="en-US" sz="1300" dirty="0" smtClean="0"/>
              <a:t>Uganda</a:t>
            </a:r>
          </a:p>
          <a:p>
            <a:pPr marL="0" indent="0">
              <a:buNone/>
            </a:pPr>
            <a:r>
              <a:rPr lang="en-US" sz="1300" dirty="0" smtClean="0"/>
              <a:t>United States</a:t>
            </a:r>
          </a:p>
          <a:p>
            <a:pPr marL="0" indent="0">
              <a:buNone/>
            </a:pPr>
            <a:r>
              <a:rPr lang="en-US" sz="1300" dirty="0" smtClean="0"/>
              <a:t>Yemen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lvl="0" indent="0">
              <a:buClr>
                <a:srgbClr val="CC0000"/>
              </a:buClr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Employment status</a:t>
            </a:r>
            <a:endParaRPr lang="en-US" sz="1400" b="1" u="sng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Afghanistan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Dominican </a:t>
            </a:r>
            <a:r>
              <a:rPr lang="en-US" sz="1300" dirty="0" smtClean="0">
                <a:solidFill>
                  <a:srgbClr val="000000"/>
                </a:solidFill>
              </a:rPr>
              <a:t>Republic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Egypt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Ireland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Israel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Mexico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Palestine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Panama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Peru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Poland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Samoa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South Africa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Thailand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Turkey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Uganda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United States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Yemen</a:t>
            </a:r>
          </a:p>
          <a:p>
            <a:pPr marL="0" lvl="0" indent="0">
              <a:buClr>
                <a:srgbClr val="CC0000"/>
              </a:buClr>
              <a:buNone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ICT – access and usage</a:t>
            </a:r>
            <a:endParaRPr lang="en-US" sz="1400" b="1" u="sng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Afghanistan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Ireland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Israel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Peru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Samoa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Thailand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Uganda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United </a:t>
            </a:r>
            <a:r>
              <a:rPr lang="en-US" sz="1300" dirty="0" smtClean="0">
                <a:solidFill>
                  <a:srgbClr val="000000"/>
                </a:solidFill>
              </a:rPr>
              <a:t>States</a:t>
            </a:r>
            <a:endParaRPr lang="en-US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89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4965</TotalTime>
  <Words>1983</Words>
  <Application>Microsoft Office PowerPoint</Application>
  <PresentationFormat>On-screen Show (4:3)</PresentationFormat>
  <Paragraphs>450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ＭＳ Ｐゴシック</vt:lpstr>
      <vt:lpstr>Bookman Old Style</vt:lpstr>
      <vt:lpstr>Calibri</vt:lpstr>
      <vt:lpstr>Verdana</vt:lpstr>
      <vt:lpstr>Wingdings</vt:lpstr>
      <vt:lpstr>Profile</vt:lpstr>
      <vt:lpstr>Summary of Annual Activities Related to Disability Statistics</vt:lpstr>
      <vt:lpstr>Responding Countries (n= 57)</vt:lpstr>
      <vt:lpstr>New or updated information for 2015</vt:lpstr>
      <vt:lpstr>Monitoring the use of the WG Short Set  and Extended Set on Functioning </vt:lpstr>
      <vt:lpstr>Countries using the WG short set or some variant in the most recent census cycle* (n=41)</vt:lpstr>
      <vt:lpstr>Countries using the WG short set or some variant in the most recent census cycle* – Date of most recent census</vt:lpstr>
      <vt:lpstr>Countries indicating that the WG short set was included on previous censuses, national surveys, disability modules or pre-tests* (n=54)</vt:lpstr>
      <vt:lpstr>Countries indicating that the WG extended set on functioning was included as a module on a national survey or as part of a disability survey*</vt:lpstr>
      <vt:lpstr>Have you used the short set of Washington Group questions on a survey that also collects information on any of the following items?</vt:lpstr>
      <vt:lpstr>Upcoming national data collection activities related to disability statistics</vt:lpstr>
      <vt:lpstr>Type of data collection</vt:lpstr>
      <vt:lpstr>Data collection activities specified countries indicating ‘Other’</vt:lpstr>
      <vt:lpstr>Date of most recent or upcoming data collection</vt:lpstr>
      <vt:lpstr>Frequency of data collection</vt:lpstr>
      <vt:lpstr>Sampling Frame</vt:lpstr>
      <vt:lpstr>Sample Size</vt:lpstr>
      <vt:lpstr>Mode of data collection</vt:lpstr>
      <vt:lpstr>Modes of data collection for countries indicating ‘Other’</vt:lpstr>
      <vt:lpstr>Language data collection activity will be administered</vt:lpstr>
      <vt:lpstr>Countries currently collecting or planning to collect information on disability from administrative records (n=22)</vt:lpstr>
      <vt:lpstr>Other national activities related to disability</vt:lpstr>
    </vt:vector>
  </TitlesOfParts>
  <Company>NCHS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Fifth Annual Meeting of the WG: Objectives and Agenda</dc:title>
  <dc:creator>egr4</dc:creator>
  <cp:lastModifiedBy>Golden, Cordell (CDC/OPHSS/NCHS)</cp:lastModifiedBy>
  <cp:revision>379</cp:revision>
  <cp:lastPrinted>2014-10-01T20:45:05Z</cp:lastPrinted>
  <dcterms:created xsi:type="dcterms:W3CDTF">2012-10-14T11:43:24Z</dcterms:created>
  <dcterms:modified xsi:type="dcterms:W3CDTF">2015-12-09T18:47:23Z</dcterms:modified>
</cp:coreProperties>
</file>