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327" r:id="rId5"/>
    <p:sldId id="387" r:id="rId6"/>
    <p:sldId id="385" r:id="rId7"/>
    <p:sldId id="371" r:id="rId8"/>
    <p:sldId id="388" r:id="rId9"/>
    <p:sldId id="389" r:id="rId10"/>
    <p:sldId id="386" r:id="rId11"/>
    <p:sldId id="347" r:id="rId12"/>
  </p:sldIdLst>
  <p:sldSz cx="9144000" cy="6858000" type="screen4x3"/>
  <p:notesSz cx="6724650" cy="987425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49">
          <p15:clr>
            <a:srgbClr val="A4A3A4"/>
          </p15:clr>
        </p15:guide>
        <p15:guide id="4" pos="206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Ventegodt Liisberg" initials="" lastIdx="2" clrIdx="0"/>
  <p:cmAuthor id="1" name="Jacob Basbøll" initials="JB" lastIdx="3" clrIdx="1">
    <p:extLst>
      <p:ext uri="{19B8F6BF-5375-455C-9EA6-DF929625EA0E}">
        <p15:presenceInfo xmlns:p15="http://schemas.microsoft.com/office/powerpoint/2012/main" userId="S-1-5-21-485097422-1604032545-2772615575-1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64"/>
    <a:srgbClr val="FF025E"/>
    <a:srgbClr val="02855E"/>
    <a:srgbClr val="E84200"/>
    <a:srgbClr val="007B95"/>
    <a:srgbClr val="31A0BB"/>
    <a:srgbClr val="30A1BA"/>
    <a:srgbClr val="03855D"/>
    <a:srgbClr val="03805A"/>
    <a:srgbClr val="038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374" autoAdjust="0"/>
  </p:normalViewPr>
  <p:slideViewPr>
    <p:cSldViewPr>
      <p:cViewPr varScale="1">
        <p:scale>
          <a:sx n="66" d="100"/>
          <a:sy n="66" d="100"/>
        </p:scale>
        <p:origin x="48" y="254"/>
      </p:cViewPr>
      <p:guideLst>
        <p:guide orient="horz" pos="2160"/>
        <p:guide pos="2880"/>
        <p:guide pos="249"/>
        <p:guide pos="2064"/>
      </p:guideLst>
    </p:cSldViewPr>
  </p:slideViewPr>
  <p:outlineViewPr>
    <p:cViewPr>
      <p:scale>
        <a:sx n="33" d="100"/>
        <a:sy n="33" d="100"/>
      </p:scale>
      <p:origin x="0" y="-221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0732" tIns="45366" rIns="90732" bIns="453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BD31E6-4315-44D8-9911-F818674E5128}" type="datetimeFigureOut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2" tIns="45366" rIns="90732" bIns="45366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100" y="4691063"/>
            <a:ext cx="5378450" cy="4443412"/>
          </a:xfrm>
          <a:prstGeom prst="rect">
            <a:avLst/>
          </a:prstGeom>
        </p:spPr>
        <p:txBody>
          <a:bodyPr vert="horz" lIns="90732" tIns="45366" rIns="90732" bIns="45366" rtlCol="0"/>
          <a:lstStyle/>
          <a:p>
            <a:pPr lvl="0"/>
            <a:r>
              <a:rPr lang="da-DK" noProof="0" smtClean="0"/>
              <a:t>Klik for at redigere i master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14650" cy="493713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08413" y="9378950"/>
            <a:ext cx="2914650" cy="493713"/>
          </a:xfrm>
          <a:prstGeom prst="rect">
            <a:avLst/>
          </a:prstGeom>
        </p:spPr>
        <p:txBody>
          <a:bodyPr vert="horz" lIns="90732" tIns="45366" rIns="90732" bIns="453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9C745E0-4DBE-4D1C-943B-B3B2555967E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6146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17411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C301DC-A09D-4D87-A842-6B50B06734CA}" type="slidenum">
              <a:rPr lang="da-DK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1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745E0-4DBE-4D1C-943B-B3B2555967EE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694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ca090c0-414c-4467-802b-4a9431e069aa" descr="9E2A77E7-A95D-4E63-9F2E-D25C285141D8@ho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5288" y="0"/>
            <a:ext cx="2828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95288" y="1700808"/>
            <a:ext cx="2881312" cy="24482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90000">
              <a:defRPr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3F63-9A2C-4BEF-939F-16E5A6C7A36A}" type="datetime1">
              <a:rPr lang="da-DK"/>
              <a:pPr>
                <a:defRPr/>
              </a:pPr>
              <a:t>16-12-2015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31BD-D8FE-4962-9981-E2B666EA288B}" type="slidenum">
              <a:rPr lang="da-DK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97679-5F0B-4A98-A2A9-9485421C061E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6136D-D55C-4831-83EF-7090DAA96A7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565A2-5A45-48C4-9E1C-BD3E577DBFA7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CDD1-2BFA-49C1-AF06-6A94F82EF7A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4BE04-2427-400B-98BA-F46AEA68DC66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43FD-46E7-446B-9D6C-3CBEC741F3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C94AC-2C31-42D4-84E1-94FF492E6ACE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01A1-AEB8-4056-BCFF-C5697E74364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E0F17-53AA-4F17-9EA7-DDC2C3B71552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B94A8-20A1-4E7F-9824-E26CF9D5B401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62C0B-B7EB-46B6-8BB9-A6D1ACBAD724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6CED-4CEC-442A-AFFA-7E722E90A9C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4570-CA8F-4D28-9B62-AF08E9119752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7F637-5C6C-4460-8950-41F60295190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2C67-6A14-4ECC-AA17-80B38F69F317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63DF-74E5-43E2-9B29-3D8D8371B05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3EA7-DA3E-4D46-BD74-E22A5FF199C0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A5BE-C217-4378-828E-12DC14B229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DCCA-ACB2-4D77-9138-3B52634C4F9C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EAB5-4177-49FB-B267-80048885A12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8" y="1700213"/>
            <a:ext cx="2881312" cy="244951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10800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92500" y="1700213"/>
            <a:ext cx="53276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C37B79-D069-42D4-9E73-976FF4E03239}" type="datetime1">
              <a:rPr lang="da-DK"/>
              <a:pPr>
                <a:defRPr/>
              </a:pPr>
              <a:t>16-12-2015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14958C-7EBD-490A-B815-AD799A2B33F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  <p:pic>
        <p:nvPicPr>
          <p:cNvPr id="1031" name="2ca090c0-414c-4467-802b-4a9431e069aa" descr="9E2A77E7-A95D-4E63-9F2E-D25C285141D8@hom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5288" y="0"/>
            <a:ext cx="2828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rights.dk/files/media/dokumenter/sdg/dihr_human_rights_reference_paper_to_the_sdg_indicators_new.pdf" TargetMode="External"/><Relationship Id="rId2" Type="http://schemas.openxmlformats.org/officeDocument/2006/relationships/hyperlink" Target="http://www.humanrights.dk/publications/gold-indicat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oj9QFVQlx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anrights.dk/our-work/our-work-denmark/disability" TargetMode="External"/><Relationship Id="rId2" Type="http://schemas.openxmlformats.org/officeDocument/2006/relationships/hyperlink" Target="http://www.twitter.com/MVliisbe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Mulit-color image of world map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93"/>
          <a:stretch/>
        </p:blipFill>
        <p:spPr>
          <a:xfrm>
            <a:off x="3595960" y="1773344"/>
            <a:ext cx="5152504" cy="4752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 indicators to the un convention on the rights of persons with disabilities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196" y="1851872"/>
            <a:ext cx="5089284" cy="442595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da-DK" sz="2600" dirty="0">
                <a:solidFill>
                  <a:srgbClr val="FFFFFF"/>
                </a:solidFill>
                <a:cs typeface="Calibri"/>
              </a:rPr>
              <a:t>MARIA VENTEGODT LIISBERG, </a:t>
            </a:r>
            <a:r>
              <a:rPr lang="da-DK" sz="2600" dirty="0" smtClean="0">
                <a:solidFill>
                  <a:srgbClr val="FFFFFF"/>
                </a:solidFill>
                <a:cs typeface="Calibri"/>
              </a:rPr>
              <a:t>PHD</a:t>
            </a:r>
          </a:p>
          <a:p>
            <a:pPr marL="0" lvl="0" indent="0">
              <a:spcBef>
                <a:spcPct val="0"/>
              </a:spcBef>
              <a:buNone/>
            </a:pPr>
            <a:endParaRPr lang="da-DK" sz="2600" dirty="0">
              <a:solidFill>
                <a:srgbClr val="FFFFFF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endParaRPr lang="da-DK" sz="2600" dirty="0" smtClean="0">
              <a:solidFill>
                <a:srgbClr val="FFFFFF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endParaRPr lang="da-DK" sz="2600" dirty="0">
              <a:solidFill>
                <a:srgbClr val="FFFFFF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endParaRPr lang="da-DK" sz="2600" dirty="0">
              <a:solidFill>
                <a:srgbClr val="FFFFFF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600" dirty="0">
                <a:solidFill>
                  <a:srgbClr val="FFFFFF"/>
                </a:solidFill>
                <a:cs typeface="Calibri"/>
              </a:rPr>
              <a:t>DEPARTMENT DIRECTOR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600" dirty="0">
                <a:solidFill>
                  <a:srgbClr val="FFFFFF"/>
                </a:solidFill>
                <a:cs typeface="Calibri"/>
              </a:rPr>
              <a:t>EQUAL </a:t>
            </a:r>
            <a:r>
              <a:rPr lang="en-US" sz="2600" dirty="0" smtClean="0">
                <a:solidFill>
                  <a:srgbClr val="FFFFFF"/>
                </a:solidFill>
                <a:cs typeface="Calibri"/>
              </a:rPr>
              <a:t>TREATMENT</a:t>
            </a:r>
          </a:p>
          <a:p>
            <a:pPr marL="0" lvl="0" indent="0">
              <a:spcBef>
                <a:spcPct val="0"/>
              </a:spcBef>
              <a:buNone/>
            </a:pPr>
            <a:endParaRPr lang="en-US" sz="2600" dirty="0">
              <a:solidFill>
                <a:srgbClr val="FFFFFF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US" sz="2600" dirty="0">
              <a:solidFill>
                <a:srgbClr val="FFFFFF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da-DK" sz="2600" dirty="0">
                <a:solidFill>
                  <a:srgbClr val="FFFFFF"/>
                </a:solidFill>
                <a:cs typeface="Calibri"/>
              </a:rPr>
              <a:t>MVL@HUMANRIGHTS.DK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B4573-75FA-4748-9694-EB95B2BA9BA2}" type="slidenum">
              <a:rPr lang="da-DK"/>
              <a:pPr>
                <a:defRPr/>
              </a:pPr>
              <a:t>1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</a:t>
            </a:r>
            <a:r>
              <a:rPr lang="en-US" dirty="0" err="1" smtClean="0"/>
              <a:t>danish</a:t>
            </a:r>
            <a:r>
              <a:rPr lang="en-US" dirty="0" smtClean="0"/>
              <a:t> institute for human rights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>
                <a:solidFill>
                  <a:srgbClr val="02855E"/>
                </a:solidFill>
                <a:latin typeface="Calibri"/>
                <a:cs typeface="Calibri"/>
              </a:rPr>
              <a:t>The Danish Institute for Human Rights is an independent state-funded institution. Our mandate is to promote and protect human rights and equal treatment in Denmark and abroad.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143FD-46E7-446B-9D6C-3CBEC741F32A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7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143FD-46E7-446B-9D6C-3CBEC741F32A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92500" y="1628800"/>
            <a:ext cx="5327650" cy="4825131"/>
          </a:xfrm>
        </p:spPr>
        <p:txBody>
          <a:bodyPr/>
          <a:lstStyle/>
          <a:p>
            <a:pPr marL="0" indent="0">
              <a:lnSpc>
                <a:spcPct val="105000"/>
              </a:lnSpc>
              <a:spcAft>
                <a:spcPts val="0"/>
              </a:spcAft>
              <a:buNone/>
            </a:pPr>
            <a:r>
              <a:rPr lang="da-DK" sz="1800" dirty="0" smtClean="0">
                <a:solidFill>
                  <a:srgbClr val="C800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Vision:</a:t>
            </a:r>
            <a:r>
              <a:rPr lang="da-DK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ensure that persons with disabilities enjoy the same human rights as everyone else.</a:t>
            </a:r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800" dirty="0" smtClean="0">
                <a:solidFill>
                  <a:srgbClr val="C800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 is to: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300" dirty="0"/>
              <a:t>always refer to the ten greatest challenges that exist for implementing UN’s Convention on the Rights of Persons with Disabilities in Denmark</a:t>
            </a:r>
            <a:endParaRPr lang="da-DK" sz="13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300" dirty="0"/>
              <a:t>remove the barriers that prevent people with disabilities from full and effective participation in society.</a:t>
            </a:r>
            <a:endParaRPr lang="da-DK" sz="1300" dirty="0"/>
          </a:p>
          <a:p>
            <a:pPr marL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28600" algn="l"/>
              </a:tabLst>
            </a:pPr>
            <a:endParaRPr lang="da-DK" sz="13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 smtClean="0">
                <a:solidFill>
                  <a:srgbClr val="C8006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 so we focus on:</a:t>
            </a:r>
            <a:endParaRPr lang="da-DK" sz="1800" dirty="0">
              <a:solidFill>
                <a:srgbClr val="C8006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300" dirty="0"/>
              <a:t>ensuring that Denmark introduces a general prohibition against discrimination based on disability</a:t>
            </a:r>
            <a:endParaRPr lang="da-DK" sz="13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300" dirty="0"/>
              <a:t>ensuring that the use of force in psychiatry is reduced and that compulsive </a:t>
            </a:r>
            <a:r>
              <a:rPr lang="en-GB" sz="1300" dirty="0" err="1"/>
              <a:t>restrainment</a:t>
            </a:r>
            <a:r>
              <a:rPr lang="en-GB" sz="1300" dirty="0"/>
              <a:t> in excess of 48 hours is abolished</a:t>
            </a:r>
            <a:endParaRPr lang="da-DK" sz="13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300" dirty="0"/>
              <a:t>ensuring that the state ceases to provide support to pay off mortgage loans for the construction of new large institutions</a:t>
            </a:r>
            <a:endParaRPr lang="da-DK" sz="13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GB" sz="1300" dirty="0"/>
              <a:t>changing the electoral legislation so people with disabilities do not lose their right to vote when put under guardianship</a:t>
            </a:r>
            <a:r>
              <a:rPr lang="en-GB" sz="1300" dirty="0" smtClean="0"/>
              <a:t>.</a:t>
            </a:r>
            <a:endParaRPr lang="da-DK" sz="1300" dirty="0"/>
          </a:p>
        </p:txBody>
      </p:sp>
    </p:spTree>
    <p:extLst>
      <p:ext uri="{BB962C8B-B14F-4D97-AF65-F5344CB8AC3E}">
        <p14:creationId xmlns:p14="http://schemas.microsoft.com/office/powerpoint/2010/main" val="16489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Latest publications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4848" y="1594630"/>
            <a:ext cx="3369305" cy="442595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en-GB" sz="2100" dirty="0">
                <a:solidFill>
                  <a:srgbClr val="02855E"/>
                </a:solidFill>
                <a:cs typeface="Calibri"/>
              </a:rPr>
              <a:t>Gold Indicators</a:t>
            </a:r>
            <a:endParaRPr lang="en-GB" sz="2000" dirty="0">
              <a:solidFill>
                <a:srgbClr val="007B95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GB" sz="1200" dirty="0">
                <a:solidFill>
                  <a:prstClr val="black"/>
                </a:solidFill>
                <a:cs typeface="Calibri"/>
              </a:rPr>
              <a:t>Measuring the implementation of the CRPD</a:t>
            </a:r>
          </a:p>
          <a:p>
            <a:pPr marL="0" lvl="0" indent="0">
              <a:spcBef>
                <a:spcPct val="0"/>
              </a:spcBef>
              <a:buNone/>
            </a:pPr>
            <a:endParaRPr lang="en-GB" sz="12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GB" sz="1200" dirty="0">
                <a:solidFill>
                  <a:prstClr val="black"/>
                </a:solidFill>
                <a:cs typeface="Calibri"/>
              </a:rPr>
              <a:t>The publication outlines the Gold Indicators, a set of 10 statistical outcome indicators which compare the situation of persons with and without disabilities in relation to 10 key rights of the CRPD. </a:t>
            </a:r>
          </a:p>
          <a:p>
            <a:pPr marL="0" lvl="0" indent="0">
              <a:spcBef>
                <a:spcPct val="0"/>
              </a:spcBef>
              <a:buNone/>
            </a:pPr>
            <a:endParaRPr lang="en-GB" sz="12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GB" sz="1200" dirty="0">
                <a:solidFill>
                  <a:prstClr val="black"/>
                </a:solidFill>
                <a:cs typeface="Calibri"/>
                <a:hlinkClick r:id="rId2"/>
              </a:rPr>
              <a:t>http://www.humanrights.dk/publications/gold-indicators</a:t>
            </a:r>
            <a:endParaRPr lang="da-DK" sz="12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endParaRPr lang="en-GB" sz="12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endParaRPr lang="da-DK" sz="2000" dirty="0">
              <a:solidFill>
                <a:srgbClr val="007B95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sz="2100" dirty="0">
                <a:solidFill>
                  <a:srgbClr val="02855E"/>
                </a:solidFill>
                <a:cs typeface="Calibri"/>
              </a:rPr>
              <a:t>The human rights guide to the SDGs</a:t>
            </a:r>
            <a:br>
              <a:rPr lang="en-US" sz="2100" dirty="0">
                <a:solidFill>
                  <a:srgbClr val="02855E"/>
                </a:solidFill>
                <a:cs typeface="Calibri"/>
              </a:rPr>
            </a:br>
            <a:endParaRPr lang="da-DK" sz="1200" dirty="0">
              <a:solidFill>
                <a:prstClr val="black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da-DK" sz="1200" dirty="0">
                <a:solidFill>
                  <a:prstClr val="black"/>
                </a:solidFill>
                <a:cs typeface="Calibri"/>
                <a:hlinkClick r:id="rId3"/>
              </a:rPr>
              <a:t>http://www.humanrights.dk/files/media/dokumenter/sdg/dihr_human_rights_reference_paper_to_the_sdg_indicators_new.pdf</a:t>
            </a:r>
            <a:r>
              <a:rPr lang="da-DK" sz="1200" dirty="0">
                <a:solidFill>
                  <a:prstClr val="black"/>
                </a:solidFill>
                <a:cs typeface="Calibri"/>
              </a:rPr>
              <a:t>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831BD-D8FE-4962-9981-E2B666EA288B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  <p:cxnSp>
        <p:nvCxnSpPr>
          <p:cNvPr id="8" name="Lige forbindelse 12" descr="Solid green horizontal line"/>
          <p:cNvCxnSpPr/>
          <p:nvPr/>
        </p:nvCxnSpPr>
        <p:spPr>
          <a:xfrm>
            <a:off x="3491880" y="3820628"/>
            <a:ext cx="3168352" cy="0"/>
          </a:xfrm>
          <a:prstGeom prst="line">
            <a:avLst/>
          </a:prstGeom>
          <a:ln w="38100" cmpd="sng">
            <a:solidFill>
              <a:srgbClr val="0285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 of cover of Gold Indicatiors: Measuring the implementation of the UN Convention on the Rights of Persons with Disabilities (CRPD) booklet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11" b="618"/>
          <a:stretch/>
        </p:blipFill>
        <p:spPr>
          <a:xfrm>
            <a:off x="6876256" y="1628800"/>
            <a:ext cx="201424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gold indicators</a:t>
            </a:r>
            <a:endParaRPr lang="en-US" dirty="0"/>
          </a:p>
        </p:txBody>
      </p:sp>
      <p:pic>
        <p:nvPicPr>
          <p:cNvPr id="5" name="Content Placeholder 4" descr="Image of page from the Gold Indicatiors: Measuring the implementation of the UN CRPD listing the Gold Indicator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"/>
          <a:stretch/>
        </p:blipFill>
        <p:spPr>
          <a:xfrm>
            <a:off x="3635896" y="8649"/>
            <a:ext cx="4608810" cy="673883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143FD-46E7-446B-9D6C-3CBEC741F32A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47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Corresponding </a:t>
            </a:r>
            <a:r>
              <a:rPr lang="en-US" dirty="0" err="1" smtClean="0"/>
              <a:t>sdg</a:t>
            </a:r>
            <a:r>
              <a:rPr lang="en-US" dirty="0" smtClean="0"/>
              <a:t> priority indicators</a:t>
            </a:r>
            <a:endParaRPr lang="en-US" dirty="0"/>
          </a:p>
        </p:txBody>
      </p:sp>
      <p:pic>
        <p:nvPicPr>
          <p:cNvPr id="5" name="Content Placeholder 4" descr="Image of page from the Gold Indicatiors: Measuring the implementation of the UN CRPD listing the the Sustainable Development Goals that correspond with the Gold Indicators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"/>
          <a:stretch/>
        </p:blipFill>
        <p:spPr>
          <a:xfrm>
            <a:off x="3625212" y="0"/>
            <a:ext cx="4547188" cy="66428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143FD-46E7-446B-9D6C-3CBEC741F32A}" type="slidenum">
              <a:rPr lang="da-DK" smtClean="0"/>
              <a:pPr>
                <a:defRPr/>
              </a:pPr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1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 film </a:t>
            </a:r>
            <a:br>
              <a:rPr lang="en-US" dirty="0" smtClean="0"/>
            </a:br>
            <a:r>
              <a:rPr lang="en-US" dirty="0" smtClean="0"/>
              <a:t>on the gold indicators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143FD-46E7-446B-9D6C-3CBEC741F32A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59150" y="4293096"/>
            <a:ext cx="5327650" cy="1498600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da-DK" sz="2100" b="1" u="sng" dirty="0">
                <a:solidFill>
                  <a:srgbClr val="C80064"/>
                </a:solidFill>
              </a:rPr>
              <a:t>Link to the film: </a:t>
            </a:r>
            <a:r>
              <a:rPr lang="da-DK" sz="2100" dirty="0">
                <a:solidFill>
                  <a:srgbClr val="C80064"/>
                </a:solidFill>
                <a:hlinkClick r:id="rId2"/>
              </a:rPr>
              <a:t>https://www.youtube.com/watch?v=Joj9QFVQlxM</a:t>
            </a:r>
            <a:r>
              <a:rPr lang="da-DK" sz="2100" dirty="0">
                <a:solidFill>
                  <a:srgbClr val="C80064"/>
                </a:solidFill>
              </a:rPr>
              <a:t>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076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Social media </a:t>
            </a:r>
            <a:br>
              <a:rPr lang="da-DK" dirty="0" smtClean="0"/>
            </a:br>
            <a:r>
              <a:rPr lang="da-DK" dirty="0" smtClean="0"/>
              <a:t>and website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595338"/>
            <a:ext cx="5327650" cy="4425950"/>
          </a:xfrm>
        </p:spPr>
        <p:txBody>
          <a:bodyPr/>
          <a:lstStyle/>
          <a:p>
            <a:pPr marL="0" lvl="0" indent="1262063">
              <a:spcBef>
                <a:spcPct val="0"/>
              </a:spcBef>
              <a:buNone/>
            </a:pPr>
            <a:r>
              <a:rPr lang="da-DK" sz="2100" dirty="0" smtClean="0">
                <a:solidFill>
                  <a:srgbClr val="C80064"/>
                </a:solidFill>
                <a:cs typeface="Calibri"/>
                <a:hlinkClick r:id="rId2"/>
              </a:rPr>
              <a:t>www.twitter.com/MVliisberg</a:t>
            </a:r>
            <a:r>
              <a:rPr lang="da-DK" sz="2100" dirty="0" smtClean="0">
                <a:solidFill>
                  <a:srgbClr val="C80064"/>
                </a:solidFill>
                <a:cs typeface="Calibri"/>
              </a:rPr>
              <a:t> </a:t>
            </a:r>
          </a:p>
          <a:p>
            <a:pPr marL="0" lvl="0" indent="0">
              <a:spcBef>
                <a:spcPct val="0"/>
              </a:spcBef>
              <a:buNone/>
            </a:pPr>
            <a:endParaRPr lang="da-DK" sz="2100" dirty="0">
              <a:solidFill>
                <a:srgbClr val="C80064"/>
              </a:solidFill>
              <a:cs typeface="Calibri"/>
            </a:endParaRPr>
          </a:p>
          <a:p>
            <a:pPr marL="0" lvl="0" indent="0">
              <a:spcBef>
                <a:spcPct val="0"/>
              </a:spcBef>
              <a:buNone/>
            </a:pPr>
            <a:endParaRPr lang="da-DK" sz="2100" dirty="0" smtClean="0">
              <a:solidFill>
                <a:srgbClr val="C80064"/>
              </a:solidFill>
              <a:cs typeface="Calibri"/>
            </a:endParaRPr>
          </a:p>
          <a:p>
            <a:pPr marL="0" lvl="0" indent="1262063">
              <a:spcBef>
                <a:spcPct val="0"/>
              </a:spcBef>
              <a:buNone/>
            </a:pPr>
            <a:endParaRPr lang="da-DK" sz="2100" dirty="0">
              <a:solidFill>
                <a:srgbClr val="C80064"/>
              </a:solidFill>
              <a:cs typeface="Calibri"/>
            </a:endParaRPr>
          </a:p>
          <a:p>
            <a:endParaRPr lang="en-US" dirty="0" smtClean="0"/>
          </a:p>
          <a:p>
            <a:pPr marL="0" lvl="0" indent="0">
              <a:spcBef>
                <a:spcPct val="0"/>
              </a:spcBef>
              <a:buNone/>
            </a:pPr>
            <a:r>
              <a:rPr lang="da-DK" sz="2100" b="1" u="sng" dirty="0">
                <a:solidFill>
                  <a:srgbClr val="C80064"/>
                </a:solidFill>
              </a:rPr>
              <a:t>Website: </a:t>
            </a:r>
            <a:r>
              <a:rPr lang="da-DK" sz="2100" dirty="0">
                <a:solidFill>
                  <a:srgbClr val="C80064"/>
                </a:solidFill>
                <a:hlinkClick r:id="rId3"/>
              </a:rPr>
              <a:t>http://www.humanrights.dk/our-work/our-work-denmark/disability</a:t>
            </a:r>
            <a:r>
              <a:rPr lang="da-DK" sz="2100" dirty="0">
                <a:solidFill>
                  <a:srgbClr val="C80064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143FD-46E7-446B-9D6C-3CBEC741F32A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  <p:pic>
        <p:nvPicPr>
          <p:cNvPr id="10" name="Billede 9" descr="twitter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213"/>
            <a:ext cx="998417" cy="1008000"/>
          </a:xfrm>
          <a:prstGeom prst="rect">
            <a:avLst/>
          </a:prstGeom>
        </p:spPr>
      </p:pic>
      <p:pic>
        <p:nvPicPr>
          <p:cNvPr id="11" name="Picture 10" descr="Image of twiiter posting by Maria Ventegodt Liisberg about presentation on the Gold Indicators"/>
          <p:cNvPicPr/>
          <p:nvPr/>
        </p:nvPicPr>
        <p:blipFill rotWithShape="1">
          <a:blip r:embed="rId5"/>
          <a:srcRect l="22567" t="17433" r="23895" b="49916"/>
          <a:stretch/>
        </p:blipFill>
        <p:spPr bwMode="auto">
          <a:xfrm>
            <a:off x="4849593" y="2204213"/>
            <a:ext cx="2746743" cy="1041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02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slides - ENG.pptx" id="{66DA6A3A-B49B-443A-8B1B-4039729809BC}" vid="{15E0626E-17C3-47A2-87F8-CC31FB93C033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2F36BC99463845A0C9F3C75B45D710" ma:contentTypeVersion="1" ma:contentTypeDescription="Opret et nyt dokument." ma:contentTypeScope="" ma:versionID="cc9776cbac330ad4c6fd77be199fdea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936dd1fe5db3b6ba57b075a970996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tartdato for planlægning" ma:description="" ma:internalName="PublishingStartDate">
      <xsd:simpleType>
        <xsd:restriction base="dms:Unknown"/>
      </xsd:simpleType>
    </xsd:element>
    <xsd:element name="PublishingExpirationDate" ma:index="9" nillable="true" ma:displayName="Slutdato for planlægning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2D33D84-89D1-4B9C-8688-C7A3F77A7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0C0B57E-AB1C-44A1-8684-DD9C76E1F88C}">
  <ds:schemaRefs>
    <ds:schemaRef ds:uri="http://purl.org/dc/elements/1.1/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AD3C2FC-B899-46C1-B4AE-C1DCCF92A4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 slides - ENG</Template>
  <TotalTime>188</TotalTime>
  <Words>152</Words>
  <Application>Microsoft Office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Gold indicators to the un convention on the rights of persons with disabilities</vt:lpstr>
      <vt:lpstr>About the danish institute for human rights</vt:lpstr>
      <vt:lpstr>Disability</vt:lpstr>
      <vt:lpstr>Latest publications</vt:lpstr>
      <vt:lpstr>The gold indicators</vt:lpstr>
      <vt:lpstr>Corresponding sdg priority indicators</vt:lpstr>
      <vt:lpstr>A short film  on the gold indicators</vt:lpstr>
      <vt:lpstr>Social media  and website</vt:lpstr>
    </vt:vector>
  </TitlesOfParts>
  <Company>Human Rights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 slide:  color codes and picture sizes</dc:title>
  <dc:creator>Freja Marie Gaare Larsen</dc:creator>
  <cp:lastModifiedBy>Golden, Cordell (CDC/OPHSS/NCHS)</cp:lastModifiedBy>
  <cp:revision>18</cp:revision>
  <cp:lastPrinted>2012-08-23T08:09:08Z</cp:lastPrinted>
  <dcterms:created xsi:type="dcterms:W3CDTF">2015-10-16T08:03:04Z</dcterms:created>
  <dcterms:modified xsi:type="dcterms:W3CDTF">2015-12-16T21:25:23Z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0x010100352F36BC99463845A0C9F3C75B45D710</vt:lpwstr>
  </property>
</Properties>
</file>