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8"/>
  </p:notesMasterIdLst>
  <p:sldIdLst>
    <p:sldId id="307" r:id="rId2"/>
    <p:sldId id="520" r:id="rId3"/>
    <p:sldId id="517" r:id="rId4"/>
    <p:sldId id="519" r:id="rId5"/>
    <p:sldId id="529" r:id="rId6"/>
    <p:sldId id="524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8" autoAdjust="0"/>
    <p:restoredTop sz="86374" autoAdjust="0"/>
  </p:normalViewPr>
  <p:slideViewPr>
    <p:cSldViewPr>
      <p:cViewPr varScale="1">
        <p:scale>
          <a:sx n="66" d="100"/>
          <a:sy n="66" d="100"/>
        </p:scale>
        <p:origin x="48" y="2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2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C9DA34B-8B32-4FB6-82A6-FDC8A663F1A8}" type="datetimeFigureOut">
              <a:rPr lang="en-US"/>
              <a:pPr>
                <a:defRPr/>
              </a:pPr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B4A3CAB-6BF0-47F4-A65E-D9E4B6F7CC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813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272D0A-2351-47F9-A3F5-CC320A99EC09}" type="slidenum">
              <a:rPr lang="en-US" altLang="en-US" smtClean="0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957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731F0D-3B41-4B09-A9BF-4A7377E740F3}" type="slidenum">
              <a:rPr lang="en-US" altLang="en-US" smtClean="0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341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9pPr>
          </a:lstStyle>
          <a:p>
            <a:fld id="{8D6F662F-6E1E-44E2-A539-94214C1EB381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22564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131F1B-DF8D-466A-A412-AA0EDA9F43B9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2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7EA8E-DEC2-45E7-9666-900F3DE70B9B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64B65-5C4F-44A7-8BB4-E82EB4FFA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162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B1055-5910-4644-ADF5-29F0A2E3B0FB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92068-B9C3-46BB-9F61-442AB6C3EE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18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46DB4-BB8C-4101-BE18-8CE2C3C02E84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FB67F-D182-4CCB-8431-B9766253FB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508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3438" y="1752600"/>
            <a:ext cx="3924300" cy="42672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6EE5A-7D2E-4984-80A4-E37E0C4F6592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EB541-51F0-4A06-975B-2A34728840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32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4612D-5D26-4F48-A3A7-AD8EBD8F3E39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78F1B-52A0-4EC6-A449-7B4B3CA1F3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CC347-61EF-49B9-A6A6-EEE98F623587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4BE90-29F9-43C0-89CA-996518C835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23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758F4-7150-4326-AF14-76553A726403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F0A8-8697-4E5E-90F4-60090EC883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7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7723-20A8-4DA5-BB03-976BAFEF4D48}" type="datetime1">
              <a:rPr lang="en-US" smtClean="0"/>
              <a:t>12/15/2015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4462E-A6BF-42A8-967D-2135A5E77A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22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35A98-0C05-4EF8-A15B-709A23D225D6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36153-A686-4FE7-B7DE-4F7887406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D9ABA-66C5-47E1-8215-A0FA5E82F7D8}" type="datetime1">
              <a:rPr lang="en-US" smtClean="0"/>
              <a:t>12/15/2015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84F31-C8B1-4897-BC6E-68307F4E77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55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5A71B-1678-451F-AA21-12A8951FD744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D7686-BA14-4B63-99FC-82A7BC226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41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24ECE-66B2-48FF-99CA-6621D8807891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EF2E7-221D-466D-97E5-10BEF2DF67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99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500D0F4E-6F1B-4B28-BA0C-5751A9F4A556}" type="datetime1">
              <a:rPr lang="en-US" smtClean="0"/>
              <a:t>12/15/2015</a:t>
            </a:fld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EF42463-BC67-4B0A-9E67-882487B4A6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32" r:id="rId2"/>
    <p:sldLayoutId id="2147484333" r:id="rId3"/>
    <p:sldLayoutId id="2147484334" r:id="rId4"/>
    <p:sldLayoutId id="2147484335" r:id="rId5"/>
    <p:sldLayoutId id="2147484336" r:id="rId6"/>
    <p:sldLayoutId id="2147484337" r:id="rId7"/>
    <p:sldLayoutId id="2147484338" r:id="rId8"/>
    <p:sldLayoutId id="2147484339" r:id="rId9"/>
    <p:sldLayoutId id="2147484340" r:id="rId10"/>
    <p:sldLayoutId id="2147484341" r:id="rId11"/>
    <p:sldLayoutId id="214748434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Chart1.xls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511175"/>
            <a:ext cx="7772400" cy="1851025"/>
          </a:xfrm>
        </p:spPr>
        <p:txBody>
          <a:bodyPr/>
          <a:lstStyle/>
          <a:p>
            <a:pPr eaLnBrk="1" hangingPunct="1"/>
            <a:r>
              <a:rPr lang="en-GB" altLang="en-US" sz="3600" dirty="0" smtClean="0"/>
              <a:t>Leaving no-one behind: Disability-inclusive indicators in the post-2015 framework</a:t>
            </a:r>
            <a:endParaRPr lang="en-US" altLang="en-US" sz="3600" dirty="0" smtClean="0">
              <a:solidFill>
                <a:srgbClr val="0070C0"/>
              </a:solidFill>
            </a:endParaRP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9450" y="2571750"/>
            <a:ext cx="8083550" cy="3371850"/>
          </a:xfrm>
        </p:spPr>
        <p:txBody>
          <a:bodyPr/>
          <a:lstStyle/>
          <a:p>
            <a:pPr eaLnBrk="1" hangingPunct="1"/>
            <a:r>
              <a:rPr lang="en-US" altLang="en-US" sz="3200" dirty="0" smtClean="0">
                <a:solidFill>
                  <a:srgbClr val="0070C0"/>
                </a:solidFill>
              </a:rPr>
              <a:t>Washington Group on Disability Statistics</a:t>
            </a:r>
          </a:p>
          <a:p>
            <a:pPr lvl="1" eaLnBrk="1" hangingPunct="1"/>
            <a:endParaRPr lang="en-US" altLang="en-US" sz="2200" dirty="0" smtClean="0">
              <a:solidFill>
                <a:srgbClr val="0070C0"/>
              </a:solidFill>
            </a:endParaRPr>
          </a:p>
          <a:p>
            <a:pPr marL="1657350" lvl="4" indent="0" eaLnBrk="1" hangingPunct="1">
              <a:buFont typeface="Wingdings" panose="05000000000000000000" pitchFamily="2" charset="2"/>
              <a:buNone/>
            </a:pPr>
            <a:r>
              <a:rPr lang="en-US" altLang="en-US" sz="2400" dirty="0" smtClean="0"/>
              <a:t>Jennifer H Madans</a:t>
            </a:r>
          </a:p>
          <a:p>
            <a:pPr marL="1657350" lvl="4" indent="0"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Associate Director for Science, </a:t>
            </a:r>
          </a:p>
          <a:p>
            <a:pPr marL="1657350" lvl="4" indent="0" eaLnBrk="1" hangingPunct="1">
              <a:buFont typeface="Wingdings" panose="05000000000000000000" pitchFamily="2" charset="2"/>
              <a:buNone/>
            </a:pPr>
            <a:r>
              <a:rPr lang="en-US" altLang="en-US" sz="1800" dirty="0" smtClean="0"/>
              <a:t>National Center for Health Statistics, USA and</a:t>
            </a:r>
          </a:p>
          <a:p>
            <a:pPr marL="1657350" lvl="4" indent="0"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Chair, Washington Group on Disability Statistics </a:t>
            </a:r>
          </a:p>
        </p:txBody>
      </p:sp>
      <p:sp>
        <p:nvSpPr>
          <p:cNvPr id="4101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26FE86-CBB3-47EC-8215-89337FD698B3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en-US" sz="3400" dirty="0" smtClean="0"/>
              <a:t>Monitoring the UN CRPD and SDGs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1676400"/>
            <a:ext cx="8188325" cy="4568825"/>
          </a:xfrm>
        </p:spPr>
        <p:txBody>
          <a:bodyPr/>
          <a:lstStyle/>
          <a:p>
            <a:pPr marL="0" indent="0" eaLnBrk="1" hangingPunct="1">
              <a:buClr>
                <a:srgbClr val="00B0F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The WG short set of questions were developed to collect internationally comparable data based on the ICF model to fulfill the monitoring requirements established by the </a:t>
            </a:r>
            <a:r>
              <a:rPr lang="en-US" altLang="en-US" sz="2400" dirty="0" err="1" smtClean="0"/>
              <a:t>CRPD</a:t>
            </a:r>
            <a:r>
              <a:rPr lang="en-US" altLang="en-US" sz="2400" dirty="0" smtClean="0"/>
              <a:t> and SDGs.</a:t>
            </a:r>
          </a:p>
          <a:p>
            <a:pPr marL="0" indent="0" eaLnBrk="1" hangingPunct="1">
              <a:buClr>
                <a:srgbClr val="00B0F0"/>
              </a:buClr>
              <a:buFont typeface="Wingdings" panose="05000000000000000000" pitchFamily="2" charset="2"/>
              <a:buNone/>
              <a:defRPr/>
            </a:pPr>
            <a:endParaRPr lang="en-US" altLang="en-US" sz="1200" dirty="0" smtClean="0"/>
          </a:p>
          <a:p>
            <a:pPr marL="0" indent="0" eaLnBrk="1" hangingPunct="1">
              <a:buClr>
                <a:srgbClr val="00B0F0"/>
              </a:buClr>
              <a:buFont typeface="Wingdings" panose="05000000000000000000" pitchFamily="2" charset="2"/>
              <a:buNone/>
              <a:defRPr/>
            </a:pPr>
            <a:r>
              <a:rPr lang="en-GB" altLang="en-US" sz="2400" dirty="0" smtClean="0"/>
              <a:t>The WG questions</a:t>
            </a:r>
          </a:p>
          <a:p>
            <a:pPr eaLnBrk="1" hangingPunct="1">
              <a:buClr>
                <a:srgbClr val="00B0F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200" dirty="0" smtClean="0"/>
              <a:t>describe a continuum of functioning based on graded responses to questions in 6 functional domains</a:t>
            </a:r>
          </a:p>
          <a:p>
            <a:pPr eaLnBrk="1" hangingPunct="1">
              <a:buClr>
                <a:srgbClr val="00B0F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200" dirty="0" smtClean="0"/>
              <a:t>define a cut-off (or a set of cut-offs) with international agreement to disaggregate outcome indicators (e.g. access to education, employment) by disability status </a:t>
            </a:r>
          </a:p>
        </p:txBody>
      </p:sp>
      <p:sp>
        <p:nvSpPr>
          <p:cNvPr id="614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3E0225-3E3F-445D-A691-B23BAFDC963F}" type="slidenum">
              <a:rPr lang="en-US" altLang="en-US" sz="1200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20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>
                <a:solidFill>
                  <a:srgbClr val="000000"/>
                </a:solidFill>
              </a:rPr>
              <a:t>WG Short Set Purpose: </a:t>
            </a:r>
            <a:br>
              <a:rPr lang="en-US" altLang="en-US" sz="3200" dirty="0" smtClean="0">
                <a:solidFill>
                  <a:srgbClr val="000000"/>
                </a:solidFill>
              </a:rPr>
            </a:br>
            <a:r>
              <a:rPr lang="en-US" altLang="en-US" sz="3200" dirty="0" smtClean="0">
                <a:solidFill>
                  <a:srgbClr val="000000"/>
                </a:solidFill>
              </a:rPr>
              <a:t>Equalization of Opportunities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752600"/>
            <a:ext cx="3686175" cy="4256088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Seeks to identify all those at greater risk than the general population for limitations in participation.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Disability used as a </a:t>
            </a:r>
            <a:r>
              <a:rPr lang="en-US" altLang="en-US" sz="2600" u="sng" dirty="0" smtClean="0"/>
              <a:t>demographic.</a:t>
            </a:r>
          </a:p>
        </p:txBody>
      </p:sp>
      <p:graphicFrame>
        <p:nvGraphicFramePr>
          <p:cNvPr id="7172" name="Object 4" descr="Bar graph showing example of employment status dissagregated by disability"/>
          <p:cNvGraphicFramePr>
            <a:graphicFrameLocks noGrp="1" noChangeAspect="1"/>
          </p:cNvGraphicFramePr>
          <p:nvPr>
            <p:ph type="chart" sz="half" idx="2"/>
            <p:extLst>
              <p:ext uri="{D42A27DB-BD31-4B8C-83A1-F6EECF244321}">
                <p14:modId xmlns:p14="http://schemas.microsoft.com/office/powerpoint/2010/main" val="1395473872"/>
              </p:ext>
            </p:extLst>
          </p:nvPr>
        </p:nvGraphicFramePr>
        <p:xfrm>
          <a:off x="4005263" y="1981200"/>
          <a:ext cx="4605337" cy="408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r:id="rId4" imgW="4608975" imgH="4084674" progId="Excel.Chart.8">
                  <p:embed/>
                </p:oleObj>
              </mc:Choice>
              <mc:Fallback>
                <p:oleObj r:id="rId4" imgW="4608975" imgH="4084674" progId="Excel.Char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3" y="1981200"/>
                        <a:ext cx="4605337" cy="408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5486400" y="1600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% Employed</a:t>
            </a:r>
          </a:p>
        </p:txBody>
      </p:sp>
      <p:sp>
        <p:nvSpPr>
          <p:cNvPr id="71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F3352CE-D291-419A-8818-C11B9489942F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ACAFA0-0906-4CBA-B257-FCC0DC1A28E2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20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tx1"/>
                </a:solidFill>
              </a:rPr>
              <a:t>…from </a:t>
            </a:r>
            <a:r>
              <a:rPr lang="en-US" altLang="en-US" sz="3600" i="1" dirty="0" smtClean="0">
                <a:solidFill>
                  <a:schemeClr val="tx1"/>
                </a:solidFill>
              </a:rPr>
              <a:t>Operational</a:t>
            </a:r>
            <a:r>
              <a:rPr lang="en-US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en-US" sz="3600" i="1" dirty="0" smtClean="0">
                <a:solidFill>
                  <a:schemeClr val="tx1"/>
                </a:solidFill>
              </a:rPr>
              <a:t>Definition </a:t>
            </a:r>
            <a:r>
              <a:rPr lang="en-US" altLang="en-US" sz="3600" dirty="0" smtClean="0">
                <a:solidFill>
                  <a:schemeClr val="tx1"/>
                </a:solidFill>
              </a:rPr>
              <a:t>to</a:t>
            </a:r>
            <a:r>
              <a:rPr lang="en-US" altLang="en-US" sz="3600" i="1" dirty="0" smtClean="0">
                <a:solidFill>
                  <a:schemeClr val="tx1"/>
                </a:solidFill>
              </a:rPr>
              <a:t> Measurement</a:t>
            </a:r>
            <a:endParaRPr lang="en-US" altLang="en-US" sz="3600" dirty="0" smtClean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638" y="1676400"/>
            <a:ext cx="8683625" cy="4495800"/>
          </a:xfrm>
        </p:spPr>
        <p:txBody>
          <a:bodyPr/>
          <a:lstStyle/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2100" b="1" dirty="0" smtClean="0"/>
              <a:t>Because of a Health problem: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2100" dirty="0" smtClean="0"/>
              <a:t>Do you have difficulty </a:t>
            </a:r>
            <a:r>
              <a:rPr lang="en-US" altLang="en-US" sz="2100" dirty="0" smtClean="0">
                <a:solidFill>
                  <a:schemeClr val="accent2"/>
                </a:solidFill>
              </a:rPr>
              <a:t>seeing</a:t>
            </a:r>
            <a:r>
              <a:rPr lang="en-US" altLang="en-US" sz="2100" dirty="0" smtClean="0"/>
              <a:t> even if wearing glasses?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2100" dirty="0" smtClean="0"/>
              <a:t>Do you have difficulty </a:t>
            </a:r>
            <a:r>
              <a:rPr lang="en-US" altLang="en-US" sz="2100" dirty="0" smtClean="0">
                <a:solidFill>
                  <a:schemeClr val="accent2"/>
                </a:solidFill>
              </a:rPr>
              <a:t>hearing</a:t>
            </a:r>
            <a:r>
              <a:rPr lang="en-US" altLang="en-US" sz="2100" dirty="0" smtClean="0"/>
              <a:t> even if using a hearing aid?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2100" dirty="0" smtClean="0"/>
              <a:t>Do you have difficulty </a:t>
            </a:r>
            <a:r>
              <a:rPr lang="en-US" altLang="en-US" sz="2100" dirty="0" smtClean="0">
                <a:solidFill>
                  <a:schemeClr val="accent2"/>
                </a:solidFill>
              </a:rPr>
              <a:t>walking</a:t>
            </a:r>
            <a:r>
              <a:rPr lang="en-US" altLang="en-US" sz="2100" dirty="0" smtClean="0"/>
              <a:t> or </a:t>
            </a:r>
            <a:r>
              <a:rPr lang="en-US" altLang="en-US" sz="2100" dirty="0" smtClean="0">
                <a:solidFill>
                  <a:schemeClr val="accent2"/>
                </a:solidFill>
              </a:rPr>
              <a:t>climbing</a:t>
            </a:r>
            <a:r>
              <a:rPr lang="en-US" altLang="en-US" sz="2100" dirty="0" smtClean="0"/>
              <a:t> stairs?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2100" dirty="0" smtClean="0"/>
              <a:t>Do you have difficulty </a:t>
            </a:r>
            <a:r>
              <a:rPr lang="en-US" altLang="en-US" sz="2100" dirty="0" smtClean="0">
                <a:solidFill>
                  <a:schemeClr val="accent2"/>
                </a:solidFill>
              </a:rPr>
              <a:t>remembering</a:t>
            </a:r>
            <a:r>
              <a:rPr lang="en-US" altLang="en-US" sz="2100" dirty="0" smtClean="0"/>
              <a:t> or </a:t>
            </a:r>
            <a:r>
              <a:rPr lang="en-US" altLang="en-US" sz="2100" dirty="0" smtClean="0">
                <a:solidFill>
                  <a:schemeClr val="accent2"/>
                </a:solidFill>
              </a:rPr>
              <a:t>concentrating</a:t>
            </a:r>
            <a:r>
              <a:rPr lang="en-US" altLang="en-US" sz="2100" dirty="0" smtClean="0"/>
              <a:t>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 startAt="5"/>
            </a:pPr>
            <a:r>
              <a:rPr lang="en-US" altLang="en-US" sz="2100" dirty="0" smtClean="0"/>
              <a:t>Do you have difficulty with (</a:t>
            </a:r>
            <a:r>
              <a:rPr lang="en-US" altLang="en-US" sz="2100" dirty="0" smtClean="0">
                <a:solidFill>
                  <a:schemeClr val="accent2"/>
                </a:solidFill>
              </a:rPr>
              <a:t>self-care</a:t>
            </a:r>
            <a:r>
              <a:rPr lang="en-US" altLang="en-US" sz="2100" dirty="0" smtClean="0"/>
              <a:t> such as) washing all over or dressing?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 startAt="5"/>
            </a:pPr>
            <a:r>
              <a:rPr lang="en-US" altLang="en-US" sz="2100" dirty="0" smtClean="0"/>
              <a:t>Using your usual language, do you have difficulty </a:t>
            </a:r>
            <a:r>
              <a:rPr lang="en-US" altLang="en-US" sz="2100" dirty="0" smtClean="0">
                <a:solidFill>
                  <a:schemeClr val="accent2"/>
                </a:solidFill>
              </a:rPr>
              <a:t>communicating</a:t>
            </a:r>
            <a:r>
              <a:rPr lang="en-US" altLang="en-US" sz="2100" dirty="0" smtClean="0"/>
              <a:t> (for example understanding or being understood by others)?</a:t>
            </a:r>
          </a:p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2000" b="1" dirty="0" smtClean="0"/>
              <a:t>Response categories:</a:t>
            </a:r>
            <a:r>
              <a:rPr lang="en-US" altLang="en-US" sz="2000" dirty="0" smtClean="0"/>
              <a:t> </a:t>
            </a:r>
          </a:p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2000" dirty="0" smtClean="0"/>
              <a:t>No difficulty; Some difficulty; A lot of difficulty; Cannot do at </a:t>
            </a:r>
            <a:r>
              <a:rPr lang="en-US" altLang="en-US" sz="2000" dirty="0" smtClean="0"/>
              <a:t>all</a:t>
            </a: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Disability by Employment status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18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18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9pPr>
          </a:lstStyle>
          <a:p>
            <a:fld id="{18404231-1DD8-4F8B-98A0-70E4C4FDD7E6}" type="slidenum">
              <a:rPr lang="en-US" altLang="en-US" smtClean="0">
                <a:latin typeface="Verdana" panose="020B0604030504040204" pitchFamily="34" charset="0"/>
              </a:rPr>
              <a:pPr/>
              <a:t>5</a:t>
            </a:fld>
            <a:endParaRPr lang="en-US" altLang="en-US" smtClean="0">
              <a:latin typeface="Verdana" panose="020B0604030504040204" pitchFamily="34" charset="0"/>
            </a:endParaRPr>
          </a:p>
        </p:txBody>
      </p:sp>
      <p:graphicFrame>
        <p:nvGraphicFramePr>
          <p:cNvPr id="2" name="Table 1" descr="Table showing prevalence estimates of employment status disaggregated by disability based on the WG Short Set questions using data from the 2010 National Health Interview Surve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32332"/>
              </p:ext>
            </p:extLst>
          </p:nvPr>
        </p:nvGraphicFramePr>
        <p:xfrm>
          <a:off x="566738" y="1662113"/>
          <a:ext cx="8001000" cy="4470415"/>
        </p:xfrm>
        <a:graphic>
          <a:graphicData uri="http://schemas.openxmlformats.org/drawingml/2006/table">
            <a:tbl>
              <a:tblPr firstRow="1" firstCol="1" bandRow="1"/>
              <a:tblGrid>
                <a:gridCol w="3929062"/>
                <a:gridCol w="1524000"/>
                <a:gridCol w="1307783"/>
                <a:gridCol w="1240155"/>
              </a:tblGrid>
              <a:tr h="102805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NHIS 2010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Weighted %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Employment Status Last Week</a:t>
                      </a:r>
                      <a:endParaRPr lang="en-US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18-64 years of age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10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WG Short set</a:t>
                      </a:r>
                      <a:endParaRPr lang="en-US" sz="18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Prevalence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Without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disability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Disability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218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Cut-off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</a:t>
                      </a:r>
                      <a:r>
                        <a:rPr lang="en-US" sz="1800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cannot do at all 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at least 1 domain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71.1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24.7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569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Cut-off is at least </a:t>
                      </a:r>
                      <a:r>
                        <a:rPr lang="en-US" sz="18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lot of difficulty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at least 1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domain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369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Cut-off is </a:t>
                      </a:r>
                      <a:r>
                        <a:rPr lang="en-US" sz="1800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 difficulty 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at least 2 domains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13.1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73.9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49.4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975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Cut-off is </a:t>
                      </a:r>
                      <a:r>
                        <a:rPr lang="en-US" sz="1800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 difficulty 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at least 1 domain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32.8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93863"/>
            <a:ext cx="8001000" cy="4419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0070C0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The short set of 6 questions can be added to on-going data collections</a:t>
            </a:r>
          </a:p>
          <a:p>
            <a:pPr eaLnBrk="1" hangingPunct="1">
              <a:lnSpc>
                <a:spcPct val="95000"/>
              </a:lnSpc>
              <a:buClr>
                <a:srgbClr val="0070C0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Can be used in any national or subnational survey (health, labor force, income &amp; expenditure, DHS etc.) </a:t>
            </a:r>
          </a:p>
          <a:p>
            <a:pPr eaLnBrk="1" hangingPunct="1">
              <a:lnSpc>
                <a:spcPct val="95000"/>
              </a:lnSpc>
              <a:buClr>
                <a:srgbClr val="0070C0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Once they become integrated as part of regular statistical systems – disaggregating outcomes (education, employment etc.) by disability status becomes a matter of routine 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tx1"/>
                </a:solidFill>
              </a:rPr>
              <a:t>Mainstreaming disability statistics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C8505E7-6552-4C71-B5B6-B04327DE71CF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6347</TotalTime>
  <Words>406</Words>
  <Application>Microsoft Office PowerPoint</Application>
  <PresentationFormat>On-screen Show (4:3)</PresentationFormat>
  <Paragraphs>73</Paragraphs>
  <Slides>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Bookman Old Style</vt:lpstr>
      <vt:lpstr>Arial</vt:lpstr>
      <vt:lpstr>Verdana</vt:lpstr>
      <vt:lpstr>Wingdings</vt:lpstr>
      <vt:lpstr>Calibri</vt:lpstr>
      <vt:lpstr>ＭＳ Ｐゴシック</vt:lpstr>
      <vt:lpstr>Tahoma</vt:lpstr>
      <vt:lpstr>Times New Roman</vt:lpstr>
      <vt:lpstr>Profile</vt:lpstr>
      <vt:lpstr>Microsoft Excel Chart</vt:lpstr>
      <vt:lpstr>Leaving no-one behind: Disability-inclusive indicators in the post-2015 framework</vt:lpstr>
      <vt:lpstr>Monitoring the UN CRPD and SDGs</vt:lpstr>
      <vt:lpstr>WG Short Set Purpose:  Equalization of Opportunities</vt:lpstr>
      <vt:lpstr>…from Operational Definition to Measurement</vt:lpstr>
      <vt:lpstr>Disability by Employment status </vt:lpstr>
      <vt:lpstr>Mainstreaming disability statistics</vt:lpstr>
    </vt:vector>
  </TitlesOfParts>
  <Company>NCHS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Annual Meeting of the WG: Objectives and Agenda</dc:title>
  <dc:creator>egr4</dc:creator>
  <cp:lastModifiedBy>Golden, Cordell (CDC/OPHSS/NCHS)</cp:lastModifiedBy>
  <cp:revision>330</cp:revision>
  <cp:lastPrinted>2015-10-13T17:47:02Z</cp:lastPrinted>
  <dcterms:created xsi:type="dcterms:W3CDTF">2005-09-01T20:20:07Z</dcterms:created>
  <dcterms:modified xsi:type="dcterms:W3CDTF">2015-12-15T17:17:47Z</dcterms:modified>
</cp:coreProperties>
</file>