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1" r:id="rId1"/>
  </p:sldMasterIdLst>
  <p:sldIdLst>
    <p:sldId id="256" r:id="rId2"/>
    <p:sldId id="269" r:id="rId3"/>
    <p:sldId id="266" r:id="rId4"/>
    <p:sldId id="257" r:id="rId5"/>
    <p:sldId id="268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74" autoAdjust="0"/>
  </p:normalViewPr>
  <p:slideViewPr>
    <p:cSldViewPr snapToGrid="0">
      <p:cViewPr varScale="1">
        <p:scale>
          <a:sx n="66" d="100"/>
          <a:sy n="66" d="100"/>
        </p:scale>
        <p:origin x="48" y="254"/>
      </p:cViewPr>
      <p:guideLst/>
    </p:cSldViewPr>
  </p:slideViewPr>
  <p:outlineViewPr>
    <p:cViewPr>
      <p:scale>
        <a:sx n="33" d="100"/>
        <a:sy n="33" d="100"/>
      </p:scale>
      <p:origin x="0" y="-1500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01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7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5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4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7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9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9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5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4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0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4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59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Mental health workgroup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Update</a:t>
            </a:r>
          </a:p>
          <a:p>
            <a:r>
              <a:rPr lang="en-ZA" dirty="0" smtClean="0"/>
              <a:t>15</a:t>
            </a:r>
            <a:r>
              <a:rPr lang="en-ZA" baseline="30000" dirty="0" smtClean="0"/>
              <a:t>th</a:t>
            </a:r>
            <a:r>
              <a:rPr lang="en-ZA" dirty="0" smtClean="0"/>
              <a:t> Washington Group meeting</a:t>
            </a:r>
          </a:p>
          <a:p>
            <a:r>
              <a:rPr lang="en-ZA" dirty="0" smtClean="0"/>
              <a:t>27-29 October 2015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90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orksheet used to store information obtained through systematic review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431" y="225626"/>
            <a:ext cx="5396606" cy="6115873"/>
          </a:xfrm>
        </p:spPr>
      </p:pic>
    </p:spTree>
    <p:extLst>
      <p:ext uri="{BB962C8B-B14F-4D97-AF65-F5344CB8AC3E}">
        <p14:creationId xmlns:p14="http://schemas.microsoft.com/office/powerpoint/2010/main" val="22449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Report on systematic review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ZA" dirty="0" smtClean="0"/>
              <a:t>Review by </a:t>
            </a:r>
            <a:r>
              <a:rPr lang="en-ZA" dirty="0" err="1" smtClean="0"/>
              <a:t>WG</a:t>
            </a:r>
            <a:r>
              <a:rPr lang="en-ZA" dirty="0" smtClean="0"/>
              <a:t> mental health workgroup and strategy to address any gaps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Produce a peer reviewed publication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Discussions with mental health professionals</a:t>
            </a:r>
          </a:p>
          <a:p>
            <a:pPr marL="749808" lvl="1" indent="-457200"/>
            <a:r>
              <a:rPr lang="en-ZA" dirty="0" smtClean="0"/>
              <a:t>Measurement of mental disorders and functional consequences in surveys</a:t>
            </a:r>
          </a:p>
          <a:p>
            <a:pPr marL="749808" lvl="1" indent="-457200"/>
            <a:r>
              <a:rPr lang="en-ZA" dirty="0" smtClean="0"/>
              <a:t>Use of survey data on mental disorders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30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 the next year ….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1946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dirty="0" smtClean="0"/>
              <a:t>Contribute to systematic review</a:t>
            </a:r>
          </a:p>
          <a:p>
            <a:pPr marL="749808" lvl="1" indent="-457200"/>
            <a:r>
              <a:rPr lang="en-ZA" dirty="0" smtClean="0"/>
              <a:t>Lead at University of Cape Town (Margie Schneider)</a:t>
            </a:r>
          </a:p>
          <a:p>
            <a:pPr marL="749808" lvl="1" indent="-457200"/>
            <a:r>
              <a:rPr lang="en-ZA" dirty="0" smtClean="0"/>
              <a:t>Contribution of grey/unpublished literature from countries</a:t>
            </a:r>
          </a:p>
          <a:p>
            <a:pPr marL="749808" lvl="1" indent="-457200"/>
            <a:r>
              <a:rPr lang="en-ZA" dirty="0" smtClean="0"/>
              <a:t>Contribution of articles in languages other than English</a:t>
            </a:r>
          </a:p>
          <a:p>
            <a:pPr marL="749808" lvl="1" indent="-457200"/>
            <a:r>
              <a:rPr lang="en-ZA" dirty="0" smtClean="0"/>
              <a:t>Title and abstract reviewing </a:t>
            </a:r>
          </a:p>
          <a:p>
            <a:pPr marL="749808" lvl="1" indent="-457200"/>
            <a:r>
              <a:rPr lang="en-ZA" dirty="0" smtClean="0"/>
              <a:t>Data extraction</a:t>
            </a:r>
          </a:p>
          <a:p>
            <a:pPr marL="749808" lvl="1" indent="-457200"/>
            <a:r>
              <a:rPr lang="en-ZA" dirty="0" smtClean="0"/>
              <a:t>Report writing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Review mental health measures in member countries</a:t>
            </a:r>
          </a:p>
          <a:p>
            <a:pPr marL="749808" lvl="1" indent="-457200"/>
            <a:r>
              <a:rPr lang="en-ZA" dirty="0" smtClean="0"/>
              <a:t>Peru – Genera Rivera</a:t>
            </a:r>
          </a:p>
          <a:p>
            <a:pPr marL="749808" lvl="1" indent="-457200"/>
            <a:r>
              <a:rPr lang="en-ZA" dirty="0" smtClean="0"/>
              <a:t>Italy – review of instruments</a:t>
            </a:r>
          </a:p>
          <a:p>
            <a:pPr marL="749808" lvl="1" indent="-457200"/>
            <a:r>
              <a:rPr lang="en-ZA" dirty="0" smtClean="0"/>
              <a:t>South Africa – Margie Schneider</a:t>
            </a:r>
          </a:p>
          <a:p>
            <a:pPr marL="749808" lvl="1" indent="-457200"/>
            <a:r>
              <a:rPr lang="en-ZA" dirty="0" smtClean="0"/>
              <a:t>??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Availability of data sets with WG Affect questions </a:t>
            </a:r>
            <a:r>
              <a:rPr lang="en-ZA" sz="3200" b="1" dirty="0" smtClean="0"/>
              <a:t>+</a:t>
            </a:r>
            <a:r>
              <a:rPr lang="en-ZA" dirty="0" smtClean="0"/>
              <a:t> another MH scale</a:t>
            </a:r>
            <a:r>
              <a:rPr lang="en-ZA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5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To consider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dirty="0" smtClean="0"/>
              <a:t>Link of MH to overall well-being</a:t>
            </a:r>
          </a:p>
          <a:p>
            <a:pPr marL="749808" lvl="1" indent="-457200"/>
            <a:r>
              <a:rPr lang="en-ZA" dirty="0" smtClean="0"/>
              <a:t>Are CMDs just a normal adaptation to stressful living conditions?</a:t>
            </a:r>
          </a:p>
          <a:p>
            <a:pPr marL="749808" lvl="1" indent="-457200"/>
            <a:r>
              <a:rPr lang="en-ZA" dirty="0" smtClean="0"/>
              <a:t>When is a condition clinically diagnosed?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Poverty and mental disorders</a:t>
            </a:r>
          </a:p>
          <a:p>
            <a:pPr marL="749808" lvl="1" indent="-457200"/>
            <a:r>
              <a:rPr lang="en-ZA" dirty="0" smtClean="0"/>
              <a:t>CMDs tend to arise from poverty</a:t>
            </a:r>
          </a:p>
          <a:p>
            <a:pPr marL="749808" lvl="1" indent="-457200"/>
            <a:r>
              <a:rPr lang="en-ZA" dirty="0" smtClean="0"/>
              <a:t>SMDs tend to lead to poverty – as for other types of disabilities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Are the existing outcome measures appropriate? </a:t>
            </a:r>
          </a:p>
          <a:p>
            <a:pPr marL="749808" lvl="1" indent="-457200"/>
            <a:r>
              <a:rPr lang="en-ZA" dirty="0"/>
              <a:t>Can do activities but with big effort and maybe more slowly</a:t>
            </a:r>
          </a:p>
          <a:p>
            <a:pPr marL="749808" lvl="1" indent="-457200"/>
            <a:r>
              <a:rPr lang="en-ZA" dirty="0"/>
              <a:t>Look at outcome measures that reflect limited employment rather than no 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Equalization of opportunities: </a:t>
            </a:r>
          </a:p>
          <a:p>
            <a:pPr marL="749808" lvl="1" indent="-457200"/>
            <a:r>
              <a:rPr lang="en-ZA" dirty="0"/>
              <a:t>Who counts as disabled or not?  </a:t>
            </a:r>
          </a:p>
          <a:p>
            <a:pPr marL="749808" lvl="1" indent="-457200"/>
            <a:r>
              <a:rPr lang="en-ZA" dirty="0"/>
              <a:t>Depression and anxiety – may be at risk of losing employment if miss days at work</a:t>
            </a:r>
          </a:p>
          <a:p>
            <a:pPr marL="749808" lvl="1" indent="-457200"/>
            <a:r>
              <a:rPr lang="en-ZA" dirty="0"/>
              <a:t>Severe mental disorders: stigma and exclusion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327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DSM V Definition of mental disorders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“A mental disorder is a syndrome characterized by </a:t>
            </a:r>
            <a:r>
              <a:rPr lang="en-US" sz="2800" i="1" dirty="0"/>
              <a:t>clinically significant disturbance </a:t>
            </a:r>
            <a:r>
              <a:rPr lang="en-US" sz="2800" dirty="0"/>
              <a:t>in an individual's </a:t>
            </a:r>
            <a:r>
              <a:rPr lang="en-US" sz="2800" i="1" dirty="0" smtClean="0"/>
              <a:t>cognition, emotion, regulation </a:t>
            </a:r>
            <a:r>
              <a:rPr lang="en-US" sz="2800" i="1" dirty="0"/>
              <a:t>or behavior </a:t>
            </a:r>
            <a:r>
              <a:rPr lang="en-US" sz="2800" dirty="0"/>
              <a:t>that reflects a dysfunction in the psychological, biological, or developmental processes underlying mental functioning. Mental disorders are usually associated with </a:t>
            </a:r>
            <a:r>
              <a:rPr lang="en-US" sz="2800" i="1" dirty="0"/>
              <a:t>significant distress in social, occupational, or other important activities</a:t>
            </a:r>
            <a:r>
              <a:rPr lang="en-US" sz="2800" dirty="0"/>
              <a:t>….” 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2420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Brief review of 2014 issues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999069" cy="44391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Impact of mental, neurological and substance abuse disorders is high in global burden of disease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Different types of mental disorders</a:t>
            </a:r>
          </a:p>
          <a:p>
            <a:pPr lvl="2"/>
            <a:r>
              <a:rPr lang="en-ZA" sz="2000" dirty="0" smtClean="0"/>
              <a:t>Common mental disorders (CMD): Anxiety, depression, Post traumatic stress disorder</a:t>
            </a:r>
          </a:p>
          <a:p>
            <a:pPr lvl="2"/>
            <a:r>
              <a:rPr lang="en-ZA" sz="2000" dirty="0" smtClean="0"/>
              <a:t>Severe mental disorders (SMD): psychosis (e.g. schizophrenia), mood disorders (e.g. bipolar) and personality disorders.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Many existing scales for measuring mental disorders – used primarily clinically and in clinical research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Reviewing existing measures – not developing new ones 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42640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Purpose of MH workgroup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800" dirty="0" smtClean="0"/>
              <a:t>Ensure adequate coverage of common and severe mental disorders in the </a:t>
            </a:r>
            <a:r>
              <a:rPr lang="en-ZA" sz="2800" dirty="0" err="1" smtClean="0"/>
              <a:t>WG</a:t>
            </a:r>
            <a:r>
              <a:rPr lang="en-ZA" sz="2800" dirty="0" smtClean="0"/>
              <a:t> disability measures </a:t>
            </a:r>
          </a:p>
          <a:p>
            <a:pPr marL="749808" lvl="1" indent="-457200"/>
            <a:r>
              <a:rPr lang="en-ZA" sz="2600" dirty="0" smtClean="0"/>
              <a:t>Symptoms – Affect questions on anxiety, depression and fatigue</a:t>
            </a:r>
          </a:p>
          <a:p>
            <a:pPr marL="749808" lvl="1" indent="-457200"/>
            <a:r>
              <a:rPr lang="en-ZA" sz="2600" dirty="0" smtClean="0"/>
              <a:t>Functional consequences of these symptoms – activity limitations, participation restrictions and effect of environmental factors; e.g. social interactions, stigma, etc.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800" dirty="0" smtClean="0"/>
              <a:t>Add further measures to the </a:t>
            </a:r>
            <a:r>
              <a:rPr lang="en-ZA" sz="2800" dirty="0" err="1" smtClean="0"/>
              <a:t>WG</a:t>
            </a:r>
            <a:r>
              <a:rPr lang="en-ZA" sz="2800" dirty="0" smtClean="0"/>
              <a:t> Extended set it coverage is not adequate for functional consequences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800" dirty="0" smtClean="0"/>
              <a:t>Review the performance of the WG Affect (anxiety and depression) and Fatigue measures in the Extended Set relative to common scales used in </a:t>
            </a:r>
            <a:r>
              <a:rPr lang="en-ZA" sz="2800" dirty="0" smtClean="0"/>
              <a:t>surveys</a:t>
            </a:r>
            <a:endParaRPr lang="en-ZA" sz="2800" dirty="0" smtClean="0"/>
          </a:p>
        </p:txBody>
      </p:sp>
    </p:spTree>
    <p:extLst>
      <p:ext uri="{BB962C8B-B14F-4D97-AF65-F5344CB8AC3E}">
        <p14:creationId xmlns:p14="http://schemas.microsoft.com/office/powerpoint/2010/main" val="33359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Functional consequences of mental disorders: Some examples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13398"/>
          </a:xfrm>
        </p:spPr>
        <p:txBody>
          <a:bodyPr/>
          <a:lstStyle/>
          <a:p>
            <a:pPr marL="0" indent="0">
              <a:buNone/>
            </a:pPr>
            <a:r>
              <a:rPr lang="en-ZA" sz="2400" dirty="0" smtClean="0">
                <a:solidFill>
                  <a:srgbClr val="FF0000"/>
                </a:solidFill>
              </a:rPr>
              <a:t>1.  Severe mental disorders:</a:t>
            </a:r>
          </a:p>
          <a:p>
            <a:pPr lvl="1"/>
            <a:r>
              <a:rPr lang="en-ZA" sz="2000" dirty="0" smtClean="0"/>
              <a:t>Cognitive difficulties</a:t>
            </a:r>
          </a:p>
          <a:p>
            <a:pPr lvl="1"/>
            <a:r>
              <a:rPr lang="en-ZA" sz="2000" dirty="0" smtClean="0"/>
              <a:t>Some communication difficulties</a:t>
            </a:r>
          </a:p>
          <a:p>
            <a:pPr lvl="1"/>
            <a:r>
              <a:rPr lang="en-ZA" sz="2000" dirty="0" smtClean="0"/>
              <a:t>Self care</a:t>
            </a:r>
          </a:p>
          <a:p>
            <a:pPr lvl="1"/>
            <a:r>
              <a:rPr lang="en-ZA" sz="2000" dirty="0" smtClean="0"/>
              <a:t>Social interactions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ZA" sz="2400" dirty="0" smtClean="0">
                <a:solidFill>
                  <a:srgbClr val="FF0000"/>
                </a:solidFill>
              </a:rPr>
              <a:t>2.  Common </a:t>
            </a:r>
            <a:r>
              <a:rPr lang="en-ZA" sz="2400" dirty="0">
                <a:solidFill>
                  <a:srgbClr val="FF0000"/>
                </a:solidFill>
              </a:rPr>
              <a:t>mental disorders: </a:t>
            </a:r>
          </a:p>
          <a:p>
            <a:pPr lvl="1"/>
            <a:r>
              <a:rPr lang="en-ZA" sz="2000" dirty="0" smtClean="0"/>
              <a:t>Self care (‘I am too depressed to look after myself’)</a:t>
            </a:r>
          </a:p>
          <a:p>
            <a:pPr lvl="1"/>
            <a:r>
              <a:rPr lang="en-ZA" sz="2000" dirty="0" smtClean="0"/>
              <a:t>Difficulty with domestic, work activities and taking care of others </a:t>
            </a:r>
          </a:p>
          <a:p>
            <a:pPr lvl="1"/>
            <a:r>
              <a:rPr lang="en-ZA" sz="2000" dirty="0" smtClean="0"/>
              <a:t>Social interactions</a:t>
            </a:r>
          </a:p>
          <a:p>
            <a:pPr lvl="1"/>
            <a:r>
              <a:rPr lang="en-ZA" sz="2000" dirty="0" smtClean="0"/>
              <a:t>Manage to do most things but with less effectiveness or with much effort</a:t>
            </a:r>
          </a:p>
        </p:txBody>
      </p:sp>
    </p:spTree>
    <p:extLst>
      <p:ext uri="{BB962C8B-B14F-4D97-AF65-F5344CB8AC3E}">
        <p14:creationId xmlns:p14="http://schemas.microsoft.com/office/powerpoint/2010/main" val="23589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Strategy for ensuring adequate coverage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845734"/>
            <a:ext cx="8305800" cy="447886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accent2"/>
                </a:solidFill>
              </a:rPr>
              <a:t>Systematic review </a:t>
            </a:r>
            <a:r>
              <a:rPr lang="en-ZA" sz="2200" dirty="0" smtClean="0"/>
              <a:t>of activity limitations, and possible participation restrictions and environmental barriers commonly associated with common and severe mental disorders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solidFill>
                  <a:schemeClr val="accent2"/>
                </a:solidFill>
              </a:rPr>
              <a:t>Review the existing </a:t>
            </a:r>
            <a:r>
              <a:rPr lang="en-ZA" sz="2400" dirty="0" err="1">
                <a:solidFill>
                  <a:schemeClr val="accent2"/>
                </a:solidFill>
              </a:rPr>
              <a:t>WG</a:t>
            </a:r>
            <a:r>
              <a:rPr lang="en-ZA" sz="2400" dirty="0">
                <a:solidFill>
                  <a:schemeClr val="accent2"/>
                </a:solidFill>
              </a:rPr>
              <a:t> questions </a:t>
            </a:r>
            <a:r>
              <a:rPr lang="en-ZA" sz="2200" dirty="0" smtClean="0"/>
              <a:t>to determine the extent to which these address these domains of activity/participation and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solidFill>
                  <a:schemeClr val="accent2"/>
                </a:solidFill>
              </a:rPr>
              <a:t>If coverage is not adequate</a:t>
            </a:r>
            <a:r>
              <a:rPr lang="en-ZA" sz="2200" dirty="0" smtClean="0"/>
              <a:t>, develop a strategy to add 2 – 3 measures to the Extended Set and add to environmental factors</a:t>
            </a:r>
          </a:p>
          <a:p>
            <a:pPr marL="749808" lvl="1" indent="-457200"/>
            <a:r>
              <a:rPr lang="en-ZA" sz="2000" dirty="0" smtClean="0"/>
              <a:t>Review existing survey measures and scales</a:t>
            </a:r>
          </a:p>
          <a:p>
            <a:pPr marL="749808" lvl="1" indent="-457200"/>
            <a:r>
              <a:rPr lang="en-ZA" sz="2000" dirty="0" smtClean="0"/>
              <a:t>Select and test additional measures for the </a:t>
            </a:r>
            <a:r>
              <a:rPr lang="en-ZA" sz="2000" dirty="0" err="1" smtClean="0"/>
              <a:t>WG</a:t>
            </a:r>
            <a:r>
              <a:rPr lang="en-ZA" sz="2000" dirty="0" smtClean="0"/>
              <a:t> Extended Set</a:t>
            </a:r>
          </a:p>
          <a:p>
            <a:pPr marL="292608" lvl="1" indent="0">
              <a:buNone/>
            </a:pPr>
            <a:r>
              <a:rPr lang="en-ZA" sz="2000" dirty="0" smtClean="0"/>
              <a:t>OR</a:t>
            </a:r>
          </a:p>
          <a:p>
            <a:pPr marL="749808" lvl="1" indent="-457200"/>
            <a:r>
              <a:rPr lang="en-ZA" sz="2000" dirty="0"/>
              <a:t>Develop new measures</a:t>
            </a:r>
          </a:p>
        </p:txBody>
      </p:sp>
    </p:spTree>
    <p:extLst>
      <p:ext uri="{BB962C8B-B14F-4D97-AF65-F5344CB8AC3E}">
        <p14:creationId xmlns:p14="http://schemas.microsoft.com/office/powerpoint/2010/main" val="8936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15155"/>
            <a:ext cx="7543800" cy="1427895"/>
          </a:xfrm>
        </p:spPr>
        <p:txBody>
          <a:bodyPr>
            <a:noAutofit/>
          </a:bodyPr>
          <a:lstStyle/>
          <a:p>
            <a:r>
              <a:rPr lang="en-ZA" sz="4400" dirty="0" smtClean="0"/>
              <a:t>Strategy to review performance of AFFECT measures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4" y="1771650"/>
            <a:ext cx="8753475" cy="468066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accent1">
                    <a:lumMod val="75000"/>
                  </a:schemeClr>
                </a:solidFill>
              </a:rPr>
              <a:t>Existing scales are often used in the surveys; e.g.</a:t>
            </a:r>
          </a:p>
          <a:p>
            <a:pPr marL="749808" lvl="1" indent="-457200">
              <a:lnSpc>
                <a:spcPct val="100000"/>
              </a:lnSpc>
            </a:pPr>
            <a:r>
              <a:rPr lang="en-ZA" sz="2000" dirty="0"/>
              <a:t>Kessler 6 in the US National Health Interview Survey (</a:t>
            </a:r>
            <a:r>
              <a:rPr lang="en-ZA" sz="2000" dirty="0" err="1"/>
              <a:t>NHIS</a:t>
            </a:r>
            <a:r>
              <a:rPr lang="en-ZA" sz="2000" dirty="0"/>
              <a:t>)</a:t>
            </a:r>
          </a:p>
          <a:p>
            <a:pPr marL="749808" lvl="1" indent="-457200">
              <a:lnSpc>
                <a:spcPct val="100000"/>
              </a:lnSpc>
            </a:pPr>
            <a:r>
              <a:rPr lang="en-ZA" sz="2000" dirty="0"/>
              <a:t>Centre for Epidemiologic Studies depression scale (CES-D) in South African National Income Dynamics Study (</a:t>
            </a:r>
            <a:r>
              <a:rPr lang="en-ZA" sz="2000" dirty="0" err="1"/>
              <a:t>NIDS</a:t>
            </a:r>
            <a:r>
              <a:rPr lang="en-ZA" sz="2000" dirty="0"/>
              <a:t>)</a:t>
            </a:r>
          </a:p>
          <a:p>
            <a:pPr marL="749808" lvl="1" indent="-457200">
              <a:lnSpc>
                <a:spcPct val="100000"/>
              </a:lnSpc>
            </a:pPr>
            <a:r>
              <a:rPr lang="en-ZA" sz="2000" dirty="0"/>
              <a:t>Patient Health Questionnaire (PHQ2, 9, etc.)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accent1">
                    <a:lumMod val="75000"/>
                  </a:schemeClr>
                </a:solidFill>
              </a:rPr>
              <a:t>Find data sets including a scale + WG Affect questions for further analysis</a:t>
            </a:r>
          </a:p>
          <a:p>
            <a:pPr marL="749808" lvl="1" indent="-457200"/>
            <a:r>
              <a:rPr lang="en-ZA" sz="2000" dirty="0" err="1" smtClean="0"/>
              <a:t>WG</a:t>
            </a:r>
            <a:r>
              <a:rPr lang="en-ZA" sz="2000" dirty="0" smtClean="0"/>
              <a:t> questions + K6 in US </a:t>
            </a:r>
            <a:r>
              <a:rPr lang="en-ZA" sz="2000" dirty="0"/>
              <a:t>National Health Interview Survey (</a:t>
            </a:r>
            <a:r>
              <a:rPr lang="en-ZA" sz="2000" dirty="0" err="1"/>
              <a:t>NHIS</a:t>
            </a:r>
            <a:r>
              <a:rPr lang="en-ZA" sz="2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accent1">
                    <a:lumMod val="75000"/>
                  </a:schemeClr>
                </a:solidFill>
              </a:rPr>
              <a:t>Compare populations identified by each set of questions, e.g.</a:t>
            </a:r>
          </a:p>
          <a:p>
            <a:pPr marL="749808" lvl="1" indent="-457200">
              <a:lnSpc>
                <a:spcPct val="110000"/>
              </a:lnSpc>
            </a:pPr>
            <a:r>
              <a:rPr lang="en-ZA" sz="2000" dirty="0"/>
              <a:t>Correlation between respondents for each set of questions</a:t>
            </a:r>
          </a:p>
          <a:p>
            <a:pPr marL="749808" lvl="1" indent="-457200">
              <a:lnSpc>
                <a:spcPct val="110000"/>
              </a:lnSpc>
            </a:pPr>
            <a:r>
              <a:rPr lang="en-ZA" sz="2000" dirty="0"/>
              <a:t>Correlation between </a:t>
            </a:r>
            <a:r>
              <a:rPr lang="en-ZA" sz="2000" dirty="0" err="1"/>
              <a:t>cutoff</a:t>
            </a:r>
            <a:r>
              <a:rPr lang="en-ZA" sz="2000" dirty="0"/>
              <a:t> scores used to analyse the K6/CES-D/PHQ (or other scales used) and different </a:t>
            </a:r>
            <a:r>
              <a:rPr lang="en-ZA" sz="2000" dirty="0" err="1"/>
              <a:t>cutoff</a:t>
            </a:r>
            <a:r>
              <a:rPr lang="en-ZA" sz="2000" dirty="0"/>
              <a:t> points on the WG Affect </a:t>
            </a:r>
            <a:r>
              <a:rPr lang="en-ZA" sz="2000" dirty="0" smtClean="0"/>
              <a:t>questions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716337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Systematic review: functioning and mental disorders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074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dirty="0"/>
              <a:t>F</a:t>
            </a:r>
            <a:r>
              <a:rPr lang="en-ZA" dirty="0" smtClean="0"/>
              <a:t>ormal </a:t>
            </a:r>
            <a:r>
              <a:rPr lang="en-ZA" dirty="0"/>
              <a:t>way of searching the published literature on a given </a:t>
            </a:r>
            <a:r>
              <a:rPr lang="en-ZA" dirty="0" smtClean="0"/>
              <a:t>topic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Select terms to search the published or grey literature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Do the search and collect all the articles identified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Review the collected articles for:</a:t>
            </a:r>
          </a:p>
          <a:p>
            <a:pPr marL="749808" lvl="1" indent="-457200"/>
            <a:r>
              <a:rPr lang="en-ZA" dirty="0" smtClean="0"/>
              <a:t>Type and severity of mental disorder</a:t>
            </a:r>
          </a:p>
          <a:p>
            <a:pPr marL="749808" lvl="1" indent="-457200"/>
            <a:r>
              <a:rPr lang="en-ZA" dirty="0" smtClean="0"/>
              <a:t>Nature of activity limitation, participation restriction and environmental barriers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err="1" smtClean="0"/>
              <a:t>Analyze</a:t>
            </a:r>
            <a:r>
              <a:rPr lang="en-ZA" dirty="0" smtClean="0"/>
              <a:t> the data to extract: </a:t>
            </a:r>
          </a:p>
          <a:p>
            <a:pPr marL="749808" lvl="1" indent="-457200"/>
            <a:r>
              <a:rPr lang="en-ZA" dirty="0" smtClean="0"/>
              <a:t>Typical profiles of functioning for different types and severity of mental disorders </a:t>
            </a:r>
          </a:p>
          <a:p>
            <a:pPr marL="749808" lvl="1" indent="-457200"/>
            <a:r>
              <a:rPr lang="en-ZA" dirty="0" smtClean="0"/>
              <a:t>Differences by region, income status of countries, age, urban/rural 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Compare the profiles to the WG Short and Extended sets  </a:t>
            </a:r>
          </a:p>
        </p:txBody>
      </p:sp>
    </p:spTree>
    <p:extLst>
      <p:ext uri="{BB962C8B-B14F-4D97-AF65-F5344CB8AC3E}">
        <p14:creationId xmlns:p14="http://schemas.microsoft.com/office/powerpoint/2010/main" val="20568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Search strategy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8063464" cy="437409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Terms</a:t>
            </a:r>
          </a:p>
          <a:p>
            <a:pPr marL="578358" lvl="1" indent="-285750"/>
            <a:r>
              <a:rPr lang="en-ZA" sz="2000" dirty="0">
                <a:solidFill>
                  <a:schemeClr val="accent6">
                    <a:lumMod val="75000"/>
                  </a:schemeClr>
                </a:solidFill>
              </a:rPr>
              <a:t>Mental disorders OR psychiatric illness OR psychosis OR depression OR anxiety OR……</a:t>
            </a:r>
          </a:p>
          <a:p>
            <a:pPr marL="292608" lvl="1" indent="0">
              <a:buNone/>
            </a:pPr>
            <a:r>
              <a:rPr lang="en-ZA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</a:p>
          <a:p>
            <a:pPr marL="578358" lvl="1" indent="-285750"/>
            <a:r>
              <a:rPr lang="en-ZA" sz="2000" dirty="0" smtClean="0">
                <a:solidFill>
                  <a:schemeClr val="accent6">
                    <a:lumMod val="75000"/>
                  </a:schemeClr>
                </a:solidFill>
              </a:rPr>
              <a:t>Activity limitation OR Function OR functional limitations OR…….</a:t>
            </a:r>
          </a:p>
          <a:p>
            <a:pPr marL="292608" lvl="1" indent="0">
              <a:buNone/>
            </a:pPr>
            <a:r>
              <a:rPr lang="en-ZA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</a:p>
          <a:p>
            <a:pPr marL="578358" lvl="1" indent="-285750"/>
            <a:r>
              <a:rPr lang="en-ZA" sz="2000" dirty="0" smtClean="0">
                <a:solidFill>
                  <a:schemeClr val="accent6">
                    <a:lumMod val="75000"/>
                  </a:schemeClr>
                </a:solidFill>
              </a:rPr>
              <a:t>Dementia OR intellectual disability OR child OR physical OR…..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Reviewing the </a:t>
            </a:r>
            <a:r>
              <a:rPr lang="en-Z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documents</a:t>
            </a:r>
          </a:p>
          <a:p>
            <a:pPr marL="578358" lvl="1" indent="-285750"/>
            <a:r>
              <a:rPr lang="en-ZA" sz="2000" dirty="0">
                <a:solidFill>
                  <a:schemeClr val="accent6">
                    <a:lumMod val="75000"/>
                  </a:schemeClr>
                </a:solidFill>
              </a:rPr>
              <a:t>Review titles and exclude non-relevant articles</a:t>
            </a:r>
          </a:p>
          <a:p>
            <a:pPr marL="578358" lvl="1" indent="-285750"/>
            <a:r>
              <a:rPr lang="en-ZA" sz="2000" dirty="0">
                <a:solidFill>
                  <a:schemeClr val="accent6">
                    <a:lumMod val="75000"/>
                  </a:schemeClr>
                </a:solidFill>
              </a:rPr>
              <a:t>Review abstracts of remaining </a:t>
            </a:r>
            <a:r>
              <a:rPr lang="en-ZA" sz="2000" dirty="0" smtClean="0">
                <a:solidFill>
                  <a:schemeClr val="accent6">
                    <a:lumMod val="75000"/>
                  </a:schemeClr>
                </a:solidFill>
              </a:rPr>
              <a:t>articles </a:t>
            </a:r>
            <a:r>
              <a:rPr lang="en-ZA" sz="2000" dirty="0">
                <a:solidFill>
                  <a:schemeClr val="accent6">
                    <a:lumMod val="75000"/>
                  </a:schemeClr>
                </a:solidFill>
              </a:rPr>
              <a:t>and </a:t>
            </a:r>
            <a:r>
              <a:rPr lang="en-ZA" sz="2000" dirty="0" smtClean="0">
                <a:solidFill>
                  <a:schemeClr val="accent6">
                    <a:lumMod val="75000"/>
                  </a:schemeClr>
                </a:solidFill>
              </a:rPr>
              <a:t>exclude non-relevant ones</a:t>
            </a:r>
          </a:p>
          <a:p>
            <a:pPr marL="578358" lvl="1" indent="-285750"/>
            <a:r>
              <a:rPr lang="en-ZA" sz="2000" dirty="0" smtClean="0">
                <a:solidFill>
                  <a:schemeClr val="accent6">
                    <a:lumMod val="75000"/>
                  </a:schemeClr>
                </a:solidFill>
              </a:rPr>
              <a:t>Review full text of articles and exclude non-relevant ones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Extract information from all relevant articles </a:t>
            </a:r>
          </a:p>
        </p:txBody>
      </p:sp>
    </p:spTree>
    <p:extLst>
      <p:ext uri="{BB962C8B-B14F-4D97-AF65-F5344CB8AC3E}">
        <p14:creationId xmlns:p14="http://schemas.microsoft.com/office/powerpoint/2010/main" val="40660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1247</TotalTime>
  <Words>938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Mental health workgroup</vt:lpstr>
      <vt:lpstr>DSM V Definition of mental disorders</vt:lpstr>
      <vt:lpstr>Brief review of 2014 issues</vt:lpstr>
      <vt:lpstr>Purpose of MH workgroup</vt:lpstr>
      <vt:lpstr>Functional consequences of mental disorders: Some examples</vt:lpstr>
      <vt:lpstr>Strategy for ensuring adequate coverage</vt:lpstr>
      <vt:lpstr>Strategy to review performance of AFFECT measures</vt:lpstr>
      <vt:lpstr>Systematic review: functioning and mental disorders</vt:lpstr>
      <vt:lpstr>Search strategy</vt:lpstr>
      <vt:lpstr>PowerPoint Presentation</vt:lpstr>
      <vt:lpstr>Report on systematic review</vt:lpstr>
      <vt:lpstr>Over the next year ….</vt:lpstr>
      <vt:lpstr>To consider</vt:lpstr>
    </vt:vector>
  </TitlesOfParts>
  <Company>University of Cape 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Margie</dc:creator>
  <cp:lastModifiedBy>Golden, Cordell (CDC/OPHSS/NCHS)</cp:lastModifiedBy>
  <cp:revision>50</cp:revision>
  <dcterms:created xsi:type="dcterms:W3CDTF">2015-10-16T06:13:27Z</dcterms:created>
  <dcterms:modified xsi:type="dcterms:W3CDTF">2015-12-09T18:32:29Z</dcterms:modified>
</cp:coreProperties>
</file>