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381" r:id="rId3"/>
    <p:sldId id="425" r:id="rId4"/>
    <p:sldId id="295" r:id="rId5"/>
    <p:sldId id="306" r:id="rId6"/>
    <p:sldId id="430" r:id="rId7"/>
    <p:sldId id="351" r:id="rId8"/>
    <p:sldId id="353" r:id="rId9"/>
    <p:sldId id="359" r:id="rId10"/>
    <p:sldId id="407" r:id="rId11"/>
    <p:sldId id="409" r:id="rId12"/>
    <p:sldId id="423" r:id="rId13"/>
    <p:sldId id="385" r:id="rId14"/>
    <p:sldId id="390" r:id="rId15"/>
    <p:sldId id="389" r:id="rId16"/>
    <p:sldId id="391" r:id="rId17"/>
    <p:sldId id="355" r:id="rId18"/>
    <p:sldId id="365" r:id="rId19"/>
    <p:sldId id="418" r:id="rId20"/>
    <p:sldId id="420" r:id="rId21"/>
    <p:sldId id="421" r:id="rId22"/>
    <p:sldId id="424" r:id="rId23"/>
    <p:sldId id="369" r:id="rId24"/>
    <p:sldId id="408" r:id="rId25"/>
    <p:sldId id="392" r:id="rId26"/>
    <p:sldId id="397" r:id="rId27"/>
    <p:sldId id="398" r:id="rId28"/>
    <p:sldId id="402" r:id="rId29"/>
    <p:sldId id="400" r:id="rId30"/>
    <p:sldId id="403" r:id="rId31"/>
    <p:sldId id="401" r:id="rId32"/>
    <p:sldId id="404" r:id="rId33"/>
    <p:sldId id="405" r:id="rId34"/>
    <p:sldId id="428" r:id="rId35"/>
    <p:sldId id="429" r:id="rId3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2583" autoAdjust="0"/>
  </p:normalViewPr>
  <p:slideViewPr>
    <p:cSldViewPr>
      <p:cViewPr varScale="1">
        <p:scale>
          <a:sx n="72" d="100"/>
          <a:sy n="72" d="100"/>
        </p:scale>
        <p:origin x="55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315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DSHARE3\ITDSHARE3\ICEH\SHARED\Research_EVIDENCE\India%20Data\Analysis\July%20CLEAN\India%20Tables02091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%20Drive%20Islay\My%20Files\Islay\Conferences\WG%20Denmark%202015\Chart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H%20Drive%20Islay\My%20Files\Islay\Conferences\WG%20Denmark%202015\Charts.xlsx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DSHARE3\ITDSHARE3\ICEH\SHARED\Research_EVIDENCE\Cameroon%20Data\Analysis\June%202014\Cameroon%20Tabl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207239720035113E-2"/>
          <c:y val="2.488285294613405E-2"/>
          <c:w val="0.94022812773403319"/>
          <c:h val="0.64880484904904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Cameroon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Sheet1!$N$2:$N$10</c:f>
                <c:numCache>
                  <c:formatCode>General</c:formatCode>
                  <c:ptCount val="9"/>
                  <c:pt idx="0">
                    <c:v>4</c:v>
                  </c:pt>
                  <c:pt idx="1">
                    <c:v>4</c:v>
                  </c:pt>
                  <c:pt idx="2">
                    <c:v>2.8999999999999977</c:v>
                  </c:pt>
                  <c:pt idx="3">
                    <c:v>1</c:v>
                  </c:pt>
                  <c:pt idx="4">
                    <c:v>0.5</c:v>
                  </c:pt>
                  <c:pt idx="5">
                    <c:v>3.8999999999999977</c:v>
                  </c:pt>
                  <c:pt idx="6">
                    <c:v>2.5</c:v>
                  </c:pt>
                  <c:pt idx="7">
                    <c:v>2.0999999999999988</c:v>
                  </c:pt>
                  <c:pt idx="8">
                    <c:v>0.4</c:v>
                  </c:pt>
                </c:numCache>
              </c:numRef>
            </c:plus>
            <c:minus>
              <c:numRef>
                <c:f>Sheet1!$M$2:$M$10</c:f>
                <c:numCache>
                  <c:formatCode>General</c:formatCode>
                  <c:ptCount val="9"/>
                  <c:pt idx="0">
                    <c:v>3.7000000000000042</c:v>
                  </c:pt>
                  <c:pt idx="1">
                    <c:v>4</c:v>
                  </c:pt>
                  <c:pt idx="2">
                    <c:v>2.5</c:v>
                  </c:pt>
                  <c:pt idx="3">
                    <c:v>0.70000000000000062</c:v>
                  </c:pt>
                  <c:pt idx="4">
                    <c:v>0.30000000000000032</c:v>
                  </c:pt>
                  <c:pt idx="5">
                    <c:v>3.7999999999999972</c:v>
                  </c:pt>
                  <c:pt idx="6">
                    <c:v>2.1999999999999993</c:v>
                  </c:pt>
                  <c:pt idx="7">
                    <c:v>1.7000000000000022</c:v>
                  </c:pt>
                  <c:pt idx="8">
                    <c:v>0.30000000000000032</c:v>
                  </c:pt>
                </c:numCache>
              </c:numRef>
            </c:minus>
          </c:errBars>
          <c:cat>
            <c:multiLvlStrRef>
              <c:f>Sheet1!$A$2:$B$10</c:f>
              <c:multiLvlStrCache>
                <c:ptCount val="9"/>
                <c:lvl>
                  <c:pt idx="0">
                    <c:v>No difficulty in any domain</c:v>
                  </c:pt>
                  <c:pt idx="1">
                    <c:v>At least some difficulty in 1+ </c:v>
                  </c:pt>
                  <c:pt idx="2">
                    <c:v>At least some difficulty in 2+  </c:v>
                  </c:pt>
                  <c:pt idx="3">
                    <c:v>At least a lot of difficulty in 1+ </c:v>
                  </c:pt>
                  <c:pt idx="4">
                    <c:v>At least cannot do in 1+ </c:v>
                  </c:pt>
                  <c:pt idx="5">
                    <c:v>At least some difficulty in 1+ </c:v>
                  </c:pt>
                  <c:pt idx="6">
                    <c:v>At least some difficulty in 2+ </c:v>
                  </c:pt>
                  <c:pt idx="7">
                    <c:v>At least a lot of difficulty in 1+ </c:v>
                  </c:pt>
                  <c:pt idx="8">
                    <c:v>At least cannot do in 1+ </c:v>
                  </c:pt>
                </c:lvl>
                <c:lvl>
                  <c:pt idx="1">
                    <c:v>Basic Domains</c:v>
                  </c:pt>
                  <c:pt idx="5">
                    <c:v>Complex Domains</c:v>
                  </c:pt>
                </c:lvl>
              </c:multiLvlStrCache>
            </c:multiLvl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36.1</c:v>
                </c:pt>
                <c:pt idx="1">
                  <c:v>44.7</c:v>
                </c:pt>
                <c:pt idx="2">
                  <c:v>19.100000000000001</c:v>
                </c:pt>
                <c:pt idx="3">
                  <c:v>2.5</c:v>
                </c:pt>
                <c:pt idx="4">
                  <c:v>0.4</c:v>
                </c:pt>
                <c:pt idx="5">
                  <c:v>46.4</c:v>
                </c:pt>
                <c:pt idx="6">
                  <c:v>18.3</c:v>
                </c:pt>
                <c:pt idx="7">
                  <c:v>7.4</c:v>
                </c:pt>
                <c:pt idx="8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8.3332239720035027E-3"/>
                  <c:y val="-7.18775704249268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111111111111143E-2"/>
                  <c:y val="-1.4375514084985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1.6771433099149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Sheet1!$P$2:$P$10</c:f>
                <c:numCache>
                  <c:formatCode>General</c:formatCode>
                  <c:ptCount val="9"/>
                  <c:pt idx="0">
                    <c:v>4.1000000000000085</c:v>
                  </c:pt>
                  <c:pt idx="1">
                    <c:v>4.1000000000000005</c:v>
                  </c:pt>
                  <c:pt idx="2">
                    <c:v>3.1000000000000014</c:v>
                  </c:pt>
                  <c:pt idx="3">
                    <c:v>1.4000000000000004</c:v>
                  </c:pt>
                  <c:pt idx="4">
                    <c:v>0.70000000000000062</c:v>
                  </c:pt>
                  <c:pt idx="5">
                    <c:v>4.1000000000000005</c:v>
                  </c:pt>
                  <c:pt idx="6">
                    <c:v>2.3999999999999977</c:v>
                  </c:pt>
                  <c:pt idx="7">
                    <c:v>1.2000000000000002</c:v>
                  </c:pt>
                  <c:pt idx="8">
                    <c:v>0.8</c:v>
                  </c:pt>
                </c:numCache>
              </c:numRef>
            </c:plus>
            <c:minus>
              <c:numRef>
                <c:f>Sheet1!$O$2:$O$10</c:f>
                <c:numCache>
                  <c:formatCode>General</c:formatCode>
                  <c:ptCount val="9"/>
                  <c:pt idx="0">
                    <c:v>4.2999999999999972</c:v>
                  </c:pt>
                  <c:pt idx="1">
                    <c:v>3.6999999999999993</c:v>
                  </c:pt>
                  <c:pt idx="2">
                    <c:v>2.5999999999999988</c:v>
                  </c:pt>
                  <c:pt idx="3">
                    <c:v>0.9</c:v>
                  </c:pt>
                  <c:pt idx="4">
                    <c:v>0.30000000000000032</c:v>
                  </c:pt>
                  <c:pt idx="5">
                    <c:v>3.3999999999999977</c:v>
                  </c:pt>
                  <c:pt idx="6">
                    <c:v>1.7999999999999996</c:v>
                  </c:pt>
                  <c:pt idx="7">
                    <c:v>0.79999999999999982</c:v>
                  </c:pt>
                  <c:pt idx="8">
                    <c:v>0.30000000000000032</c:v>
                  </c:pt>
                </c:numCache>
              </c:numRef>
            </c:minus>
          </c:errBars>
          <c:cat>
            <c:multiLvlStrRef>
              <c:f>Sheet1!$A$2:$B$10</c:f>
              <c:multiLvlStrCache>
                <c:ptCount val="9"/>
                <c:lvl>
                  <c:pt idx="0">
                    <c:v>No difficulty in any domain</c:v>
                  </c:pt>
                  <c:pt idx="1">
                    <c:v>At least some difficulty in 1+ </c:v>
                  </c:pt>
                  <c:pt idx="2">
                    <c:v>At least some difficulty in 2+  </c:v>
                  </c:pt>
                  <c:pt idx="3">
                    <c:v>At least a lot of difficulty in 1+ </c:v>
                  </c:pt>
                  <c:pt idx="4">
                    <c:v>At least cannot do in 1+ </c:v>
                  </c:pt>
                  <c:pt idx="5">
                    <c:v>At least some difficulty in 1+ </c:v>
                  </c:pt>
                  <c:pt idx="6">
                    <c:v>At least some difficulty in 2+ </c:v>
                  </c:pt>
                  <c:pt idx="7">
                    <c:v>At least a lot of difficulty in 1+ </c:v>
                  </c:pt>
                  <c:pt idx="8">
                    <c:v>At least cannot do in 1+ </c:v>
                  </c:pt>
                </c:lvl>
                <c:lvl>
                  <c:pt idx="1">
                    <c:v>Basic Domains</c:v>
                  </c:pt>
                  <c:pt idx="5">
                    <c:v>Complex Domains</c:v>
                  </c:pt>
                </c:lvl>
              </c:multiLvlStrCache>
            </c:multiLvl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65.099999999999994</c:v>
                </c:pt>
                <c:pt idx="1">
                  <c:v>28.5</c:v>
                </c:pt>
                <c:pt idx="2">
                  <c:v>13</c:v>
                </c:pt>
                <c:pt idx="3">
                  <c:v>2.2999999999999998</c:v>
                </c:pt>
                <c:pt idx="4">
                  <c:v>0.70000000000000062</c:v>
                </c:pt>
                <c:pt idx="5">
                  <c:v>18.399999999999999</c:v>
                </c:pt>
                <c:pt idx="6">
                  <c:v>7.8</c:v>
                </c:pt>
                <c:pt idx="7">
                  <c:v>2.2999999999999998</c:v>
                </c:pt>
                <c:pt idx="8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418336"/>
        <c:axId val="136424760"/>
      </c:barChart>
      <c:catAx>
        <c:axId val="136418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6424760"/>
        <c:crosses val="autoZero"/>
        <c:auto val="1"/>
        <c:lblAlgn val="ctr"/>
        <c:lblOffset val="100"/>
        <c:noMultiLvlLbl val="0"/>
      </c:catAx>
      <c:valAx>
        <c:axId val="136424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6418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964884076990471"/>
          <c:y val="2.9171728910253176E-2"/>
          <c:w val="0.30490452755905639"/>
          <c:h val="6.2939134833260454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'WG Child Analysis'!$D$129</c:f>
              <c:strCache>
                <c:ptCount val="1"/>
                <c:pt idx="0">
                  <c:v>Some difficulty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47625"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47625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 Analysis'!$A$130:$C$143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 Analysis'!$D$130:$D$143</c:f>
              <c:numCache>
                <c:formatCode>General</c:formatCode>
                <c:ptCount val="14"/>
                <c:pt idx="0">
                  <c:v>4.2</c:v>
                </c:pt>
                <c:pt idx="1">
                  <c:v>3.5</c:v>
                </c:pt>
                <c:pt idx="2">
                  <c:v>3.5</c:v>
                </c:pt>
                <c:pt idx="3">
                  <c:v>7.6</c:v>
                </c:pt>
                <c:pt idx="4">
                  <c:v>7</c:v>
                </c:pt>
                <c:pt idx="5">
                  <c:v>11.4</c:v>
                </c:pt>
                <c:pt idx="6">
                  <c:v>17.399999999999999</c:v>
                </c:pt>
                <c:pt idx="7">
                  <c:v>3.8</c:v>
                </c:pt>
                <c:pt idx="8">
                  <c:v>10.7</c:v>
                </c:pt>
                <c:pt idx="9">
                  <c:v>4.9000000000000004</c:v>
                </c:pt>
                <c:pt idx="10">
                  <c:v>6.8</c:v>
                </c:pt>
                <c:pt idx="11">
                  <c:v>8.2000000000000011</c:v>
                </c:pt>
                <c:pt idx="12">
                  <c:v>5.6</c:v>
                </c:pt>
                <c:pt idx="1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'WG Child Analysis'!$E$129</c:f>
              <c:strCache>
                <c:ptCount val="1"/>
                <c:pt idx="0">
                  <c:v>A lot of difficulty/can not do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 Analysis'!$A$130:$C$143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 Analysis'!$E$130:$E$143</c:f>
              <c:numCache>
                <c:formatCode>General</c:formatCode>
                <c:ptCount val="14"/>
                <c:pt idx="0">
                  <c:v>0.30000000000000032</c:v>
                </c:pt>
                <c:pt idx="1">
                  <c:v>0.5</c:v>
                </c:pt>
                <c:pt idx="2">
                  <c:v>0.8</c:v>
                </c:pt>
                <c:pt idx="3">
                  <c:v>0.9</c:v>
                </c:pt>
                <c:pt idx="4">
                  <c:v>0.70000000000000062</c:v>
                </c:pt>
                <c:pt idx="5">
                  <c:v>0.9</c:v>
                </c:pt>
                <c:pt idx="6">
                  <c:v>0.8</c:v>
                </c:pt>
                <c:pt idx="7">
                  <c:v>0.70000000000000062</c:v>
                </c:pt>
                <c:pt idx="8">
                  <c:v>1</c:v>
                </c:pt>
                <c:pt idx="9">
                  <c:v>1.1000000000000001</c:v>
                </c:pt>
                <c:pt idx="10">
                  <c:v>0.8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1260872"/>
        <c:axId val="181261264"/>
      </c:barChart>
      <c:catAx>
        <c:axId val="181260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61264"/>
        <c:crosses val="autoZero"/>
        <c:auto val="1"/>
        <c:lblAlgn val="ctr"/>
        <c:lblOffset val="100"/>
        <c:noMultiLvlLbl val="0"/>
      </c:catAx>
      <c:valAx>
        <c:axId val="18126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81260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207239720035099E-2"/>
          <c:y val="2.4882852946134043E-2"/>
          <c:w val="0.94022812773403319"/>
          <c:h val="0.64880484904904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Cameroon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47625">
                <a:solidFill>
                  <a:srgbClr val="FFC00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Sheet1!$N$2:$N$10</c:f>
                <c:numCache>
                  <c:formatCode>General</c:formatCode>
                  <c:ptCount val="9"/>
                  <c:pt idx="0">
                    <c:v>4</c:v>
                  </c:pt>
                  <c:pt idx="1">
                    <c:v>4</c:v>
                  </c:pt>
                  <c:pt idx="2">
                    <c:v>2.8999999999999977</c:v>
                  </c:pt>
                  <c:pt idx="3">
                    <c:v>1</c:v>
                  </c:pt>
                  <c:pt idx="4">
                    <c:v>0.5</c:v>
                  </c:pt>
                  <c:pt idx="5">
                    <c:v>3.8999999999999977</c:v>
                  </c:pt>
                  <c:pt idx="6">
                    <c:v>2.5</c:v>
                  </c:pt>
                  <c:pt idx="7">
                    <c:v>2.0999999999999988</c:v>
                  </c:pt>
                  <c:pt idx="8">
                    <c:v>0.4</c:v>
                  </c:pt>
                </c:numCache>
              </c:numRef>
            </c:plus>
            <c:minus>
              <c:numRef>
                <c:f>Sheet1!$M$2:$M$10</c:f>
                <c:numCache>
                  <c:formatCode>General</c:formatCode>
                  <c:ptCount val="9"/>
                  <c:pt idx="0">
                    <c:v>3.7000000000000042</c:v>
                  </c:pt>
                  <c:pt idx="1">
                    <c:v>4</c:v>
                  </c:pt>
                  <c:pt idx="2">
                    <c:v>2.5</c:v>
                  </c:pt>
                  <c:pt idx="3">
                    <c:v>0.70000000000000062</c:v>
                  </c:pt>
                  <c:pt idx="4">
                    <c:v>0.30000000000000032</c:v>
                  </c:pt>
                  <c:pt idx="5">
                    <c:v>3.7999999999999972</c:v>
                  </c:pt>
                  <c:pt idx="6">
                    <c:v>2.1999999999999993</c:v>
                  </c:pt>
                  <c:pt idx="7">
                    <c:v>1.7000000000000011</c:v>
                  </c:pt>
                  <c:pt idx="8">
                    <c:v>0.30000000000000032</c:v>
                  </c:pt>
                </c:numCache>
              </c:numRef>
            </c:minus>
          </c:errBars>
          <c:cat>
            <c:multiLvlStrRef>
              <c:f>Sheet1!$A$2:$B$10</c:f>
              <c:multiLvlStrCache>
                <c:ptCount val="9"/>
                <c:lvl>
                  <c:pt idx="0">
                    <c:v>No difficulty in any domain</c:v>
                  </c:pt>
                  <c:pt idx="1">
                    <c:v>At least some difficulty in 1+ </c:v>
                  </c:pt>
                  <c:pt idx="2">
                    <c:v>At least some difficulty in 2+  </c:v>
                  </c:pt>
                  <c:pt idx="3">
                    <c:v>At least a lot of difficulty in 1+ </c:v>
                  </c:pt>
                  <c:pt idx="4">
                    <c:v>At least cannot do in 1+ </c:v>
                  </c:pt>
                  <c:pt idx="5">
                    <c:v>At least some difficulty in 1+ </c:v>
                  </c:pt>
                  <c:pt idx="6">
                    <c:v>At least some difficulty in 2+ </c:v>
                  </c:pt>
                  <c:pt idx="7">
                    <c:v>At least a lot of difficulty in 1+ </c:v>
                  </c:pt>
                  <c:pt idx="8">
                    <c:v>At least cannot do in 1+ </c:v>
                  </c:pt>
                </c:lvl>
                <c:lvl>
                  <c:pt idx="1">
                    <c:v>Basic Domains</c:v>
                  </c:pt>
                  <c:pt idx="5">
                    <c:v>Complex Domains</c:v>
                  </c:pt>
                </c:lvl>
              </c:multiLvlStrCache>
            </c:multiLvl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36.1</c:v>
                </c:pt>
                <c:pt idx="1">
                  <c:v>44.7</c:v>
                </c:pt>
                <c:pt idx="2">
                  <c:v>19.100000000000001</c:v>
                </c:pt>
                <c:pt idx="3">
                  <c:v>2.5</c:v>
                </c:pt>
                <c:pt idx="4">
                  <c:v>0.4</c:v>
                </c:pt>
                <c:pt idx="5">
                  <c:v>46.4</c:v>
                </c:pt>
                <c:pt idx="6">
                  <c:v>18.3</c:v>
                </c:pt>
                <c:pt idx="7">
                  <c:v>7.4</c:v>
                </c:pt>
                <c:pt idx="8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47625">
                <a:solidFill>
                  <a:srgbClr val="FFC000"/>
                </a:solidFill>
              </a:ln>
            </c:spPr>
          </c:dPt>
          <c:dLbls>
            <c:dLbl>
              <c:idx val="3"/>
              <c:layout>
                <c:manualLayout>
                  <c:x val="8.333223972003501E-3"/>
                  <c:y val="-7.1877570424926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111111111111125E-2"/>
                  <c:y val="-1.4375514084985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1.6771433099149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Sheet1!$P$2:$P$10</c:f>
                <c:numCache>
                  <c:formatCode>General</c:formatCode>
                  <c:ptCount val="9"/>
                  <c:pt idx="0">
                    <c:v>4.1000000000000085</c:v>
                  </c:pt>
                  <c:pt idx="1">
                    <c:v>4.1000000000000005</c:v>
                  </c:pt>
                  <c:pt idx="2">
                    <c:v>3.1000000000000014</c:v>
                  </c:pt>
                  <c:pt idx="3">
                    <c:v>1.4000000000000004</c:v>
                  </c:pt>
                  <c:pt idx="4">
                    <c:v>0.70000000000000062</c:v>
                  </c:pt>
                  <c:pt idx="5">
                    <c:v>4.1000000000000005</c:v>
                  </c:pt>
                  <c:pt idx="6">
                    <c:v>2.3999999999999977</c:v>
                  </c:pt>
                  <c:pt idx="7">
                    <c:v>1.2000000000000002</c:v>
                  </c:pt>
                  <c:pt idx="8">
                    <c:v>0.8</c:v>
                  </c:pt>
                </c:numCache>
              </c:numRef>
            </c:plus>
            <c:minus>
              <c:numRef>
                <c:f>Sheet1!$O$2:$O$10</c:f>
                <c:numCache>
                  <c:formatCode>General</c:formatCode>
                  <c:ptCount val="9"/>
                  <c:pt idx="0">
                    <c:v>4.2999999999999972</c:v>
                  </c:pt>
                  <c:pt idx="1">
                    <c:v>3.6999999999999993</c:v>
                  </c:pt>
                  <c:pt idx="2">
                    <c:v>2.5999999999999988</c:v>
                  </c:pt>
                  <c:pt idx="3">
                    <c:v>0.9</c:v>
                  </c:pt>
                  <c:pt idx="4">
                    <c:v>0.30000000000000032</c:v>
                  </c:pt>
                  <c:pt idx="5">
                    <c:v>3.3999999999999977</c:v>
                  </c:pt>
                  <c:pt idx="6">
                    <c:v>1.7999999999999976</c:v>
                  </c:pt>
                  <c:pt idx="7">
                    <c:v>0.79999999999999982</c:v>
                  </c:pt>
                  <c:pt idx="8">
                    <c:v>0.30000000000000032</c:v>
                  </c:pt>
                </c:numCache>
              </c:numRef>
            </c:minus>
          </c:errBars>
          <c:cat>
            <c:multiLvlStrRef>
              <c:f>Sheet1!$A$2:$B$10</c:f>
              <c:multiLvlStrCache>
                <c:ptCount val="9"/>
                <c:lvl>
                  <c:pt idx="0">
                    <c:v>No difficulty in any domain</c:v>
                  </c:pt>
                  <c:pt idx="1">
                    <c:v>At least some difficulty in 1+ </c:v>
                  </c:pt>
                  <c:pt idx="2">
                    <c:v>At least some difficulty in 2+  </c:v>
                  </c:pt>
                  <c:pt idx="3">
                    <c:v>At least a lot of difficulty in 1+ </c:v>
                  </c:pt>
                  <c:pt idx="4">
                    <c:v>At least cannot do in 1+ </c:v>
                  </c:pt>
                  <c:pt idx="5">
                    <c:v>At least some difficulty in 1+ </c:v>
                  </c:pt>
                  <c:pt idx="6">
                    <c:v>At least some difficulty in 2+ </c:v>
                  </c:pt>
                  <c:pt idx="7">
                    <c:v>At least a lot of difficulty in 1+ </c:v>
                  </c:pt>
                  <c:pt idx="8">
                    <c:v>At least cannot do in 1+ </c:v>
                  </c:pt>
                </c:lvl>
                <c:lvl>
                  <c:pt idx="1">
                    <c:v>Basic Domains</c:v>
                  </c:pt>
                  <c:pt idx="5">
                    <c:v>Complex Domains</c:v>
                  </c:pt>
                </c:lvl>
              </c:multiLvlStrCache>
            </c:multiLvl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65.099999999999994</c:v>
                </c:pt>
                <c:pt idx="1">
                  <c:v>28.5</c:v>
                </c:pt>
                <c:pt idx="2">
                  <c:v>13</c:v>
                </c:pt>
                <c:pt idx="3">
                  <c:v>2.2999999999999998</c:v>
                </c:pt>
                <c:pt idx="4">
                  <c:v>0.70000000000000062</c:v>
                </c:pt>
                <c:pt idx="5">
                  <c:v>18.399999999999999</c:v>
                </c:pt>
                <c:pt idx="6">
                  <c:v>7.8</c:v>
                </c:pt>
                <c:pt idx="7">
                  <c:v>2.2999999999999998</c:v>
                </c:pt>
                <c:pt idx="8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875016"/>
        <c:axId val="136881288"/>
      </c:barChart>
      <c:catAx>
        <c:axId val="136875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6881288"/>
        <c:crosses val="autoZero"/>
        <c:auto val="1"/>
        <c:lblAlgn val="ctr"/>
        <c:lblOffset val="100"/>
        <c:noMultiLvlLbl val="0"/>
      </c:catAx>
      <c:valAx>
        <c:axId val="136881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6875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964884076990432"/>
          <c:y val="2.9171728910253159E-2"/>
          <c:w val="0.3049045275590565"/>
          <c:h val="6.2939134833260441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6876093613298394E-2"/>
          <c:y val="2.6325113004369287E-2"/>
          <c:w val="0.94022812773403319"/>
          <c:h val="0.64880484904904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Cameroon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47625">
                <a:solidFill>
                  <a:srgbClr val="FFC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47625">
                <a:solidFill>
                  <a:srgbClr val="FFC000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47625">
                <a:solidFill>
                  <a:srgbClr val="FFC000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47625">
                <a:solidFill>
                  <a:srgbClr val="FFC00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Sheet1!$N$2:$N$10</c:f>
                <c:numCache>
                  <c:formatCode>General</c:formatCode>
                  <c:ptCount val="9"/>
                  <c:pt idx="0">
                    <c:v>4</c:v>
                  </c:pt>
                  <c:pt idx="1">
                    <c:v>4</c:v>
                  </c:pt>
                  <c:pt idx="2">
                    <c:v>2.8999999999999977</c:v>
                  </c:pt>
                  <c:pt idx="3">
                    <c:v>1</c:v>
                  </c:pt>
                  <c:pt idx="4">
                    <c:v>0.5</c:v>
                  </c:pt>
                  <c:pt idx="5">
                    <c:v>3.8999999999999977</c:v>
                  </c:pt>
                  <c:pt idx="6">
                    <c:v>2.5</c:v>
                  </c:pt>
                  <c:pt idx="7">
                    <c:v>2.0999999999999988</c:v>
                  </c:pt>
                  <c:pt idx="8">
                    <c:v>0.4</c:v>
                  </c:pt>
                </c:numCache>
              </c:numRef>
            </c:plus>
            <c:minus>
              <c:numRef>
                <c:f>Sheet1!$M$2:$M$10</c:f>
                <c:numCache>
                  <c:formatCode>General</c:formatCode>
                  <c:ptCount val="9"/>
                  <c:pt idx="0">
                    <c:v>3.7000000000000042</c:v>
                  </c:pt>
                  <c:pt idx="1">
                    <c:v>4</c:v>
                  </c:pt>
                  <c:pt idx="2">
                    <c:v>2.5</c:v>
                  </c:pt>
                  <c:pt idx="3">
                    <c:v>0.70000000000000062</c:v>
                  </c:pt>
                  <c:pt idx="4">
                    <c:v>0.30000000000000032</c:v>
                  </c:pt>
                  <c:pt idx="5">
                    <c:v>3.7999999999999972</c:v>
                  </c:pt>
                  <c:pt idx="6">
                    <c:v>2.1999999999999993</c:v>
                  </c:pt>
                  <c:pt idx="7">
                    <c:v>1.7000000000000011</c:v>
                  </c:pt>
                  <c:pt idx="8">
                    <c:v>0.30000000000000032</c:v>
                  </c:pt>
                </c:numCache>
              </c:numRef>
            </c:minus>
          </c:errBars>
          <c:cat>
            <c:multiLvlStrRef>
              <c:f>Sheet1!$A$2:$B$10</c:f>
              <c:multiLvlStrCache>
                <c:ptCount val="9"/>
                <c:lvl>
                  <c:pt idx="0">
                    <c:v>No difficulty in any domain</c:v>
                  </c:pt>
                  <c:pt idx="1">
                    <c:v>At least some difficulty in 1+ </c:v>
                  </c:pt>
                  <c:pt idx="2">
                    <c:v>At least some difficulty in 2+  </c:v>
                  </c:pt>
                  <c:pt idx="3">
                    <c:v>At least a lot of difficulty in 1+ </c:v>
                  </c:pt>
                  <c:pt idx="4">
                    <c:v>At least cannot do in 1+ </c:v>
                  </c:pt>
                  <c:pt idx="5">
                    <c:v>At least some difficulty in 1+ </c:v>
                  </c:pt>
                  <c:pt idx="6">
                    <c:v>At least some difficulty in 2+ </c:v>
                  </c:pt>
                  <c:pt idx="7">
                    <c:v>At least a lot of difficulty in 1+ </c:v>
                  </c:pt>
                  <c:pt idx="8">
                    <c:v>At least cannot do in 1+ </c:v>
                  </c:pt>
                </c:lvl>
                <c:lvl>
                  <c:pt idx="1">
                    <c:v>Basic Domains</c:v>
                  </c:pt>
                  <c:pt idx="5">
                    <c:v>Complex Domains</c:v>
                  </c:pt>
                </c:lvl>
              </c:multiLvlStrCache>
            </c:multiLvl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36.1</c:v>
                </c:pt>
                <c:pt idx="1">
                  <c:v>44.7</c:v>
                </c:pt>
                <c:pt idx="2">
                  <c:v>19.100000000000001</c:v>
                </c:pt>
                <c:pt idx="3">
                  <c:v>2.5</c:v>
                </c:pt>
                <c:pt idx="4">
                  <c:v>0.4</c:v>
                </c:pt>
                <c:pt idx="5">
                  <c:v>46.4</c:v>
                </c:pt>
                <c:pt idx="6">
                  <c:v>18.3</c:v>
                </c:pt>
                <c:pt idx="7">
                  <c:v>7.4</c:v>
                </c:pt>
                <c:pt idx="8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47625">
                <a:solidFill>
                  <a:srgbClr val="FFC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47625">
                <a:solidFill>
                  <a:srgbClr val="FFC000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47625">
                <a:solidFill>
                  <a:srgbClr val="FFC000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47625">
                <a:solidFill>
                  <a:srgbClr val="FFC000"/>
                </a:solidFill>
              </a:ln>
            </c:spPr>
          </c:dPt>
          <c:dLbls>
            <c:dLbl>
              <c:idx val="3"/>
              <c:layout>
                <c:manualLayout>
                  <c:x val="8.333223972003501E-3"/>
                  <c:y val="-7.1877570424926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111111111111125E-2"/>
                  <c:y val="-1.4375514084985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1.6771433099149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Sheet1!$P$2:$P$10</c:f>
                <c:numCache>
                  <c:formatCode>General</c:formatCode>
                  <c:ptCount val="9"/>
                  <c:pt idx="0">
                    <c:v>4.1000000000000085</c:v>
                  </c:pt>
                  <c:pt idx="1">
                    <c:v>4.1000000000000005</c:v>
                  </c:pt>
                  <c:pt idx="2">
                    <c:v>3.1000000000000014</c:v>
                  </c:pt>
                  <c:pt idx="3">
                    <c:v>1.4000000000000004</c:v>
                  </c:pt>
                  <c:pt idx="4">
                    <c:v>0.70000000000000062</c:v>
                  </c:pt>
                  <c:pt idx="5">
                    <c:v>4.1000000000000005</c:v>
                  </c:pt>
                  <c:pt idx="6">
                    <c:v>2.3999999999999977</c:v>
                  </c:pt>
                  <c:pt idx="7">
                    <c:v>1.2000000000000002</c:v>
                  </c:pt>
                  <c:pt idx="8">
                    <c:v>0.8</c:v>
                  </c:pt>
                </c:numCache>
              </c:numRef>
            </c:plus>
            <c:minus>
              <c:numRef>
                <c:f>Sheet1!$O$2:$O$10</c:f>
                <c:numCache>
                  <c:formatCode>General</c:formatCode>
                  <c:ptCount val="9"/>
                  <c:pt idx="0">
                    <c:v>4.2999999999999972</c:v>
                  </c:pt>
                  <c:pt idx="1">
                    <c:v>3.6999999999999993</c:v>
                  </c:pt>
                  <c:pt idx="2">
                    <c:v>2.5999999999999988</c:v>
                  </c:pt>
                  <c:pt idx="3">
                    <c:v>0.9</c:v>
                  </c:pt>
                  <c:pt idx="4">
                    <c:v>0.30000000000000032</c:v>
                  </c:pt>
                  <c:pt idx="5">
                    <c:v>3.3999999999999977</c:v>
                  </c:pt>
                  <c:pt idx="6">
                    <c:v>1.7999999999999974</c:v>
                  </c:pt>
                  <c:pt idx="7">
                    <c:v>0.79999999999999982</c:v>
                  </c:pt>
                  <c:pt idx="8">
                    <c:v>0.30000000000000032</c:v>
                  </c:pt>
                </c:numCache>
              </c:numRef>
            </c:minus>
          </c:errBars>
          <c:cat>
            <c:multiLvlStrRef>
              <c:f>Sheet1!$A$2:$B$10</c:f>
              <c:multiLvlStrCache>
                <c:ptCount val="9"/>
                <c:lvl>
                  <c:pt idx="0">
                    <c:v>No difficulty in any domain</c:v>
                  </c:pt>
                  <c:pt idx="1">
                    <c:v>At least some difficulty in 1+ </c:v>
                  </c:pt>
                  <c:pt idx="2">
                    <c:v>At least some difficulty in 2+  </c:v>
                  </c:pt>
                  <c:pt idx="3">
                    <c:v>At least a lot of difficulty in 1+ </c:v>
                  </c:pt>
                  <c:pt idx="4">
                    <c:v>At least cannot do in 1+ </c:v>
                  </c:pt>
                  <c:pt idx="5">
                    <c:v>At least some difficulty in 1+ </c:v>
                  </c:pt>
                  <c:pt idx="6">
                    <c:v>At least some difficulty in 2+ </c:v>
                  </c:pt>
                  <c:pt idx="7">
                    <c:v>At least a lot of difficulty in 1+ </c:v>
                  </c:pt>
                  <c:pt idx="8">
                    <c:v>At least cannot do in 1+ </c:v>
                  </c:pt>
                </c:lvl>
                <c:lvl>
                  <c:pt idx="1">
                    <c:v>Basic Domains</c:v>
                  </c:pt>
                  <c:pt idx="5">
                    <c:v>Complex Domains</c:v>
                  </c:pt>
                </c:lvl>
              </c:multiLvlStrCache>
            </c:multiLvl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65.099999999999994</c:v>
                </c:pt>
                <c:pt idx="1">
                  <c:v>28.5</c:v>
                </c:pt>
                <c:pt idx="2">
                  <c:v>13</c:v>
                </c:pt>
                <c:pt idx="3">
                  <c:v>2.2999999999999998</c:v>
                </c:pt>
                <c:pt idx="4">
                  <c:v>0.70000000000000062</c:v>
                </c:pt>
                <c:pt idx="5">
                  <c:v>18.399999999999999</c:v>
                </c:pt>
                <c:pt idx="6">
                  <c:v>7.8</c:v>
                </c:pt>
                <c:pt idx="7">
                  <c:v>2.2999999999999998</c:v>
                </c:pt>
                <c:pt idx="8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402040"/>
        <c:axId val="134645328"/>
      </c:barChart>
      <c:catAx>
        <c:axId val="137402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4645328"/>
        <c:crosses val="autoZero"/>
        <c:auto val="1"/>
        <c:lblAlgn val="ctr"/>
        <c:lblOffset val="100"/>
        <c:noMultiLvlLbl val="0"/>
      </c:catAx>
      <c:valAx>
        <c:axId val="134645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7402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964884076990432"/>
          <c:y val="2.9171728910253165E-2"/>
          <c:w val="0.30490452755905662"/>
          <c:h val="6.2939134833260454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207239720035113E-2"/>
          <c:y val="2.488285294613405E-2"/>
          <c:w val="0.94022812773403319"/>
          <c:h val="0.64880484904904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Cameroon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47625">
                <a:solidFill>
                  <a:srgbClr val="FFC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47625">
                <a:solidFill>
                  <a:srgbClr val="FFC000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47625">
                <a:solidFill>
                  <a:srgbClr val="FFC000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47625">
                <a:solidFill>
                  <a:srgbClr val="FFC00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Sheet1!$N$2:$N$10</c:f>
                <c:numCache>
                  <c:formatCode>General</c:formatCode>
                  <c:ptCount val="9"/>
                  <c:pt idx="0">
                    <c:v>4</c:v>
                  </c:pt>
                  <c:pt idx="1">
                    <c:v>4</c:v>
                  </c:pt>
                  <c:pt idx="2">
                    <c:v>2.8999999999999977</c:v>
                  </c:pt>
                  <c:pt idx="3">
                    <c:v>1</c:v>
                  </c:pt>
                  <c:pt idx="4">
                    <c:v>0.5</c:v>
                  </c:pt>
                  <c:pt idx="5">
                    <c:v>3.8999999999999977</c:v>
                  </c:pt>
                  <c:pt idx="6">
                    <c:v>2.5</c:v>
                  </c:pt>
                  <c:pt idx="7">
                    <c:v>2.0999999999999988</c:v>
                  </c:pt>
                  <c:pt idx="8">
                    <c:v>0.4</c:v>
                  </c:pt>
                </c:numCache>
              </c:numRef>
            </c:plus>
            <c:minus>
              <c:numRef>
                <c:f>Sheet1!$M$2:$M$10</c:f>
                <c:numCache>
                  <c:formatCode>General</c:formatCode>
                  <c:ptCount val="9"/>
                  <c:pt idx="0">
                    <c:v>3.7000000000000042</c:v>
                  </c:pt>
                  <c:pt idx="1">
                    <c:v>4</c:v>
                  </c:pt>
                  <c:pt idx="2">
                    <c:v>2.5</c:v>
                  </c:pt>
                  <c:pt idx="3">
                    <c:v>0.70000000000000062</c:v>
                  </c:pt>
                  <c:pt idx="4">
                    <c:v>0.30000000000000032</c:v>
                  </c:pt>
                  <c:pt idx="5">
                    <c:v>3.7999999999999972</c:v>
                  </c:pt>
                  <c:pt idx="6">
                    <c:v>2.1999999999999993</c:v>
                  </c:pt>
                  <c:pt idx="7">
                    <c:v>1.7000000000000015</c:v>
                  </c:pt>
                  <c:pt idx="8">
                    <c:v>0.30000000000000032</c:v>
                  </c:pt>
                </c:numCache>
              </c:numRef>
            </c:minus>
          </c:errBars>
          <c:cat>
            <c:multiLvlStrRef>
              <c:f>Sheet1!$A$2:$B$10</c:f>
              <c:multiLvlStrCache>
                <c:ptCount val="9"/>
                <c:lvl>
                  <c:pt idx="0">
                    <c:v>No difficulty in any domain</c:v>
                  </c:pt>
                  <c:pt idx="1">
                    <c:v>At least some difficulty in 1+ </c:v>
                  </c:pt>
                  <c:pt idx="2">
                    <c:v>At least some difficulty in 2+  </c:v>
                  </c:pt>
                  <c:pt idx="3">
                    <c:v>At least a lot of difficulty in 1+ </c:v>
                  </c:pt>
                  <c:pt idx="4">
                    <c:v>At least cannot do in 1+ </c:v>
                  </c:pt>
                  <c:pt idx="5">
                    <c:v>At least some difficulty in 1+ </c:v>
                  </c:pt>
                  <c:pt idx="6">
                    <c:v>At least some difficulty in 2+ </c:v>
                  </c:pt>
                  <c:pt idx="7">
                    <c:v>At least a lot of difficulty in 1+ </c:v>
                  </c:pt>
                  <c:pt idx="8">
                    <c:v>At least cannot do in 1+ </c:v>
                  </c:pt>
                </c:lvl>
                <c:lvl>
                  <c:pt idx="1">
                    <c:v>Basic Domains</c:v>
                  </c:pt>
                  <c:pt idx="5">
                    <c:v>Complex Domains</c:v>
                  </c:pt>
                </c:lvl>
              </c:multiLvlStrCache>
            </c:multiLvl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36.1</c:v>
                </c:pt>
                <c:pt idx="1">
                  <c:v>44.7</c:v>
                </c:pt>
                <c:pt idx="2">
                  <c:v>19.100000000000001</c:v>
                </c:pt>
                <c:pt idx="3">
                  <c:v>2.5</c:v>
                </c:pt>
                <c:pt idx="4">
                  <c:v>0.4</c:v>
                </c:pt>
                <c:pt idx="5">
                  <c:v>46.4</c:v>
                </c:pt>
                <c:pt idx="6">
                  <c:v>18.3</c:v>
                </c:pt>
                <c:pt idx="7">
                  <c:v>7.4</c:v>
                </c:pt>
                <c:pt idx="8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47625">
                <a:solidFill>
                  <a:srgbClr val="FFC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47625">
                <a:solidFill>
                  <a:srgbClr val="FFC000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47625">
                <a:solidFill>
                  <a:srgbClr val="FFC000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47625">
                <a:solidFill>
                  <a:srgbClr val="FFC000"/>
                </a:solidFill>
              </a:ln>
            </c:spPr>
          </c:dPt>
          <c:dLbls>
            <c:dLbl>
              <c:idx val="3"/>
              <c:layout>
                <c:manualLayout>
                  <c:x val="8.333223972003501E-3"/>
                  <c:y val="-7.18775704249268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111111111111141E-2"/>
                  <c:y val="-1.4375514084985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1.6771433099149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Sheet1!$P$2:$P$10</c:f>
                <c:numCache>
                  <c:formatCode>General</c:formatCode>
                  <c:ptCount val="9"/>
                  <c:pt idx="0">
                    <c:v>4.1000000000000085</c:v>
                  </c:pt>
                  <c:pt idx="1">
                    <c:v>4.1000000000000005</c:v>
                  </c:pt>
                  <c:pt idx="2">
                    <c:v>3.1000000000000014</c:v>
                  </c:pt>
                  <c:pt idx="3">
                    <c:v>1.4000000000000004</c:v>
                  </c:pt>
                  <c:pt idx="4">
                    <c:v>0.70000000000000062</c:v>
                  </c:pt>
                  <c:pt idx="5">
                    <c:v>4.1000000000000005</c:v>
                  </c:pt>
                  <c:pt idx="6">
                    <c:v>2.3999999999999977</c:v>
                  </c:pt>
                  <c:pt idx="7">
                    <c:v>1.2000000000000002</c:v>
                  </c:pt>
                  <c:pt idx="8">
                    <c:v>0.8</c:v>
                  </c:pt>
                </c:numCache>
              </c:numRef>
            </c:plus>
            <c:minus>
              <c:numRef>
                <c:f>Sheet1!$O$2:$O$10</c:f>
                <c:numCache>
                  <c:formatCode>General</c:formatCode>
                  <c:ptCount val="9"/>
                  <c:pt idx="0">
                    <c:v>4.2999999999999972</c:v>
                  </c:pt>
                  <c:pt idx="1">
                    <c:v>3.6999999999999993</c:v>
                  </c:pt>
                  <c:pt idx="2">
                    <c:v>2.5999999999999988</c:v>
                  </c:pt>
                  <c:pt idx="3">
                    <c:v>0.9</c:v>
                  </c:pt>
                  <c:pt idx="4">
                    <c:v>0.30000000000000032</c:v>
                  </c:pt>
                  <c:pt idx="5">
                    <c:v>3.3999999999999977</c:v>
                  </c:pt>
                  <c:pt idx="6">
                    <c:v>1.799999999999998</c:v>
                  </c:pt>
                  <c:pt idx="7">
                    <c:v>0.79999999999999982</c:v>
                  </c:pt>
                  <c:pt idx="8">
                    <c:v>0.30000000000000032</c:v>
                  </c:pt>
                </c:numCache>
              </c:numRef>
            </c:minus>
          </c:errBars>
          <c:cat>
            <c:multiLvlStrRef>
              <c:f>Sheet1!$A$2:$B$10</c:f>
              <c:multiLvlStrCache>
                <c:ptCount val="9"/>
                <c:lvl>
                  <c:pt idx="0">
                    <c:v>No difficulty in any domain</c:v>
                  </c:pt>
                  <c:pt idx="1">
                    <c:v>At least some difficulty in 1+ </c:v>
                  </c:pt>
                  <c:pt idx="2">
                    <c:v>At least some difficulty in 2+  </c:v>
                  </c:pt>
                  <c:pt idx="3">
                    <c:v>At least a lot of difficulty in 1+ </c:v>
                  </c:pt>
                  <c:pt idx="4">
                    <c:v>At least cannot do in 1+ </c:v>
                  </c:pt>
                  <c:pt idx="5">
                    <c:v>At least some difficulty in 1+ </c:v>
                  </c:pt>
                  <c:pt idx="6">
                    <c:v>At least some difficulty in 2+ </c:v>
                  </c:pt>
                  <c:pt idx="7">
                    <c:v>At least a lot of difficulty in 1+ </c:v>
                  </c:pt>
                  <c:pt idx="8">
                    <c:v>At least cannot do in 1+ </c:v>
                  </c:pt>
                </c:lvl>
                <c:lvl>
                  <c:pt idx="1">
                    <c:v>Basic Domains</c:v>
                  </c:pt>
                  <c:pt idx="5">
                    <c:v>Complex Domains</c:v>
                  </c:pt>
                </c:lvl>
              </c:multiLvlStrCache>
            </c:multiLvl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65.099999999999994</c:v>
                </c:pt>
                <c:pt idx="1">
                  <c:v>28.5</c:v>
                </c:pt>
                <c:pt idx="2">
                  <c:v>13</c:v>
                </c:pt>
                <c:pt idx="3">
                  <c:v>2.2999999999999998</c:v>
                </c:pt>
                <c:pt idx="4">
                  <c:v>0.70000000000000062</c:v>
                </c:pt>
                <c:pt idx="5">
                  <c:v>18.399999999999999</c:v>
                </c:pt>
                <c:pt idx="6">
                  <c:v>7.8</c:v>
                </c:pt>
                <c:pt idx="7">
                  <c:v>2.2999999999999998</c:v>
                </c:pt>
                <c:pt idx="8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645720"/>
        <c:axId val="181021608"/>
      </c:barChart>
      <c:catAx>
        <c:axId val="134645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1021608"/>
        <c:crosses val="autoZero"/>
        <c:auto val="1"/>
        <c:lblAlgn val="ctr"/>
        <c:lblOffset val="100"/>
        <c:noMultiLvlLbl val="0"/>
      </c:catAx>
      <c:valAx>
        <c:axId val="181021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4645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964884076990438"/>
          <c:y val="2.9171728910253172E-2"/>
          <c:w val="0.30490452755905662"/>
          <c:h val="6.2939134833260468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GB" sz="2800" dirty="0" smtClean="0"/>
              <a:t>Cameroon</a:t>
            </a:r>
            <a:endParaRPr lang="en-GB" sz="28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445454753691531E-2"/>
          <c:y val="9.8024394113310764E-2"/>
          <c:w val="0.94277809874551199"/>
          <c:h val="0.46145297709591304"/>
        </c:manualLayout>
      </c:layout>
      <c:lineChart>
        <c:grouping val="standard"/>
        <c:varyColors val="0"/>
        <c:ser>
          <c:idx val="0"/>
          <c:order val="0"/>
          <c:tx>
            <c:strRef>
              <c:f>Sheet1!$C$47</c:f>
              <c:strCache>
                <c:ptCount val="1"/>
                <c:pt idx="0">
                  <c:v>2 to 4 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multiLvlStrRef>
              <c:f>Sheet1!$A$48:$B$56</c:f>
              <c:multiLvlStrCache>
                <c:ptCount val="9"/>
                <c:lvl>
                  <c:pt idx="0">
                    <c:v>No difficulty in any domain </c:v>
                  </c:pt>
                  <c:pt idx="1">
                    <c:v>At least some difficulty in 1+ </c:v>
                  </c:pt>
                  <c:pt idx="2">
                    <c:v>At least some difficulty in 2+  </c:v>
                  </c:pt>
                  <c:pt idx="3">
                    <c:v>At least a lot of difficulty in 1+ </c:v>
                  </c:pt>
                  <c:pt idx="4">
                    <c:v>At least cannot do in 1+ </c:v>
                  </c:pt>
                  <c:pt idx="5">
                    <c:v>At least some difficulty in 1+ </c:v>
                  </c:pt>
                  <c:pt idx="6">
                    <c:v>At least some difficulty in 2+ </c:v>
                  </c:pt>
                  <c:pt idx="7">
                    <c:v>At least a lot of difficulty in 1+ </c:v>
                  </c:pt>
                  <c:pt idx="8">
                    <c:v>At least cannot do in 1+ </c:v>
                  </c:pt>
                </c:lvl>
                <c:lvl>
                  <c:pt idx="1">
                    <c:v>Basic </c:v>
                  </c:pt>
                  <c:pt idx="5">
                    <c:v>Complex  </c:v>
                  </c:pt>
                </c:lvl>
              </c:multiLvlStrCache>
            </c:multiLvlStrRef>
          </c:cat>
          <c:val>
            <c:numRef>
              <c:f>Sheet1!$C$48:$C$56</c:f>
              <c:numCache>
                <c:formatCode>General</c:formatCode>
                <c:ptCount val="9"/>
                <c:pt idx="0">
                  <c:v>52.7</c:v>
                </c:pt>
                <c:pt idx="1">
                  <c:v>27.9</c:v>
                </c:pt>
                <c:pt idx="2">
                  <c:v>10.4</c:v>
                </c:pt>
                <c:pt idx="3">
                  <c:v>1.9000000000000001</c:v>
                </c:pt>
                <c:pt idx="4">
                  <c:v>0.30000000000000032</c:v>
                </c:pt>
                <c:pt idx="5">
                  <c:v>28.7</c:v>
                </c:pt>
                <c:pt idx="6">
                  <c:v>1.1000000000000001</c:v>
                </c:pt>
                <c:pt idx="7">
                  <c:v>7.4</c:v>
                </c:pt>
                <c:pt idx="8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Sheet1!$D$47</c:f>
              <c:strCache>
                <c:ptCount val="1"/>
                <c:pt idx="0">
                  <c:v>5 to 8 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multiLvlStrRef>
              <c:f>Sheet1!$A$48:$B$56</c:f>
              <c:multiLvlStrCache>
                <c:ptCount val="9"/>
                <c:lvl>
                  <c:pt idx="0">
                    <c:v>No difficulty in any domain </c:v>
                  </c:pt>
                  <c:pt idx="1">
                    <c:v>At least some difficulty in 1+ </c:v>
                  </c:pt>
                  <c:pt idx="2">
                    <c:v>At least some difficulty in 2+  </c:v>
                  </c:pt>
                  <c:pt idx="3">
                    <c:v>At least a lot of difficulty in 1+ </c:v>
                  </c:pt>
                  <c:pt idx="4">
                    <c:v>At least cannot do in 1+ </c:v>
                  </c:pt>
                  <c:pt idx="5">
                    <c:v>At least some difficulty in 1+ </c:v>
                  </c:pt>
                  <c:pt idx="6">
                    <c:v>At least some difficulty in 2+ </c:v>
                  </c:pt>
                  <c:pt idx="7">
                    <c:v>At least a lot of difficulty in 1+ </c:v>
                  </c:pt>
                  <c:pt idx="8">
                    <c:v>At least cannot do in 1+ </c:v>
                  </c:pt>
                </c:lvl>
                <c:lvl>
                  <c:pt idx="1">
                    <c:v>Basic </c:v>
                  </c:pt>
                  <c:pt idx="5">
                    <c:v>Complex  </c:v>
                  </c:pt>
                </c:lvl>
              </c:multiLvlStrCache>
            </c:multiLvlStrRef>
          </c:cat>
          <c:val>
            <c:numRef>
              <c:f>Sheet1!$D$48:$D$56</c:f>
              <c:numCache>
                <c:formatCode>General</c:formatCode>
                <c:ptCount val="9"/>
                <c:pt idx="0">
                  <c:v>33.9</c:v>
                </c:pt>
                <c:pt idx="1">
                  <c:v>41.8</c:v>
                </c:pt>
                <c:pt idx="2">
                  <c:v>14.8</c:v>
                </c:pt>
                <c:pt idx="3">
                  <c:v>2.6</c:v>
                </c:pt>
                <c:pt idx="4">
                  <c:v>1</c:v>
                </c:pt>
                <c:pt idx="5">
                  <c:v>53.6</c:v>
                </c:pt>
                <c:pt idx="6">
                  <c:v>24.5</c:v>
                </c:pt>
                <c:pt idx="7">
                  <c:v>8.7000000000000011</c:v>
                </c:pt>
                <c:pt idx="8">
                  <c:v>1.6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Sheet1!$E$47</c:f>
              <c:strCache>
                <c:ptCount val="1"/>
                <c:pt idx="0">
                  <c:v>9 to 12 </c:v>
                </c:pt>
              </c:strCache>
            </c:strRef>
          </c:tx>
          <c:spPr>
            <a:ln w="47625"/>
          </c:spPr>
          <c:marker>
            <c:symbol val="none"/>
          </c:marker>
          <c:val>
            <c:numRef>
              <c:f>Sheet1!$E$48:$E$56</c:f>
              <c:numCache>
                <c:formatCode>General</c:formatCode>
                <c:ptCount val="9"/>
                <c:pt idx="0">
                  <c:v>31</c:v>
                </c:pt>
                <c:pt idx="1">
                  <c:v>52</c:v>
                </c:pt>
                <c:pt idx="2">
                  <c:v>25.9</c:v>
                </c:pt>
                <c:pt idx="3">
                  <c:v>2.5</c:v>
                </c:pt>
                <c:pt idx="4">
                  <c:v>0</c:v>
                </c:pt>
                <c:pt idx="5">
                  <c:v>48.9</c:v>
                </c:pt>
                <c:pt idx="6">
                  <c:v>23</c:v>
                </c:pt>
                <c:pt idx="7">
                  <c:v>6.9</c:v>
                </c:pt>
                <c:pt idx="8">
                  <c:v>0.2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Sheet1!$F$47</c:f>
              <c:strCache>
                <c:ptCount val="1"/>
                <c:pt idx="0">
                  <c:v>13 to 17 </c:v>
                </c:pt>
              </c:strCache>
            </c:strRef>
          </c:tx>
          <c:spPr>
            <a:ln w="47625"/>
          </c:spPr>
          <c:marker>
            <c:symbol val="none"/>
          </c:marker>
          <c:val>
            <c:numRef>
              <c:f>Sheet1!$F$48:$F$56</c:f>
              <c:numCache>
                <c:formatCode>General</c:formatCode>
                <c:ptCount val="9"/>
                <c:pt idx="0">
                  <c:v>29.3</c:v>
                </c:pt>
                <c:pt idx="1">
                  <c:v>55.6</c:v>
                </c:pt>
                <c:pt idx="2">
                  <c:v>25.3</c:v>
                </c:pt>
                <c:pt idx="3">
                  <c:v>3.1</c:v>
                </c:pt>
                <c:pt idx="4">
                  <c:v>0</c:v>
                </c:pt>
                <c:pt idx="5">
                  <c:v>50.8</c:v>
                </c:pt>
                <c:pt idx="6">
                  <c:v>21.2</c:v>
                </c:pt>
                <c:pt idx="7">
                  <c:v>6.1</c:v>
                </c:pt>
                <c:pt idx="8">
                  <c:v>0.30000000000000032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022392"/>
        <c:axId val="181022784"/>
      </c:lineChart>
      <c:catAx>
        <c:axId val="181022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1022784"/>
        <c:crosses val="autoZero"/>
        <c:auto val="1"/>
        <c:lblAlgn val="ctr"/>
        <c:lblOffset val="100"/>
        <c:noMultiLvlLbl val="0"/>
      </c:catAx>
      <c:valAx>
        <c:axId val="181022784"/>
        <c:scaling>
          <c:orientation val="minMax"/>
          <c:max val="80"/>
        </c:scaling>
        <c:delete val="0"/>
        <c:axPos val="l"/>
        <c:numFmt formatCode="General" sourceLinked="1"/>
        <c:majorTickMark val="out"/>
        <c:minorTickMark val="none"/>
        <c:tickLblPos val="nextTo"/>
        <c:crossAx val="181022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174310081978304"/>
          <c:y val="0.91931179574077937"/>
          <c:w val="0.70953406051227652"/>
          <c:h val="7.625339210943159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GB" sz="2800" dirty="0" smtClean="0"/>
              <a:t>Cameroon</a:t>
            </a:r>
            <a:endParaRPr lang="en-GB" sz="28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4454547536915317E-2"/>
          <c:y val="9.8024394113310778E-2"/>
          <c:w val="0.94277809874551211"/>
          <c:h val="0.46145297709591315"/>
        </c:manualLayout>
      </c:layout>
      <c:lineChart>
        <c:grouping val="standard"/>
        <c:varyColors val="0"/>
        <c:ser>
          <c:idx val="0"/>
          <c:order val="0"/>
          <c:tx>
            <c:strRef>
              <c:f>Sheet1!$C$47</c:f>
              <c:strCache>
                <c:ptCount val="1"/>
                <c:pt idx="0">
                  <c:v>2 to 4 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multiLvlStrRef>
              <c:f>Sheet1!$A$48:$B$56</c:f>
              <c:multiLvlStrCache>
                <c:ptCount val="9"/>
                <c:lvl>
                  <c:pt idx="0">
                    <c:v>No difficulty in any domain </c:v>
                  </c:pt>
                  <c:pt idx="1">
                    <c:v>At least some difficulty in 1+ </c:v>
                  </c:pt>
                  <c:pt idx="2">
                    <c:v>At least some difficulty in 2+  </c:v>
                  </c:pt>
                  <c:pt idx="3">
                    <c:v>At least a lot of difficulty in 1+ </c:v>
                  </c:pt>
                  <c:pt idx="4">
                    <c:v>At least cannot do in 1+ </c:v>
                  </c:pt>
                  <c:pt idx="5">
                    <c:v>At least some difficulty in 1+ </c:v>
                  </c:pt>
                  <c:pt idx="6">
                    <c:v>At least some difficulty in 2+ </c:v>
                  </c:pt>
                  <c:pt idx="7">
                    <c:v>At least a lot of difficulty in 1+ </c:v>
                  </c:pt>
                  <c:pt idx="8">
                    <c:v>At least cannot do in 1+ </c:v>
                  </c:pt>
                </c:lvl>
                <c:lvl>
                  <c:pt idx="1">
                    <c:v>Basic </c:v>
                  </c:pt>
                  <c:pt idx="5">
                    <c:v>Complex  </c:v>
                  </c:pt>
                </c:lvl>
              </c:multiLvlStrCache>
            </c:multiLvlStrRef>
          </c:cat>
          <c:val>
            <c:numRef>
              <c:f>Sheet1!$C$48:$C$56</c:f>
              <c:numCache>
                <c:formatCode>General</c:formatCode>
                <c:ptCount val="9"/>
                <c:pt idx="0">
                  <c:v>52.7</c:v>
                </c:pt>
                <c:pt idx="1">
                  <c:v>27.9</c:v>
                </c:pt>
                <c:pt idx="2">
                  <c:v>10.4</c:v>
                </c:pt>
                <c:pt idx="3">
                  <c:v>1.9000000000000001</c:v>
                </c:pt>
                <c:pt idx="4">
                  <c:v>0.30000000000000032</c:v>
                </c:pt>
                <c:pt idx="5">
                  <c:v>28.7</c:v>
                </c:pt>
                <c:pt idx="6">
                  <c:v>1.1000000000000001</c:v>
                </c:pt>
                <c:pt idx="7">
                  <c:v>7.4</c:v>
                </c:pt>
                <c:pt idx="8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Sheet1!$D$47</c:f>
              <c:strCache>
                <c:ptCount val="1"/>
                <c:pt idx="0">
                  <c:v>5 to 8 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multiLvlStrRef>
              <c:f>Sheet1!$A$48:$B$56</c:f>
              <c:multiLvlStrCache>
                <c:ptCount val="9"/>
                <c:lvl>
                  <c:pt idx="0">
                    <c:v>No difficulty in any domain </c:v>
                  </c:pt>
                  <c:pt idx="1">
                    <c:v>At least some difficulty in 1+ </c:v>
                  </c:pt>
                  <c:pt idx="2">
                    <c:v>At least some difficulty in 2+  </c:v>
                  </c:pt>
                  <c:pt idx="3">
                    <c:v>At least a lot of difficulty in 1+ </c:v>
                  </c:pt>
                  <c:pt idx="4">
                    <c:v>At least cannot do in 1+ </c:v>
                  </c:pt>
                  <c:pt idx="5">
                    <c:v>At least some difficulty in 1+ </c:v>
                  </c:pt>
                  <c:pt idx="6">
                    <c:v>At least some difficulty in 2+ </c:v>
                  </c:pt>
                  <c:pt idx="7">
                    <c:v>At least a lot of difficulty in 1+ </c:v>
                  </c:pt>
                  <c:pt idx="8">
                    <c:v>At least cannot do in 1+ </c:v>
                  </c:pt>
                </c:lvl>
                <c:lvl>
                  <c:pt idx="1">
                    <c:v>Basic </c:v>
                  </c:pt>
                  <c:pt idx="5">
                    <c:v>Complex  </c:v>
                  </c:pt>
                </c:lvl>
              </c:multiLvlStrCache>
            </c:multiLvlStrRef>
          </c:cat>
          <c:val>
            <c:numRef>
              <c:f>Sheet1!$D$48:$D$56</c:f>
              <c:numCache>
                <c:formatCode>General</c:formatCode>
                <c:ptCount val="9"/>
                <c:pt idx="0">
                  <c:v>33.9</c:v>
                </c:pt>
                <c:pt idx="1">
                  <c:v>41.8</c:v>
                </c:pt>
                <c:pt idx="2">
                  <c:v>14.8</c:v>
                </c:pt>
                <c:pt idx="3">
                  <c:v>2.6</c:v>
                </c:pt>
                <c:pt idx="4">
                  <c:v>1</c:v>
                </c:pt>
                <c:pt idx="5">
                  <c:v>53.6</c:v>
                </c:pt>
                <c:pt idx="6">
                  <c:v>24.5</c:v>
                </c:pt>
                <c:pt idx="7">
                  <c:v>8.7000000000000011</c:v>
                </c:pt>
                <c:pt idx="8">
                  <c:v>1.6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Sheet1!$E$47</c:f>
              <c:strCache>
                <c:ptCount val="1"/>
                <c:pt idx="0">
                  <c:v>9 to 12 </c:v>
                </c:pt>
              </c:strCache>
            </c:strRef>
          </c:tx>
          <c:spPr>
            <a:ln w="47625"/>
          </c:spPr>
          <c:marker>
            <c:symbol val="none"/>
          </c:marker>
          <c:val>
            <c:numRef>
              <c:f>Sheet1!$E$48:$E$56</c:f>
              <c:numCache>
                <c:formatCode>General</c:formatCode>
                <c:ptCount val="9"/>
                <c:pt idx="0">
                  <c:v>31</c:v>
                </c:pt>
                <c:pt idx="1">
                  <c:v>52</c:v>
                </c:pt>
                <c:pt idx="2">
                  <c:v>25.9</c:v>
                </c:pt>
                <c:pt idx="3">
                  <c:v>2.5</c:v>
                </c:pt>
                <c:pt idx="4">
                  <c:v>0</c:v>
                </c:pt>
                <c:pt idx="5">
                  <c:v>48.9</c:v>
                </c:pt>
                <c:pt idx="6">
                  <c:v>23</c:v>
                </c:pt>
                <c:pt idx="7">
                  <c:v>6.9</c:v>
                </c:pt>
                <c:pt idx="8">
                  <c:v>0.2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Sheet1!$F$47</c:f>
              <c:strCache>
                <c:ptCount val="1"/>
                <c:pt idx="0">
                  <c:v>13 to 17 </c:v>
                </c:pt>
              </c:strCache>
            </c:strRef>
          </c:tx>
          <c:spPr>
            <a:ln w="47625"/>
          </c:spPr>
          <c:marker>
            <c:symbol val="none"/>
          </c:marker>
          <c:val>
            <c:numRef>
              <c:f>Sheet1!$F$48:$F$56</c:f>
              <c:numCache>
                <c:formatCode>General</c:formatCode>
                <c:ptCount val="9"/>
                <c:pt idx="0">
                  <c:v>29.3</c:v>
                </c:pt>
                <c:pt idx="1">
                  <c:v>55.6</c:v>
                </c:pt>
                <c:pt idx="2">
                  <c:v>25.3</c:v>
                </c:pt>
                <c:pt idx="3">
                  <c:v>3.1</c:v>
                </c:pt>
                <c:pt idx="4">
                  <c:v>0</c:v>
                </c:pt>
                <c:pt idx="5">
                  <c:v>50.8</c:v>
                </c:pt>
                <c:pt idx="6">
                  <c:v>21.2</c:v>
                </c:pt>
                <c:pt idx="7">
                  <c:v>6.1</c:v>
                </c:pt>
                <c:pt idx="8">
                  <c:v>0.30000000000000032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023568"/>
        <c:axId val="181023960"/>
      </c:lineChart>
      <c:catAx>
        <c:axId val="18102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1023960"/>
        <c:crosses val="autoZero"/>
        <c:auto val="1"/>
        <c:lblAlgn val="ctr"/>
        <c:lblOffset val="100"/>
        <c:noMultiLvlLbl val="0"/>
      </c:catAx>
      <c:valAx>
        <c:axId val="181023960"/>
        <c:scaling>
          <c:orientation val="minMax"/>
          <c:max val="80"/>
        </c:scaling>
        <c:delete val="0"/>
        <c:axPos val="l"/>
        <c:numFmt formatCode="General" sourceLinked="1"/>
        <c:majorTickMark val="out"/>
        <c:minorTickMark val="none"/>
        <c:tickLblPos val="nextTo"/>
        <c:crossAx val="181023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174310081978307"/>
          <c:y val="0.91931179574077937"/>
          <c:w val="0.70953406051227652"/>
          <c:h val="7.625339210943159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2800" dirty="0" smtClean="0"/>
              <a:t>India</a:t>
            </a:r>
            <a:endParaRPr lang="en-GB" sz="28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74278693573122E-2"/>
          <c:y val="0.11188550508593142"/>
          <c:w val="0.93426892240388326"/>
          <c:h val="0.43967120977712132"/>
        </c:manualLayout>
      </c:layout>
      <c:lineChart>
        <c:grouping val="standard"/>
        <c:varyColors val="0"/>
        <c:ser>
          <c:idx val="0"/>
          <c:order val="0"/>
          <c:tx>
            <c:strRef>
              <c:f>Sheet1!$C$59</c:f>
              <c:strCache>
                <c:ptCount val="1"/>
                <c:pt idx="0">
                  <c:v>2 to 4 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multiLvlStrRef>
              <c:f>Sheet1!$A$60:$B$68</c:f>
              <c:multiLvlStrCache>
                <c:ptCount val="9"/>
                <c:lvl>
                  <c:pt idx="0">
                    <c:v>No difficulty in any domain </c:v>
                  </c:pt>
                  <c:pt idx="1">
                    <c:v>At least some difficulty in 1+ </c:v>
                  </c:pt>
                  <c:pt idx="2">
                    <c:v>At least some difficulty in 2+  </c:v>
                  </c:pt>
                  <c:pt idx="3">
                    <c:v>At least a lot of difficulty in 1+ </c:v>
                  </c:pt>
                  <c:pt idx="4">
                    <c:v>At least cannot do in 1+ </c:v>
                  </c:pt>
                  <c:pt idx="5">
                    <c:v>At least some difficulty in 1+ </c:v>
                  </c:pt>
                  <c:pt idx="6">
                    <c:v>At least some difficulty in 2+ </c:v>
                  </c:pt>
                  <c:pt idx="7">
                    <c:v>At least a lot of difficulty in 1+ </c:v>
                  </c:pt>
                  <c:pt idx="8">
                    <c:v>At least cannot do in 1+ </c:v>
                  </c:pt>
                </c:lvl>
                <c:lvl>
                  <c:pt idx="1">
                    <c:v>Basic </c:v>
                  </c:pt>
                  <c:pt idx="5">
                    <c:v>Complex  </c:v>
                  </c:pt>
                </c:lvl>
              </c:multiLvlStrCache>
            </c:multiLvlStrRef>
          </c:cat>
          <c:val>
            <c:numRef>
              <c:f>Sheet1!$C$60:$C$68</c:f>
              <c:numCache>
                <c:formatCode>General</c:formatCode>
                <c:ptCount val="9"/>
                <c:pt idx="0">
                  <c:v>72.5</c:v>
                </c:pt>
                <c:pt idx="1">
                  <c:v>24</c:v>
                </c:pt>
                <c:pt idx="2">
                  <c:v>12.4</c:v>
                </c:pt>
                <c:pt idx="3">
                  <c:v>3</c:v>
                </c:pt>
                <c:pt idx="4">
                  <c:v>1.7</c:v>
                </c:pt>
                <c:pt idx="5">
                  <c:v>11.2</c:v>
                </c:pt>
                <c:pt idx="6">
                  <c:v>1.7</c:v>
                </c:pt>
                <c:pt idx="7">
                  <c:v>2.6</c:v>
                </c:pt>
                <c:pt idx="8">
                  <c:v>0.4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Sheet1!$D$59</c:f>
              <c:strCache>
                <c:ptCount val="1"/>
                <c:pt idx="0">
                  <c:v>5 to 8 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multiLvlStrRef>
              <c:f>Sheet1!$A$60:$B$68</c:f>
              <c:multiLvlStrCache>
                <c:ptCount val="9"/>
                <c:lvl>
                  <c:pt idx="0">
                    <c:v>No difficulty in any domain </c:v>
                  </c:pt>
                  <c:pt idx="1">
                    <c:v>At least some difficulty in 1+ </c:v>
                  </c:pt>
                  <c:pt idx="2">
                    <c:v>At least some difficulty in 2+  </c:v>
                  </c:pt>
                  <c:pt idx="3">
                    <c:v>At least a lot of difficulty in 1+ </c:v>
                  </c:pt>
                  <c:pt idx="4">
                    <c:v>At least cannot do in 1+ </c:v>
                  </c:pt>
                  <c:pt idx="5">
                    <c:v>At least some difficulty in 1+ </c:v>
                  </c:pt>
                  <c:pt idx="6">
                    <c:v>At least some difficulty in 2+ </c:v>
                  </c:pt>
                  <c:pt idx="7">
                    <c:v>At least a lot of difficulty in 1+ </c:v>
                  </c:pt>
                  <c:pt idx="8">
                    <c:v>At least cannot do in 1+ </c:v>
                  </c:pt>
                </c:lvl>
                <c:lvl>
                  <c:pt idx="1">
                    <c:v>Basic </c:v>
                  </c:pt>
                  <c:pt idx="5">
                    <c:v>Complex  </c:v>
                  </c:pt>
                </c:lvl>
              </c:multiLvlStrCache>
            </c:multiLvlStrRef>
          </c:cat>
          <c:val>
            <c:numRef>
              <c:f>Sheet1!$D$60:$D$68</c:f>
              <c:numCache>
                <c:formatCode>General</c:formatCode>
                <c:ptCount val="9"/>
                <c:pt idx="0">
                  <c:v>63.7</c:v>
                </c:pt>
                <c:pt idx="1">
                  <c:v>28.1</c:v>
                </c:pt>
                <c:pt idx="2">
                  <c:v>15.2</c:v>
                </c:pt>
                <c:pt idx="3">
                  <c:v>2</c:v>
                </c:pt>
                <c:pt idx="4">
                  <c:v>0.30000000000000032</c:v>
                </c:pt>
                <c:pt idx="5">
                  <c:v>20.5</c:v>
                </c:pt>
                <c:pt idx="6">
                  <c:v>9.2000000000000011</c:v>
                </c:pt>
                <c:pt idx="7">
                  <c:v>2.2999999999999998</c:v>
                </c:pt>
                <c:pt idx="8">
                  <c:v>0.30000000000000032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Sheet1!$E$59</c:f>
              <c:strCache>
                <c:ptCount val="1"/>
                <c:pt idx="0">
                  <c:v>9 to 12 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multiLvlStrRef>
              <c:f>Sheet1!$A$60:$B$68</c:f>
              <c:multiLvlStrCache>
                <c:ptCount val="9"/>
                <c:lvl>
                  <c:pt idx="0">
                    <c:v>No difficulty in any domain </c:v>
                  </c:pt>
                  <c:pt idx="1">
                    <c:v>At least some difficulty in 1+ </c:v>
                  </c:pt>
                  <c:pt idx="2">
                    <c:v>At least some difficulty in 2+  </c:v>
                  </c:pt>
                  <c:pt idx="3">
                    <c:v>At least a lot of difficulty in 1+ </c:v>
                  </c:pt>
                  <c:pt idx="4">
                    <c:v>At least cannot do in 1+ </c:v>
                  </c:pt>
                  <c:pt idx="5">
                    <c:v>At least some difficulty in 1+ </c:v>
                  </c:pt>
                  <c:pt idx="6">
                    <c:v>At least some difficulty in 2+ </c:v>
                  </c:pt>
                  <c:pt idx="7">
                    <c:v>At least a lot of difficulty in 1+ </c:v>
                  </c:pt>
                  <c:pt idx="8">
                    <c:v>At least cannot do in 1+ </c:v>
                  </c:pt>
                </c:lvl>
                <c:lvl>
                  <c:pt idx="1">
                    <c:v>Basic </c:v>
                  </c:pt>
                  <c:pt idx="5">
                    <c:v>Complex  </c:v>
                  </c:pt>
                </c:lvl>
              </c:multiLvlStrCache>
            </c:multiLvlStrRef>
          </c:cat>
          <c:val>
            <c:numRef>
              <c:f>Sheet1!$E$60:$E$68</c:f>
              <c:numCache>
                <c:formatCode>General</c:formatCode>
                <c:ptCount val="9"/>
                <c:pt idx="0">
                  <c:v>63.4</c:v>
                </c:pt>
                <c:pt idx="1">
                  <c:v>29.7</c:v>
                </c:pt>
                <c:pt idx="2">
                  <c:v>12.5</c:v>
                </c:pt>
                <c:pt idx="3">
                  <c:v>2.2000000000000002</c:v>
                </c:pt>
                <c:pt idx="4">
                  <c:v>0.4</c:v>
                </c:pt>
                <c:pt idx="5">
                  <c:v>20.5</c:v>
                </c:pt>
                <c:pt idx="6">
                  <c:v>8.8000000000000007</c:v>
                </c:pt>
                <c:pt idx="7">
                  <c:v>2.2000000000000002</c:v>
                </c:pt>
                <c:pt idx="8">
                  <c:v>0.70000000000000062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Sheet1!$F$59</c:f>
              <c:strCache>
                <c:ptCount val="1"/>
                <c:pt idx="0">
                  <c:v>13 to 17 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multiLvlStrRef>
              <c:f>Sheet1!$A$60:$B$68</c:f>
              <c:multiLvlStrCache>
                <c:ptCount val="9"/>
                <c:lvl>
                  <c:pt idx="0">
                    <c:v>No difficulty in any domain </c:v>
                  </c:pt>
                  <c:pt idx="1">
                    <c:v>At least some difficulty in 1+ </c:v>
                  </c:pt>
                  <c:pt idx="2">
                    <c:v>At least some difficulty in 2+  </c:v>
                  </c:pt>
                  <c:pt idx="3">
                    <c:v>At least a lot of difficulty in 1+ </c:v>
                  </c:pt>
                  <c:pt idx="4">
                    <c:v>At least cannot do in 1+ </c:v>
                  </c:pt>
                  <c:pt idx="5">
                    <c:v>At least some difficulty in 1+ </c:v>
                  </c:pt>
                  <c:pt idx="6">
                    <c:v>At least some difficulty in 2+ </c:v>
                  </c:pt>
                  <c:pt idx="7">
                    <c:v>At least a lot of difficulty in 1+ </c:v>
                  </c:pt>
                  <c:pt idx="8">
                    <c:v>At least cannot do in 1+ </c:v>
                  </c:pt>
                </c:lvl>
                <c:lvl>
                  <c:pt idx="1">
                    <c:v>Basic </c:v>
                  </c:pt>
                  <c:pt idx="5">
                    <c:v>Complex  </c:v>
                  </c:pt>
                </c:lvl>
              </c:multiLvlStrCache>
            </c:multiLvlStrRef>
          </c:cat>
          <c:val>
            <c:numRef>
              <c:f>Sheet1!$F$60:$F$68</c:f>
              <c:numCache>
                <c:formatCode>General</c:formatCode>
                <c:ptCount val="9"/>
                <c:pt idx="0">
                  <c:v>62.3</c:v>
                </c:pt>
                <c:pt idx="1">
                  <c:v>31.5</c:v>
                </c:pt>
                <c:pt idx="2">
                  <c:v>11.6</c:v>
                </c:pt>
                <c:pt idx="3">
                  <c:v>2.1</c:v>
                </c:pt>
                <c:pt idx="4">
                  <c:v>0.70000000000000062</c:v>
                </c:pt>
                <c:pt idx="5">
                  <c:v>20.2</c:v>
                </c:pt>
                <c:pt idx="6">
                  <c:v>10.3</c:v>
                </c:pt>
                <c:pt idx="7">
                  <c:v>2.1</c:v>
                </c:pt>
                <c:pt idx="8">
                  <c:v>0.30000000000000032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025136"/>
        <c:axId val="181850968"/>
      </c:lineChart>
      <c:catAx>
        <c:axId val="18102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1850968"/>
        <c:crosses val="autoZero"/>
        <c:auto val="1"/>
        <c:lblAlgn val="ctr"/>
        <c:lblOffset val="100"/>
        <c:noMultiLvlLbl val="0"/>
      </c:catAx>
      <c:valAx>
        <c:axId val="181850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1025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44791562923533"/>
          <c:y val="0.90637467738316624"/>
          <c:w val="0.53177041286288074"/>
          <c:h val="9.3625322616835274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2800" dirty="0" smtClean="0"/>
              <a:t>India</a:t>
            </a:r>
            <a:endParaRPr lang="en-GB" sz="28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742786935731241E-2"/>
          <c:y val="0.11188550508593142"/>
          <c:w val="0.93426892240388348"/>
          <c:h val="0.43967120977712132"/>
        </c:manualLayout>
      </c:layout>
      <c:lineChart>
        <c:grouping val="standard"/>
        <c:varyColors val="0"/>
        <c:ser>
          <c:idx val="0"/>
          <c:order val="0"/>
          <c:tx>
            <c:strRef>
              <c:f>Sheet1!$C$59</c:f>
              <c:strCache>
                <c:ptCount val="1"/>
                <c:pt idx="0">
                  <c:v>2 to 4 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multiLvlStrRef>
              <c:f>Sheet1!$A$60:$B$68</c:f>
              <c:multiLvlStrCache>
                <c:ptCount val="9"/>
                <c:lvl>
                  <c:pt idx="0">
                    <c:v>No difficulty in any domain </c:v>
                  </c:pt>
                  <c:pt idx="1">
                    <c:v>At least some difficulty in 1+ </c:v>
                  </c:pt>
                  <c:pt idx="2">
                    <c:v>At least some difficulty in 2+  </c:v>
                  </c:pt>
                  <c:pt idx="3">
                    <c:v>At least a lot of difficulty in 1+ </c:v>
                  </c:pt>
                  <c:pt idx="4">
                    <c:v>At least cannot do in 1+ </c:v>
                  </c:pt>
                  <c:pt idx="5">
                    <c:v>At least some difficulty in 1+ </c:v>
                  </c:pt>
                  <c:pt idx="6">
                    <c:v>At least some difficulty in 2+ </c:v>
                  </c:pt>
                  <c:pt idx="7">
                    <c:v>At least a lot of difficulty in 1+ </c:v>
                  </c:pt>
                  <c:pt idx="8">
                    <c:v>At least cannot do in 1+ </c:v>
                  </c:pt>
                </c:lvl>
                <c:lvl>
                  <c:pt idx="1">
                    <c:v>Basic </c:v>
                  </c:pt>
                  <c:pt idx="5">
                    <c:v>Complex  </c:v>
                  </c:pt>
                </c:lvl>
              </c:multiLvlStrCache>
            </c:multiLvlStrRef>
          </c:cat>
          <c:val>
            <c:numRef>
              <c:f>Sheet1!$C$60:$C$68</c:f>
              <c:numCache>
                <c:formatCode>General</c:formatCode>
                <c:ptCount val="9"/>
                <c:pt idx="0">
                  <c:v>72.5</c:v>
                </c:pt>
                <c:pt idx="1">
                  <c:v>24</c:v>
                </c:pt>
                <c:pt idx="2">
                  <c:v>12.4</c:v>
                </c:pt>
                <c:pt idx="3">
                  <c:v>3</c:v>
                </c:pt>
                <c:pt idx="4">
                  <c:v>1.7</c:v>
                </c:pt>
                <c:pt idx="5">
                  <c:v>11.2</c:v>
                </c:pt>
                <c:pt idx="6">
                  <c:v>1.7</c:v>
                </c:pt>
                <c:pt idx="7">
                  <c:v>2.6</c:v>
                </c:pt>
                <c:pt idx="8">
                  <c:v>0.4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Sheet1!$D$59</c:f>
              <c:strCache>
                <c:ptCount val="1"/>
                <c:pt idx="0">
                  <c:v>5 to 8 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multiLvlStrRef>
              <c:f>Sheet1!$A$60:$B$68</c:f>
              <c:multiLvlStrCache>
                <c:ptCount val="9"/>
                <c:lvl>
                  <c:pt idx="0">
                    <c:v>No difficulty in any domain </c:v>
                  </c:pt>
                  <c:pt idx="1">
                    <c:v>At least some difficulty in 1+ </c:v>
                  </c:pt>
                  <c:pt idx="2">
                    <c:v>At least some difficulty in 2+  </c:v>
                  </c:pt>
                  <c:pt idx="3">
                    <c:v>At least a lot of difficulty in 1+ </c:v>
                  </c:pt>
                  <c:pt idx="4">
                    <c:v>At least cannot do in 1+ </c:v>
                  </c:pt>
                  <c:pt idx="5">
                    <c:v>At least some difficulty in 1+ </c:v>
                  </c:pt>
                  <c:pt idx="6">
                    <c:v>At least some difficulty in 2+ </c:v>
                  </c:pt>
                  <c:pt idx="7">
                    <c:v>At least a lot of difficulty in 1+ </c:v>
                  </c:pt>
                  <c:pt idx="8">
                    <c:v>At least cannot do in 1+ </c:v>
                  </c:pt>
                </c:lvl>
                <c:lvl>
                  <c:pt idx="1">
                    <c:v>Basic </c:v>
                  </c:pt>
                  <c:pt idx="5">
                    <c:v>Complex  </c:v>
                  </c:pt>
                </c:lvl>
              </c:multiLvlStrCache>
            </c:multiLvlStrRef>
          </c:cat>
          <c:val>
            <c:numRef>
              <c:f>Sheet1!$D$60:$D$68</c:f>
              <c:numCache>
                <c:formatCode>General</c:formatCode>
                <c:ptCount val="9"/>
                <c:pt idx="0">
                  <c:v>63.7</c:v>
                </c:pt>
                <c:pt idx="1">
                  <c:v>28.1</c:v>
                </c:pt>
                <c:pt idx="2">
                  <c:v>15.2</c:v>
                </c:pt>
                <c:pt idx="3">
                  <c:v>2</c:v>
                </c:pt>
                <c:pt idx="4">
                  <c:v>0.30000000000000032</c:v>
                </c:pt>
                <c:pt idx="5">
                  <c:v>20.5</c:v>
                </c:pt>
                <c:pt idx="6">
                  <c:v>9.2000000000000011</c:v>
                </c:pt>
                <c:pt idx="7">
                  <c:v>2.2999999999999998</c:v>
                </c:pt>
                <c:pt idx="8">
                  <c:v>0.30000000000000032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Sheet1!$E$59</c:f>
              <c:strCache>
                <c:ptCount val="1"/>
                <c:pt idx="0">
                  <c:v>9 to 12 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multiLvlStrRef>
              <c:f>Sheet1!$A$60:$B$68</c:f>
              <c:multiLvlStrCache>
                <c:ptCount val="9"/>
                <c:lvl>
                  <c:pt idx="0">
                    <c:v>No difficulty in any domain </c:v>
                  </c:pt>
                  <c:pt idx="1">
                    <c:v>At least some difficulty in 1+ </c:v>
                  </c:pt>
                  <c:pt idx="2">
                    <c:v>At least some difficulty in 2+  </c:v>
                  </c:pt>
                  <c:pt idx="3">
                    <c:v>At least a lot of difficulty in 1+ </c:v>
                  </c:pt>
                  <c:pt idx="4">
                    <c:v>At least cannot do in 1+ </c:v>
                  </c:pt>
                  <c:pt idx="5">
                    <c:v>At least some difficulty in 1+ </c:v>
                  </c:pt>
                  <c:pt idx="6">
                    <c:v>At least some difficulty in 2+ </c:v>
                  </c:pt>
                  <c:pt idx="7">
                    <c:v>At least a lot of difficulty in 1+ </c:v>
                  </c:pt>
                  <c:pt idx="8">
                    <c:v>At least cannot do in 1+ </c:v>
                  </c:pt>
                </c:lvl>
                <c:lvl>
                  <c:pt idx="1">
                    <c:v>Basic </c:v>
                  </c:pt>
                  <c:pt idx="5">
                    <c:v>Complex  </c:v>
                  </c:pt>
                </c:lvl>
              </c:multiLvlStrCache>
            </c:multiLvlStrRef>
          </c:cat>
          <c:val>
            <c:numRef>
              <c:f>Sheet1!$E$60:$E$68</c:f>
              <c:numCache>
                <c:formatCode>General</c:formatCode>
                <c:ptCount val="9"/>
                <c:pt idx="0">
                  <c:v>63.4</c:v>
                </c:pt>
                <c:pt idx="1">
                  <c:v>29.7</c:v>
                </c:pt>
                <c:pt idx="2">
                  <c:v>12.5</c:v>
                </c:pt>
                <c:pt idx="3">
                  <c:v>2.2000000000000002</c:v>
                </c:pt>
                <c:pt idx="4">
                  <c:v>0.4</c:v>
                </c:pt>
                <c:pt idx="5">
                  <c:v>20.5</c:v>
                </c:pt>
                <c:pt idx="6">
                  <c:v>8.8000000000000007</c:v>
                </c:pt>
                <c:pt idx="7">
                  <c:v>2.2000000000000002</c:v>
                </c:pt>
                <c:pt idx="8">
                  <c:v>0.70000000000000062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Sheet1!$F$59</c:f>
              <c:strCache>
                <c:ptCount val="1"/>
                <c:pt idx="0">
                  <c:v>13 to 17 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multiLvlStrRef>
              <c:f>Sheet1!$A$60:$B$68</c:f>
              <c:multiLvlStrCache>
                <c:ptCount val="9"/>
                <c:lvl>
                  <c:pt idx="0">
                    <c:v>No difficulty in any domain </c:v>
                  </c:pt>
                  <c:pt idx="1">
                    <c:v>At least some difficulty in 1+ </c:v>
                  </c:pt>
                  <c:pt idx="2">
                    <c:v>At least some difficulty in 2+  </c:v>
                  </c:pt>
                  <c:pt idx="3">
                    <c:v>At least a lot of difficulty in 1+ </c:v>
                  </c:pt>
                  <c:pt idx="4">
                    <c:v>At least cannot do in 1+ </c:v>
                  </c:pt>
                  <c:pt idx="5">
                    <c:v>At least some difficulty in 1+ </c:v>
                  </c:pt>
                  <c:pt idx="6">
                    <c:v>At least some difficulty in 2+ </c:v>
                  </c:pt>
                  <c:pt idx="7">
                    <c:v>At least a lot of difficulty in 1+ </c:v>
                  </c:pt>
                  <c:pt idx="8">
                    <c:v>At least cannot do in 1+ </c:v>
                  </c:pt>
                </c:lvl>
                <c:lvl>
                  <c:pt idx="1">
                    <c:v>Basic </c:v>
                  </c:pt>
                  <c:pt idx="5">
                    <c:v>Complex  </c:v>
                  </c:pt>
                </c:lvl>
              </c:multiLvlStrCache>
            </c:multiLvlStrRef>
          </c:cat>
          <c:val>
            <c:numRef>
              <c:f>Sheet1!$F$60:$F$68</c:f>
              <c:numCache>
                <c:formatCode>General</c:formatCode>
                <c:ptCount val="9"/>
                <c:pt idx="0">
                  <c:v>62.3</c:v>
                </c:pt>
                <c:pt idx="1">
                  <c:v>31.5</c:v>
                </c:pt>
                <c:pt idx="2">
                  <c:v>11.6</c:v>
                </c:pt>
                <c:pt idx="3">
                  <c:v>2.1</c:v>
                </c:pt>
                <c:pt idx="4">
                  <c:v>0.70000000000000062</c:v>
                </c:pt>
                <c:pt idx="5">
                  <c:v>20.2</c:v>
                </c:pt>
                <c:pt idx="6">
                  <c:v>10.3</c:v>
                </c:pt>
                <c:pt idx="7">
                  <c:v>2.1</c:v>
                </c:pt>
                <c:pt idx="8">
                  <c:v>0.30000000000000032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852928"/>
        <c:axId val="181853320"/>
      </c:lineChart>
      <c:catAx>
        <c:axId val="18185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1853320"/>
        <c:crosses val="autoZero"/>
        <c:auto val="1"/>
        <c:lblAlgn val="ctr"/>
        <c:lblOffset val="100"/>
        <c:noMultiLvlLbl val="0"/>
      </c:catAx>
      <c:valAx>
        <c:axId val="181853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185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447915629235333"/>
          <c:y val="0.90637467738316635"/>
          <c:w val="0.53177041286288085"/>
          <c:h val="9.3625322616835302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'WG child'!$D$258</c:f>
              <c:strCache>
                <c:ptCount val="1"/>
                <c:pt idx="0">
                  <c:v>Some difficulty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child'!$A$259:$C$272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child'!$D$259:$D$272</c:f>
              <c:numCache>
                <c:formatCode>General</c:formatCode>
                <c:ptCount val="14"/>
                <c:pt idx="0">
                  <c:v>5.8</c:v>
                </c:pt>
                <c:pt idx="1">
                  <c:v>7.6</c:v>
                </c:pt>
                <c:pt idx="2">
                  <c:v>5.4</c:v>
                </c:pt>
                <c:pt idx="3">
                  <c:v>5</c:v>
                </c:pt>
                <c:pt idx="4">
                  <c:v>4.8</c:v>
                </c:pt>
                <c:pt idx="5">
                  <c:v>20.8</c:v>
                </c:pt>
                <c:pt idx="6">
                  <c:v>28.8</c:v>
                </c:pt>
                <c:pt idx="7">
                  <c:v>5.9</c:v>
                </c:pt>
                <c:pt idx="8">
                  <c:v>23.2</c:v>
                </c:pt>
                <c:pt idx="9">
                  <c:v>4</c:v>
                </c:pt>
                <c:pt idx="10">
                  <c:v>20</c:v>
                </c:pt>
                <c:pt idx="11">
                  <c:v>18.8</c:v>
                </c:pt>
                <c:pt idx="12">
                  <c:v>22.6</c:v>
                </c:pt>
                <c:pt idx="13">
                  <c:v>4.4000000000000004</c:v>
                </c:pt>
              </c:numCache>
            </c:numRef>
          </c:val>
        </c:ser>
        <c:ser>
          <c:idx val="1"/>
          <c:order val="1"/>
          <c:tx>
            <c:strRef>
              <c:f>'WG child'!$E$258</c:f>
              <c:strCache>
                <c:ptCount val="1"/>
                <c:pt idx="0">
                  <c:v>A lot of difficulty/can not do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child'!$A$259:$C$272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child'!$E$259:$E$272</c:f>
              <c:numCache>
                <c:formatCode>General</c:formatCode>
                <c:ptCount val="14"/>
                <c:pt idx="0">
                  <c:v>0.4</c:v>
                </c:pt>
                <c:pt idx="1">
                  <c:v>0.4</c:v>
                </c:pt>
                <c:pt idx="2">
                  <c:v>0.8</c:v>
                </c:pt>
                <c:pt idx="3">
                  <c:v>0.4</c:v>
                </c:pt>
                <c:pt idx="4">
                  <c:v>0.4</c:v>
                </c:pt>
                <c:pt idx="5">
                  <c:v>0.60000000000000064</c:v>
                </c:pt>
                <c:pt idx="6">
                  <c:v>1.1000000000000001</c:v>
                </c:pt>
                <c:pt idx="7">
                  <c:v>0.30000000000000032</c:v>
                </c:pt>
                <c:pt idx="8">
                  <c:v>3.2</c:v>
                </c:pt>
                <c:pt idx="9">
                  <c:v>0.60000000000000064</c:v>
                </c:pt>
                <c:pt idx="10">
                  <c:v>3.4</c:v>
                </c:pt>
                <c:pt idx="11">
                  <c:v>1.6</c:v>
                </c:pt>
                <c:pt idx="12">
                  <c:v>2</c:v>
                </c:pt>
                <c:pt idx="13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81854496"/>
        <c:axId val="181260088"/>
      </c:barChart>
      <c:catAx>
        <c:axId val="181854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60088"/>
        <c:crosses val="autoZero"/>
        <c:auto val="1"/>
        <c:lblAlgn val="ctr"/>
        <c:lblOffset val="100"/>
        <c:noMultiLvlLbl val="0"/>
      </c:catAx>
      <c:valAx>
        <c:axId val="181260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8185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020473118004356"/>
          <c:y val="0.90502654543792949"/>
          <c:w val="0.47959042335689067"/>
          <c:h val="5.31952300452324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0.75927</cdr:x>
      <cdr:y>0.76031</cdr:y>
    </cdr:from>
    <cdr:to>
      <cdr:x>0.9797</cdr:x>
      <cdr:y>0.87781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43734" y="4160216"/>
          <a:ext cx="1928826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800" b="1" dirty="0" smtClean="0"/>
            <a:t>Cameroon</a:t>
          </a:r>
          <a:endParaRPr lang="en-GB" sz="2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6C034-F702-4333-8C22-575F60756F98}" type="datetimeFigureOut">
              <a:rPr lang="en-GB" smtClean="0"/>
              <a:pPr/>
              <a:t>12/01/2016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2B949-0231-419A-BFB4-5DA06E7A90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117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E8D7B-792A-433D-A18D-2B3F3B8B38B5}" type="datetimeFigureOut">
              <a:rPr lang="en-US" smtClean="0"/>
              <a:pPr/>
              <a:t>1/12/2016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C1411-646A-45A6-96F8-762FABF742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8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017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017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017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017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017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017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017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068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713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271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271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E7559-423C-4850-B545-0C667162EA1D}" type="slidenum">
              <a:rPr lang="en-AU" smtClean="0">
                <a:solidFill>
                  <a:prstClr val="black"/>
                </a:solidFill>
              </a:rPr>
              <a:pPr/>
              <a:t>25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50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9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783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9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9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9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49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067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249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74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645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01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CED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420100" cy="1470025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420100" cy="1587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0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426200"/>
            <a:ext cx="9156700" cy="444500"/>
          </a:xfrm>
          <a:prstGeom prst="rect">
            <a:avLst/>
          </a:prstGeom>
          <a:solidFill>
            <a:srgbClr val="0047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342900" y="6451600"/>
            <a:ext cx="32639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solidFill>
                  <a:schemeClr val="bg1"/>
                </a:solidFill>
                <a:latin typeface="Arial Black"/>
                <a:cs typeface="Arial Black"/>
              </a:rPr>
              <a:t>Improving health </a:t>
            </a:r>
            <a:r>
              <a:rPr lang="en-GB" sz="1500" dirty="0" smtClean="0">
                <a:solidFill>
                  <a:schemeClr val="bg1"/>
                </a:solidFill>
                <a:latin typeface="Arial Black"/>
                <a:cs typeface="Arial Black"/>
              </a:rPr>
              <a:t>worldwide</a:t>
            </a:r>
            <a:endParaRPr lang="en-GB" sz="15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3606800" y="6451600"/>
            <a:ext cx="2019300" cy="203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 smtClean="0">
                <a:solidFill>
                  <a:srgbClr val="FFFFFF"/>
                </a:solidFill>
                <a:latin typeface="Arial Black"/>
                <a:cs typeface="Arial Black"/>
              </a:rPr>
              <a:t>www.lshtm.ac.uk </a:t>
            </a:r>
            <a:endParaRPr lang="en-GB" sz="15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626100" y="6426200"/>
            <a:ext cx="33187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 Black" pitchFamily="34" charset="0"/>
              </a:rPr>
              <a:t>disabilitycentre.lshtm.ac.uk</a:t>
            </a:r>
            <a:endParaRPr lang="en-GB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84" y="257174"/>
            <a:ext cx="2078041" cy="78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7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52599"/>
            <a:ext cx="5486400" cy="297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2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420100" cy="1470025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420100" cy="1587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0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426200"/>
            <a:ext cx="9156700" cy="444500"/>
          </a:xfrm>
          <a:prstGeom prst="rect">
            <a:avLst/>
          </a:prstGeom>
          <a:solidFill>
            <a:srgbClr val="0047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342900" y="6451600"/>
            <a:ext cx="32639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solidFill>
                  <a:schemeClr val="bg1"/>
                </a:solidFill>
                <a:latin typeface="Arial Black"/>
                <a:cs typeface="Arial Black"/>
              </a:rPr>
              <a:t>Improving health </a:t>
            </a:r>
            <a:r>
              <a:rPr lang="en-GB" sz="1500" dirty="0" smtClean="0">
                <a:solidFill>
                  <a:schemeClr val="bg1"/>
                </a:solidFill>
                <a:latin typeface="Arial Black"/>
                <a:cs typeface="Arial Black"/>
              </a:rPr>
              <a:t>worldwide</a:t>
            </a:r>
            <a:endParaRPr lang="en-GB" sz="15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3606800" y="6451600"/>
            <a:ext cx="2019300" cy="203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 smtClean="0">
                <a:solidFill>
                  <a:srgbClr val="FFFFFF"/>
                </a:solidFill>
                <a:latin typeface="Arial Black"/>
                <a:cs typeface="Arial Black"/>
              </a:rPr>
              <a:t>www.lshtm.ac.uk </a:t>
            </a:r>
            <a:endParaRPr lang="en-GB" sz="15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626100" y="6426200"/>
            <a:ext cx="33187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 Black" pitchFamily="34" charset="0"/>
              </a:rPr>
              <a:t>disabilitycentre.lshtm.ac.uk</a:t>
            </a:r>
            <a:endParaRPr lang="en-GB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84" y="257174"/>
            <a:ext cx="2078041" cy="78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7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1570038"/>
            <a:ext cx="8369300" cy="103346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2717800"/>
            <a:ext cx="8369300" cy="3200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000000"/>
                </a:solidFill>
                <a:latin typeface="+mj-lt"/>
              </a:defRPr>
            </a:lvl1pPr>
            <a:lvl2pPr>
              <a:defRPr sz="18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2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783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781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21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2794001"/>
            <a:ext cx="4038600" cy="32385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94001"/>
            <a:ext cx="4038600" cy="32385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1570038"/>
            <a:ext cx="8369300" cy="103346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8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18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1575"/>
            <a:ext cx="4040188" cy="33242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18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1575"/>
            <a:ext cx="4041775" cy="33242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7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1570038"/>
            <a:ext cx="8369300" cy="103346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8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46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36" y="1866915"/>
            <a:ext cx="3072777" cy="723883"/>
          </a:xfrm>
        </p:spPr>
        <p:txBody>
          <a:bodyPr anchor="b"/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513" y="1866916"/>
            <a:ext cx="5221287" cy="37465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736" y="2590799"/>
            <a:ext cx="3072777" cy="30226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72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slide backgrounds_v6-7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7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500" y="1671638"/>
            <a:ext cx="8432800" cy="842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3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792" y="972237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Field-testing an earlier draft of the WG/UNICEF Question Set in Cameroon, India and Fiji</a:t>
            </a:r>
            <a:endParaRPr lang="en-GB" sz="2400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72074"/>
            <a:ext cx="9144000" cy="1468206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ambria" pitchFamily="18" charset="0"/>
              </a:rPr>
              <a:t>Islay </a:t>
            </a:r>
            <a:r>
              <a:rPr lang="en-GB" sz="2800" dirty="0" err="1" smtClean="0">
                <a:solidFill>
                  <a:schemeClr val="tx1"/>
                </a:solidFill>
                <a:latin typeface="Cambria" pitchFamily="18" charset="0"/>
              </a:rPr>
              <a:t>Mactaggart</a:t>
            </a:r>
            <a:endParaRPr lang="en-GB" sz="2800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r>
              <a:rPr lang="en-GB" sz="2000" dirty="0" smtClean="0">
                <a:solidFill>
                  <a:schemeClr val="tx1"/>
                </a:solidFill>
                <a:latin typeface="Cambria" pitchFamily="18" charset="0"/>
              </a:rPr>
              <a:t>Research Fellow in Disability</a:t>
            </a:r>
            <a:endParaRPr lang="en-GB" sz="2000" dirty="0"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r>
              <a:rPr lang="en-GB" sz="2000" dirty="0" smtClean="0">
                <a:solidFill>
                  <a:schemeClr val="tx1"/>
                </a:solidFill>
                <a:latin typeface="Cambria" pitchFamily="18" charset="0"/>
              </a:rPr>
              <a:t>International Centre for Evidence  in Disability, LSHTM</a:t>
            </a:r>
          </a:p>
          <a:p>
            <a:endParaRPr lang="en-GB" sz="20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57697" name="Picture 1" descr="Image of teacher with children in a classroom in Camer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76872"/>
            <a:ext cx="3412580" cy="255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ontent Placeholder 6" descr="Image of group of people in Cameroon sitting and waiting to be interviewed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4499992" y="2852936"/>
            <a:ext cx="3096344" cy="2322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0" y="1142984"/>
          <a:ext cx="9144000" cy="530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-99392"/>
            <a:ext cx="8420100" cy="1470025"/>
          </a:xfrm>
        </p:spPr>
        <p:txBody>
          <a:bodyPr/>
          <a:lstStyle/>
          <a:p>
            <a:r>
              <a:rPr lang="en-GB" sz="2800" kern="1200" baseline="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j-ea"/>
                <a:cs typeface="Arial Black" panose="020B0A04020102020204" pitchFamily="34" charset="0"/>
              </a:rPr>
              <a:t>2. Findings - Overall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0" y="1142984"/>
          <a:ext cx="9144000" cy="530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0"/>
            <a:ext cx="8420100" cy="1470025"/>
          </a:xfrm>
        </p:spPr>
        <p:txBody>
          <a:bodyPr/>
          <a:lstStyle/>
          <a:p>
            <a:r>
              <a:rPr lang="en-GB" sz="2800" kern="1200" baseline="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j-ea"/>
                <a:cs typeface="Arial Black" panose="020B0A04020102020204" pitchFamily="34" charset="0"/>
              </a:rPr>
              <a:t>2. Findings - Overall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0" y="1142984"/>
          <a:ext cx="9144000" cy="530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50" y="-32112"/>
            <a:ext cx="8420100" cy="1470025"/>
          </a:xfrm>
        </p:spPr>
        <p:txBody>
          <a:bodyPr/>
          <a:lstStyle/>
          <a:p>
            <a:r>
              <a:rPr lang="en-GB" sz="2800" kern="1200" baseline="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j-ea"/>
                <a:cs typeface="Arial Black" panose="020B0A04020102020204" pitchFamily="34" charset="0"/>
              </a:rPr>
              <a:t>2. Findings - Overall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285720" y="1357298"/>
          <a:ext cx="864399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744" y="-103311"/>
            <a:ext cx="8420100" cy="1470025"/>
          </a:xfrm>
        </p:spPr>
        <p:txBody>
          <a:bodyPr/>
          <a:lstStyle/>
          <a:p>
            <a:r>
              <a:rPr lang="en-GB" sz="2800" kern="1200" baseline="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j-ea"/>
                <a:cs typeface="Arial Black" panose="020B0A04020102020204" pitchFamily="34" charset="0"/>
              </a:rPr>
              <a:t>2. Findings – by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285720" y="1357298"/>
          <a:ext cx="864399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332656"/>
            <a:ext cx="8369300" cy="1033462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2. Findings – by age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716" y="1213282"/>
            <a:ext cx="7541716" cy="1351622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lvl="0" indent="0" defTabSz="914400"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</a:rPr>
              <a:t> No difference by sex (not shown)</a:t>
            </a:r>
          </a:p>
          <a:p>
            <a:pPr marL="0" lvl="0" indent="0" defTabSz="914400"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</a:rPr>
              <a:t> Age 2-4 more likely to have no difficulty in any domain and less likely to have “some difficulty” in one or more basic or complex domain</a:t>
            </a:r>
          </a:p>
          <a:p>
            <a:pPr marL="0" lvl="0" indent="0" defTabSz="914400"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</a:rPr>
              <a:t> No difference at a lot or cant do threshold by </a:t>
            </a:r>
            <a:r>
              <a:rPr lang="en-GB" sz="1800" dirty="0" smtClean="0">
                <a:solidFill>
                  <a:prstClr val="black"/>
                </a:solidFill>
              </a:rPr>
              <a:t>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14282" y="1357298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50" y="188640"/>
            <a:ext cx="8420100" cy="1470025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2. Findings – by age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7426861"/>
              </p:ext>
            </p:extLst>
          </p:nvPr>
        </p:nvGraphicFramePr>
        <p:xfrm>
          <a:off x="179512" y="1412776"/>
          <a:ext cx="8715436" cy="550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404664"/>
            <a:ext cx="8369300" cy="1033462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2. Findings – by age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67744" y="1484784"/>
            <a:ext cx="5280647" cy="490366"/>
          </a:xfrm>
          <a:solidFill>
            <a:sysClr val="window" lastClr="FFFFFF">
              <a:lumMod val="85000"/>
            </a:sysClr>
          </a:solidFill>
          <a:ln>
            <a:solidFill>
              <a:srgbClr val="4F81BD"/>
            </a:solidFill>
          </a:ln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GB" sz="1800" kern="0" dirty="0">
                <a:solidFill>
                  <a:sysClr val="windowText" lastClr="000000"/>
                </a:solidFill>
              </a:rPr>
              <a:t>As in Cameroon but less differences across age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66940639"/>
              </p:ext>
            </p:extLst>
          </p:nvPr>
        </p:nvGraphicFramePr>
        <p:xfrm>
          <a:off x="214282" y="1197610"/>
          <a:ext cx="8750206" cy="54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962" y="116632"/>
            <a:ext cx="8420100" cy="1470025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2. Findings – by </a:t>
            </a:r>
            <a:r>
              <a:rPr lang="en-US" sz="2800" kern="120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domain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175861412"/>
              </p:ext>
            </p:extLst>
          </p:nvPr>
        </p:nvGraphicFramePr>
        <p:xfrm>
          <a:off x="214282" y="1142984"/>
          <a:ext cx="8640960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7215174" y="5429264"/>
            <a:ext cx="1928826" cy="6429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/>
              <a:t>India</a:t>
            </a:r>
            <a:endParaRPr lang="en-GB" sz="28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712" y="116632"/>
            <a:ext cx="8420100" cy="1470025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baseline="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j-ea"/>
                <a:cs typeface="Arial Black" panose="020B0A04020102020204" pitchFamily="34" charset="0"/>
              </a:rPr>
              <a:t>2. Findings – by </a:t>
            </a:r>
            <a:r>
              <a:rPr lang="en-US" sz="2800" kern="1200" baseline="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j-ea"/>
                <a:cs typeface="Arial Black" panose="020B0A04020102020204" pitchFamily="34" charset="0"/>
              </a:rPr>
              <a:t>domain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1472" y="1428736"/>
          <a:ext cx="8143931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461"/>
                <a:gridCol w="772782"/>
                <a:gridCol w="653892"/>
                <a:gridCol w="713337"/>
                <a:gridCol w="713337"/>
                <a:gridCol w="1010561"/>
                <a:gridCol w="1010561"/>
              </a:tblGrid>
              <a:tr h="597780">
                <a:tc gridSpan="7"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Cameroon</a:t>
                      </a: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Basic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Domain endorsement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</a:rPr>
                        <a:t> (some) by age (% age group)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Domain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2-4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5-8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9-12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13-17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P value (chi</a:t>
                      </a:r>
                      <a:r>
                        <a:rPr lang="en-GB" sz="2000" b="1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6333">
                <a:tc gridSpan="6">
                  <a:txBody>
                    <a:bodyPr/>
                    <a:lstStyle/>
                    <a:p>
                      <a:r>
                        <a:rPr lang="en-GB" sz="2000" b="1" i="1" dirty="0" smtClean="0"/>
                        <a:t>Increasing</a:t>
                      </a:r>
                      <a:r>
                        <a:rPr lang="en-GB" sz="2000" b="1" i="1" baseline="0" dirty="0" smtClean="0"/>
                        <a:t> with age:</a:t>
                      </a:r>
                      <a:endParaRPr lang="en-GB" sz="2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33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Seeing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1.6 </a:t>
                      </a:r>
                      <a:endParaRPr lang="en-GB" sz="2000" dirty="0"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3.4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7.4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11.0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5.8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&lt;0.001</a:t>
                      </a:r>
                      <a:endParaRPr lang="en-GB" sz="20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Hearing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1.9 </a:t>
                      </a:r>
                      <a:endParaRPr lang="en-GB" sz="2000" dirty="0"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5.5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10.0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12.8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7.6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&lt;0.001</a:t>
                      </a:r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Remembering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-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22.1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31.3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34.7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28.8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&lt;0.001</a:t>
                      </a:r>
                      <a:endParaRPr lang="en-GB" sz="2000" dirty="0"/>
                    </a:p>
                  </a:txBody>
                  <a:tcPr/>
                </a:tc>
              </a:tr>
              <a:tr h="346333">
                <a:tc gridSpan="6">
                  <a:txBody>
                    <a:bodyPr/>
                    <a:lstStyle/>
                    <a:p>
                      <a:r>
                        <a:rPr lang="en-GB" sz="2000" b="1" i="1" dirty="0" smtClean="0"/>
                        <a:t>Decreasing with</a:t>
                      </a:r>
                      <a:r>
                        <a:rPr lang="en-GB" sz="2000" b="1" i="1" baseline="0" dirty="0" smtClean="0"/>
                        <a:t> age:</a:t>
                      </a:r>
                      <a:endParaRPr lang="en-GB" sz="2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33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Being Understood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8.2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4.3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3.8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3.6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4.8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&lt;0.01</a:t>
                      </a:r>
                      <a:endParaRPr lang="en-GB" sz="20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Self-Care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-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11.8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3.6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5.9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&lt;0.001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8" y="332656"/>
            <a:ext cx="8369300" cy="1033462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baseline="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j-ea"/>
                <a:cs typeface="Arial Black" panose="020B0A04020102020204" pitchFamily="34" charset="0"/>
              </a:rPr>
              <a:t>2. Findings – by </a:t>
            </a:r>
            <a:r>
              <a:rPr lang="en-US" sz="2800" kern="1200" baseline="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j-ea"/>
                <a:cs typeface="Arial Black" panose="020B0A04020102020204" pitchFamily="34" charset="0"/>
              </a:rPr>
              <a:t>domain x age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89" y="5877272"/>
            <a:ext cx="8369300" cy="495176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GB" sz="1800" b="1" dirty="0">
                <a:solidFill>
                  <a:prstClr val="black"/>
                </a:solidFill>
              </a:rPr>
              <a:t>No significant association with age for:  walking, learning, understanding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of woman completing questionnaire in In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910" y="1928802"/>
            <a:ext cx="3136431" cy="4181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69300" cy="1033462"/>
          </a:xfrm>
        </p:spPr>
        <p:txBody>
          <a:bodyPr/>
          <a:lstStyle/>
          <a:p>
            <a:pPr rtl="0" eaLnBrk="1" latinLnBrk="0" hangingPunct="1"/>
            <a:r>
              <a:rPr lang="en-GB" sz="2800" kern="120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1. Building Evidence Study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941770"/>
            <a:ext cx="4326508" cy="3503454"/>
          </a:xfrm>
        </p:spPr>
        <p:txBody>
          <a:bodyPr>
            <a:normAutofit fontScale="92500"/>
          </a:bodyPr>
          <a:lstStyle/>
          <a:p>
            <a:pPr marL="430213" lvl="2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7313" algn="l"/>
                <a:tab pos="990600" algn="l"/>
                <a:tab pos="6300788" algn="l"/>
              </a:tabLst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AIM:</a:t>
            </a:r>
          </a:p>
          <a:p>
            <a:pPr marL="430213" lvl="2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7313" algn="l"/>
                <a:tab pos="990600" algn="l"/>
                <a:tab pos="6300788" algn="l"/>
              </a:tabLst>
            </a:pPr>
            <a:endParaRPr lang="en-GB" sz="2400" dirty="0">
              <a:solidFill>
                <a:prstClr val="black"/>
              </a:solidFill>
              <a:latin typeface="Cambria" pitchFamily="18" charset="0"/>
              <a:ea typeface="Calibri" pitchFamily="34" charset="0"/>
              <a:cs typeface="Calibri" pitchFamily="34" charset="0"/>
            </a:endParaRPr>
          </a:p>
          <a:p>
            <a:pPr marL="457200" lvl="0" indent="-457200" defTabSz="914400">
              <a:spcBef>
                <a:spcPts val="0"/>
              </a:spcBef>
              <a:buNone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	To develop a comprehensive population-based survey methodology that is compatible with the ICF, and to explore the inter-relationship between the </a:t>
            </a:r>
            <a:r>
              <a:rPr lang="en-GB" sz="2400" i="1" dirty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impairment </a:t>
            </a:r>
            <a:r>
              <a:rPr lang="en-GB" sz="2400" dirty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and </a:t>
            </a:r>
            <a:r>
              <a:rPr lang="en-GB" sz="2400" i="1" dirty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activity limitation </a:t>
            </a:r>
            <a:r>
              <a:rPr lang="en-GB" sz="2400" dirty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components of this framework</a:t>
            </a:r>
            <a:endParaRPr lang="en-GB" sz="2400" dirty="0">
              <a:solidFill>
                <a:prstClr val="black"/>
              </a:solidFill>
              <a:latin typeface="Cambria" pitchFamily="18" charset="0"/>
              <a:ea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8597" y="1571612"/>
          <a:ext cx="8143931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461"/>
                <a:gridCol w="772782"/>
                <a:gridCol w="653892"/>
                <a:gridCol w="713337"/>
                <a:gridCol w="713337"/>
                <a:gridCol w="1010561"/>
                <a:gridCol w="1010561"/>
              </a:tblGrid>
              <a:tr h="597780">
                <a:tc gridSpan="7"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Cameroon</a:t>
                      </a: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Complex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Domain endorsement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</a:rPr>
                        <a:t> (some) by age (% age group)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Domain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2-4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5-8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9-12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13-17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P value (chi</a:t>
                      </a:r>
                      <a:r>
                        <a:rPr lang="en-GB" sz="2000" b="1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6333">
                <a:tc gridSpan="6">
                  <a:txBody>
                    <a:bodyPr/>
                    <a:lstStyle/>
                    <a:p>
                      <a:r>
                        <a:rPr lang="en-GB" sz="2000" b="1" i="1" dirty="0" smtClean="0"/>
                        <a:t>Increasing</a:t>
                      </a:r>
                      <a:r>
                        <a:rPr lang="en-GB" sz="2000" b="1" i="1" baseline="0" dirty="0" smtClean="0"/>
                        <a:t> with age:</a:t>
                      </a:r>
                      <a:endParaRPr lang="en-GB" sz="2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33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Worry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en-GB" sz="2000" dirty="0" smtClean="0">
                          <a:latin typeface="Calibri"/>
                          <a:ea typeface="Calibri"/>
                          <a:cs typeface="Arial Unicode MS"/>
                        </a:rPr>
                        <a:t>-</a:t>
                      </a:r>
                      <a:endParaRPr lang="en-GB" sz="2000" dirty="0"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16.6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19.0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25.8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20.0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&lt;0.01</a:t>
                      </a:r>
                      <a:endParaRPr lang="en-GB" sz="2000" dirty="0"/>
                    </a:p>
                  </a:txBody>
                  <a:tcPr/>
                </a:tc>
              </a:tr>
              <a:tr h="346333">
                <a:tc gridSpan="6">
                  <a:txBody>
                    <a:bodyPr/>
                    <a:lstStyle/>
                    <a:p>
                      <a:r>
                        <a:rPr lang="en-GB" sz="2000" b="1" i="1" dirty="0" smtClean="0"/>
                        <a:t>Decreasing with</a:t>
                      </a:r>
                      <a:r>
                        <a:rPr lang="en-GB" sz="2000" b="1" i="1" baseline="0" dirty="0" smtClean="0"/>
                        <a:t> age:</a:t>
                      </a:r>
                      <a:endParaRPr lang="en-GB" sz="2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33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Completing</a:t>
                      </a:r>
                      <a:r>
                        <a:rPr lang="en-GB" sz="2000" baseline="0" dirty="0" smtClean="0"/>
                        <a:t> a task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-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26.0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16.1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12.5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18.8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&lt;0.001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332656"/>
            <a:ext cx="8369300" cy="1033462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baseline="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j-ea"/>
                <a:cs typeface="Arial Black" panose="020B0A04020102020204" pitchFamily="34" charset="0"/>
              </a:rPr>
              <a:t>2. Findings – by </a:t>
            </a:r>
            <a:r>
              <a:rPr lang="en-US" sz="2800" kern="1200" baseline="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j-ea"/>
                <a:cs typeface="Arial Black" panose="020B0A04020102020204" pitchFamily="34" charset="0"/>
              </a:rPr>
              <a:t>domain x age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79" y="4764146"/>
            <a:ext cx="8369300" cy="616991"/>
          </a:xfrm>
        </p:spPr>
        <p:txBody>
          <a:bodyPr>
            <a:normAutofit lnSpcReduction="10000"/>
          </a:bodyPr>
          <a:lstStyle/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GB" sz="1800" b="1" dirty="0">
                <a:solidFill>
                  <a:prstClr val="black"/>
                </a:solidFill>
              </a:rPr>
              <a:t>No significant association with age for: Controlling behaviour, playing, accepting change and getting along with other children.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8597" y="1415428"/>
          <a:ext cx="8143931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461"/>
                <a:gridCol w="772782"/>
                <a:gridCol w="653892"/>
                <a:gridCol w="713337"/>
                <a:gridCol w="713337"/>
                <a:gridCol w="1010561"/>
                <a:gridCol w="1010561"/>
              </a:tblGrid>
              <a:tr h="597780">
                <a:tc gridSpan="7"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India</a:t>
                      </a: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Basic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Domain endorsement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</a:rPr>
                        <a:t> (some) by age (% age group)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Domain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2-4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5-8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9-12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13-17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P value (chi</a:t>
                      </a:r>
                      <a:r>
                        <a:rPr lang="en-GB" sz="2000" b="1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6333">
                <a:tc gridSpan="6">
                  <a:txBody>
                    <a:bodyPr/>
                    <a:lstStyle/>
                    <a:p>
                      <a:r>
                        <a:rPr lang="en-GB" sz="2000" b="1" i="1" dirty="0" smtClean="0"/>
                        <a:t>Increasing</a:t>
                      </a:r>
                      <a:r>
                        <a:rPr lang="en-GB" sz="2000" b="1" i="1" baseline="0" dirty="0" smtClean="0"/>
                        <a:t> with age:</a:t>
                      </a:r>
                      <a:endParaRPr lang="en-GB" sz="2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33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Seeing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en-GB" sz="2000" dirty="0" smtClean="0">
                          <a:latin typeface="Calibri"/>
                          <a:ea typeface="Calibri"/>
                          <a:cs typeface="Arial Unicode MS"/>
                        </a:rPr>
                        <a:t>1.3</a:t>
                      </a:r>
                      <a:endParaRPr lang="en-GB" sz="2000" dirty="0"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5.5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8.6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4.2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&lt;0.001</a:t>
                      </a:r>
                      <a:endParaRPr lang="en-GB" sz="2000" dirty="0"/>
                    </a:p>
                  </a:txBody>
                  <a:tcPr/>
                </a:tc>
              </a:tr>
              <a:tr h="346333">
                <a:tc gridSpan="6">
                  <a:txBody>
                    <a:bodyPr/>
                    <a:lstStyle/>
                    <a:p>
                      <a:r>
                        <a:rPr lang="en-GB" sz="2000" b="1" i="1" dirty="0" smtClean="0"/>
                        <a:t>Decreasing with</a:t>
                      </a:r>
                      <a:r>
                        <a:rPr lang="en-GB" sz="2000" b="1" i="1" baseline="0" dirty="0" smtClean="0"/>
                        <a:t> age:</a:t>
                      </a:r>
                      <a:endParaRPr lang="en-GB" sz="2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33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Being Understood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9.9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7.6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5.9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5.1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6.0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&lt;0.05</a:t>
                      </a:r>
                      <a:endParaRPr lang="en-GB" sz="2000" dirty="0"/>
                    </a:p>
                  </a:txBody>
                  <a:tcPr/>
                </a:tc>
              </a:tr>
              <a:tr h="24005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Learning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16.7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11.2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8.4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9.9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11.4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&lt;0.05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369300" cy="1033462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baseline="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j-ea"/>
                <a:cs typeface="Arial Black" panose="020B0A04020102020204" pitchFamily="34" charset="0"/>
              </a:rPr>
              <a:t>2. Findings – by </a:t>
            </a:r>
            <a:r>
              <a:rPr lang="en-US" sz="2800" kern="1200" baseline="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j-ea"/>
                <a:cs typeface="Arial Black" panose="020B0A04020102020204" pitchFamily="34" charset="0"/>
              </a:rPr>
              <a:t>domain x age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15" y="5013176"/>
            <a:ext cx="8369300" cy="720080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GB" sz="1800" b="1" dirty="0">
                <a:solidFill>
                  <a:prstClr val="black"/>
                </a:solidFill>
              </a:rPr>
              <a:t>No significant association with age for: hearing, remembering, walking, self care, understanding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8597" y="1415428"/>
          <a:ext cx="8143931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461"/>
                <a:gridCol w="772782"/>
                <a:gridCol w="653892"/>
                <a:gridCol w="713337"/>
                <a:gridCol w="713337"/>
                <a:gridCol w="1010561"/>
                <a:gridCol w="1010561"/>
              </a:tblGrid>
              <a:tr h="597780">
                <a:tc gridSpan="7"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India</a:t>
                      </a: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Basic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Domain endorsement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</a:rPr>
                        <a:t> (some) by age (% age group)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Domain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2-4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5-8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9-12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13-17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P value (chi</a:t>
                      </a:r>
                      <a:r>
                        <a:rPr lang="en-GB" sz="2000" b="1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6333">
                <a:tc gridSpan="6">
                  <a:txBody>
                    <a:bodyPr/>
                    <a:lstStyle/>
                    <a:p>
                      <a:r>
                        <a:rPr lang="en-GB" sz="2000" b="1" i="1" dirty="0" smtClean="0"/>
                        <a:t>Increasing</a:t>
                      </a:r>
                      <a:r>
                        <a:rPr lang="en-GB" sz="2000" b="1" i="1" baseline="0" dirty="0" smtClean="0"/>
                        <a:t> with age:</a:t>
                      </a:r>
                      <a:endParaRPr lang="en-GB" sz="2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33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Seeing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en-GB" sz="2000" dirty="0" smtClean="0">
                          <a:latin typeface="Calibri"/>
                          <a:ea typeface="Calibri"/>
                          <a:cs typeface="Arial Unicode MS"/>
                        </a:rPr>
                        <a:t>1.3</a:t>
                      </a:r>
                      <a:endParaRPr lang="en-GB" sz="2000" dirty="0"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5.5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8.6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4.2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&lt;0.001</a:t>
                      </a:r>
                      <a:endParaRPr lang="en-GB" sz="2000" dirty="0"/>
                    </a:p>
                  </a:txBody>
                  <a:tcPr/>
                </a:tc>
              </a:tr>
              <a:tr h="346333">
                <a:tc gridSpan="6">
                  <a:txBody>
                    <a:bodyPr/>
                    <a:lstStyle/>
                    <a:p>
                      <a:r>
                        <a:rPr lang="en-GB" sz="2000" b="1" i="1" dirty="0" smtClean="0"/>
                        <a:t>Decreasing with</a:t>
                      </a:r>
                      <a:r>
                        <a:rPr lang="en-GB" sz="2000" b="1" i="1" baseline="0" dirty="0" smtClean="0"/>
                        <a:t> age:</a:t>
                      </a:r>
                      <a:endParaRPr lang="en-GB" sz="2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33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Being Understood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9.9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7.6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5.9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5.1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6.0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&lt;0.05</a:t>
                      </a:r>
                      <a:endParaRPr lang="en-GB" sz="2000" dirty="0"/>
                    </a:p>
                  </a:txBody>
                  <a:tcPr/>
                </a:tc>
              </a:tr>
              <a:tr h="24005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Learning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16.7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11.2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8.4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9.9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11.4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&lt;0.05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369300" cy="1033462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baseline="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j-ea"/>
                <a:cs typeface="Arial Black" panose="020B0A04020102020204" pitchFamily="34" charset="0"/>
              </a:rPr>
              <a:t>2. Findings – by </a:t>
            </a:r>
            <a:r>
              <a:rPr lang="en-US" sz="2800" kern="1200" baseline="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j-ea"/>
                <a:cs typeface="Arial Black" panose="020B0A04020102020204" pitchFamily="34" charset="0"/>
              </a:rPr>
              <a:t>domain x age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013176"/>
            <a:ext cx="8369300" cy="517856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GB" sz="1800" b="1" dirty="0">
                <a:solidFill>
                  <a:prstClr val="black"/>
                </a:solidFill>
              </a:rPr>
              <a:t>No significant association with age for </a:t>
            </a:r>
            <a:r>
              <a:rPr lang="en-GB" sz="1800" b="1" u="sng" dirty="0">
                <a:solidFill>
                  <a:prstClr val="black"/>
                </a:solidFill>
              </a:rPr>
              <a:t>any</a:t>
            </a:r>
            <a:r>
              <a:rPr lang="en-GB" sz="1800" b="1" dirty="0">
                <a:solidFill>
                  <a:prstClr val="black"/>
                </a:solidFill>
              </a:rPr>
              <a:t> complex domains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7500" y="260648"/>
            <a:ext cx="8369300" cy="1033462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3. Evidence Study - Discussion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5148" y="1584176"/>
            <a:ext cx="8369300" cy="4653136"/>
          </a:xfrm>
        </p:spPr>
        <p:txBody>
          <a:bodyPr>
            <a:normAutofit lnSpcReduction="10000"/>
          </a:bodyPr>
          <a:lstStyle/>
          <a:p>
            <a:pPr marL="1028700" lvl="1" indent="-5715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mbria" panose="02040503050406030204" pitchFamily="18" charset="0"/>
              </a:rPr>
              <a:t>63.9% of children in Cameroon and 34.9% of children in India endorsed at least one domain with at least “some difficulty”</a:t>
            </a:r>
          </a:p>
          <a:p>
            <a:pPr marL="1028700" lvl="1" indent="-571500" defTabSz="914400">
              <a:spcBef>
                <a:spcPts val="0"/>
              </a:spcBef>
              <a:buNone/>
            </a:pPr>
            <a:r>
              <a:rPr lang="en-GB" sz="2400" dirty="0">
                <a:solidFill>
                  <a:prstClr val="black"/>
                </a:solidFill>
                <a:latin typeface="Cambria" panose="02040503050406030204" pitchFamily="18" charset="0"/>
                <a:sym typeface="Wingdings" pitchFamily="2" charset="2"/>
              </a:rPr>
              <a:t>		 May reflect translation issues (Pidgin)</a:t>
            </a:r>
          </a:p>
          <a:p>
            <a:pPr marL="1028700" lvl="1" indent="-571500" defTabSz="914400">
              <a:spcBef>
                <a:spcPts val="0"/>
              </a:spcBef>
              <a:buNone/>
            </a:pPr>
            <a:r>
              <a:rPr lang="en-GB" sz="2400" dirty="0">
                <a:solidFill>
                  <a:prstClr val="black"/>
                </a:solidFill>
                <a:latin typeface="Cambria" panose="02040503050406030204" pitchFamily="18" charset="0"/>
                <a:sym typeface="Wingdings" pitchFamily="2" charset="2"/>
              </a:rPr>
              <a:t>		 May also reflect contextual interpretation of 	“some” category</a:t>
            </a:r>
            <a:endParaRPr lang="en-GB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1028700" lvl="1" indent="-5715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1028700" lvl="1" indent="-5715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mbria" panose="02040503050406030204" pitchFamily="18" charset="0"/>
                <a:sym typeface="Wingdings" pitchFamily="2" charset="2"/>
              </a:rPr>
              <a:t>High levels of endorsement  (“some”) and negative age association in domains related to early childhood development (e.g. Being understood, learning, self care) amongst younger children</a:t>
            </a:r>
          </a:p>
          <a:p>
            <a:pPr marL="1028700" lvl="1" indent="-571500" defTabSz="914400">
              <a:spcBef>
                <a:spcPts val="0"/>
              </a:spcBef>
              <a:buNone/>
            </a:pPr>
            <a:r>
              <a:rPr lang="en-GB" sz="2400" dirty="0">
                <a:solidFill>
                  <a:prstClr val="black"/>
                </a:solidFill>
                <a:latin typeface="Cambria" panose="02040503050406030204" pitchFamily="18" charset="0"/>
                <a:sym typeface="Wingdings" pitchFamily="2" charset="2"/>
              </a:rPr>
              <a:t>	 May suggest  reflection of development rather than functional limitation</a:t>
            </a:r>
          </a:p>
        </p:txBody>
      </p:sp>
    </p:spTree>
    <p:extLst>
      <p:ext uri="{BB962C8B-B14F-4D97-AF65-F5344CB8AC3E}">
        <p14:creationId xmlns:p14="http://schemas.microsoft.com/office/powerpoint/2010/main" val="23477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369300" cy="1033462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3. Evidence Study - Discussion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5148" y="1412776"/>
            <a:ext cx="8369300" cy="4608512"/>
          </a:xfrm>
        </p:spPr>
        <p:txBody>
          <a:bodyPr>
            <a:normAutofit fontScale="92500" lnSpcReduction="10000"/>
          </a:bodyPr>
          <a:lstStyle/>
          <a:p>
            <a:pPr marL="571500" lvl="0" indent="-130175" defTabSz="914400">
              <a:spcBef>
                <a:spcPts val="0"/>
              </a:spcBef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mbria" panose="02040503050406030204" pitchFamily="18" charset="0"/>
              </a:rPr>
              <a:t>Much smaller percentage endorsing at least one domain with at least “a lot or can not do” </a:t>
            </a:r>
            <a:r>
              <a:rPr lang="en-GB" sz="2400" dirty="0">
                <a:solidFill>
                  <a:prstClr val="black"/>
                </a:solidFill>
                <a:latin typeface="Cambria" panose="02040503050406030204" pitchFamily="18" charset="0"/>
                <a:sym typeface="Wingdings" pitchFamily="2" charset="2"/>
              </a:rPr>
              <a:t> requires age x domain analysis with larger sample</a:t>
            </a:r>
            <a:r>
              <a:rPr lang="en-GB" sz="24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</a:p>
          <a:p>
            <a:pPr marL="1028700" lvl="1" indent="-5715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1028700" lvl="1" indent="-5715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mbria" panose="02040503050406030204" pitchFamily="18" charset="0"/>
              </a:rPr>
              <a:t>Similar findings for basic domains in both countries (</a:t>
            </a:r>
            <a:r>
              <a:rPr lang="en-GB" sz="2400" dirty="0">
                <a:solidFill>
                  <a:prstClr val="black"/>
                </a:solidFill>
                <a:latin typeface="Cambria" panose="02040503050406030204" pitchFamily="18" charset="0"/>
                <a:sym typeface="Wingdings" pitchFamily="2" charset="2"/>
              </a:rPr>
              <a:t>2.5% Cameroon and 2.3% India)</a:t>
            </a:r>
          </a:p>
          <a:p>
            <a:pPr marL="1028700" lvl="1" indent="-5715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Cambria" panose="02040503050406030204" pitchFamily="18" charset="0"/>
              <a:sym typeface="Wingdings" pitchFamily="2" charset="2"/>
            </a:endParaRPr>
          </a:p>
          <a:p>
            <a:pPr marL="1028700" lvl="1" indent="-5715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mbria" panose="02040503050406030204" pitchFamily="18" charset="0"/>
                <a:sym typeface="Wingdings" pitchFamily="2" charset="2"/>
              </a:rPr>
              <a:t>Higher proportion complex domains reported in Cameroon (7.4% vs 2.3% in India)</a:t>
            </a:r>
          </a:p>
          <a:p>
            <a:pPr marL="1028700" lvl="1" indent="-5715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Cambria" panose="02040503050406030204" pitchFamily="18" charset="0"/>
              <a:sym typeface="Wingdings" pitchFamily="2" charset="2"/>
            </a:endParaRPr>
          </a:p>
          <a:p>
            <a:pPr marL="1028700" lvl="1" indent="-5715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mbria" panose="02040503050406030204" pitchFamily="18" charset="0"/>
                <a:sym typeface="Wingdings" pitchFamily="2" charset="2"/>
              </a:rPr>
              <a:t>Higher levels of worry in Cameroon amongst older children (self report 9+)</a:t>
            </a:r>
          </a:p>
          <a:p>
            <a:pPr marL="1028700" lvl="1" indent="-571500" defTabSz="914400">
              <a:spcBef>
                <a:spcPts val="0"/>
              </a:spcBef>
              <a:buNone/>
            </a:pPr>
            <a:r>
              <a:rPr lang="en-GB" sz="2400" dirty="0">
                <a:solidFill>
                  <a:prstClr val="black"/>
                </a:solidFill>
                <a:latin typeface="Cambria" panose="02040503050406030204" pitchFamily="18" charset="0"/>
                <a:sym typeface="Wingdings" pitchFamily="2" charset="2"/>
              </a:rPr>
              <a:t>		 Consistent with research on limitations of parent 	reported emotional functioning</a:t>
            </a:r>
            <a:endParaRPr lang="en-GB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69300" cy="1033462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en-GB" sz="2800" dirty="0">
                <a:solidFill>
                  <a:prstClr val="white"/>
                </a:solidFill>
                <a:latin typeface="Cambria" pitchFamily="18" charset="0"/>
                <a:ea typeface="+mn-ea"/>
                <a:cs typeface="+mn-cs"/>
              </a:rPr>
              <a:t>4. FEMIS Study</a:t>
            </a:r>
            <a:r>
              <a:rPr lang="en-GB" sz="1800" dirty="0">
                <a:solidFill>
                  <a:prstClr val="white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en-GB" sz="1800" dirty="0">
                <a:solidFill>
                  <a:prstClr val="white"/>
                </a:solidFill>
                <a:latin typeface="Cambria" pitchFamily="18" charset="0"/>
                <a:ea typeface="+mn-ea"/>
                <a:cs typeface="+mn-cs"/>
              </a:rPr>
            </a:br>
            <a:endParaRPr lang="en-AU" sz="2800" b="1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5188" y="1225915"/>
            <a:ext cx="8369300" cy="47233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900" b="1" dirty="0">
                <a:ea typeface="+mj-ea"/>
              </a:rPr>
              <a:t>Validating a tool for schools to identify children with disabilities in </a:t>
            </a:r>
            <a:r>
              <a:rPr lang="en-US" sz="3900" b="1" dirty="0" smtClean="0">
                <a:ea typeface="+mj-ea"/>
              </a:rPr>
              <a:t>Fiji</a:t>
            </a:r>
          </a:p>
          <a:p>
            <a:pPr marL="0" indent="0" algn="ctr">
              <a:buNone/>
            </a:pPr>
            <a:r>
              <a:rPr lang="en-US" sz="2000" b="1" dirty="0">
                <a:ea typeface="+mj-ea"/>
              </a:rPr>
              <a:t/>
            </a:r>
            <a:br>
              <a:rPr lang="en-US" sz="2000" b="1" dirty="0">
                <a:ea typeface="+mj-ea"/>
              </a:rPr>
            </a:br>
            <a:r>
              <a:rPr lang="en-US" sz="2000" b="1" i="1" dirty="0">
                <a:ea typeface="+mj-ea"/>
              </a:rPr>
              <a:t>with the purpose of</a:t>
            </a:r>
            <a:br>
              <a:rPr lang="en-US" sz="2000" b="1" i="1" dirty="0">
                <a:ea typeface="+mj-ea"/>
              </a:rPr>
            </a:br>
            <a:r>
              <a:rPr lang="en-AU" sz="2000" b="1" dirty="0">
                <a:ea typeface="+mj-ea"/>
              </a:rPr>
              <a:t/>
            </a:r>
            <a:br>
              <a:rPr lang="en-AU" sz="2000" b="1" dirty="0">
                <a:ea typeface="+mj-ea"/>
              </a:rPr>
            </a:br>
            <a:r>
              <a:rPr lang="en-AU" sz="2000" b="1" dirty="0">
                <a:ea typeface="+mj-ea"/>
              </a:rPr>
              <a:t>Disaggregating Fiji’s Education Management </a:t>
            </a:r>
            <a:br>
              <a:rPr lang="en-AU" sz="2000" b="1" dirty="0">
                <a:ea typeface="+mj-ea"/>
              </a:rPr>
            </a:br>
            <a:r>
              <a:rPr lang="en-AU" sz="2000" b="1" dirty="0">
                <a:ea typeface="+mj-ea"/>
              </a:rPr>
              <a:t>Information System by disability</a:t>
            </a:r>
            <a:br>
              <a:rPr lang="en-AU" sz="2000" b="1" dirty="0">
                <a:ea typeface="+mj-ea"/>
              </a:rPr>
            </a:br>
            <a:r>
              <a:rPr lang="en-AU" sz="2000" b="1" dirty="0">
                <a:ea typeface="+mj-ea"/>
              </a:rPr>
              <a:t/>
            </a:r>
            <a:br>
              <a:rPr lang="en-AU" sz="2000" b="1" dirty="0">
                <a:ea typeface="+mj-ea"/>
              </a:rPr>
            </a:br>
            <a:r>
              <a:rPr lang="en-AU" sz="2000" b="1" dirty="0">
                <a:ea typeface="+mj-ea"/>
              </a:rPr>
              <a:t>Very preliminary analysis  – for consideration by the Washington Group, Oct </a:t>
            </a:r>
            <a:r>
              <a:rPr lang="en-AU" sz="2000" b="1" dirty="0" smtClean="0">
                <a:ea typeface="+mj-ea"/>
              </a:rPr>
              <a:t>2015</a:t>
            </a:r>
          </a:p>
          <a:p>
            <a:pPr marL="0" indent="0" algn="ctr">
              <a:buNone/>
            </a:pPr>
            <a:endParaRPr lang="en-AU" sz="2000" b="1" dirty="0">
              <a:ea typeface="+mj-ea"/>
            </a:endParaRP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2000" b="1" dirty="0">
                <a:solidFill>
                  <a:prstClr val="black"/>
                </a:solidFill>
              </a:rPr>
              <a:t>Beth </a:t>
            </a:r>
            <a:r>
              <a:rPr lang="en-US" sz="2000" b="1" dirty="0" err="1">
                <a:solidFill>
                  <a:prstClr val="black"/>
                </a:solidFill>
              </a:rPr>
              <a:t>Sprunt</a:t>
            </a:r>
            <a:r>
              <a:rPr lang="en-US" sz="2000" b="1" dirty="0">
                <a:solidFill>
                  <a:prstClr val="black"/>
                </a:solidFill>
              </a:rPr>
              <a:t> &amp; </a:t>
            </a:r>
            <a:r>
              <a:rPr lang="en-US" sz="2000" b="1" dirty="0" err="1">
                <a:solidFill>
                  <a:prstClr val="black"/>
                </a:solidFill>
              </a:rPr>
              <a:t>Manjula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Marella</a:t>
            </a:r>
            <a:endParaRPr lang="en-US" sz="2000" b="1" dirty="0">
              <a:solidFill>
                <a:prstClr val="black"/>
              </a:solidFill>
            </a:endParaRPr>
          </a:p>
          <a:p>
            <a:pPr marL="0" lvl="0" indent="0" algn="ctr" defTabSz="914400">
              <a:spcBef>
                <a:spcPts val="0"/>
              </a:spcBef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2000" dirty="0" err="1">
                <a:solidFill>
                  <a:prstClr val="black"/>
                </a:solidFill>
              </a:rPr>
              <a:t>Nossal</a:t>
            </a:r>
            <a:r>
              <a:rPr lang="en-US" sz="2000" dirty="0">
                <a:solidFill>
                  <a:prstClr val="black"/>
                </a:solidFill>
              </a:rPr>
              <a:t> Institute for Global Health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</a:rPr>
              <a:t>The University of Melbourne</a:t>
            </a:r>
            <a:endParaRPr lang="en-AU" sz="20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Placeholder 3" descr="Image of three children sitting in a classro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357158" y="4316383"/>
            <a:ext cx="2428892" cy="1992937"/>
          </a:xfrm>
          <a:prstGeom prst="rect">
            <a:avLst/>
          </a:prstGeom>
        </p:spPr>
      </p:pic>
      <p:sp>
        <p:nvSpPr>
          <p:cNvPr id="8194" name="AutoShape 2" descr="Image result for university of melbour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96" name="AutoShape 4" descr="Image result for university of melbour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98" name="AutoShape 6" descr="Image result for university of melbour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0" name="AutoShape 8" descr="Image result for university of melbour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2" name="AutoShape 10" descr="Image result for university of melbour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03" name="Picture 11" descr="University of Melbourn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4857760"/>
            <a:ext cx="1357290" cy="125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98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age of inverviewer talking to parent and child while two children play in the backgrou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1643050"/>
            <a:ext cx="2428892" cy="1821669"/>
          </a:xfrm>
          <a:prstGeom prst="rect">
            <a:avLst/>
          </a:prstGeom>
        </p:spPr>
      </p:pic>
      <p:pic>
        <p:nvPicPr>
          <p:cNvPr id="8" name="Picture 7" descr="Image of children in wheelchairs in classro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14752"/>
            <a:ext cx="2476517" cy="1857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28" y="263529"/>
            <a:ext cx="8369300" cy="1033462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4. FEMIS Study - methods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492" y="1457712"/>
            <a:ext cx="5694660" cy="4707592"/>
          </a:xfrm>
        </p:spPr>
        <p:txBody>
          <a:bodyPr>
            <a:normAutofit lnSpcReduction="10000"/>
          </a:bodyPr>
          <a:lstStyle/>
          <a:p>
            <a:pPr marL="285750" lvl="0" indent="-285750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900" dirty="0">
                <a:solidFill>
                  <a:prstClr val="black"/>
                </a:solidFill>
              </a:rPr>
              <a:t>Aim: to develop and test an approach to disaggregating the Fiji Education Management Information System (FEMIS) by disability. </a:t>
            </a:r>
          </a:p>
          <a:p>
            <a:pPr marL="285750" lvl="0" indent="-28575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900" dirty="0">
              <a:solidFill>
                <a:prstClr val="black"/>
              </a:solidFill>
            </a:endParaRPr>
          </a:p>
          <a:p>
            <a:pPr marL="285750" lvl="0" indent="-285750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900" dirty="0">
                <a:solidFill>
                  <a:prstClr val="black"/>
                </a:solidFill>
              </a:rPr>
              <a:t>Methods: Cross-sectional, case-control approach to assess the validity of the draft </a:t>
            </a:r>
            <a:r>
              <a:rPr lang="en-AU" sz="1900" i="1" dirty="0">
                <a:solidFill>
                  <a:prstClr val="black"/>
                </a:solidFill>
              </a:rPr>
              <a:t>Washington Group/UNICEF Module on Children’s Functioning and Disability (WG/UNICEF Module)</a:t>
            </a:r>
            <a:r>
              <a:rPr lang="en-AU" sz="1900" dirty="0">
                <a:solidFill>
                  <a:prstClr val="black"/>
                </a:solidFill>
              </a:rPr>
              <a:t> in identifying children at risk of disability, using a multidisciplinary team clinical assessment as the comparison. </a:t>
            </a:r>
          </a:p>
          <a:p>
            <a:pPr marL="285750" lvl="0" indent="-28575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900" dirty="0">
                <a:solidFill>
                  <a:prstClr val="black"/>
                </a:solidFill>
              </a:rPr>
              <a:t>Children underwent clinical assessments: vision, hearing, musculoskeletal (and speech and cognitive).</a:t>
            </a:r>
          </a:p>
          <a:p>
            <a:pPr marL="285750" lvl="0" indent="-28575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900" dirty="0">
                <a:solidFill>
                  <a:prstClr val="black"/>
                </a:solidFill>
              </a:rPr>
              <a:t>Responses of parents and teachers to the </a:t>
            </a:r>
            <a:r>
              <a:rPr lang="en-AU" sz="1900" i="1" dirty="0">
                <a:solidFill>
                  <a:prstClr val="black"/>
                </a:solidFill>
              </a:rPr>
              <a:t>draft WG/UNICEF Module (current Feb 2015)  </a:t>
            </a:r>
            <a:r>
              <a:rPr lang="en-AU" sz="1900" dirty="0">
                <a:solidFill>
                  <a:prstClr val="black"/>
                </a:solidFill>
              </a:rPr>
              <a:t>were compared.</a:t>
            </a:r>
            <a:endParaRPr lang="en-AU" sz="1900" i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 descr="Table showing severity based on clinical assessment by parental responses to vision  question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693114"/>
              </p:ext>
            </p:extLst>
          </p:nvPr>
        </p:nvGraphicFramePr>
        <p:xfrm>
          <a:off x="119741" y="1556792"/>
          <a:ext cx="8915401" cy="4136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8898"/>
                <a:gridCol w="1449616"/>
                <a:gridCol w="1449616"/>
                <a:gridCol w="1450403"/>
                <a:gridCol w="1450403"/>
                <a:gridCol w="1356465"/>
              </a:tblGrid>
              <a:tr h="1209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Functional </a:t>
                      </a:r>
                      <a:r>
                        <a:rPr lang="en-AU" sz="2000" dirty="0" smtClean="0">
                          <a:effectLst/>
                        </a:rPr>
                        <a:t>limitation (parent response)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Severity based on clinical assessment*, n (%)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Total n (%)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chemeClr val="tx1"/>
                          </a:solidFill>
                          <a:effectLst/>
                        </a:rPr>
                        <a:t>Difficulty seeing</a:t>
                      </a:r>
                      <a:endParaRPr lang="en-A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No/mild VI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Moderate VI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Severe VI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Blind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 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No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167 (97.7)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 (2.3)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0 (0.0)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0 (0.0)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171 (100)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Some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23 (54.8)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6 (14.3)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 (2.4)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12 (28.6)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42 (100)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A lot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0 (0.0)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2 (50.0)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 (25.0)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 (25.0)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4 (100)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Cannot do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0 (0.0)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0 (0.0)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0 (0.0)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 (100.0)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 (100)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7650">
                <a:tc gridSpan="6"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  <a:effectLst/>
                        </a:rPr>
                        <a:t>Visual </a:t>
                      </a:r>
                      <a:r>
                        <a:rPr lang="en-AU" sz="1800" dirty="0">
                          <a:solidFill>
                            <a:schemeClr val="tx1"/>
                          </a:solidFill>
                          <a:effectLst/>
                        </a:rPr>
                        <a:t>impairment based on visual acuity assessment 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4624"/>
            <a:ext cx="8420100" cy="1470025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5. FEMIS Study - findings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 descr="Table showing severity based on clinical assessment by parental response to vision  question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280815"/>
              </p:ext>
            </p:extLst>
          </p:nvPr>
        </p:nvGraphicFramePr>
        <p:xfrm>
          <a:off x="119741" y="1691661"/>
          <a:ext cx="8915401" cy="4136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8898"/>
                <a:gridCol w="1449616"/>
                <a:gridCol w="1449616"/>
                <a:gridCol w="1450403"/>
                <a:gridCol w="1450403"/>
                <a:gridCol w="1356465"/>
              </a:tblGrid>
              <a:tr h="1209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Functional </a:t>
                      </a:r>
                      <a:r>
                        <a:rPr lang="en-AU" sz="2000" dirty="0" smtClean="0">
                          <a:effectLst/>
                        </a:rPr>
                        <a:t>limitation (parent response)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Severity based on clinical assessment*, n (%)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Total n (%)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chemeClr val="tx1"/>
                          </a:solidFill>
                          <a:effectLst/>
                        </a:rPr>
                        <a:t>Difficulty seeing</a:t>
                      </a:r>
                      <a:endParaRPr lang="en-A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No/mild VI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Moderate VI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Severe VI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Blind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 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No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167 (97.7)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 (2.3)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0 (0.0)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0 (0.0)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171 (100)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Some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23 (54.8)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6 (14.3)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 (2.4)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12 (28.6)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42 (100)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A lot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0 (0.0)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2 (50.0)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 (25.0)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 (25.0)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4 (100)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Cannot do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0 (0.0)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0 (0.0)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0 (0.0)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 (100.0)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 (100)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7650">
                <a:tc gridSpan="6"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  <a:effectLst/>
                        </a:rPr>
                        <a:t>Visual </a:t>
                      </a:r>
                      <a:r>
                        <a:rPr lang="en-AU" sz="1800" dirty="0">
                          <a:solidFill>
                            <a:schemeClr val="tx1"/>
                          </a:solidFill>
                          <a:effectLst/>
                        </a:rPr>
                        <a:t>impairment based on visual acuity assessment 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60648"/>
            <a:ext cx="8369300" cy="1033462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baseline="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j-ea"/>
                <a:cs typeface="Arial Black" panose="020B0A04020102020204" pitchFamily="34" charset="0"/>
              </a:rPr>
              <a:t>5. FEMIS Study - findings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5949280"/>
            <a:ext cx="5478636" cy="495176"/>
          </a:xfr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</p:spPr>
        <p:txBody>
          <a:bodyPr/>
          <a:lstStyle/>
          <a:p>
            <a:pPr marL="0" lvl="0" indent="0" defTabSz="914400">
              <a:spcBef>
                <a:spcPts val="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Over 50% of “some” category have no or mild VI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 descr="Table showing severity based on clinical assessment by parental response to hearing question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994873"/>
              </p:ext>
            </p:extLst>
          </p:nvPr>
        </p:nvGraphicFramePr>
        <p:xfrm>
          <a:off x="119741" y="1691661"/>
          <a:ext cx="8915401" cy="4136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8898"/>
                <a:gridCol w="1449616"/>
                <a:gridCol w="1449616"/>
                <a:gridCol w="1450403"/>
                <a:gridCol w="1450403"/>
                <a:gridCol w="1356465"/>
              </a:tblGrid>
              <a:tr h="1209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Functional </a:t>
                      </a:r>
                      <a:r>
                        <a:rPr lang="en-AU" sz="2000" dirty="0" smtClean="0">
                          <a:effectLst/>
                        </a:rPr>
                        <a:t>limitation (parent response)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Severity based on clinical assessment*, n (%)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Total n (%)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tx1"/>
                          </a:solidFill>
                          <a:effectLst/>
                        </a:rPr>
                        <a:t>Difficulty hearing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No/mild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Moderate HI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Severe HI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Profound HI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 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No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136 (98.6)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 (0.7)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 (0.7)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0 (0.0)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138 (100)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Some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17 (54.8)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 5 (16.1)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2 (6.5)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7 (22.6)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31 (100)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A lot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4 (36.4)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2 (18.2)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2 (18.2)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3 (27.3)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11 (100)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Cannot do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0 (0)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3 (37.5)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 (12.5)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4 (50.0)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8 (100)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7650">
                <a:tc gridSpan="6"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  <a:effectLst/>
                        </a:rPr>
                        <a:t>Hearing Impairment</a:t>
                      </a: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based on </a:t>
                      </a:r>
                      <a:r>
                        <a:rPr lang="en-AU" sz="18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audiometry</a:t>
                      </a: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assessment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99392"/>
            <a:ext cx="8420100" cy="1470025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baseline="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j-ea"/>
                <a:cs typeface="Arial Black" panose="020B0A04020102020204" pitchFamily="34" charset="0"/>
              </a:rPr>
              <a:t>5. FEMIS Study - findings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interviewers going door to door in In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147" y="3945847"/>
            <a:ext cx="3535341" cy="2651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69300" cy="1033462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1. Building Evidence Study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196752"/>
            <a:ext cx="8369300" cy="4217391"/>
          </a:xfrm>
        </p:spPr>
        <p:txBody>
          <a:bodyPr>
            <a:normAutofit lnSpcReduction="10000"/>
          </a:bodyPr>
          <a:lstStyle/>
          <a:p>
            <a:pPr marL="430213" lvl="2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7313" algn="l"/>
                <a:tab pos="990600" algn="l"/>
                <a:tab pos="6300788" algn="l"/>
              </a:tabLst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METHODS:</a:t>
            </a:r>
          </a:p>
          <a:p>
            <a:pPr marL="430213" lvl="2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7313" algn="l"/>
                <a:tab pos="990600" algn="l"/>
                <a:tab pos="6300788" algn="l"/>
              </a:tabLst>
            </a:pPr>
            <a:endParaRPr lang="en-GB" sz="2400" dirty="0">
              <a:solidFill>
                <a:prstClr val="black"/>
              </a:solidFill>
              <a:latin typeface="Cambria" pitchFamily="18" charset="0"/>
              <a:ea typeface="Calibri" pitchFamily="34" charset="0"/>
              <a:cs typeface="Calibri" pitchFamily="34" charset="0"/>
            </a:endParaRPr>
          </a:p>
          <a:p>
            <a:pPr marL="457200" lvl="0" indent="-457200" defTabSz="914400">
              <a:spcBef>
                <a:spcPts val="0"/>
              </a:spcBef>
              <a:buFontTx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All age population-based survey (n=4056 per country) of: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	1. Self reported functional limitations</a:t>
            </a:r>
          </a:p>
          <a:p>
            <a:pPr marL="1203325" lvl="0" indent="-288925" defTabSz="914400">
              <a:spcBef>
                <a:spcPts val="0"/>
              </a:spcBef>
              <a:buNone/>
            </a:pPr>
            <a:r>
              <a:rPr lang="en-GB" sz="2400" dirty="0" smtClean="0">
                <a:solidFill>
                  <a:prstClr val="black"/>
                </a:solidFill>
                <a:latin typeface="Cambria" pitchFamily="18" charset="0"/>
              </a:rPr>
              <a:t>2</a:t>
            </a: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. Clinically measured visual impairment, </a:t>
            </a:r>
            <a:r>
              <a:rPr lang="en-GB" sz="2400" dirty="0" smtClean="0">
                <a:solidFill>
                  <a:prstClr val="black"/>
                </a:solidFill>
                <a:latin typeface="Cambria" pitchFamily="18" charset="0"/>
              </a:rPr>
              <a:t>hearing impairment </a:t>
            </a: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, musculoskeletal impairment and depression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GB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2. Nested Case-control study (age 5+):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	CASES: People with disabilities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	CONTROLS: People without 	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			disabilities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 descr="Table showing severity based on clinical assessment by parental response to hearing question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336365"/>
              </p:ext>
            </p:extLst>
          </p:nvPr>
        </p:nvGraphicFramePr>
        <p:xfrm>
          <a:off x="119741" y="1691661"/>
          <a:ext cx="8915401" cy="4136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8898"/>
                <a:gridCol w="1449616"/>
                <a:gridCol w="1449616"/>
                <a:gridCol w="1450403"/>
                <a:gridCol w="1450403"/>
                <a:gridCol w="1356465"/>
              </a:tblGrid>
              <a:tr h="1209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Functional </a:t>
                      </a:r>
                      <a:r>
                        <a:rPr lang="en-AU" sz="2000" dirty="0" smtClean="0">
                          <a:effectLst/>
                        </a:rPr>
                        <a:t>limitation (parent response)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Severity based on clinical assessment*, n (%)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Total n (%)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tx1"/>
                          </a:solidFill>
                          <a:effectLst/>
                        </a:rPr>
                        <a:t>Difficulty hearing</a:t>
                      </a:r>
                      <a:endParaRPr lang="en-A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No/mild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Moderate HI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Severe HI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Profound HI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 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No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136 (98.6)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 (0.7)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 (0.7)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0 (0.0)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138 (100)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Some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17 (54.8)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 5 (16.1)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2 (6.5)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7 (22.6)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31 (100)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A lot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4 (36.4)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2 (18.2)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2 (18.2)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3 (27.3)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11 (100)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Cannot do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0 (0)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3 (37.5)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 (12.5)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4 (50.0)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8 (100)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7650">
                <a:tc gridSpan="6"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  <a:effectLst/>
                        </a:rPr>
                        <a:t>Hearing Impairment</a:t>
                      </a: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based on </a:t>
                      </a:r>
                      <a:r>
                        <a:rPr lang="en-AU" sz="18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audiometry</a:t>
                      </a: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assessment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332656"/>
            <a:ext cx="8369300" cy="1033462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baseline="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j-ea"/>
                <a:cs typeface="Arial Black" panose="020B0A04020102020204" pitchFamily="34" charset="0"/>
              </a:rPr>
              <a:t>5. FEMIS Study - findings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172" y="5949280"/>
            <a:ext cx="5406628" cy="495176"/>
          </a:xfr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</p:spPr>
        <p:txBody>
          <a:bodyPr/>
          <a:lstStyle/>
          <a:p>
            <a:pPr marL="0" lvl="0" indent="0" defTabSz="914400">
              <a:spcBef>
                <a:spcPts val="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Over 50% of “some” category have no or mild HI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 descr="Table showing severity based on clinical assessment by parental response to walking question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000326"/>
              </p:ext>
            </p:extLst>
          </p:nvPr>
        </p:nvGraphicFramePr>
        <p:xfrm>
          <a:off x="119741" y="1691661"/>
          <a:ext cx="8915401" cy="476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8898"/>
                <a:gridCol w="1449616"/>
                <a:gridCol w="1449616"/>
                <a:gridCol w="1450403"/>
                <a:gridCol w="1450403"/>
                <a:gridCol w="1356465"/>
              </a:tblGrid>
              <a:tr h="1209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Functional </a:t>
                      </a:r>
                      <a:r>
                        <a:rPr lang="en-AU" sz="2000" dirty="0" smtClean="0">
                          <a:effectLst/>
                        </a:rPr>
                        <a:t>limitation (parent response)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Severity based on clinical assessment*, n (%)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Total n (%)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chemeClr val="tx1"/>
                          </a:solidFill>
                          <a:effectLst/>
                        </a:rPr>
                        <a:t>Difficulty </a:t>
                      </a:r>
                      <a:r>
                        <a:rPr lang="en-AU" sz="2000" dirty="0" smtClean="0">
                          <a:solidFill>
                            <a:schemeClr val="tx1"/>
                          </a:solidFill>
                          <a:effectLst/>
                        </a:rPr>
                        <a:t>walking </a:t>
                      </a:r>
                      <a:endParaRPr lang="en-A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None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Mild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Moderate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Severe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 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No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113 (95.8)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3 (2.5)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2 (1.7)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0 (0)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118 (100)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Some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4 (36.4)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 (9.1)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6 (54.5)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0 (0)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11 (100)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A lot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 (14.3)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2 (28.6)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 (14.3)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3 (42.9)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7 (100)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chemeClr val="bg1"/>
                          </a:solidFill>
                          <a:effectLst/>
                        </a:rPr>
                        <a:t>Cannot do</a:t>
                      </a:r>
                      <a:endParaRPr lang="en-A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solidFill>
                            <a:schemeClr val="tx1"/>
                          </a:solidFill>
                          <a:effectLst/>
                        </a:rPr>
                        <a:t>0 (0.0)</a:t>
                      </a:r>
                      <a:endParaRPr lang="en-AU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0 (0.0)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 (9.1)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10 (90.9)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11 (100)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7650">
                <a:tc gridSpan="6"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  <a:effectLst/>
                        </a:rPr>
                        <a:t>Based on Rapid Assessment of Musculoskeletal Impairment </a:t>
                      </a:r>
                      <a:endParaRPr lang="en-AU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  <a:effectLst/>
                        </a:rPr>
                        <a:t># includes: difficulty walking for children who do not need equipment, plus those who require equipment but have difficulty walking without it (allows comparison with the RAM which tests function without equipment)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27384"/>
            <a:ext cx="8420100" cy="1470025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baseline="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j-ea"/>
                <a:cs typeface="Arial Black" panose="020B0A04020102020204" pitchFamily="34" charset="0"/>
              </a:rPr>
              <a:t>5. FEMIS Study - findings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 descr="Table showing severity based on clinical assessment by parental response to walking question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630891"/>
              </p:ext>
            </p:extLst>
          </p:nvPr>
        </p:nvGraphicFramePr>
        <p:xfrm>
          <a:off x="119741" y="1691661"/>
          <a:ext cx="8915401" cy="476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8898"/>
                <a:gridCol w="1449616"/>
                <a:gridCol w="1449616"/>
                <a:gridCol w="1450403"/>
                <a:gridCol w="1450403"/>
                <a:gridCol w="1356465"/>
              </a:tblGrid>
              <a:tr h="1209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Functional </a:t>
                      </a:r>
                      <a:r>
                        <a:rPr lang="en-AU" sz="2000" dirty="0" smtClean="0">
                          <a:effectLst/>
                        </a:rPr>
                        <a:t>limitation (parent response)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Severity based on clinical assessment*, n (%)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Total n (%)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chemeClr val="tx1"/>
                          </a:solidFill>
                          <a:effectLst/>
                        </a:rPr>
                        <a:t>Difficulty </a:t>
                      </a:r>
                      <a:r>
                        <a:rPr lang="en-AU" sz="2000" dirty="0" smtClean="0">
                          <a:solidFill>
                            <a:schemeClr val="tx1"/>
                          </a:solidFill>
                          <a:effectLst/>
                        </a:rPr>
                        <a:t>walking </a:t>
                      </a:r>
                      <a:endParaRPr lang="en-A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None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Mild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Moderate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Severe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 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No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113 (95.8)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3 (2.5)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2 (1.7)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0 (0)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118 (100)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Some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4 (36.4)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 (9.1)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6 (54.5)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0 (0)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11 (100)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A lot</a:t>
                      </a:r>
                      <a:endParaRPr lang="en-AU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 (14.3)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2 (28.6)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 (14.3)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3 (42.9)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7 (100)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989">
                <a:tc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chemeClr val="bg1"/>
                          </a:solidFill>
                          <a:effectLst/>
                        </a:rPr>
                        <a:t>Cannot do</a:t>
                      </a:r>
                      <a:endParaRPr lang="en-A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solidFill>
                            <a:schemeClr val="tx1"/>
                          </a:solidFill>
                          <a:effectLst/>
                        </a:rPr>
                        <a:t>0 (0.0)</a:t>
                      </a:r>
                      <a:endParaRPr lang="en-AU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0 (0.0)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 (9.1)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10 (90.9)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11 (100)</a:t>
                      </a:r>
                      <a:endParaRPr lang="en-A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7650">
                <a:tc gridSpan="6"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  <a:effectLst/>
                        </a:rPr>
                        <a:t>Based on Rapid Assessment of Musculoskeletal Impairment </a:t>
                      </a:r>
                      <a:endParaRPr lang="en-AU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  <a:effectLst/>
                        </a:rPr>
                        <a:t># includes: difficulty walking for children who do not need equipment, plus those who require equipment but have difficulty walking without it (allows comparison with the RAM which tests function without equipment)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307306"/>
            <a:ext cx="8369300" cy="1033462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baseline="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j-ea"/>
                <a:cs typeface="Arial Black" panose="020B0A04020102020204" pitchFamily="34" charset="0"/>
              </a:rPr>
              <a:t>5. FEMIS Study - findings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1340768"/>
            <a:ext cx="5756545" cy="1584176"/>
          </a:xfr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</p:spPr>
        <p:txBody>
          <a:bodyPr>
            <a:normAutofit lnSpcReduction="10000"/>
          </a:bodyPr>
          <a:lstStyle/>
          <a:p>
            <a:pPr marL="0" lvl="0" indent="0" defTabSz="91440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 parent report consistent with physiotherapy assessments</a:t>
            </a:r>
          </a:p>
          <a:p>
            <a:pPr marL="0" lvl="0" indent="0" defTabSz="91440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 however for wheelchair users the responses for the walking questions are confusing for data collectors and respondents</a:t>
            </a:r>
            <a:endParaRPr lang="en-GB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369300" cy="1033462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baseline="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j-ea"/>
                <a:cs typeface="Arial Black" panose="020B0A04020102020204" pitchFamily="34" charset="0"/>
              </a:rPr>
              <a:t>5. FEMIS Study - findings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369300" cy="5040560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WG/UNICEF – parent vs teacher </a:t>
            </a:r>
            <a:r>
              <a:rPr lang="en-US" sz="1800" dirty="0" smtClean="0">
                <a:solidFill>
                  <a:prstClr val="black"/>
                </a:solidFill>
              </a:rPr>
              <a:t>responses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endParaRPr lang="en-GB" sz="1800" dirty="0">
              <a:solidFill>
                <a:prstClr val="black"/>
              </a:solidFill>
            </a:endParaRPr>
          </a:p>
          <a:p>
            <a:pPr marL="228600" lvl="0" indent="-228600" defTabSz="914400">
              <a:spcBef>
                <a:spcPts val="0"/>
              </a:spcBef>
              <a:buFontTx/>
              <a:buAutoNum type="arabicParenR"/>
            </a:pPr>
            <a:r>
              <a:rPr lang="en-US" sz="1800" dirty="0">
                <a:solidFill>
                  <a:prstClr val="black"/>
                </a:solidFill>
              </a:rPr>
              <a:t>Similar trends between parents and teachers across the domains: </a:t>
            </a:r>
          </a:p>
          <a:p>
            <a:pPr marL="457200" lvl="1" indent="0" defTabSz="914400"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</a:rPr>
              <a:t>seeing</a:t>
            </a:r>
          </a:p>
          <a:p>
            <a:pPr marL="457200" lvl="1" indent="0" defTabSz="914400"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</a:rPr>
              <a:t>anxious/nervous/ worried</a:t>
            </a:r>
          </a:p>
          <a:p>
            <a:pPr marL="457200" lvl="1" indent="0" defTabSz="914400"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</a:rPr>
              <a:t>sad/depressed</a:t>
            </a:r>
            <a:endParaRPr lang="en-AU" dirty="0">
              <a:solidFill>
                <a:prstClr val="black"/>
              </a:solidFill>
            </a:endParaRPr>
          </a:p>
          <a:p>
            <a:pPr marL="228600" lvl="0" indent="-228600" defTabSz="914400">
              <a:spcBef>
                <a:spcPts val="0"/>
              </a:spcBef>
              <a:buFontTx/>
              <a:buAutoNum type="arabicParenR"/>
            </a:pPr>
            <a:r>
              <a:rPr lang="en-US" sz="1800" dirty="0">
                <a:solidFill>
                  <a:prstClr val="black"/>
                </a:solidFill>
              </a:rPr>
              <a:t>Hearing: parents more likely to report “some difficulty”; but reasonable consistency between teachers and parents in the categories “a lot of difficulty” and “cannot do at all”</a:t>
            </a:r>
          </a:p>
          <a:p>
            <a:pPr marL="228600" lvl="0" indent="-228600" defTabSz="914400">
              <a:spcBef>
                <a:spcPts val="0"/>
              </a:spcBef>
              <a:buFont typeface="Arial" pitchFamily="34" charset="0"/>
              <a:buAutoNum type="arabicParenR"/>
            </a:pPr>
            <a:r>
              <a:rPr lang="en-US" sz="1800" dirty="0">
                <a:solidFill>
                  <a:prstClr val="black"/>
                </a:solidFill>
              </a:rPr>
              <a:t>Teachers tend to rank the level of difficulty higher in: self-care, learning, remembering and controlling </a:t>
            </a:r>
            <a:r>
              <a:rPr lang="en-US" sz="1800" dirty="0" smtClean="0">
                <a:solidFill>
                  <a:prstClr val="black"/>
                </a:solidFill>
              </a:rPr>
              <a:t>behavior</a:t>
            </a:r>
            <a:endParaRPr lang="en-US" sz="1800" dirty="0">
              <a:solidFill>
                <a:prstClr val="black"/>
              </a:solidFill>
            </a:endParaRPr>
          </a:p>
          <a:p>
            <a:pPr marL="228600" lvl="0" indent="-228600" defTabSz="914400">
              <a:spcBef>
                <a:spcPts val="0"/>
              </a:spcBef>
              <a:buFontTx/>
              <a:buAutoNum type="arabicParenR"/>
            </a:pPr>
            <a:r>
              <a:rPr lang="en-US" sz="1800" dirty="0">
                <a:solidFill>
                  <a:prstClr val="black"/>
                </a:solidFill>
              </a:rPr>
              <a:t>Walking – teacher data needs further cleaning to be useful; they got the skips wrong on too many occasions to be worth reporting at this stage</a:t>
            </a:r>
          </a:p>
          <a:p>
            <a:pPr marL="228600" lvl="0" indent="-228600" defTabSz="914400">
              <a:spcBef>
                <a:spcPts val="0"/>
              </a:spcBef>
              <a:buFontTx/>
              <a:buAutoNum type="arabicParenR"/>
            </a:pPr>
            <a:r>
              <a:rPr lang="en-US" sz="1800" dirty="0">
                <a:solidFill>
                  <a:prstClr val="black"/>
                </a:solidFill>
              </a:rPr>
              <a:t>Being understood inside and outside the household – note in the teacher version, this states inside or outside the “</a:t>
            </a:r>
            <a:r>
              <a:rPr lang="en-US" sz="1800" u="sng" dirty="0">
                <a:solidFill>
                  <a:prstClr val="black"/>
                </a:solidFill>
              </a:rPr>
              <a:t>classroom</a:t>
            </a:r>
            <a:r>
              <a:rPr lang="en-US" sz="1800" dirty="0">
                <a:solidFill>
                  <a:prstClr val="black"/>
                </a:solidFill>
              </a:rPr>
              <a:t>” </a:t>
            </a:r>
          </a:p>
          <a:p>
            <a:pPr marL="685800" lvl="1" indent="-228600" defTabSz="914400">
              <a:spcBef>
                <a:spcPts val="0"/>
              </a:spcBef>
              <a:buFontTx/>
              <a:buAutoNum type="arabicParenR"/>
            </a:pPr>
            <a:r>
              <a:rPr lang="en-US" dirty="0">
                <a:solidFill>
                  <a:prstClr val="black"/>
                </a:solidFill>
              </a:rPr>
              <a:t>As expected, more difficulty in being understood by people outside the house / classroom (in both parent and teacher responses)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369300" cy="1033462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baseline="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j-ea"/>
                <a:cs typeface="Arial Black" panose="020B0A04020102020204" pitchFamily="34" charset="0"/>
              </a:rPr>
              <a:t>6. FEMIS Study - Discussion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484784"/>
            <a:ext cx="8369300" cy="4433415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</a:rPr>
              <a:t>The WG/UNICEF CFD questions appear promising as a means of disaggregating an administrative data system (for the vision, hearing and physical domains; speech and cognitive yet to be </a:t>
            </a:r>
            <a:r>
              <a:rPr lang="en-US" sz="2000" dirty="0" smtClean="0">
                <a:solidFill>
                  <a:prstClr val="black"/>
                </a:solidFill>
              </a:rPr>
              <a:t>analyzed</a:t>
            </a:r>
            <a:r>
              <a:rPr lang="en-US" sz="2000" dirty="0">
                <a:solidFill>
                  <a:prstClr val="black"/>
                </a:solidFill>
              </a:rPr>
              <a:t>).</a:t>
            </a:r>
          </a:p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</a:rPr>
              <a:t>The category “some” appears that it should be a trigger for clinical assessment to ensure cases are not missed</a:t>
            </a:r>
            <a:r>
              <a:rPr lang="en-AU" sz="2000" dirty="0" smtClean="0">
                <a:solidFill>
                  <a:prstClr val="black"/>
                </a:solidFill>
              </a:rPr>
              <a:t>.</a:t>
            </a: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400" b="1" dirty="0">
                <a:cs typeface="Arial Black"/>
              </a:rPr>
              <a:t>Next steps</a:t>
            </a:r>
            <a:r>
              <a:rPr lang="en-US" sz="2400" dirty="0">
                <a:cs typeface="Arial Black"/>
              </a:rPr>
              <a:t>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en-US" sz="2400" dirty="0">
              <a:cs typeface="Arial Black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000" dirty="0">
                <a:cs typeface="Arial Black"/>
              </a:rPr>
              <a:t>More data still arriving and further analyses required</a:t>
            </a:r>
            <a:br>
              <a:rPr lang="en-US" sz="2000" dirty="0">
                <a:cs typeface="Arial Black"/>
              </a:rPr>
            </a:br>
            <a:r>
              <a:rPr lang="en-US" sz="2000" dirty="0">
                <a:cs typeface="Arial Black"/>
              </a:rPr>
              <a:t>Comparison of WG/UNICEF questions and clinical findings vs “participation/learning support needs” responses by teachers </a:t>
            </a:r>
            <a:br>
              <a:rPr lang="en-US" sz="2000" dirty="0">
                <a:cs typeface="Arial Black"/>
              </a:rPr>
            </a:br>
            <a:r>
              <a:rPr lang="en-US" sz="2000" dirty="0">
                <a:cs typeface="Arial Black"/>
              </a:rPr>
              <a:t>Analysis of speech and cognition findings vs WG/UNICEF questions</a:t>
            </a:r>
            <a:br>
              <a:rPr lang="en-US" sz="2000" dirty="0">
                <a:cs typeface="Arial Black"/>
              </a:rPr>
            </a:br>
            <a:r>
              <a:rPr lang="en-US" sz="2000" dirty="0">
                <a:cs typeface="Arial Black"/>
              </a:rPr>
              <a:t>Provide dataset to WG (particularly for review of built-in cognitive questions, </a:t>
            </a:r>
            <a:r>
              <a:rPr lang="en-US" sz="2000" dirty="0" smtClean="0">
                <a:cs typeface="Arial Black"/>
              </a:rPr>
              <a:t>e.g</a:t>
            </a:r>
            <a:r>
              <a:rPr lang="en-US" sz="2000" dirty="0">
                <a:cs typeface="Arial Black"/>
              </a:rPr>
              <a:t>. CFD9A, 9B, </a:t>
            </a:r>
            <a:r>
              <a:rPr lang="en-US" sz="2000" dirty="0" smtClean="0">
                <a:cs typeface="Arial Black"/>
              </a:rPr>
              <a:t>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ghtsaver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929330"/>
            <a:ext cx="1833558" cy="451337"/>
          </a:xfrm>
          <a:prstGeom prst="rect">
            <a:avLst/>
          </a:prstGeom>
          <a:noFill/>
        </p:spPr>
      </p:pic>
      <p:pic>
        <p:nvPicPr>
          <p:cNvPr id="1027" name="Picture 3" descr="International Committee of the Red Cros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643578"/>
            <a:ext cx="714380" cy="771530"/>
          </a:xfrm>
          <a:prstGeom prst="rect">
            <a:avLst/>
          </a:prstGeom>
          <a:noFill/>
        </p:spPr>
      </p:pic>
      <p:sp>
        <p:nvSpPr>
          <p:cNvPr id="1029" name="AutoShape 5" descr="Image result for handicap interna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andicap International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5929330"/>
            <a:ext cx="1399598" cy="46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13658"/>
            <a:ext cx="8369300" cy="4419598"/>
          </a:xfrm>
        </p:spPr>
        <p:txBody>
          <a:bodyPr>
            <a:normAutofit fontScale="92500" lnSpcReduction="10000"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GB" sz="2400" b="1" dirty="0">
                <a:solidFill>
                  <a:prstClr val="black"/>
                </a:solidFill>
              </a:rPr>
              <a:t>International Symposium</a:t>
            </a:r>
            <a:endParaRPr lang="en-GB" sz="2400" dirty="0">
              <a:solidFill>
                <a:prstClr val="black"/>
              </a:solidFill>
            </a:endParaRP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GB" sz="2000" b="1" dirty="0">
                <a:solidFill>
                  <a:prstClr val="black"/>
                </a:solidFill>
              </a:rPr>
              <a:t>Disability in the SDGs: Forming Alliances and Building Evidence for the 2030 Agenda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GB" sz="1800" b="1" dirty="0">
              <a:solidFill>
                <a:prstClr val="black"/>
              </a:solidFill>
            </a:endParaRP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GB" sz="1800" b="1" dirty="0">
                <a:solidFill>
                  <a:prstClr val="black"/>
                </a:solidFill>
              </a:rPr>
              <a:t>February 18 &amp; 19, 2016 at the London School of Hygiene &amp; Tropical Medicine, London, UK</a:t>
            </a:r>
            <a:endParaRPr lang="en-GB" sz="1800" dirty="0">
              <a:solidFill>
                <a:prstClr val="black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</a:pPr>
            <a:endParaRPr lang="en-GB" sz="1800" dirty="0">
              <a:solidFill>
                <a:prstClr val="black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GB" sz="1800" dirty="0">
                <a:solidFill>
                  <a:prstClr val="black"/>
                </a:solidFill>
              </a:rPr>
              <a:t>AIM: To bring together researchers, activists and practitioners to discuss new research findings and debate academic and policy issues related to </a:t>
            </a:r>
            <a:r>
              <a:rPr lang="en-GB" sz="1800" b="1" dirty="0">
                <a:solidFill>
                  <a:prstClr val="black"/>
                </a:solidFill>
              </a:rPr>
              <a:t>Global Disability, Health and Development</a:t>
            </a:r>
            <a:r>
              <a:rPr lang="en-GB" sz="1800" dirty="0">
                <a:solidFill>
                  <a:prstClr val="black"/>
                </a:solidFill>
              </a:rPr>
              <a:t>. 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GB" sz="1800" dirty="0">
              <a:solidFill>
                <a:prstClr val="black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GB" sz="1800" dirty="0">
                <a:solidFill>
                  <a:prstClr val="black"/>
                </a:solidFill>
              </a:rPr>
              <a:t>OBJECTIVES: To form alliances, build evidence and maintain momentum in the field of global disability and development.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GB" sz="1800" b="1" dirty="0">
              <a:solidFill>
                <a:prstClr val="black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GB" sz="1800" b="1" dirty="0">
                <a:solidFill>
                  <a:prstClr val="black"/>
                </a:solidFill>
              </a:rPr>
              <a:t>Key Topics: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GB" sz="1800" dirty="0">
                <a:solidFill>
                  <a:prstClr val="black"/>
                </a:solidFill>
              </a:rPr>
              <a:t>Evidence on Inclusive Development and Universal Access; Measuring Disability Inclusion; Evidence of Best Practice in Disability Programmes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GB" sz="1800" b="1" u="sng" dirty="0">
                <a:solidFill>
                  <a:prstClr val="black"/>
                </a:solidFill>
              </a:rPr>
              <a:t>Deadline for abstracts: November 30, 2015.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GB" sz="1800" b="1" dirty="0">
                <a:solidFill>
                  <a:prstClr val="black"/>
                </a:solidFill>
              </a:rPr>
              <a:t>Sponsors: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Map of Cameroon"/>
          <p:cNvPicPr>
            <a:picLocks noChangeAspect="1" noChangeArrowheads="1"/>
          </p:cNvPicPr>
          <p:nvPr/>
        </p:nvPicPr>
        <p:blipFill>
          <a:blip r:embed="rId3" cstate="print"/>
          <a:srcRect l="276" t="16211" b="5679"/>
          <a:stretch>
            <a:fillRect/>
          </a:stretch>
        </p:blipFill>
        <p:spPr bwMode="auto">
          <a:xfrm>
            <a:off x="725899" y="2070346"/>
            <a:ext cx="342223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 descr="Red circle around the North West re"/>
          <p:cNvSpPr/>
          <p:nvPr/>
        </p:nvSpPr>
        <p:spPr>
          <a:xfrm>
            <a:off x="1115616" y="3571876"/>
            <a:ext cx="1152128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5" descr="Map of In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141121"/>
            <a:ext cx="3519912" cy="386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 descr="Red circle around Mubabnager, Andra Pradesh in India"/>
          <p:cNvSpPr/>
          <p:nvPr/>
        </p:nvSpPr>
        <p:spPr>
          <a:xfrm>
            <a:off x="5868144" y="4258517"/>
            <a:ext cx="642942" cy="642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1268760"/>
            <a:ext cx="4038600" cy="3238500"/>
          </a:xfrm>
        </p:spPr>
        <p:txBody>
          <a:bodyPr/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GB" sz="2000" dirty="0">
                <a:solidFill>
                  <a:prstClr val="black"/>
                </a:solidFill>
                <a:latin typeface="Cambria" pitchFamily="18" charset="0"/>
              </a:rPr>
              <a:t>Cameroon: North West Region (July-Sept 2013)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1343"/>
            <a:ext cx="4038600" cy="3238500"/>
          </a:xfrm>
        </p:spPr>
        <p:txBody>
          <a:bodyPr/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GB" sz="2000" dirty="0">
                <a:solidFill>
                  <a:prstClr val="black"/>
                </a:solidFill>
                <a:latin typeface="Cambria" pitchFamily="18" charset="0"/>
              </a:rPr>
              <a:t>India: </a:t>
            </a:r>
            <a:r>
              <a:rPr lang="en-GB" sz="2000" dirty="0" err="1">
                <a:solidFill>
                  <a:prstClr val="black"/>
                </a:solidFill>
                <a:latin typeface="Cambria" pitchFamily="18" charset="0"/>
              </a:rPr>
              <a:t>Mubabnager</a:t>
            </a:r>
            <a:r>
              <a:rPr lang="en-GB" sz="2000" dirty="0">
                <a:solidFill>
                  <a:prstClr val="black"/>
                </a:solidFill>
                <a:latin typeface="Cambria" pitchFamily="18" charset="0"/>
              </a:rPr>
              <a:t>, </a:t>
            </a:r>
            <a:r>
              <a:rPr lang="en-GB" sz="2000" dirty="0" err="1">
                <a:solidFill>
                  <a:prstClr val="black"/>
                </a:solidFill>
                <a:latin typeface="Cambria" pitchFamily="18" charset="0"/>
              </a:rPr>
              <a:t>Andra</a:t>
            </a:r>
            <a:r>
              <a:rPr lang="en-GB" sz="2000" dirty="0">
                <a:solidFill>
                  <a:prstClr val="black"/>
                </a:solidFill>
                <a:latin typeface="Cambria" pitchFamily="18" charset="0"/>
              </a:rPr>
              <a:t> Pradesh (Feb-April 2014)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417716"/>
            <a:ext cx="8369300" cy="1033462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1. Building Evidence Study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age of survey questionnai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214554"/>
            <a:ext cx="1475656" cy="272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mage of survey questionnair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357562"/>
            <a:ext cx="1588736" cy="160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383791"/>
            <a:ext cx="6463050" cy="3854207"/>
          </a:xfrm>
        </p:spPr>
        <p:txBody>
          <a:bodyPr>
            <a:normAutofit fontScale="92500" lnSpcReduction="20000"/>
          </a:bodyPr>
          <a:lstStyle/>
          <a:p>
            <a:pPr marL="628650" lvl="0" indent="-628650" defTabSz="914400">
              <a:spcBef>
                <a:spcPts val="0"/>
              </a:spcBef>
              <a:buNone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Screening </a:t>
            </a:r>
            <a:r>
              <a:rPr lang="en-GB" sz="2400" dirty="0" smtClean="0">
                <a:solidFill>
                  <a:prstClr val="black"/>
                </a:solidFill>
                <a:latin typeface="Cambria" pitchFamily="18" charset="0"/>
              </a:rPr>
              <a:t>tools</a:t>
            </a:r>
          </a:p>
          <a:p>
            <a:pPr marL="628650" lvl="0" indent="-628650" defTabSz="914400">
              <a:spcBef>
                <a:spcPts val="0"/>
              </a:spcBef>
              <a:buNone/>
            </a:pPr>
            <a:endParaRPr lang="en-GB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819150" lvl="0" indent="-457200" defTabSz="914400">
              <a:spcBef>
                <a:spcPts val="0"/>
              </a:spcBef>
              <a:buFontTx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WG/UNICEF and WG-ESF Self-Reported Screen (2+)*</a:t>
            </a:r>
          </a:p>
          <a:p>
            <a:pPr marL="819150" lvl="0" indent="-457200" defTabSz="914400">
              <a:spcBef>
                <a:spcPts val="0"/>
              </a:spcBef>
              <a:buFontTx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PHQ-9 Clinical Depression Screen (18+)</a:t>
            </a:r>
          </a:p>
          <a:p>
            <a:pPr marL="819150" lvl="0" indent="-457200" defTabSz="914400">
              <a:spcBef>
                <a:spcPts val="0"/>
              </a:spcBef>
              <a:buFontTx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RAAB Vision Screen (all ages)</a:t>
            </a:r>
          </a:p>
          <a:p>
            <a:pPr marL="819150" lvl="0" indent="-457200" defTabSz="914400">
              <a:spcBef>
                <a:spcPts val="0"/>
              </a:spcBef>
              <a:buFontTx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WHO E&amp;H Hearing Screen (all ages)</a:t>
            </a:r>
          </a:p>
          <a:p>
            <a:pPr marL="819150" lvl="0" indent="-457200" defTabSz="914400">
              <a:spcBef>
                <a:spcPts val="0"/>
              </a:spcBef>
              <a:buFontTx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RAM Musculoskeletal Screen (all ages)</a:t>
            </a:r>
          </a:p>
          <a:p>
            <a:endParaRPr lang="en-US" dirty="0" smtClean="0"/>
          </a:p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prstClr val="black"/>
                </a:solidFill>
              </a:rPr>
              <a:t>Clinical examination, diagnosis and referral for all participants screening positive to any clinical screen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GB" sz="1800" dirty="0">
              <a:solidFill>
                <a:prstClr val="black"/>
              </a:solidFill>
            </a:endParaRPr>
          </a:p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prstClr val="black"/>
                </a:solidFill>
              </a:rPr>
              <a:t>Case/Control interviews for all participants screening positive to </a:t>
            </a:r>
            <a:r>
              <a:rPr lang="en-GB" sz="1800" b="1" dirty="0">
                <a:solidFill>
                  <a:prstClr val="black"/>
                </a:solidFill>
              </a:rPr>
              <a:t>any </a:t>
            </a:r>
            <a:r>
              <a:rPr lang="en-GB" sz="1800" dirty="0">
                <a:solidFill>
                  <a:prstClr val="black"/>
                </a:solidFill>
                <a:latin typeface="Cambria" pitchFamily="18" charset="0"/>
              </a:rPr>
              <a:t>screen aged 5+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8708" y="5385125"/>
            <a:ext cx="8411764" cy="799096"/>
          </a:xfrm>
          <a:ln>
            <a:solidFill>
              <a:srgbClr val="FF0000"/>
            </a:solidFill>
          </a:ln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GB" sz="1800" dirty="0">
                <a:solidFill>
                  <a:prstClr val="black"/>
                </a:solidFill>
                <a:latin typeface="Cambria" pitchFamily="18" charset="0"/>
              </a:rPr>
              <a:t>*NB. Children &lt;8 or  participants unable to communicate screened via proxy, 9+ self-report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450" y="335751"/>
            <a:ext cx="8369300" cy="1033462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1. Building Evidence Study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age of survey questionnai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214554"/>
            <a:ext cx="1475656" cy="272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mage of survey questionnair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357562"/>
            <a:ext cx="1588736" cy="160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383791"/>
            <a:ext cx="6463050" cy="3854207"/>
          </a:xfrm>
        </p:spPr>
        <p:txBody>
          <a:bodyPr>
            <a:normAutofit fontScale="92500" lnSpcReduction="20000"/>
          </a:bodyPr>
          <a:lstStyle/>
          <a:p>
            <a:pPr marL="628650" lvl="0" indent="-628650" defTabSz="914400">
              <a:spcBef>
                <a:spcPts val="0"/>
              </a:spcBef>
              <a:buNone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Screening </a:t>
            </a:r>
            <a:r>
              <a:rPr lang="en-GB" sz="2400" dirty="0" smtClean="0">
                <a:solidFill>
                  <a:prstClr val="black"/>
                </a:solidFill>
                <a:latin typeface="Cambria" pitchFamily="18" charset="0"/>
              </a:rPr>
              <a:t>tools</a:t>
            </a:r>
          </a:p>
          <a:p>
            <a:pPr marL="628650" lvl="0" indent="-628650" defTabSz="914400">
              <a:spcBef>
                <a:spcPts val="0"/>
              </a:spcBef>
              <a:buNone/>
            </a:pPr>
            <a:endParaRPr lang="en-GB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819150" lvl="0" indent="-457200" defTabSz="914400">
              <a:spcBef>
                <a:spcPts val="0"/>
              </a:spcBef>
              <a:buFontTx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WG/UNICEF and WG-ESF Self-Reported Screen (2+)*</a:t>
            </a:r>
          </a:p>
          <a:p>
            <a:pPr marL="819150" lvl="0" indent="-457200" defTabSz="914400">
              <a:spcBef>
                <a:spcPts val="0"/>
              </a:spcBef>
              <a:buFontTx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PHQ-9 Clinical Depression Screen (18+)</a:t>
            </a:r>
          </a:p>
          <a:p>
            <a:pPr marL="819150" lvl="0" indent="-457200" defTabSz="914400">
              <a:spcBef>
                <a:spcPts val="0"/>
              </a:spcBef>
              <a:buFontTx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RAAB Vision Screen (all ages)</a:t>
            </a:r>
          </a:p>
          <a:p>
            <a:pPr marL="819150" lvl="0" indent="-457200" defTabSz="914400">
              <a:spcBef>
                <a:spcPts val="0"/>
              </a:spcBef>
              <a:buFontTx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WHO E&amp;H Hearing Screen (all ages)</a:t>
            </a:r>
          </a:p>
          <a:p>
            <a:pPr marL="819150" lvl="0" indent="-457200" defTabSz="914400">
              <a:spcBef>
                <a:spcPts val="0"/>
              </a:spcBef>
              <a:buFontTx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RAM Musculoskeletal Screen (all ages)</a:t>
            </a:r>
          </a:p>
          <a:p>
            <a:endParaRPr lang="en-US" dirty="0" smtClean="0"/>
          </a:p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prstClr val="black"/>
                </a:solidFill>
              </a:rPr>
              <a:t>Clinical examination, diagnosis and referral for all participants screening positive to any clinical screen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GB" sz="1800" dirty="0">
              <a:solidFill>
                <a:prstClr val="black"/>
              </a:solidFill>
            </a:endParaRPr>
          </a:p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prstClr val="black"/>
                </a:solidFill>
              </a:rPr>
              <a:t>Case/Control interviews for all participants screening positive to </a:t>
            </a:r>
            <a:r>
              <a:rPr lang="en-GB" sz="1800" b="1" dirty="0">
                <a:solidFill>
                  <a:prstClr val="black"/>
                </a:solidFill>
              </a:rPr>
              <a:t>any </a:t>
            </a:r>
            <a:r>
              <a:rPr lang="en-GB" sz="1800" dirty="0">
                <a:solidFill>
                  <a:prstClr val="black"/>
                </a:solidFill>
                <a:latin typeface="Cambria" pitchFamily="18" charset="0"/>
              </a:rPr>
              <a:t>screen aged 5+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8708" y="5385125"/>
            <a:ext cx="8411764" cy="799096"/>
          </a:xfrm>
          <a:ln>
            <a:solidFill>
              <a:srgbClr val="FF0000"/>
            </a:solidFill>
          </a:ln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GB" sz="1800" dirty="0">
                <a:solidFill>
                  <a:prstClr val="black"/>
                </a:solidFill>
                <a:latin typeface="Cambria" pitchFamily="18" charset="0"/>
              </a:rPr>
              <a:t>*NB. Children &lt;8 or  participants unable to communicate screened via proxy, 9+ self-report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450" y="335751"/>
            <a:ext cx="8369300" cy="1033462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1. Building Evidence Study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7" name="Oval 6" descr="Red circle around WG/UNICEF"/>
          <p:cNvSpPr/>
          <p:nvPr/>
        </p:nvSpPr>
        <p:spPr>
          <a:xfrm>
            <a:off x="971600" y="1848244"/>
            <a:ext cx="1928826" cy="42862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5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 descr="Table showing basic activity and complex activity/participation domains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555273"/>
              </p:ext>
            </p:extLst>
          </p:nvPr>
        </p:nvGraphicFramePr>
        <p:xfrm>
          <a:off x="285720" y="1357298"/>
          <a:ext cx="8678196" cy="5113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3342"/>
                <a:gridCol w="648072"/>
                <a:gridCol w="432048"/>
                <a:gridCol w="1512168"/>
                <a:gridCol w="216024"/>
                <a:gridCol w="719278"/>
                <a:gridCol w="720882"/>
                <a:gridCol w="576064"/>
                <a:gridCol w="648072"/>
                <a:gridCol w="2232246"/>
              </a:tblGrid>
              <a:tr h="183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DOMAIN TYPE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AGE </a:t>
                      </a:r>
                      <a:r>
                        <a:rPr lang="en-GB" sz="1600" dirty="0" smtClean="0">
                          <a:effectLst/>
                          <a:latin typeface="Cambria" panose="02040503050406030204" pitchFamily="18" charset="0"/>
                        </a:rPr>
                        <a:t>GP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No.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DOMAIN OF FUNCTIONING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DOMAIN TYPE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AGE </a:t>
                      </a:r>
                      <a:r>
                        <a:rPr lang="en-GB" sz="1600" dirty="0" smtClean="0">
                          <a:effectLst/>
                          <a:latin typeface="Cambria" panose="02040503050406030204" pitchFamily="18" charset="0"/>
                        </a:rPr>
                        <a:t>GP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No.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DOMAIN OF FUNCTIONING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</a:tr>
              <a:tr h="397309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Basic activity domains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2-17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D1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Seeing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rowSpan="6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Complex activity/ participation domains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>
                    <a:solidFill>
                      <a:schemeClr val="accent1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2-17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D9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Controlling Behaviour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</a:tr>
              <a:tr h="3973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D2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Hearing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D10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Playing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</a:tr>
              <a:tr h="3973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D3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Walking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5+ only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D11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mbria" panose="02040503050406030204" pitchFamily="18" charset="0"/>
                        </a:rPr>
                        <a:t>Anxiety/Sadness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</a:tr>
              <a:tr h="3973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D4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Understanding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D12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Completion of Task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</a:tr>
              <a:tr h="4071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D5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Being Understood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D13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Accept Change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</a:tr>
              <a:tr h="3739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D6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Learning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D14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Get along with other children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</a:tr>
              <a:tr h="3973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5+ only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D7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Remembering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73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D8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Self Care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7500" y="332656"/>
            <a:ext cx="8369300" cy="1033462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1. Building Evidence Study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24818" y="5805264"/>
            <a:ext cx="3606428" cy="495176"/>
          </a:xfrm>
          <a:ln>
            <a:solidFill>
              <a:srgbClr val="002060"/>
            </a:solidFill>
          </a:ln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GB" sz="1800" dirty="0">
                <a:solidFill>
                  <a:prstClr val="black"/>
                </a:solidFill>
                <a:latin typeface="Cambria" panose="02040503050406030204" pitchFamily="18" charset="0"/>
              </a:rPr>
              <a:t>Draft Module Domains (no probes</a:t>
            </a:r>
            <a:r>
              <a:rPr lang="en-GB" sz="1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0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 descr="Table showing descriptive statisitics for the cohort interviewed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296631"/>
              </p:ext>
            </p:extLst>
          </p:nvPr>
        </p:nvGraphicFramePr>
        <p:xfrm>
          <a:off x="214282" y="1340768"/>
          <a:ext cx="8746759" cy="4183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3342"/>
                <a:gridCol w="1297256"/>
                <a:gridCol w="1296144"/>
                <a:gridCol w="1223024"/>
                <a:gridCol w="1224136"/>
                <a:gridCol w="1224136"/>
                <a:gridCol w="1508721"/>
              </a:tblGrid>
              <a:tr h="412668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mbria" panose="02040503050406030204" pitchFamily="18" charset="0"/>
                        </a:rPr>
                        <a:t>Cohort </a:t>
                      </a:r>
                      <a:r>
                        <a:rPr lang="en-GB" sz="2800" dirty="0" err="1">
                          <a:effectLst/>
                          <a:latin typeface="Cambria" panose="02040503050406030204" pitchFamily="18" charset="0"/>
                        </a:rPr>
                        <a:t>Descriptives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5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mbria" panose="02040503050406030204" pitchFamily="18" charset="0"/>
                        </a:rPr>
                        <a:t>Cameroon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mbria" panose="02040503050406030204" pitchFamily="18" charset="0"/>
                        </a:rPr>
                        <a:t>India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mbria" panose="02040503050406030204" pitchFamily="18" charset="0"/>
                        </a:rPr>
                        <a:t>Male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mbria" panose="02040503050406030204" pitchFamily="18" charset="0"/>
                        </a:rPr>
                        <a:t>Female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mbria" panose="02040503050406030204" pitchFamily="18" charset="0"/>
                        </a:rPr>
                        <a:t>Male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mbria" panose="02040503050406030204" pitchFamily="18" charset="0"/>
                        </a:rPr>
                        <a:t>Female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9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n (%)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n (%)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n (100%)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n (%)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n (%)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n (100%)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5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2 to 5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237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46.9)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268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53.1)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505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113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48.5)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120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51.5)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mbria" panose="02040503050406030204" pitchFamily="18" charset="0"/>
                        </a:rPr>
                        <a:t>233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5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6 to 9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256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51.3)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243 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48.7)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499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163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53.8)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140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46.2)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mbria" panose="02040503050406030204" pitchFamily="18" charset="0"/>
                        </a:rPr>
                        <a:t>303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5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10 to 13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230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51.7)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215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48.3)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445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138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(50.5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135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49.5)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273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5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14 to 17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126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(47.7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138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52.3)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264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161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55.1)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131(44.9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292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5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849 (49.6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864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50.4)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1,713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575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52.2)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526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47.8)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1,101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4624"/>
            <a:ext cx="8420100" cy="1470025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2. Findings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0" y="1142984"/>
          <a:ext cx="9144000" cy="530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6767"/>
            <a:ext cx="8420100" cy="1470025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kern="1200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2. Findings - Overall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3664</TotalTime>
  <Words>2295</Words>
  <Application>Microsoft Office PowerPoint</Application>
  <PresentationFormat>On-screen Show (4:3)</PresentationFormat>
  <Paragraphs>653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 Unicode MS</vt:lpstr>
      <vt:lpstr>Arial</vt:lpstr>
      <vt:lpstr>Arial Black</vt:lpstr>
      <vt:lpstr>Calibri</vt:lpstr>
      <vt:lpstr>Cambria</vt:lpstr>
      <vt:lpstr>Times New Roman</vt:lpstr>
      <vt:lpstr>Wingdings</vt:lpstr>
      <vt:lpstr>PPT template</vt:lpstr>
      <vt:lpstr>Field-testing an earlier draft of the WG/UNICEF Question Set in Cameroon, India and Fiji</vt:lpstr>
      <vt:lpstr>1. Building Evidence Study </vt:lpstr>
      <vt:lpstr>1. Building Evidence Study </vt:lpstr>
      <vt:lpstr>1. Building Evidence Study </vt:lpstr>
      <vt:lpstr>1. Building Evidence Study </vt:lpstr>
      <vt:lpstr>1. Building Evidence Study </vt:lpstr>
      <vt:lpstr>1. Building Evidence Study </vt:lpstr>
      <vt:lpstr>2. Findings </vt:lpstr>
      <vt:lpstr>2. Findings - Overall </vt:lpstr>
      <vt:lpstr>2. Findings - Overall</vt:lpstr>
      <vt:lpstr>2. Findings - Overall</vt:lpstr>
      <vt:lpstr>2. Findings - Overall</vt:lpstr>
      <vt:lpstr>2. Findings – by age</vt:lpstr>
      <vt:lpstr>2. Findings – by age </vt:lpstr>
      <vt:lpstr>2. Findings – by age </vt:lpstr>
      <vt:lpstr>2. Findings – by age </vt:lpstr>
      <vt:lpstr>2. Findings – by domain </vt:lpstr>
      <vt:lpstr>2. Findings – by domain </vt:lpstr>
      <vt:lpstr>2. Findings – by domain x age </vt:lpstr>
      <vt:lpstr>2. Findings – by domain x age </vt:lpstr>
      <vt:lpstr>2. Findings – by domain x age </vt:lpstr>
      <vt:lpstr>2. Findings – by domain x age </vt:lpstr>
      <vt:lpstr>3. Evidence Study - Discussion </vt:lpstr>
      <vt:lpstr>3. Evidence Study - Discussion </vt:lpstr>
      <vt:lpstr>4. FEMIS Study </vt:lpstr>
      <vt:lpstr>4. FEMIS Study - methods </vt:lpstr>
      <vt:lpstr>5. FEMIS Study - findings </vt:lpstr>
      <vt:lpstr>5. FEMIS Study - findings </vt:lpstr>
      <vt:lpstr>5. FEMIS Study - findings </vt:lpstr>
      <vt:lpstr>5. FEMIS Study - findings </vt:lpstr>
      <vt:lpstr>5. FEMIS Study - findings </vt:lpstr>
      <vt:lpstr>5. FEMIS Study - findings </vt:lpstr>
      <vt:lpstr>5. FEMIS Study - findings </vt:lpstr>
      <vt:lpstr>6. FEMIS Study - Discussion 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temprorary user</dc:creator>
  <cp:lastModifiedBy>Golden, Cordell (CDC/OPHSS/NCHS)</cp:lastModifiedBy>
  <cp:revision>311</cp:revision>
  <dcterms:created xsi:type="dcterms:W3CDTF">2014-01-12T12:04:28Z</dcterms:created>
  <dcterms:modified xsi:type="dcterms:W3CDTF">2016-01-12T20:06:11Z</dcterms:modified>
</cp:coreProperties>
</file>