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21"/>
  </p:notesMasterIdLst>
  <p:handoutMasterIdLst>
    <p:handoutMasterId r:id="rId22"/>
  </p:handoutMasterIdLst>
  <p:sldIdLst>
    <p:sldId id="332" r:id="rId2"/>
    <p:sldId id="474" r:id="rId3"/>
    <p:sldId id="475" r:id="rId4"/>
    <p:sldId id="610" r:id="rId5"/>
    <p:sldId id="577" r:id="rId6"/>
    <p:sldId id="611" r:id="rId7"/>
    <p:sldId id="612" r:id="rId8"/>
    <p:sldId id="613" r:id="rId9"/>
    <p:sldId id="622" r:id="rId10"/>
    <p:sldId id="609" r:id="rId11"/>
    <p:sldId id="619" r:id="rId12"/>
    <p:sldId id="614" r:id="rId13"/>
    <p:sldId id="631" r:id="rId14"/>
    <p:sldId id="624" r:id="rId15"/>
    <p:sldId id="625" r:id="rId16"/>
    <p:sldId id="629" r:id="rId17"/>
    <p:sldId id="627" r:id="rId18"/>
    <p:sldId id="630" r:id="rId19"/>
    <p:sldId id="626" r:id="rId20"/>
  </p:sldIdLst>
  <p:sldSz cx="9144000" cy="6858000" type="screen4x3"/>
  <p:notesSz cx="7010400" cy="9296400"/>
  <p:defaultTextStyle>
    <a:defPPr>
      <a:defRPr lang="en-GB"/>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99"/>
    <a:srgbClr val="CC3300"/>
    <a:srgbClr val="FF6600"/>
    <a:srgbClr val="800080"/>
    <a:srgbClr val="003366"/>
    <a:srgbClr val="000000"/>
    <a:srgbClr val="FFFFFF"/>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8" autoAdjust="0"/>
    <p:restoredTop sz="86374" autoAdjust="0"/>
  </p:normalViewPr>
  <p:slideViewPr>
    <p:cSldViewPr snapToGrid="0">
      <p:cViewPr varScale="1">
        <p:scale>
          <a:sx n="66" d="100"/>
          <a:sy n="66" d="100"/>
        </p:scale>
        <p:origin x="48" y="254"/>
      </p:cViewPr>
      <p:guideLst>
        <p:guide orient="horz" pos="2160"/>
        <p:guide pos="2880"/>
      </p:guideLst>
    </p:cSldViewPr>
  </p:slideViewPr>
  <p:outlineViewPr>
    <p:cViewPr>
      <p:scale>
        <a:sx n="33" d="100"/>
        <a:sy n="33" d="100"/>
      </p:scale>
      <p:origin x="0" y="-18245"/>
    </p:cViewPr>
  </p:outlineViewPr>
  <p:notesTextViewPr>
    <p:cViewPr>
      <p:scale>
        <a:sx n="100" d="100"/>
        <a:sy n="100" d="100"/>
      </p:scale>
      <p:origin x="0" y="0"/>
    </p:cViewPr>
  </p:notesTextViewPr>
  <p:sorterViewPr>
    <p:cViewPr>
      <p:scale>
        <a:sx n="66" d="100"/>
        <a:sy n="66" d="100"/>
      </p:scale>
      <p:origin x="0" y="2016"/>
    </p:cViewPr>
  </p:sorterViewPr>
  <p:notesViewPr>
    <p:cSldViewPr snapToGrid="0">
      <p:cViewPr>
        <p:scale>
          <a:sx n="100" d="100"/>
          <a:sy n="100" d="100"/>
        </p:scale>
        <p:origin x="-888" y="-7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09923"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09924"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209925"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217E53F3-F04B-42A6-838D-60C5D4AA3E1C}" type="slidenum">
              <a:rPr lang="en-US" altLang="en-US"/>
              <a:pPr>
                <a:defRPr/>
              </a:pPr>
              <a:t>‹#›</a:t>
            </a:fld>
            <a:endParaRPr lang="en-US" altLang="en-US"/>
          </a:p>
        </p:txBody>
      </p:sp>
    </p:spTree>
    <p:extLst>
      <p:ext uri="{BB962C8B-B14F-4D97-AF65-F5344CB8AC3E}">
        <p14:creationId xmlns:p14="http://schemas.microsoft.com/office/powerpoint/2010/main" val="2611738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defRPr sz="1200">
                <a:latin typeface="Times New Roman" pitchFamily="18" charset="0"/>
              </a:defRPr>
            </a:lvl1pPr>
          </a:lstStyle>
          <a:p>
            <a:pPr>
              <a:defRPr/>
            </a:pPr>
            <a:endParaRPr lang="en-GB"/>
          </a:p>
        </p:txBody>
      </p:sp>
      <p:sp>
        <p:nvSpPr>
          <p:cNvPr id="5123"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a:defRPr sz="1200">
                <a:latin typeface="Times New Roman" pitchFamily="18" charset="0"/>
              </a:defRPr>
            </a:lvl1pPr>
          </a:lstStyle>
          <a:p>
            <a:pPr>
              <a:defRPr/>
            </a:pPr>
            <a:endParaRPr lang="en-GB"/>
          </a:p>
        </p:txBody>
      </p:sp>
      <p:sp>
        <p:nvSpPr>
          <p:cNvPr id="3076" name="Rectangle 4"/>
          <p:cNvSpPr>
            <a:spLocks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126"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GB"/>
          </a:p>
        </p:txBody>
      </p:sp>
      <p:sp>
        <p:nvSpPr>
          <p:cNvPr id="5127"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56CB2660-0785-40AA-BD54-2FA7A6EE77DA}" type="slidenum">
              <a:rPr lang="en-GB" altLang="en-US"/>
              <a:pPr>
                <a:defRPr/>
              </a:pPr>
              <a:t>‹#›</a:t>
            </a:fld>
            <a:endParaRPr lang="en-GB" altLang="en-US"/>
          </a:p>
        </p:txBody>
      </p:sp>
    </p:spTree>
    <p:extLst>
      <p:ext uri="{BB962C8B-B14F-4D97-AF65-F5344CB8AC3E}">
        <p14:creationId xmlns:p14="http://schemas.microsoft.com/office/powerpoint/2010/main" val="18887350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EA272A9-08D0-442F-BE2F-509F1D3C455E}" type="slidenum">
              <a:rPr lang="en-GB" altLang="en-US" smtClean="0">
                <a:latin typeface="Times New Roman" panose="02020603050405020304" pitchFamily="18" charset="0"/>
              </a:rPr>
              <a:pPr/>
              <a:t>1</a:t>
            </a:fld>
            <a:endParaRPr lang="en-GB" altLang="en-US" smtClean="0">
              <a:latin typeface="Times New Roman" panose="02020603050405020304" pitchFamily="18" charset="0"/>
            </a:endParaRPr>
          </a:p>
        </p:txBody>
      </p:sp>
    </p:spTree>
    <p:extLst>
      <p:ext uri="{BB962C8B-B14F-4D97-AF65-F5344CB8AC3E}">
        <p14:creationId xmlns:p14="http://schemas.microsoft.com/office/powerpoint/2010/main" val="32243544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90C9BFEC-F6FB-4CC2-87A7-2BD754DD7CD7}" type="slidenum">
              <a:rPr lang="en-US" altLang="en-US" smtClean="0">
                <a:latin typeface="Times New Roman" panose="02020603050405020304" pitchFamily="18" charset="0"/>
              </a:rPr>
              <a:pPr eaLnBrk="1" hangingPunct="1"/>
              <a:t>10</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336862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A1436F13-C445-4824-8BE6-C607FC26E8E7}" type="slidenum">
              <a:rPr lang="en-US" altLang="en-US" smtClean="0">
                <a:latin typeface="Times New Roman" panose="02020603050405020304" pitchFamily="18" charset="0"/>
              </a:rPr>
              <a:pPr eaLnBrk="1" hangingPunct="1"/>
              <a:t>11</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461390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158F95B4-B874-4203-A5FC-43D0BDE1363F}" type="slidenum">
              <a:rPr lang="en-US" altLang="en-US" smtClean="0">
                <a:latin typeface="Times New Roman" panose="02020603050405020304" pitchFamily="18" charset="0"/>
              </a:rPr>
              <a:pPr eaLnBrk="1" hangingPunct="1"/>
              <a:t>12</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7659405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9B4FE0D0-6AFF-4F33-8059-69AB9721BC19}" type="slidenum">
              <a:rPr lang="en-US" altLang="en-US" smtClean="0">
                <a:latin typeface="Times New Roman" panose="02020603050405020304" pitchFamily="18" charset="0"/>
              </a:rPr>
              <a:pPr eaLnBrk="1" hangingPunct="1"/>
              <a:t>13</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6268219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immagine diapositiva 1"/>
          <p:cNvSpPr>
            <a:spLocks noGrp="1" noRot="1" noChangeAspect="1" noTextEdit="1"/>
          </p:cNvSpPr>
          <p:nvPr>
            <p:ph type="sldImg"/>
          </p:nvPr>
        </p:nvSpPr>
        <p:spPr>
          <a:ln/>
        </p:spPr>
      </p:sp>
      <p:sp>
        <p:nvSpPr>
          <p:cNvPr id="32771"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2772"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EAD4381-B791-4486-A131-5ECCEFFB6FE8}" type="slidenum">
              <a:rPr lang="en-GB" altLang="en-US" smtClean="0">
                <a:latin typeface="Times New Roman" panose="02020603050405020304" pitchFamily="18" charset="0"/>
              </a:rPr>
              <a:pPr/>
              <a:t>14</a:t>
            </a:fld>
            <a:endParaRPr lang="en-GB" altLang="en-US" smtClean="0">
              <a:latin typeface="Times New Roman" panose="02020603050405020304" pitchFamily="18" charset="0"/>
            </a:endParaRPr>
          </a:p>
        </p:txBody>
      </p:sp>
    </p:spTree>
    <p:extLst>
      <p:ext uri="{BB962C8B-B14F-4D97-AF65-F5344CB8AC3E}">
        <p14:creationId xmlns:p14="http://schemas.microsoft.com/office/powerpoint/2010/main" val="4017500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a:ln/>
        </p:spPr>
      </p:sp>
      <p:sp>
        <p:nvSpPr>
          <p:cNvPr id="34819"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4820"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A7DD7B4-6BBE-48C6-BE71-E0B04F502F9C}" type="slidenum">
              <a:rPr lang="en-GB" altLang="en-US" smtClean="0">
                <a:latin typeface="Times New Roman" panose="02020603050405020304" pitchFamily="18" charset="0"/>
              </a:rPr>
              <a:pPr/>
              <a:t>15</a:t>
            </a:fld>
            <a:endParaRPr lang="en-GB" altLang="en-US" smtClean="0">
              <a:latin typeface="Times New Roman" panose="02020603050405020304" pitchFamily="18" charset="0"/>
            </a:endParaRPr>
          </a:p>
        </p:txBody>
      </p:sp>
    </p:spTree>
    <p:extLst>
      <p:ext uri="{BB962C8B-B14F-4D97-AF65-F5344CB8AC3E}">
        <p14:creationId xmlns:p14="http://schemas.microsoft.com/office/powerpoint/2010/main" val="26798067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egnaposto immagine diapositiva 1"/>
          <p:cNvSpPr>
            <a:spLocks noGrp="1" noRot="1" noChangeAspect="1" noTextEdit="1"/>
          </p:cNvSpPr>
          <p:nvPr>
            <p:ph type="sldImg"/>
          </p:nvPr>
        </p:nvSpPr>
        <p:spPr>
          <a:ln/>
        </p:spPr>
      </p:sp>
      <p:sp>
        <p:nvSpPr>
          <p:cNvPr id="37891"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37892"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824096B-C6C8-42C2-AA75-97CC3A57FCB1}" type="slidenum">
              <a:rPr lang="en-US" altLang="en-US" smtClean="0">
                <a:latin typeface="Calibri" panose="020F0502020204030204" pitchFamily="34" charset="0"/>
                <a:ea typeface="ＭＳ Ｐゴシック" panose="020B0600070205080204" pitchFamily="34" charset="-128"/>
              </a:rPr>
              <a:pPr/>
              <a:t>17</a:t>
            </a:fld>
            <a:endParaRPr lang="en-US" altLang="en-US"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7216589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egnaposto immagine diapositiva 1"/>
          <p:cNvSpPr>
            <a:spLocks noGrp="1" noRot="1" noChangeAspect="1" noTextEdit="1"/>
          </p:cNvSpPr>
          <p:nvPr>
            <p:ph type="sldImg"/>
          </p:nvPr>
        </p:nvSpPr>
        <p:spPr>
          <a:ln/>
        </p:spPr>
      </p:sp>
      <p:sp>
        <p:nvSpPr>
          <p:cNvPr id="39939"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39940"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FE67A07-3C59-4AFD-B300-BA5566FAD4F9}" type="slidenum">
              <a:rPr lang="en-US" altLang="en-US" smtClean="0">
                <a:latin typeface="Calibri" panose="020F0502020204030204" pitchFamily="34" charset="0"/>
                <a:ea typeface="ＭＳ Ｐゴシック" panose="020B0600070205080204" pitchFamily="34" charset="-128"/>
              </a:rPr>
              <a:pPr/>
              <a:t>18</a:t>
            </a:fld>
            <a:endParaRPr lang="en-US" altLang="en-US"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576434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07BECC41-19A5-4747-BE97-EFDFC35FFD40}" type="slidenum">
              <a:rPr lang="en-US" altLang="en-US" smtClean="0">
                <a:latin typeface="Times New Roman" panose="02020603050405020304" pitchFamily="18" charset="0"/>
              </a:rPr>
              <a:pPr eaLnBrk="1" hangingPunct="1"/>
              <a:t>2</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429337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5D0635DA-806B-457B-A6BA-A8697C424D50}" type="slidenum">
              <a:rPr lang="en-US" altLang="en-US" smtClean="0">
                <a:latin typeface="Times New Roman" panose="02020603050405020304" pitchFamily="18" charset="0"/>
              </a:rPr>
              <a:pPr eaLnBrk="1" hangingPunct="1"/>
              <a:t>3</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208778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12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B4EBC575-5C0D-44FE-8EAA-A49072278240}" type="slidenum">
              <a:rPr lang="en-US" altLang="en-US" smtClean="0">
                <a:latin typeface="Times New Roman" panose="02020603050405020304" pitchFamily="18" charset="0"/>
              </a:rPr>
              <a:pPr eaLnBrk="1" hangingPunct="1"/>
              <a:t>4</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850108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2B771197-424C-4F79-B6DA-BAF550F28F4A}" type="slidenum">
              <a:rPr lang="en-US" altLang="en-US" smtClean="0">
                <a:latin typeface="Times New Roman" panose="02020603050405020304" pitchFamily="18" charset="0"/>
              </a:rPr>
              <a:pPr eaLnBrk="1" hangingPunct="1"/>
              <a:t>5</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103627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01BCD15B-0B23-4872-9996-D343B40B1B15}" type="slidenum">
              <a:rPr lang="en-US" altLang="en-US" smtClean="0">
                <a:latin typeface="Times New Roman" panose="02020603050405020304" pitchFamily="18" charset="0"/>
              </a:rPr>
              <a:pPr eaLnBrk="1" hangingPunct="1"/>
              <a:t>6</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4283914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0357E89B-6156-48C0-95CF-9CCE6E463EE4}" type="slidenum">
              <a:rPr lang="en-US" altLang="en-US" smtClean="0">
                <a:latin typeface="Times New Roman" panose="02020603050405020304" pitchFamily="18" charset="0"/>
              </a:rPr>
              <a:pPr eaLnBrk="1" hangingPunct="1"/>
              <a:t>7</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668869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03A340C6-A4AC-4957-B607-6AD3E2BFB4AA}" type="slidenum">
              <a:rPr lang="en-US" altLang="en-US" smtClean="0">
                <a:latin typeface="Times New Roman" panose="02020603050405020304" pitchFamily="18" charset="0"/>
              </a:rPr>
              <a:pPr eaLnBrk="1" hangingPunct="1"/>
              <a:t>8</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1420802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lstStyle/>
          <a:p>
            <a:endParaRPr lang="en-US" altLang="en-US" smtClean="0"/>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A52B24D2-1E74-44D1-83CD-DF7EE364D79C}" type="slidenum">
              <a:rPr lang="en-US" altLang="en-US" smtClean="0">
                <a:latin typeface="Times New Roman" panose="02020603050405020304" pitchFamily="18" charset="0"/>
              </a:rPr>
              <a:pPr eaLnBrk="1" hangingPunct="1"/>
              <a:t>9</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563493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79202"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179203"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fld id="{1710685A-3C46-4E98-926A-B6536873B9B9}" type="datetime1">
              <a:rPr lang="en-US" smtClean="0"/>
              <a:t>12/15/2015</a:t>
            </a:fld>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r>
              <a:rPr lang="en-US"/>
              <a:t>WG-15 Copenhagen, Denmark</a:t>
            </a:r>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59A36FE-5A3F-4F79-AC54-6F2ED394A217}" type="slidenum">
              <a:rPr lang="en-US" altLang="en-US"/>
              <a:pPr>
                <a:defRPr/>
              </a:pPr>
              <a:t>‹#›</a:t>
            </a:fld>
            <a:endParaRPr lang="en-US" altLang="en-US"/>
          </a:p>
        </p:txBody>
      </p:sp>
    </p:spTree>
    <p:extLst>
      <p:ext uri="{BB962C8B-B14F-4D97-AF65-F5344CB8AC3E}">
        <p14:creationId xmlns:p14="http://schemas.microsoft.com/office/powerpoint/2010/main" val="2372886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fld id="{158CB9EB-FC41-47E9-8B61-D674EC0D0868}" type="datetime1">
              <a:rPr lang="en-US" smtClean="0"/>
              <a:t>12/15/2015</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6" name="Rectangle 8"/>
          <p:cNvSpPr>
            <a:spLocks noGrp="1" noChangeArrowheads="1"/>
          </p:cNvSpPr>
          <p:nvPr>
            <p:ph type="sldNum" sz="quarter" idx="12"/>
          </p:nvPr>
        </p:nvSpPr>
        <p:spPr>
          <a:ln/>
        </p:spPr>
        <p:txBody>
          <a:bodyPr/>
          <a:lstStyle>
            <a:lvl1pPr>
              <a:defRPr/>
            </a:lvl1pPr>
          </a:lstStyle>
          <a:p>
            <a:pPr>
              <a:defRPr/>
            </a:pPr>
            <a:fld id="{E2AA322C-1E1D-4FB2-8C65-9A6E73D63A91}" type="slidenum">
              <a:rPr lang="en-US" altLang="en-US"/>
              <a:pPr>
                <a:defRPr/>
              </a:pPr>
              <a:t>‹#›</a:t>
            </a:fld>
            <a:endParaRPr lang="en-US" altLang="en-US"/>
          </a:p>
        </p:txBody>
      </p:sp>
    </p:spTree>
    <p:extLst>
      <p:ext uri="{BB962C8B-B14F-4D97-AF65-F5344CB8AC3E}">
        <p14:creationId xmlns:p14="http://schemas.microsoft.com/office/powerpoint/2010/main" val="2961367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fld id="{024C1EDB-A4FA-4E1B-B053-4474C41836DE}" type="datetime1">
              <a:rPr lang="en-US" smtClean="0"/>
              <a:t>12/15/2015</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6" name="Rectangle 8"/>
          <p:cNvSpPr>
            <a:spLocks noGrp="1" noChangeArrowheads="1"/>
          </p:cNvSpPr>
          <p:nvPr>
            <p:ph type="sldNum" sz="quarter" idx="12"/>
          </p:nvPr>
        </p:nvSpPr>
        <p:spPr>
          <a:ln/>
        </p:spPr>
        <p:txBody>
          <a:bodyPr/>
          <a:lstStyle>
            <a:lvl1pPr>
              <a:defRPr/>
            </a:lvl1pPr>
          </a:lstStyle>
          <a:p>
            <a:pPr>
              <a:defRPr/>
            </a:pPr>
            <a:fld id="{1B074DD3-2B60-4E36-84F2-455F52154FCF}" type="slidenum">
              <a:rPr lang="en-US" altLang="en-US"/>
              <a:pPr>
                <a:defRPr/>
              </a:pPr>
              <a:t>‹#›</a:t>
            </a:fld>
            <a:endParaRPr lang="en-US" altLang="en-US"/>
          </a:p>
        </p:txBody>
      </p:sp>
    </p:spTree>
    <p:extLst>
      <p:ext uri="{BB962C8B-B14F-4D97-AF65-F5344CB8AC3E}">
        <p14:creationId xmlns:p14="http://schemas.microsoft.com/office/powerpoint/2010/main" val="142532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66738" y="1752600"/>
            <a:ext cx="8001000" cy="4267200"/>
          </a:xfrm>
        </p:spPr>
        <p:txBody>
          <a:bodyPr/>
          <a:lstStyle/>
          <a:p>
            <a:pPr lvl="0"/>
            <a:endParaRPr lang="en-US" noProof="0" smtClean="0"/>
          </a:p>
        </p:txBody>
      </p:sp>
      <p:sp>
        <p:nvSpPr>
          <p:cNvPr id="4" name="Rectangle 6"/>
          <p:cNvSpPr>
            <a:spLocks noGrp="1" noChangeArrowheads="1"/>
          </p:cNvSpPr>
          <p:nvPr>
            <p:ph type="dt" sz="half" idx="10"/>
          </p:nvPr>
        </p:nvSpPr>
        <p:spPr>
          <a:ln/>
        </p:spPr>
        <p:txBody>
          <a:bodyPr/>
          <a:lstStyle>
            <a:lvl1pPr>
              <a:defRPr/>
            </a:lvl1pPr>
          </a:lstStyle>
          <a:p>
            <a:pPr>
              <a:defRPr/>
            </a:pPr>
            <a:fld id="{02621478-772D-4465-B5DD-DF9AF85BA46C}" type="datetime1">
              <a:rPr lang="en-US" smtClean="0"/>
              <a:t>12/15/2015</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6" name="Rectangle 8"/>
          <p:cNvSpPr>
            <a:spLocks noGrp="1" noChangeArrowheads="1"/>
          </p:cNvSpPr>
          <p:nvPr>
            <p:ph type="sldNum" sz="quarter" idx="12"/>
          </p:nvPr>
        </p:nvSpPr>
        <p:spPr>
          <a:ln/>
        </p:spPr>
        <p:txBody>
          <a:bodyPr/>
          <a:lstStyle>
            <a:lvl1pPr>
              <a:defRPr/>
            </a:lvl1pPr>
          </a:lstStyle>
          <a:p>
            <a:pPr>
              <a:defRPr/>
            </a:pPr>
            <a:fld id="{ED7F3B27-2EF6-4DC6-B09E-8A8F6BF576CD}" type="slidenum">
              <a:rPr lang="en-US" altLang="en-US"/>
              <a:pPr>
                <a:defRPr/>
              </a:pPr>
              <a:t>‹#›</a:t>
            </a:fld>
            <a:endParaRPr lang="en-US" altLang="en-US"/>
          </a:p>
        </p:txBody>
      </p:sp>
    </p:spTree>
    <p:extLst>
      <p:ext uri="{BB962C8B-B14F-4D97-AF65-F5344CB8AC3E}">
        <p14:creationId xmlns:p14="http://schemas.microsoft.com/office/powerpoint/2010/main" val="1932676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66738" y="304800"/>
            <a:ext cx="8008937"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6"/>
          <p:cNvSpPr>
            <a:spLocks noGrp="1" noChangeArrowheads="1"/>
          </p:cNvSpPr>
          <p:nvPr>
            <p:ph type="dt" sz="half" idx="10"/>
          </p:nvPr>
        </p:nvSpPr>
        <p:spPr>
          <a:ln/>
        </p:spPr>
        <p:txBody>
          <a:bodyPr/>
          <a:lstStyle>
            <a:lvl1pPr>
              <a:defRPr/>
            </a:lvl1pPr>
          </a:lstStyle>
          <a:p>
            <a:pPr>
              <a:defRPr/>
            </a:pPr>
            <a:fld id="{FAB39980-C2C9-4A5E-B2FE-5B9D477933D4}" type="datetime1">
              <a:rPr lang="en-US" smtClean="0"/>
              <a:t>12/15/2015</a:t>
            </a:fld>
            <a:endParaRPr lang="en-US"/>
          </a:p>
        </p:txBody>
      </p:sp>
      <p:sp>
        <p:nvSpPr>
          <p:cNvPr id="4"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5" name="Rectangle 8"/>
          <p:cNvSpPr>
            <a:spLocks noGrp="1" noChangeArrowheads="1"/>
          </p:cNvSpPr>
          <p:nvPr>
            <p:ph type="sldNum" sz="quarter" idx="12"/>
          </p:nvPr>
        </p:nvSpPr>
        <p:spPr>
          <a:ln/>
        </p:spPr>
        <p:txBody>
          <a:bodyPr/>
          <a:lstStyle>
            <a:lvl1pPr>
              <a:defRPr/>
            </a:lvl1pPr>
          </a:lstStyle>
          <a:p>
            <a:pPr>
              <a:defRPr/>
            </a:pPr>
            <a:fld id="{A4C96384-360E-460E-B3EF-38D1E17E44BA}" type="slidenum">
              <a:rPr lang="en-US" altLang="en-US"/>
              <a:pPr>
                <a:defRPr/>
              </a:pPr>
              <a:t>‹#›</a:t>
            </a:fld>
            <a:endParaRPr lang="en-US" altLang="en-US"/>
          </a:p>
        </p:txBody>
      </p:sp>
    </p:spTree>
    <p:extLst>
      <p:ext uri="{BB962C8B-B14F-4D97-AF65-F5344CB8AC3E}">
        <p14:creationId xmlns:p14="http://schemas.microsoft.com/office/powerpoint/2010/main" val="879953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566738" y="1752600"/>
            <a:ext cx="8001000" cy="4267200"/>
          </a:xfrm>
        </p:spPr>
        <p:txBody>
          <a:bodyPr/>
          <a:lstStyle/>
          <a:p>
            <a:pPr lvl="0"/>
            <a:endParaRPr lang="en-US" noProof="0" smtClean="0"/>
          </a:p>
        </p:txBody>
      </p:sp>
      <p:sp>
        <p:nvSpPr>
          <p:cNvPr id="4" name="Rectangle 6"/>
          <p:cNvSpPr>
            <a:spLocks noGrp="1" noChangeArrowheads="1"/>
          </p:cNvSpPr>
          <p:nvPr>
            <p:ph type="dt" sz="half" idx="10"/>
          </p:nvPr>
        </p:nvSpPr>
        <p:spPr>
          <a:ln/>
        </p:spPr>
        <p:txBody>
          <a:bodyPr/>
          <a:lstStyle>
            <a:lvl1pPr>
              <a:defRPr/>
            </a:lvl1pPr>
          </a:lstStyle>
          <a:p>
            <a:pPr>
              <a:defRPr/>
            </a:pPr>
            <a:fld id="{24DE36B4-C98E-40B2-89F1-5E3C70E9A750}" type="datetime1">
              <a:rPr lang="en-US" smtClean="0"/>
              <a:t>12/15/2015</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6" name="Rectangle 8"/>
          <p:cNvSpPr>
            <a:spLocks noGrp="1" noChangeArrowheads="1"/>
          </p:cNvSpPr>
          <p:nvPr>
            <p:ph type="sldNum" sz="quarter" idx="12"/>
          </p:nvPr>
        </p:nvSpPr>
        <p:spPr>
          <a:ln/>
        </p:spPr>
        <p:txBody>
          <a:bodyPr/>
          <a:lstStyle>
            <a:lvl1pPr>
              <a:defRPr/>
            </a:lvl1pPr>
          </a:lstStyle>
          <a:p>
            <a:pPr>
              <a:defRPr/>
            </a:pPr>
            <a:fld id="{969DA343-9BF2-4357-9008-400892A022CC}" type="slidenum">
              <a:rPr lang="en-US" altLang="en-US"/>
              <a:pPr>
                <a:defRPr/>
              </a:pPr>
              <a:t>‹#›</a:t>
            </a:fld>
            <a:endParaRPr lang="en-US" altLang="en-US"/>
          </a:p>
        </p:txBody>
      </p:sp>
    </p:spTree>
    <p:extLst>
      <p:ext uri="{BB962C8B-B14F-4D97-AF65-F5344CB8AC3E}">
        <p14:creationId xmlns:p14="http://schemas.microsoft.com/office/powerpoint/2010/main" val="3388154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fld id="{981775F0-F8A1-48B8-80F3-AD8560E647E0}" type="datetime1">
              <a:rPr lang="en-US" smtClean="0"/>
              <a:t>12/15/2015</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6" name="Rectangle 8"/>
          <p:cNvSpPr>
            <a:spLocks noGrp="1" noChangeArrowheads="1"/>
          </p:cNvSpPr>
          <p:nvPr>
            <p:ph type="sldNum" sz="quarter" idx="12"/>
          </p:nvPr>
        </p:nvSpPr>
        <p:spPr>
          <a:ln/>
        </p:spPr>
        <p:txBody>
          <a:bodyPr/>
          <a:lstStyle>
            <a:lvl1pPr>
              <a:defRPr/>
            </a:lvl1pPr>
          </a:lstStyle>
          <a:p>
            <a:pPr>
              <a:defRPr/>
            </a:pPr>
            <a:fld id="{C1949716-16F9-484A-A758-92A6B43239D3}" type="slidenum">
              <a:rPr lang="en-US" altLang="en-US"/>
              <a:pPr>
                <a:defRPr/>
              </a:pPr>
              <a:t>‹#›</a:t>
            </a:fld>
            <a:endParaRPr lang="en-US" altLang="en-US"/>
          </a:p>
        </p:txBody>
      </p:sp>
    </p:spTree>
    <p:extLst>
      <p:ext uri="{BB962C8B-B14F-4D97-AF65-F5344CB8AC3E}">
        <p14:creationId xmlns:p14="http://schemas.microsoft.com/office/powerpoint/2010/main" val="413700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fld id="{068AF500-C13A-45BF-A7B5-5278679B427C}" type="datetime1">
              <a:rPr lang="en-US" smtClean="0"/>
              <a:t>12/15/2015</a:t>
            </a:fld>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6" name="Rectangle 8"/>
          <p:cNvSpPr>
            <a:spLocks noGrp="1" noChangeArrowheads="1"/>
          </p:cNvSpPr>
          <p:nvPr>
            <p:ph type="sldNum" sz="quarter" idx="12"/>
          </p:nvPr>
        </p:nvSpPr>
        <p:spPr>
          <a:ln/>
        </p:spPr>
        <p:txBody>
          <a:bodyPr/>
          <a:lstStyle>
            <a:lvl1pPr>
              <a:defRPr/>
            </a:lvl1pPr>
          </a:lstStyle>
          <a:p>
            <a:pPr>
              <a:defRPr/>
            </a:pPr>
            <a:fld id="{CA6D6C59-FC35-49B6-99EC-70A4E2EDEDC8}" type="slidenum">
              <a:rPr lang="en-US" altLang="en-US"/>
              <a:pPr>
                <a:defRPr/>
              </a:pPr>
              <a:t>‹#›</a:t>
            </a:fld>
            <a:endParaRPr lang="en-US" altLang="en-US"/>
          </a:p>
        </p:txBody>
      </p:sp>
    </p:spTree>
    <p:extLst>
      <p:ext uri="{BB962C8B-B14F-4D97-AF65-F5344CB8AC3E}">
        <p14:creationId xmlns:p14="http://schemas.microsoft.com/office/powerpoint/2010/main" val="4281774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fld id="{28AAA3D9-8722-4C65-A16D-6952B1FD7A6D}" type="datetime1">
              <a:rPr lang="en-US" smtClean="0"/>
              <a:t>12/15/2015</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7" name="Rectangle 8"/>
          <p:cNvSpPr>
            <a:spLocks noGrp="1" noChangeArrowheads="1"/>
          </p:cNvSpPr>
          <p:nvPr>
            <p:ph type="sldNum" sz="quarter" idx="12"/>
          </p:nvPr>
        </p:nvSpPr>
        <p:spPr>
          <a:ln/>
        </p:spPr>
        <p:txBody>
          <a:bodyPr/>
          <a:lstStyle>
            <a:lvl1pPr>
              <a:defRPr/>
            </a:lvl1pPr>
          </a:lstStyle>
          <a:p>
            <a:pPr>
              <a:defRPr/>
            </a:pPr>
            <a:fld id="{0A59ACE7-EC51-4EB6-A0F1-ED6840C5277F}" type="slidenum">
              <a:rPr lang="en-US" altLang="en-US"/>
              <a:pPr>
                <a:defRPr/>
              </a:pPr>
              <a:t>‹#›</a:t>
            </a:fld>
            <a:endParaRPr lang="en-US" altLang="en-US"/>
          </a:p>
        </p:txBody>
      </p:sp>
    </p:spTree>
    <p:extLst>
      <p:ext uri="{BB962C8B-B14F-4D97-AF65-F5344CB8AC3E}">
        <p14:creationId xmlns:p14="http://schemas.microsoft.com/office/powerpoint/2010/main" val="4112319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fld id="{91CC0EF8-B9D6-49AF-A9E6-D9114357BDC7}" type="datetime1">
              <a:rPr lang="en-US" smtClean="0"/>
              <a:t>12/15/2015</a:t>
            </a:fld>
            <a:endParaRPr lang="en-US"/>
          </a:p>
        </p:txBody>
      </p:sp>
      <p:sp>
        <p:nvSpPr>
          <p:cNvPr id="8"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9" name="Rectangle 8"/>
          <p:cNvSpPr>
            <a:spLocks noGrp="1" noChangeArrowheads="1"/>
          </p:cNvSpPr>
          <p:nvPr>
            <p:ph type="sldNum" sz="quarter" idx="12"/>
          </p:nvPr>
        </p:nvSpPr>
        <p:spPr>
          <a:ln/>
        </p:spPr>
        <p:txBody>
          <a:bodyPr/>
          <a:lstStyle>
            <a:lvl1pPr>
              <a:defRPr/>
            </a:lvl1pPr>
          </a:lstStyle>
          <a:p>
            <a:pPr>
              <a:defRPr/>
            </a:pPr>
            <a:fld id="{01786BC0-843A-4246-B622-9C9CB18577B8}" type="slidenum">
              <a:rPr lang="en-US" altLang="en-US"/>
              <a:pPr>
                <a:defRPr/>
              </a:pPr>
              <a:t>‹#›</a:t>
            </a:fld>
            <a:endParaRPr lang="en-US" altLang="en-US"/>
          </a:p>
        </p:txBody>
      </p:sp>
    </p:spTree>
    <p:extLst>
      <p:ext uri="{BB962C8B-B14F-4D97-AF65-F5344CB8AC3E}">
        <p14:creationId xmlns:p14="http://schemas.microsoft.com/office/powerpoint/2010/main" val="136454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fld id="{B8545E71-D1DD-4E8A-A61C-19EC378F275F}" type="datetime1">
              <a:rPr lang="en-US" smtClean="0"/>
              <a:t>12/15/2015</a:t>
            </a:fld>
            <a:endParaRPr lang="en-US"/>
          </a:p>
        </p:txBody>
      </p:sp>
      <p:sp>
        <p:nvSpPr>
          <p:cNvPr id="4"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5" name="Rectangle 8"/>
          <p:cNvSpPr>
            <a:spLocks noGrp="1" noChangeArrowheads="1"/>
          </p:cNvSpPr>
          <p:nvPr>
            <p:ph type="sldNum" sz="quarter" idx="12"/>
          </p:nvPr>
        </p:nvSpPr>
        <p:spPr>
          <a:ln/>
        </p:spPr>
        <p:txBody>
          <a:bodyPr/>
          <a:lstStyle>
            <a:lvl1pPr>
              <a:defRPr/>
            </a:lvl1pPr>
          </a:lstStyle>
          <a:p>
            <a:pPr>
              <a:defRPr/>
            </a:pPr>
            <a:fld id="{E3394ACA-C14B-4E3B-9305-02C10EACFAA3}" type="slidenum">
              <a:rPr lang="en-US" altLang="en-US"/>
              <a:pPr>
                <a:defRPr/>
              </a:pPr>
              <a:t>‹#›</a:t>
            </a:fld>
            <a:endParaRPr lang="en-US" altLang="en-US"/>
          </a:p>
        </p:txBody>
      </p:sp>
    </p:spTree>
    <p:extLst>
      <p:ext uri="{BB962C8B-B14F-4D97-AF65-F5344CB8AC3E}">
        <p14:creationId xmlns:p14="http://schemas.microsoft.com/office/powerpoint/2010/main" val="313920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fld id="{D5E0CD06-1339-4920-AE0F-61A631AF019E}" type="datetime1">
              <a:rPr lang="en-US" smtClean="0"/>
              <a:t>12/15/2015</a:t>
            </a:fld>
            <a:endParaRPr lang="en-US"/>
          </a:p>
        </p:txBody>
      </p:sp>
      <p:sp>
        <p:nvSpPr>
          <p:cNvPr id="3"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4" name="Rectangle 8"/>
          <p:cNvSpPr>
            <a:spLocks noGrp="1" noChangeArrowheads="1"/>
          </p:cNvSpPr>
          <p:nvPr>
            <p:ph type="sldNum" sz="quarter" idx="12"/>
          </p:nvPr>
        </p:nvSpPr>
        <p:spPr>
          <a:ln/>
        </p:spPr>
        <p:txBody>
          <a:bodyPr/>
          <a:lstStyle>
            <a:lvl1pPr>
              <a:defRPr/>
            </a:lvl1pPr>
          </a:lstStyle>
          <a:p>
            <a:pPr>
              <a:defRPr/>
            </a:pPr>
            <a:fld id="{C8519F53-3524-4E04-8E79-0BC2C89EA373}" type="slidenum">
              <a:rPr lang="en-US" altLang="en-US"/>
              <a:pPr>
                <a:defRPr/>
              </a:pPr>
              <a:t>‹#›</a:t>
            </a:fld>
            <a:endParaRPr lang="en-US" altLang="en-US"/>
          </a:p>
        </p:txBody>
      </p:sp>
    </p:spTree>
    <p:extLst>
      <p:ext uri="{BB962C8B-B14F-4D97-AF65-F5344CB8AC3E}">
        <p14:creationId xmlns:p14="http://schemas.microsoft.com/office/powerpoint/2010/main" val="713251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fld id="{31BD2BF2-E471-4F1E-96AB-67C13C85A5B0}" type="datetime1">
              <a:rPr lang="en-US" smtClean="0"/>
              <a:t>12/15/2015</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7" name="Rectangle 8"/>
          <p:cNvSpPr>
            <a:spLocks noGrp="1" noChangeArrowheads="1"/>
          </p:cNvSpPr>
          <p:nvPr>
            <p:ph type="sldNum" sz="quarter" idx="12"/>
          </p:nvPr>
        </p:nvSpPr>
        <p:spPr>
          <a:ln/>
        </p:spPr>
        <p:txBody>
          <a:bodyPr/>
          <a:lstStyle>
            <a:lvl1pPr>
              <a:defRPr/>
            </a:lvl1pPr>
          </a:lstStyle>
          <a:p>
            <a:pPr>
              <a:defRPr/>
            </a:pPr>
            <a:fld id="{8680C08E-554F-4D03-B448-DE52B9A28433}" type="slidenum">
              <a:rPr lang="en-US" altLang="en-US"/>
              <a:pPr>
                <a:defRPr/>
              </a:pPr>
              <a:t>‹#›</a:t>
            </a:fld>
            <a:endParaRPr lang="en-US" altLang="en-US"/>
          </a:p>
        </p:txBody>
      </p:sp>
    </p:spTree>
    <p:extLst>
      <p:ext uri="{BB962C8B-B14F-4D97-AF65-F5344CB8AC3E}">
        <p14:creationId xmlns:p14="http://schemas.microsoft.com/office/powerpoint/2010/main" val="3133348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fld id="{F629E78D-3674-4254-B569-084B56C9CB72}" type="datetime1">
              <a:rPr lang="en-US" smtClean="0"/>
              <a:t>12/15/2015</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WG-15 Copenhagen, Denmark</a:t>
            </a:r>
          </a:p>
        </p:txBody>
      </p:sp>
      <p:sp>
        <p:nvSpPr>
          <p:cNvPr id="7" name="Rectangle 8"/>
          <p:cNvSpPr>
            <a:spLocks noGrp="1" noChangeArrowheads="1"/>
          </p:cNvSpPr>
          <p:nvPr>
            <p:ph type="sldNum" sz="quarter" idx="12"/>
          </p:nvPr>
        </p:nvSpPr>
        <p:spPr>
          <a:ln/>
        </p:spPr>
        <p:txBody>
          <a:bodyPr/>
          <a:lstStyle>
            <a:lvl1pPr>
              <a:defRPr/>
            </a:lvl1pPr>
          </a:lstStyle>
          <a:p>
            <a:pPr>
              <a:defRPr/>
            </a:pPr>
            <a:fld id="{9021F3C0-B6E6-48C5-8BDB-78C786642047}" type="slidenum">
              <a:rPr lang="en-US" altLang="en-US"/>
              <a:pPr>
                <a:defRPr/>
              </a:pPr>
              <a:t>‹#›</a:t>
            </a:fld>
            <a:endParaRPr lang="en-US" altLang="en-US"/>
          </a:p>
        </p:txBody>
      </p:sp>
    </p:spTree>
    <p:extLst>
      <p:ext uri="{BB962C8B-B14F-4D97-AF65-F5344CB8AC3E}">
        <p14:creationId xmlns:p14="http://schemas.microsoft.com/office/powerpoint/2010/main" val="887403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8182"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fld id="{976B842B-47B3-48D7-A13B-8A59E5515355}" type="datetime1">
              <a:rPr lang="en-US" smtClean="0"/>
              <a:t>12/15/2015</a:t>
            </a:fld>
            <a:endParaRPr lang="en-US"/>
          </a:p>
        </p:txBody>
      </p:sp>
      <p:sp>
        <p:nvSpPr>
          <p:cNvPr id="178183"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r>
              <a:rPr lang="en-US"/>
              <a:t>WG-15 Copenhagen, Denmark</a:t>
            </a:r>
          </a:p>
        </p:txBody>
      </p:sp>
      <p:sp>
        <p:nvSpPr>
          <p:cNvPr id="178184"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7970F7CC-98BF-4F44-9797-995D39EAC82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678" r:id="rId1"/>
    <p:sldLayoutId id="2147484665" r:id="rId2"/>
    <p:sldLayoutId id="2147484666" r:id="rId3"/>
    <p:sldLayoutId id="2147484667" r:id="rId4"/>
    <p:sldLayoutId id="2147484668" r:id="rId5"/>
    <p:sldLayoutId id="2147484669" r:id="rId6"/>
    <p:sldLayoutId id="2147484670" r:id="rId7"/>
    <p:sldLayoutId id="2147484671" r:id="rId8"/>
    <p:sldLayoutId id="2147484672" r:id="rId9"/>
    <p:sldLayoutId id="2147484673" r:id="rId10"/>
    <p:sldLayoutId id="2147484674" r:id="rId11"/>
    <p:sldLayoutId id="2147484675" r:id="rId12"/>
    <p:sldLayoutId id="2147484676" r:id="rId13"/>
    <p:sldLayoutId id="2147484677" r:id="rId14"/>
  </p:sldLayoutIdLst>
  <p:timing>
    <p:tnLst>
      <p:par>
        <p:cTn id="1" dur="indefinite" restart="never" nodeType="tmRoot"/>
      </p:par>
    </p:tnLst>
  </p:timing>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4"/>
          <p:cNvSpPr>
            <a:spLocks noGrp="1" noChangeArrowheads="1"/>
          </p:cNvSpPr>
          <p:nvPr>
            <p:ph type="ctrTitle"/>
          </p:nvPr>
        </p:nvSpPr>
        <p:spPr>
          <a:xfrm>
            <a:off x="685800" y="174625"/>
            <a:ext cx="8286750" cy="2187575"/>
          </a:xfrm>
        </p:spPr>
        <p:txBody>
          <a:bodyPr/>
          <a:lstStyle/>
          <a:p>
            <a:pPr eaLnBrk="1" hangingPunct="1"/>
            <a:r>
              <a:rPr lang="en-US" altLang="en-US" sz="3200" dirty="0" smtClean="0"/>
              <a:t>WG/UNICEF Child functioning module: Preliminary results from Samoa &amp; </a:t>
            </a:r>
            <a:br>
              <a:rPr lang="en-US" altLang="en-US" sz="3200" dirty="0" smtClean="0"/>
            </a:br>
            <a:r>
              <a:rPr lang="en-US" altLang="en-US" sz="3200" dirty="0" smtClean="0"/>
              <a:t>Supporting documentation</a:t>
            </a:r>
          </a:p>
        </p:txBody>
      </p:sp>
      <p:sp>
        <p:nvSpPr>
          <p:cNvPr id="5124" name="Rectangle 5"/>
          <p:cNvSpPr>
            <a:spLocks noGrp="1" noChangeArrowheads="1"/>
          </p:cNvSpPr>
          <p:nvPr>
            <p:ph type="subTitle" idx="1"/>
          </p:nvPr>
        </p:nvSpPr>
        <p:spPr>
          <a:xfrm>
            <a:off x="679450" y="2571750"/>
            <a:ext cx="7867650" cy="2609850"/>
          </a:xfrm>
        </p:spPr>
        <p:txBody>
          <a:bodyPr/>
          <a:lstStyle/>
          <a:p>
            <a:pPr eaLnBrk="1" hangingPunct="1"/>
            <a:endParaRPr lang="en-US" altLang="en-US" sz="2400" dirty="0" smtClean="0"/>
          </a:p>
          <a:p>
            <a:pPr eaLnBrk="1" hangingPunct="1"/>
            <a:r>
              <a:rPr lang="en-US" altLang="en-US" sz="2400" dirty="0" smtClean="0"/>
              <a:t>Mitchell Loeb  </a:t>
            </a:r>
          </a:p>
          <a:p>
            <a:pPr eaLnBrk="1" hangingPunct="1"/>
            <a:endParaRPr lang="en-US" altLang="en-US" sz="2400" dirty="0" smtClean="0"/>
          </a:p>
          <a:p>
            <a:pPr eaLnBrk="1" hangingPunct="1"/>
            <a:r>
              <a:rPr lang="en-US" altLang="en-US" sz="2400" dirty="0" smtClean="0"/>
              <a:t>National Center for Health Statistics/ </a:t>
            </a:r>
          </a:p>
          <a:p>
            <a:pPr eaLnBrk="1" hangingPunct="1"/>
            <a:r>
              <a:rPr lang="en-US" altLang="en-US" sz="2400" dirty="0" smtClean="0"/>
              <a:t>Washington Group on Disability Statistics </a:t>
            </a:r>
          </a:p>
        </p:txBody>
      </p:sp>
      <p:sp>
        <p:nvSpPr>
          <p:cNvPr id="5125" name="Slide Number Placeholder 1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D235796B-6A00-4549-80EB-DC57E204BF40}" type="slidenum">
              <a:rPr lang="en-US" altLang="en-US" smtClean="0"/>
              <a:pPr/>
              <a:t>1</a:t>
            </a:fld>
            <a:endParaRPr lang="en-US" alt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609600" y="1706563"/>
            <a:ext cx="8335963" cy="4343400"/>
          </a:xfrm>
        </p:spPr>
        <p:txBody>
          <a:bodyPr/>
          <a:lstStyle/>
          <a:p>
            <a:pPr marL="0" indent="0">
              <a:buFont typeface="Wingdings" panose="05000000000000000000" pitchFamily="2" charset="2"/>
              <a:buNone/>
              <a:defRPr/>
            </a:pPr>
            <a:r>
              <a:rPr lang="en-US" sz="2400" dirty="0" smtClean="0"/>
              <a:t>A </a:t>
            </a:r>
            <a:r>
              <a:rPr lang="en-US" sz="2400" dirty="0"/>
              <a:t>probe was included for those who indicated </a:t>
            </a:r>
            <a:r>
              <a:rPr lang="en-US" sz="2400" i="1" dirty="0"/>
              <a:t>some</a:t>
            </a:r>
            <a:r>
              <a:rPr lang="en-US" sz="2400" dirty="0"/>
              <a:t> or </a:t>
            </a:r>
            <a:r>
              <a:rPr lang="en-US" sz="2400" i="1" dirty="0"/>
              <a:t>a lot of difficulty</a:t>
            </a:r>
            <a:r>
              <a:rPr lang="en-US" sz="2400" dirty="0"/>
              <a:t> </a:t>
            </a:r>
            <a:r>
              <a:rPr lang="en-US" sz="2400" b="1" dirty="0"/>
              <a:t>remembering things</a:t>
            </a:r>
            <a:r>
              <a:rPr lang="en-US" sz="2400" dirty="0"/>
              <a:t>.</a:t>
            </a:r>
          </a:p>
          <a:p>
            <a:pPr>
              <a:buClr>
                <a:srgbClr val="0070C0"/>
              </a:buClr>
              <a:buFont typeface="Arial" panose="020B0604020202020204" pitchFamily="34" charset="0"/>
              <a:buChar char="•"/>
              <a:defRPr/>
            </a:pPr>
            <a:r>
              <a:rPr lang="en-US" sz="2400" dirty="0"/>
              <a:t>99 responded </a:t>
            </a:r>
            <a:r>
              <a:rPr lang="en-US" sz="2400" i="1" dirty="0"/>
              <a:t>some</a:t>
            </a:r>
            <a:r>
              <a:rPr lang="en-US" sz="2400" dirty="0"/>
              <a:t> (78) or </a:t>
            </a:r>
            <a:r>
              <a:rPr lang="en-US" sz="2400" i="1" dirty="0"/>
              <a:t>a lot</a:t>
            </a:r>
            <a:r>
              <a:rPr lang="en-US" sz="2400" dirty="0"/>
              <a:t> (21) / 97 of these (76 </a:t>
            </a:r>
            <a:r>
              <a:rPr lang="en-US" sz="2400" i="1" dirty="0"/>
              <a:t>some</a:t>
            </a:r>
            <a:r>
              <a:rPr lang="en-US" sz="2400" dirty="0"/>
              <a:t> and 21 </a:t>
            </a:r>
            <a:r>
              <a:rPr lang="en-US" sz="2400" i="1" dirty="0"/>
              <a:t>a lot</a:t>
            </a:r>
            <a:r>
              <a:rPr lang="en-US" sz="2400" dirty="0"/>
              <a:t>) responded to the probe question on concern</a:t>
            </a:r>
          </a:p>
          <a:p>
            <a:pPr>
              <a:buClr>
                <a:srgbClr val="0070C0"/>
              </a:buClr>
              <a:buFont typeface="Arial" panose="020B0604020202020204" pitchFamily="34" charset="0"/>
              <a:buChar char="•"/>
              <a:defRPr/>
            </a:pPr>
            <a:r>
              <a:rPr lang="en-US" sz="2400" dirty="0"/>
              <a:t>1 (</a:t>
            </a:r>
            <a:r>
              <a:rPr lang="en-US" sz="2400" i="1" dirty="0"/>
              <a:t>some difficulty</a:t>
            </a:r>
            <a:r>
              <a:rPr lang="en-US" sz="2400" dirty="0"/>
              <a:t>) were of no concern = indicating few false positives </a:t>
            </a:r>
          </a:p>
          <a:p>
            <a:pPr>
              <a:buClr>
                <a:srgbClr val="0070C0"/>
              </a:buClr>
              <a:buFont typeface="Arial" panose="020B0604020202020204" pitchFamily="34" charset="0"/>
              <a:buChar char="•"/>
              <a:defRPr/>
            </a:pPr>
            <a:r>
              <a:rPr lang="en-US" sz="2400" dirty="0"/>
              <a:t>19 of 21 responses of </a:t>
            </a:r>
            <a:r>
              <a:rPr lang="en-US" sz="2400" i="1" dirty="0"/>
              <a:t>a lot of difficulty</a:t>
            </a:r>
            <a:r>
              <a:rPr lang="en-US" sz="2400" dirty="0"/>
              <a:t> were considered a lot of </a:t>
            </a:r>
            <a:r>
              <a:rPr lang="en-US" sz="2400" dirty="0" smtClean="0"/>
              <a:t>concern</a:t>
            </a:r>
            <a:endParaRPr lang="en-US" sz="2400" dirty="0"/>
          </a:p>
        </p:txBody>
      </p:sp>
      <p:sp>
        <p:nvSpPr>
          <p:cNvPr id="23556" name="Title 3"/>
          <p:cNvSpPr>
            <a:spLocks noGrp="1"/>
          </p:cNvSpPr>
          <p:nvPr>
            <p:ph type="title"/>
          </p:nvPr>
        </p:nvSpPr>
        <p:spPr>
          <a:xfrm>
            <a:off x="574675" y="304800"/>
            <a:ext cx="8394700" cy="1216025"/>
          </a:xfrm>
        </p:spPr>
        <p:txBody>
          <a:bodyPr/>
          <a:lstStyle/>
          <a:p>
            <a:pPr eaLnBrk="1" hangingPunct="1"/>
            <a:r>
              <a:rPr lang="en-US" altLang="en-US" sz="3200" dirty="0" smtClean="0">
                <a:solidFill>
                  <a:schemeClr val="tx1"/>
                </a:solidFill>
              </a:rPr>
              <a:t>Analysis of probe question:</a:t>
            </a:r>
          </a:p>
        </p:txBody>
      </p:sp>
      <p:sp>
        <p:nvSpPr>
          <p:cNvPr id="235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33DBB45-C2FC-42A8-9A5C-6B37E478B1F2}" type="slidenum">
              <a:rPr lang="en-US" altLang="en-US" smtClean="0"/>
              <a:pPr/>
              <a:t>10</a:t>
            </a:fld>
            <a:endParaRPr lang="en-US"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itle 3"/>
          <p:cNvSpPr>
            <a:spLocks noGrp="1"/>
          </p:cNvSpPr>
          <p:nvPr>
            <p:ph type="title"/>
          </p:nvPr>
        </p:nvSpPr>
        <p:spPr>
          <a:xfrm>
            <a:off x="574675" y="304800"/>
            <a:ext cx="8394700" cy="1216025"/>
          </a:xfrm>
        </p:spPr>
        <p:txBody>
          <a:bodyPr/>
          <a:lstStyle/>
          <a:p>
            <a:r>
              <a:rPr lang="en-US" altLang="en-US" sz="3200" dirty="0" smtClean="0"/>
              <a:t>Difficulty with changes in routine </a:t>
            </a:r>
            <a:br>
              <a:rPr lang="en-US" altLang="en-US" sz="3200" dirty="0" smtClean="0"/>
            </a:br>
            <a:r>
              <a:rPr lang="en-US" altLang="en-US" sz="3200" dirty="0" smtClean="0"/>
              <a:t>(5-17 years):</a:t>
            </a:r>
          </a:p>
        </p:txBody>
      </p:sp>
      <p:sp>
        <p:nvSpPr>
          <p:cNvPr id="2560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C8B71B74-4744-4DF8-9FD4-690CA1998006}" type="slidenum">
              <a:rPr lang="en-US" altLang="en-US" smtClean="0"/>
              <a:pPr/>
              <a:t>11</a:t>
            </a:fld>
            <a:endParaRPr lang="en-US" altLang="en-US" smtClean="0"/>
          </a:p>
        </p:txBody>
      </p:sp>
      <p:graphicFrame>
        <p:nvGraphicFramePr>
          <p:cNvPr id="3" name="Content Placeholder 2" descr="Table showing frequency distribution of responses to difficulty with changes in routine question"/>
          <p:cNvGraphicFramePr>
            <a:graphicFrameLocks noGrp="1"/>
          </p:cNvGraphicFramePr>
          <p:nvPr>
            <p:ph idx="1"/>
            <p:extLst>
              <p:ext uri="{D42A27DB-BD31-4B8C-83A1-F6EECF244321}">
                <p14:modId xmlns:p14="http://schemas.microsoft.com/office/powerpoint/2010/main" val="161696850"/>
              </p:ext>
            </p:extLst>
          </p:nvPr>
        </p:nvGraphicFramePr>
        <p:xfrm>
          <a:off x="609600" y="1704975"/>
          <a:ext cx="7924800" cy="3258312"/>
        </p:xfrm>
        <a:graphic>
          <a:graphicData uri="http://schemas.openxmlformats.org/drawingml/2006/table">
            <a:tbl>
              <a:tblPr/>
              <a:tblGrid>
                <a:gridCol w="3228975"/>
                <a:gridCol w="1577975"/>
                <a:gridCol w="1187450"/>
                <a:gridCol w="1930400"/>
              </a:tblGrid>
              <a:tr h="35560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914400" rtl="0" eaLnBrk="1" fontAlgn="base" latinLnBrk="0" hangingPunct="1">
                        <a:lnSpc>
                          <a:spcPct val="150000"/>
                        </a:lnSpc>
                        <a:spcBef>
                          <a:spcPts val="600"/>
                        </a:spcBef>
                        <a:spcAft>
                          <a:spcPts val="600"/>
                        </a:spcAft>
                        <a:buClrTx/>
                        <a:buSzTx/>
                        <a:buFontTx/>
                        <a:buNone/>
                        <a:tabLst/>
                      </a:pP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Frequency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Percent</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Valid Percent</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No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7,157</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98.7</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98.8</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Some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69</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A lot of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Cannot do at all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8</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Sub-total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7,243</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99.9</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100.0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Missing</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 </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Total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7,253</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100.0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 </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609600" y="1706563"/>
            <a:ext cx="7924800" cy="4343400"/>
          </a:xfrm>
        </p:spPr>
        <p:txBody>
          <a:bodyPr/>
          <a:lstStyle/>
          <a:p>
            <a:pPr marL="0" indent="0">
              <a:buFont typeface="Wingdings" panose="05000000000000000000" pitchFamily="2" charset="2"/>
              <a:buNone/>
              <a:defRPr/>
            </a:pPr>
            <a:r>
              <a:rPr lang="en-US" sz="2400" dirty="0"/>
              <a:t>A probe was included for those who indicated </a:t>
            </a:r>
            <a:r>
              <a:rPr lang="en-US" sz="2400" i="1" dirty="0"/>
              <a:t>some</a:t>
            </a:r>
            <a:r>
              <a:rPr lang="en-US" sz="2400" dirty="0"/>
              <a:t> or </a:t>
            </a:r>
            <a:r>
              <a:rPr lang="en-US" sz="2400" i="1" dirty="0"/>
              <a:t>a lot of difficulty</a:t>
            </a:r>
            <a:r>
              <a:rPr lang="en-US" sz="2400" dirty="0"/>
              <a:t> </a:t>
            </a:r>
            <a:r>
              <a:rPr lang="en-US" sz="2400" b="1" dirty="0"/>
              <a:t>accepting changes to routine</a:t>
            </a:r>
            <a:r>
              <a:rPr lang="en-US" sz="2400" dirty="0"/>
              <a:t>.</a:t>
            </a:r>
          </a:p>
          <a:p>
            <a:pPr>
              <a:buClr>
                <a:srgbClr val="0070C0"/>
              </a:buClr>
              <a:buFont typeface="Arial" panose="020B0604020202020204" pitchFamily="34" charset="0"/>
              <a:buChar char="•"/>
              <a:defRPr/>
            </a:pPr>
            <a:r>
              <a:rPr lang="en-US" sz="2400" dirty="0"/>
              <a:t>78 responded </a:t>
            </a:r>
            <a:r>
              <a:rPr lang="en-US" sz="2400" i="1" dirty="0"/>
              <a:t>some</a:t>
            </a:r>
            <a:r>
              <a:rPr lang="en-US" sz="2400" dirty="0"/>
              <a:t> (69) or </a:t>
            </a:r>
            <a:r>
              <a:rPr lang="en-US" sz="2400" i="1" dirty="0"/>
              <a:t>a lot</a:t>
            </a:r>
            <a:r>
              <a:rPr lang="en-US" sz="2400" dirty="0"/>
              <a:t> (9) / 75 of these (66 </a:t>
            </a:r>
            <a:r>
              <a:rPr lang="en-US" sz="2400" i="1" dirty="0"/>
              <a:t>some</a:t>
            </a:r>
            <a:r>
              <a:rPr lang="en-US" sz="2400" dirty="0"/>
              <a:t> and 9 </a:t>
            </a:r>
            <a:r>
              <a:rPr lang="en-US" sz="2400" i="1" dirty="0"/>
              <a:t>a lot</a:t>
            </a:r>
            <a:r>
              <a:rPr lang="en-US" sz="2400" dirty="0"/>
              <a:t>) responded to the probe question on concern</a:t>
            </a:r>
          </a:p>
          <a:p>
            <a:pPr>
              <a:buClr>
                <a:srgbClr val="0070C0"/>
              </a:buClr>
              <a:buFont typeface="Arial" panose="020B0604020202020204" pitchFamily="34" charset="0"/>
              <a:buChar char="•"/>
              <a:defRPr/>
            </a:pPr>
            <a:r>
              <a:rPr lang="en-US" sz="2400" dirty="0"/>
              <a:t>2 (</a:t>
            </a:r>
            <a:r>
              <a:rPr lang="en-US" sz="2400" i="1" dirty="0"/>
              <a:t>some difficulty</a:t>
            </a:r>
            <a:r>
              <a:rPr lang="en-US" sz="2400" dirty="0"/>
              <a:t>) were of no concern = indicating few false positives </a:t>
            </a:r>
          </a:p>
          <a:p>
            <a:pPr>
              <a:buClr>
                <a:srgbClr val="0070C0"/>
              </a:buClr>
              <a:buFont typeface="Arial" panose="020B0604020202020204" pitchFamily="34" charset="0"/>
              <a:buChar char="•"/>
              <a:defRPr/>
            </a:pPr>
            <a:r>
              <a:rPr lang="en-US" sz="2400" dirty="0"/>
              <a:t>All 9 responses of </a:t>
            </a:r>
            <a:r>
              <a:rPr lang="en-US" sz="2400" i="1" dirty="0"/>
              <a:t>a lot of difficulty</a:t>
            </a:r>
            <a:r>
              <a:rPr lang="en-US" sz="2400" dirty="0"/>
              <a:t> were considered a lot of </a:t>
            </a:r>
            <a:r>
              <a:rPr lang="en-US" sz="2400" dirty="0" smtClean="0"/>
              <a:t>concern</a:t>
            </a:r>
            <a:endParaRPr lang="en-US" sz="2400" dirty="0"/>
          </a:p>
          <a:p>
            <a:pPr marL="0" indent="0">
              <a:buFont typeface="Wingdings" panose="05000000000000000000" pitchFamily="2" charset="2"/>
              <a:buNone/>
              <a:defRPr/>
            </a:pPr>
            <a:endParaRPr lang="en-US" altLang="en-US" sz="2400" dirty="0" smtClean="0"/>
          </a:p>
        </p:txBody>
      </p:sp>
      <p:sp>
        <p:nvSpPr>
          <p:cNvPr id="27652" name="Title 3"/>
          <p:cNvSpPr>
            <a:spLocks noGrp="1"/>
          </p:cNvSpPr>
          <p:nvPr>
            <p:ph type="title"/>
          </p:nvPr>
        </p:nvSpPr>
        <p:spPr>
          <a:xfrm>
            <a:off x="574675" y="304800"/>
            <a:ext cx="8394700" cy="1216025"/>
          </a:xfrm>
        </p:spPr>
        <p:txBody>
          <a:bodyPr/>
          <a:lstStyle/>
          <a:p>
            <a:pPr eaLnBrk="1" hangingPunct="1"/>
            <a:r>
              <a:rPr lang="en-US" altLang="en-US" sz="3200" dirty="0" smtClean="0">
                <a:solidFill>
                  <a:schemeClr val="tx1"/>
                </a:solidFill>
              </a:rPr>
              <a:t>Analysis of probe question:</a:t>
            </a:r>
          </a:p>
        </p:txBody>
      </p:sp>
      <p:sp>
        <p:nvSpPr>
          <p:cNvPr id="276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010EAB4-46CB-4D5E-8066-60F179E1C162}" type="slidenum">
              <a:rPr lang="en-US" altLang="en-US" smtClean="0"/>
              <a:pPr/>
              <a:t>12</a:t>
            </a:fld>
            <a:endParaRPr lang="en-US" alt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itle 3"/>
          <p:cNvSpPr>
            <a:spLocks noGrp="1"/>
          </p:cNvSpPr>
          <p:nvPr>
            <p:ph type="title"/>
          </p:nvPr>
        </p:nvSpPr>
        <p:spPr>
          <a:xfrm>
            <a:off x="574675" y="304800"/>
            <a:ext cx="8394700" cy="1216025"/>
          </a:xfrm>
        </p:spPr>
        <p:txBody>
          <a:bodyPr/>
          <a:lstStyle/>
          <a:p>
            <a:r>
              <a:rPr lang="en-US" altLang="en-US" sz="3200" dirty="0" smtClean="0"/>
              <a:t>Crude Disability Prevalence estimates:</a:t>
            </a:r>
          </a:p>
        </p:txBody>
      </p:sp>
      <p:sp>
        <p:nvSpPr>
          <p:cNvPr id="2970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66BACAF-F603-4336-8FF9-3D2912371AA9}" type="slidenum">
              <a:rPr lang="en-US" altLang="en-US" smtClean="0"/>
              <a:pPr/>
              <a:t>13</a:t>
            </a:fld>
            <a:endParaRPr lang="en-US" altLang="en-US" smtClean="0"/>
          </a:p>
        </p:txBody>
      </p:sp>
      <p:graphicFrame>
        <p:nvGraphicFramePr>
          <p:cNvPr id="4" name="Content Placeholder 3" descr="Table showing crude disability prevalence estimates based on Samoan data obtained using preliminary version of UNCICEF/WG Module on Child Functioning"/>
          <p:cNvGraphicFramePr>
            <a:graphicFrameLocks noGrp="1"/>
          </p:cNvGraphicFramePr>
          <p:nvPr>
            <p:ph idx="1"/>
            <p:extLst>
              <p:ext uri="{D42A27DB-BD31-4B8C-83A1-F6EECF244321}">
                <p14:modId xmlns:p14="http://schemas.microsoft.com/office/powerpoint/2010/main" val="673646261"/>
              </p:ext>
            </p:extLst>
          </p:nvPr>
        </p:nvGraphicFramePr>
        <p:xfrm>
          <a:off x="609600" y="1704975"/>
          <a:ext cx="7924800" cy="4994274"/>
        </p:xfrm>
        <a:graphic>
          <a:graphicData uri="http://schemas.openxmlformats.org/drawingml/2006/table">
            <a:tbl>
              <a:tblPr firstRow="1" firstCol="1" bandRow="1">
                <a:tableStyleId>{5C22544A-7EE6-4342-B048-85BDC9FD1C3A}</a:tableStyleId>
              </a:tblPr>
              <a:tblGrid>
                <a:gridCol w="4227094"/>
                <a:gridCol w="1216527"/>
                <a:gridCol w="728578"/>
                <a:gridCol w="752475"/>
                <a:gridCol w="1000126"/>
              </a:tblGrid>
              <a:tr h="418954">
                <a:tc>
                  <a:txBody>
                    <a:bodyPr/>
                    <a:lstStyle/>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4">
                  <a:txBody>
                    <a:bodyPr/>
                    <a:lstStyle/>
                    <a:p>
                      <a:pPr marL="0" marR="0" algn="ctr">
                        <a:lnSpc>
                          <a:spcPct val="115000"/>
                        </a:lnSpc>
                        <a:spcBef>
                          <a:spcPts val="0"/>
                        </a:spcBef>
                        <a:spcAft>
                          <a:spcPts val="1000"/>
                        </a:spcAft>
                      </a:pPr>
                      <a:r>
                        <a:rPr lang="en-US" sz="1800" b="1" dirty="0" smtClean="0">
                          <a:solidFill>
                            <a:schemeClr val="tx1"/>
                          </a:solidFill>
                          <a:effectLst/>
                          <a:latin typeface="+mn-lt"/>
                          <a:ea typeface="Calibri" panose="020F0502020204030204" pitchFamily="34" charset="0"/>
                          <a:cs typeface="Times New Roman" panose="02020603050405020304" pitchFamily="18" charset="0"/>
                        </a:rPr>
                        <a:t>Age in years</a:t>
                      </a:r>
                      <a:endParaRPr lang="en-US" sz="18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marL="0" marR="0" algn="ctr">
                        <a:lnSpc>
                          <a:spcPct val="115000"/>
                        </a:lnSpc>
                        <a:spcBef>
                          <a:spcPts val="0"/>
                        </a:spcBef>
                        <a:spcAft>
                          <a:spcPts val="1000"/>
                        </a:spcAft>
                      </a:pP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tc>
                <a:tc hMerge="1">
                  <a:txBody>
                    <a:bodyPr/>
                    <a:lstStyle/>
                    <a:p>
                      <a:endParaRPr lang="en-US"/>
                    </a:p>
                  </a:txBody>
                  <a:tcPr/>
                </a:tc>
                <a:tc hMerge="1">
                  <a:txBody>
                    <a:bodyPr/>
                    <a:lstStyle/>
                    <a:p>
                      <a:pPr marL="0" marR="0" algn="ctr">
                        <a:lnSpc>
                          <a:spcPct val="115000"/>
                        </a:lnSpc>
                        <a:spcBef>
                          <a:spcPts val="0"/>
                        </a:spcBef>
                        <a:spcAft>
                          <a:spcPts val="1000"/>
                        </a:spcAft>
                      </a:pP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9525" marB="0" anchor="b"/>
                </a:tc>
              </a:tr>
              <a:tr h="390389">
                <a:tc>
                  <a:txBody>
                    <a:bodyPr/>
                    <a:lstStyle/>
                    <a:p>
                      <a:pPr marL="0" marR="0">
                        <a:lnSpc>
                          <a:spcPct val="115000"/>
                        </a:lnSpc>
                        <a:spcBef>
                          <a:spcPts val="0"/>
                        </a:spcBef>
                        <a:spcAft>
                          <a:spcPts val="100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b="0" dirty="0">
                          <a:solidFill>
                            <a:schemeClr val="tx1"/>
                          </a:solidFill>
                          <a:effectLst/>
                          <a:latin typeface="+mn-lt"/>
                        </a:rPr>
                        <a:t>2 – </a:t>
                      </a:r>
                      <a:r>
                        <a:rPr lang="en-US" sz="1600" b="0" dirty="0" smtClean="0">
                          <a:solidFill>
                            <a:schemeClr val="tx1"/>
                          </a:solidFill>
                          <a:effectLst/>
                          <a:latin typeface="+mn-lt"/>
                        </a:rPr>
                        <a:t>4</a:t>
                      </a:r>
                      <a:endParaRPr lang="en-US" sz="16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b="0" dirty="0">
                          <a:solidFill>
                            <a:schemeClr val="tx1"/>
                          </a:solidFill>
                          <a:effectLst/>
                          <a:latin typeface="+mn-lt"/>
                        </a:rPr>
                        <a:t>5 – </a:t>
                      </a:r>
                      <a:r>
                        <a:rPr lang="en-US" sz="1600" b="0" dirty="0" smtClean="0">
                          <a:solidFill>
                            <a:schemeClr val="tx1"/>
                          </a:solidFill>
                          <a:effectLst/>
                          <a:latin typeface="+mn-lt"/>
                        </a:rPr>
                        <a:t>9</a:t>
                      </a:r>
                      <a:endParaRPr lang="en-US" sz="16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b="0" dirty="0" smtClean="0">
                          <a:solidFill>
                            <a:schemeClr val="tx1"/>
                          </a:solidFill>
                          <a:effectLst/>
                          <a:latin typeface="+mn-lt"/>
                          <a:ea typeface="Calibri" panose="020F0502020204030204" pitchFamily="34" charset="0"/>
                          <a:cs typeface="Times New Roman" panose="02020603050405020304" pitchFamily="18" charset="0"/>
                        </a:rPr>
                        <a:t>10-17</a:t>
                      </a:r>
                      <a:endParaRPr lang="en-US" sz="16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b="0" dirty="0" smtClean="0">
                          <a:solidFill>
                            <a:schemeClr val="tx1"/>
                          </a:solidFill>
                          <a:effectLst/>
                          <a:latin typeface="+mn-lt"/>
                          <a:ea typeface="Calibri" panose="020F0502020204030204" pitchFamily="34" charset="0"/>
                          <a:cs typeface="Times New Roman" panose="02020603050405020304" pitchFamily="18" charset="0"/>
                        </a:rPr>
                        <a:t>2 – 17</a:t>
                      </a:r>
                      <a:endParaRPr lang="en-US" sz="16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1118">
                <a:tc>
                  <a:txBody>
                    <a:bodyPr/>
                    <a:lstStyle/>
                    <a:p>
                      <a:pPr marL="0" marR="0">
                        <a:lnSpc>
                          <a:spcPct val="115000"/>
                        </a:lnSpc>
                        <a:spcBef>
                          <a:spcPts val="0"/>
                        </a:spcBef>
                        <a:spcAft>
                          <a:spcPts val="1000"/>
                        </a:spcAft>
                      </a:pPr>
                      <a:r>
                        <a:rPr lang="en-US" sz="1800" b="0" dirty="0">
                          <a:solidFill>
                            <a:schemeClr val="tx1"/>
                          </a:solidFill>
                          <a:effectLst/>
                        </a:rPr>
                        <a:t>Number of </a:t>
                      </a:r>
                      <a:r>
                        <a:rPr lang="en-US" sz="1800" b="0" dirty="0" smtClean="0">
                          <a:solidFill>
                            <a:schemeClr val="tx1"/>
                          </a:solidFill>
                          <a:effectLst/>
                        </a:rPr>
                        <a:t>domains</a:t>
                      </a:r>
                      <a:endParaRPr lang="en-US" sz="1800" b="0" dirty="0">
                        <a:solidFill>
                          <a:schemeClr val="tx1"/>
                        </a:solidFill>
                        <a:effectLst/>
                      </a:endParaRPr>
                    </a:p>
                  </a:txBody>
                  <a:tcPr marL="68580" marR="68580" marT="952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smtClean="0">
                          <a:effectLst/>
                        </a:rPr>
                        <a:t>7</a:t>
                      </a:r>
                      <a:endParaRPr lang="en-US" sz="1600" dirty="0">
                        <a:effectLst/>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1000"/>
                        </a:spcAft>
                      </a:pPr>
                      <a:r>
                        <a:rPr lang="en-US" sz="1600" dirty="0" smtClean="0">
                          <a:effectLst/>
                        </a:rPr>
                        <a:t>12</a:t>
                      </a:r>
                      <a:endParaRPr lang="en-US" sz="1600" dirty="0">
                        <a:effectLst/>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1000"/>
                        </a:spcAft>
                      </a:pPr>
                      <a:endParaRPr lang="en-US" sz="1600" dirty="0" smtClean="0">
                        <a:effectLst/>
                        <a:latin typeface="+mn-lt"/>
                        <a:ea typeface="Calibri" panose="020F0502020204030204" pitchFamily="34" charset="0"/>
                        <a:cs typeface="Times New Roman" panose="02020603050405020304" pitchFamily="18" charset="0"/>
                      </a:endParaRPr>
                    </a:p>
                  </a:txBody>
                  <a:tcPr marL="68580" marR="68580" marT="9523"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2867">
                <a:tc>
                  <a:txBody>
                    <a:bodyPr/>
                    <a:lstStyle/>
                    <a:p>
                      <a:pPr marL="0" marR="0">
                        <a:lnSpc>
                          <a:spcPct val="115000"/>
                        </a:lnSpc>
                        <a:spcBef>
                          <a:spcPts val="0"/>
                        </a:spcBef>
                        <a:spcAft>
                          <a:spcPts val="1000"/>
                        </a:spcAft>
                      </a:pPr>
                      <a:r>
                        <a:rPr lang="en-US" sz="1800" b="0" dirty="0" smtClean="0">
                          <a:solidFill>
                            <a:schemeClr val="tx1"/>
                          </a:solidFill>
                          <a:effectLst/>
                        </a:rPr>
                        <a:t>Minimum # </a:t>
                      </a:r>
                      <a:r>
                        <a:rPr lang="en-US" sz="1800" b="0" dirty="0">
                          <a:solidFill>
                            <a:schemeClr val="tx1"/>
                          </a:solidFill>
                          <a:effectLst/>
                        </a:rPr>
                        <a:t>of effective </a:t>
                      </a:r>
                      <a:r>
                        <a:rPr lang="en-US" sz="1800" b="0" dirty="0" smtClean="0">
                          <a:solidFill>
                            <a:schemeClr val="tx1"/>
                          </a:solidFill>
                          <a:effectLst/>
                        </a:rPr>
                        <a:t>domains</a:t>
                      </a:r>
                      <a:endParaRPr lang="en-US" sz="1800" b="0" dirty="0">
                        <a:solidFill>
                          <a:schemeClr val="tx1"/>
                        </a:solidFill>
                        <a:effectLst/>
                      </a:endParaRPr>
                    </a:p>
                  </a:txBody>
                  <a:tcPr marL="68580" marR="68580" marT="952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400" dirty="0" smtClean="0">
                          <a:effectLst/>
                        </a:rPr>
                        <a:t>4 </a:t>
                      </a:r>
                      <a:r>
                        <a:rPr lang="en-US" sz="1400" dirty="0">
                          <a:effectLst/>
                        </a:rPr>
                        <a:t>or </a:t>
                      </a:r>
                      <a:r>
                        <a:rPr lang="en-US" sz="1400" dirty="0" smtClean="0">
                          <a:effectLst/>
                        </a:rPr>
                        <a:t>more</a:t>
                      </a:r>
                      <a:endParaRPr lang="en-US" sz="1400" dirty="0">
                        <a:effectLst/>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1000"/>
                        </a:spcAft>
                      </a:pPr>
                      <a:r>
                        <a:rPr lang="en-US" sz="1400" dirty="0" smtClean="0">
                          <a:effectLst/>
                        </a:rPr>
                        <a:t>7 </a:t>
                      </a:r>
                      <a:r>
                        <a:rPr lang="en-US" sz="1400" dirty="0">
                          <a:effectLst/>
                        </a:rPr>
                        <a:t>or </a:t>
                      </a:r>
                      <a:r>
                        <a:rPr lang="en-US" sz="1400" dirty="0" smtClean="0">
                          <a:effectLst/>
                        </a:rPr>
                        <a:t>more</a:t>
                      </a:r>
                      <a:endParaRPr lang="en-US" sz="1400" dirty="0">
                        <a:effectLst/>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1000"/>
                        </a:spcAft>
                      </a:pPr>
                      <a:endParaRPr lang="en-US" sz="1600" dirty="0" smtClean="0">
                        <a:effectLst/>
                        <a:latin typeface="+mn-lt"/>
                        <a:ea typeface="Calibri" panose="020F0502020204030204" pitchFamily="34" charset="0"/>
                        <a:cs typeface="Times New Roman" panose="02020603050405020304" pitchFamily="18" charset="0"/>
                      </a:endParaRPr>
                    </a:p>
                  </a:txBody>
                  <a:tcPr marL="68580" marR="68580" marT="9523"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560">
                <a:tc>
                  <a:txBody>
                    <a:bodyPr/>
                    <a:lstStyle/>
                    <a:p>
                      <a:pPr marL="0" marR="0">
                        <a:lnSpc>
                          <a:spcPct val="115000"/>
                        </a:lnSpc>
                        <a:spcBef>
                          <a:spcPts val="0"/>
                        </a:spcBef>
                        <a:spcAft>
                          <a:spcPts val="1000"/>
                        </a:spcAft>
                      </a:pPr>
                      <a:r>
                        <a:rPr lang="en-US" sz="1800" b="0" dirty="0" smtClean="0">
                          <a:solidFill>
                            <a:schemeClr val="tx1"/>
                          </a:solidFill>
                          <a:effectLst/>
                        </a:rPr>
                        <a:t>Number </a:t>
                      </a:r>
                      <a:r>
                        <a:rPr lang="en-US" sz="1800" b="0" dirty="0">
                          <a:solidFill>
                            <a:schemeClr val="tx1"/>
                          </a:solidFill>
                          <a:effectLst/>
                        </a:rPr>
                        <a:t>of cases</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1600" dirty="0" smtClean="0">
                          <a:effectLst/>
                        </a:rPr>
                        <a:t>2,078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3,021</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4,232</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9,331</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732987">
                <a:tc>
                  <a:txBody>
                    <a:bodyPr/>
                    <a:lstStyle/>
                    <a:p>
                      <a:pPr marL="0" marR="0">
                        <a:lnSpc>
                          <a:spcPct val="115000"/>
                        </a:lnSpc>
                        <a:spcBef>
                          <a:spcPts val="0"/>
                        </a:spcBef>
                        <a:spcAft>
                          <a:spcPts val="1000"/>
                        </a:spcAft>
                      </a:pPr>
                      <a:r>
                        <a:rPr lang="en-US" sz="1800" b="0" dirty="0">
                          <a:solidFill>
                            <a:schemeClr val="tx1"/>
                          </a:solidFill>
                          <a:effectLst/>
                        </a:rPr>
                        <a:t>Cut-off is </a:t>
                      </a:r>
                      <a:r>
                        <a:rPr lang="en-US" sz="1800" b="1" dirty="0">
                          <a:solidFill>
                            <a:schemeClr val="tx1"/>
                          </a:solidFill>
                          <a:effectLst/>
                        </a:rPr>
                        <a:t>cannot do at all </a:t>
                      </a:r>
                      <a:r>
                        <a:rPr lang="en-US" sz="1800" b="0" dirty="0">
                          <a:solidFill>
                            <a:schemeClr val="tx1"/>
                          </a:solidFill>
                          <a:effectLst/>
                        </a:rPr>
                        <a:t>in at least 1 domain</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a:effectLst/>
                        </a:rPr>
                        <a:t>0.8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2.7</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2.3</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a:effectLst/>
                          <a:latin typeface="Verdana" panose="020B0604030504040204" pitchFamily="34" charset="0"/>
                          <a:ea typeface="Calibri" panose="020F0502020204030204" pitchFamily="34" charset="0"/>
                          <a:cs typeface="Times New Roman" panose="02020603050405020304" pitchFamily="18" charset="0"/>
                        </a:rPr>
                        <a:t>2.1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6242">
                <a:tc>
                  <a:txBody>
                    <a:bodyPr/>
                    <a:lstStyle/>
                    <a:p>
                      <a:pPr marL="0" marR="0">
                        <a:lnSpc>
                          <a:spcPct val="115000"/>
                        </a:lnSpc>
                        <a:spcBef>
                          <a:spcPts val="0"/>
                        </a:spcBef>
                        <a:spcAft>
                          <a:spcPts val="1000"/>
                        </a:spcAft>
                      </a:pPr>
                      <a:r>
                        <a:rPr lang="en-US" sz="1800" b="0" dirty="0">
                          <a:solidFill>
                            <a:schemeClr val="tx1"/>
                          </a:solidFill>
                          <a:effectLst/>
                        </a:rPr>
                        <a:t>Cut-off is at least </a:t>
                      </a:r>
                      <a:r>
                        <a:rPr lang="en-US" sz="1800" b="1" dirty="0">
                          <a:solidFill>
                            <a:schemeClr val="tx1"/>
                          </a:solidFill>
                          <a:effectLst/>
                        </a:rPr>
                        <a:t>a lot of difficulty </a:t>
                      </a:r>
                      <a:r>
                        <a:rPr lang="en-US" sz="1800" b="0" dirty="0">
                          <a:solidFill>
                            <a:schemeClr val="tx1"/>
                          </a:solidFill>
                          <a:effectLst/>
                        </a:rPr>
                        <a:t>in at least 1 domain</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a:effectLst/>
                        </a:rPr>
                        <a:t>3.0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5.3</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3.7</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a:effectLst/>
                          <a:latin typeface="Verdana" panose="020B0604030504040204" pitchFamily="34" charset="0"/>
                          <a:ea typeface="Calibri" panose="020F0502020204030204" pitchFamily="34" charset="0"/>
                          <a:cs typeface="Times New Roman" panose="02020603050405020304" pitchFamily="18" charset="0"/>
                        </a:rPr>
                        <a:t>4.1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63363">
                <a:tc>
                  <a:txBody>
                    <a:bodyPr/>
                    <a:lstStyle/>
                    <a:p>
                      <a:pPr marL="0" marR="0">
                        <a:lnSpc>
                          <a:spcPct val="115000"/>
                        </a:lnSpc>
                        <a:spcBef>
                          <a:spcPts val="0"/>
                        </a:spcBef>
                        <a:spcAft>
                          <a:spcPts val="1000"/>
                        </a:spcAft>
                      </a:pPr>
                      <a:r>
                        <a:rPr lang="en-US" sz="1800" b="0" dirty="0">
                          <a:solidFill>
                            <a:schemeClr val="tx1"/>
                          </a:solidFill>
                          <a:effectLst/>
                        </a:rPr>
                        <a:t>Cut-off is </a:t>
                      </a:r>
                      <a:r>
                        <a:rPr lang="en-US" sz="1800" b="1" dirty="0">
                          <a:solidFill>
                            <a:schemeClr val="tx1"/>
                          </a:solidFill>
                          <a:effectLst/>
                        </a:rPr>
                        <a:t>some difficulty </a:t>
                      </a:r>
                      <a:r>
                        <a:rPr lang="en-US" sz="1800" b="0" dirty="0">
                          <a:solidFill>
                            <a:schemeClr val="tx1"/>
                          </a:solidFill>
                          <a:effectLst/>
                        </a:rPr>
                        <a:t>in at least 2 domains</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a:effectLst/>
                        </a:rPr>
                        <a:t>10.3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7.2</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3.4</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600" dirty="0">
                          <a:effectLst/>
                          <a:latin typeface="Verdana" panose="020B0604030504040204" pitchFamily="34" charset="0"/>
                          <a:ea typeface="Calibri" panose="020F0502020204030204" pitchFamily="34" charset="0"/>
                          <a:cs typeface="Times New Roman" panose="02020603050405020304" pitchFamily="18" charset="0"/>
                        </a:rPr>
                        <a:t>6.2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89794">
                <a:tc>
                  <a:txBody>
                    <a:bodyPr/>
                    <a:lstStyle/>
                    <a:p>
                      <a:pPr marL="0" marR="0">
                        <a:lnSpc>
                          <a:spcPct val="115000"/>
                        </a:lnSpc>
                        <a:spcBef>
                          <a:spcPts val="0"/>
                        </a:spcBef>
                        <a:spcAft>
                          <a:spcPts val="1000"/>
                        </a:spcAft>
                      </a:pPr>
                      <a:r>
                        <a:rPr lang="en-US" sz="1800" b="0" dirty="0">
                          <a:solidFill>
                            <a:schemeClr val="tx1"/>
                          </a:solidFill>
                          <a:effectLst/>
                        </a:rPr>
                        <a:t>Cut-off is </a:t>
                      </a:r>
                      <a:r>
                        <a:rPr lang="en-US" sz="1800" b="1" dirty="0">
                          <a:solidFill>
                            <a:schemeClr val="tx1"/>
                          </a:solidFill>
                          <a:effectLst/>
                        </a:rPr>
                        <a:t>some difficulty </a:t>
                      </a:r>
                      <a:r>
                        <a:rPr lang="en-US" sz="1800" b="0" dirty="0">
                          <a:solidFill>
                            <a:schemeClr val="tx1"/>
                          </a:solidFill>
                          <a:effectLst/>
                        </a:rPr>
                        <a:t>in at least 1 domain</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1000"/>
                        </a:spcAft>
                      </a:pPr>
                      <a:r>
                        <a:rPr lang="en-US" sz="1600" dirty="0">
                          <a:effectLst/>
                        </a:rPr>
                        <a:t>21.9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15.0</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1000"/>
                        </a:spcAft>
                      </a:pPr>
                      <a:r>
                        <a:rPr lang="en-US" sz="1600" dirty="0" smtClean="0">
                          <a:effectLst/>
                          <a:latin typeface="+mn-lt"/>
                          <a:ea typeface="Calibri" panose="020F0502020204030204" pitchFamily="34" charset="0"/>
                          <a:cs typeface="Times New Roman" panose="02020603050405020304" pitchFamily="18" charset="0"/>
                        </a:rPr>
                        <a:t>8.5</a:t>
                      </a:r>
                      <a:endParaRPr lang="en-US" sz="1600" dirty="0">
                        <a:effectLst/>
                        <a:latin typeface="+mn-lt"/>
                        <a:ea typeface="Calibri" panose="020F0502020204030204" pitchFamily="34" charset="0"/>
                        <a:cs typeface="Times New Roman" panose="02020603050405020304" pitchFamily="18" charset="0"/>
                      </a:endParaRPr>
                    </a:p>
                  </a:txBody>
                  <a:tcPr marL="68580" marR="68580"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1000"/>
                        </a:spcAft>
                      </a:pPr>
                      <a:r>
                        <a:rPr lang="en-US" sz="1600" dirty="0">
                          <a:effectLst/>
                          <a:latin typeface="Verdana" panose="020B0604030504040204" pitchFamily="34" charset="0"/>
                          <a:ea typeface="Calibri" panose="020F0502020204030204" pitchFamily="34" charset="0"/>
                          <a:cs typeface="Times New Roman" panose="02020603050405020304" pitchFamily="18" charset="0"/>
                        </a:rPr>
                        <a:t>13.6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a:defRPr/>
            </a:pPr>
            <a:r>
              <a:rPr lang="en-US" altLang="en-US" sz="3200" dirty="0" smtClean="0">
                <a:solidFill>
                  <a:schemeClr val="tx1"/>
                </a:solidFill>
                <a:latin typeface="+mn-lt"/>
              </a:rPr>
              <a:t>Guidelines for producing statistics </a:t>
            </a:r>
            <a:br>
              <a:rPr lang="en-US" altLang="en-US" sz="3200" dirty="0" smtClean="0">
                <a:solidFill>
                  <a:schemeClr val="tx1"/>
                </a:solidFill>
                <a:latin typeface="+mn-lt"/>
              </a:rPr>
            </a:br>
            <a:r>
              <a:rPr lang="en-US" altLang="en-US" sz="3200" dirty="0" smtClean="0">
                <a:solidFill>
                  <a:schemeClr val="tx1"/>
                </a:solidFill>
                <a:latin typeface="+mn-lt"/>
              </a:rPr>
              <a:t>on children with disabilities</a:t>
            </a:r>
          </a:p>
        </p:txBody>
      </p:sp>
      <p:sp>
        <p:nvSpPr>
          <p:cNvPr id="3" name="Content Placeholder 2"/>
          <p:cNvSpPr>
            <a:spLocks noGrp="1"/>
          </p:cNvSpPr>
          <p:nvPr>
            <p:ph idx="1"/>
          </p:nvPr>
        </p:nvSpPr>
        <p:spPr>
          <a:xfrm>
            <a:off x="574675" y="1684338"/>
            <a:ext cx="8042275" cy="4525962"/>
          </a:xfrm>
        </p:spPr>
        <p:txBody>
          <a:bodyPr rtlCol="0">
            <a:noAutofit/>
          </a:bodyPr>
          <a:lstStyle/>
          <a:p>
            <a:pPr fontAlgn="auto">
              <a:spcAft>
                <a:spcPts val="0"/>
              </a:spcAft>
              <a:buFont typeface="Arial" pitchFamily="34" charset="0"/>
              <a:buChar char="•"/>
              <a:defRPr/>
            </a:pPr>
            <a:r>
              <a:rPr lang="en-GB" sz="2400" dirty="0" smtClean="0"/>
              <a:t>Objective: Provide </a:t>
            </a:r>
            <a:r>
              <a:rPr lang="en-GB" sz="2400" dirty="0"/>
              <a:t>guidance for those considering collecting data on children with </a:t>
            </a:r>
            <a:r>
              <a:rPr lang="en-GB" sz="2400" dirty="0" smtClean="0"/>
              <a:t>disabilities</a:t>
            </a:r>
            <a:endParaRPr lang="en-GB" sz="2400" dirty="0"/>
          </a:p>
          <a:p>
            <a:pPr fontAlgn="auto">
              <a:spcAft>
                <a:spcPts val="0"/>
              </a:spcAft>
              <a:buFont typeface="Arial" pitchFamily="34" charset="0"/>
              <a:buChar char="•"/>
              <a:defRPr/>
            </a:pPr>
            <a:endParaRPr lang="en-GB" sz="1000" dirty="0" smtClean="0"/>
          </a:p>
          <a:p>
            <a:pPr fontAlgn="auto">
              <a:spcAft>
                <a:spcPts val="0"/>
              </a:spcAft>
              <a:buFont typeface="Arial" pitchFamily="34" charset="0"/>
              <a:buChar char="•"/>
              <a:defRPr/>
            </a:pPr>
            <a:r>
              <a:rPr lang="en-GB" sz="2400" dirty="0"/>
              <a:t>D</a:t>
            </a:r>
            <a:r>
              <a:rPr lang="en-GB" sz="2400" dirty="0" smtClean="0"/>
              <a:t>iscusses </a:t>
            </a:r>
            <a:r>
              <a:rPr lang="en-GB" sz="2400" dirty="0"/>
              <a:t>conceptual and theoretical issues related to measuring disability </a:t>
            </a:r>
            <a:endParaRPr lang="en-GB" sz="2400" dirty="0" smtClean="0"/>
          </a:p>
          <a:p>
            <a:pPr marL="0" indent="0" fontAlgn="auto">
              <a:spcAft>
                <a:spcPts val="0"/>
              </a:spcAft>
              <a:buFont typeface="Arial" pitchFamily="34" charset="0"/>
              <a:buNone/>
              <a:defRPr/>
            </a:pPr>
            <a:endParaRPr lang="en-GB" sz="1000" dirty="0"/>
          </a:p>
          <a:p>
            <a:pPr fontAlgn="auto">
              <a:spcAft>
                <a:spcPts val="0"/>
              </a:spcAft>
              <a:buFont typeface="Arial" pitchFamily="34" charset="0"/>
              <a:buChar char="•"/>
              <a:defRPr/>
            </a:pPr>
            <a:r>
              <a:rPr lang="en-GB" sz="2400" dirty="0" smtClean="0"/>
              <a:t>Includes considerations </a:t>
            </a:r>
            <a:r>
              <a:rPr lang="en-GB" sz="2400" dirty="0"/>
              <a:t>for designing, planning, and implementing the collection of data on children with </a:t>
            </a:r>
            <a:r>
              <a:rPr lang="en-GB" sz="2400" dirty="0" smtClean="0"/>
              <a:t>disabilities</a:t>
            </a:r>
          </a:p>
          <a:p>
            <a:pPr fontAlgn="auto">
              <a:spcAft>
                <a:spcPts val="0"/>
              </a:spcAft>
              <a:buFont typeface="Arial" pitchFamily="34" charset="0"/>
              <a:buChar char="•"/>
              <a:defRPr/>
            </a:pPr>
            <a:endParaRPr lang="en-GB" sz="1000" dirty="0"/>
          </a:p>
          <a:p>
            <a:pPr fontAlgn="auto">
              <a:spcAft>
                <a:spcPts val="0"/>
              </a:spcAft>
              <a:buFont typeface="Arial" pitchFamily="34" charset="0"/>
              <a:buChar char="•"/>
              <a:defRPr/>
            </a:pPr>
            <a:r>
              <a:rPr lang="en-GB" sz="2400" dirty="0" smtClean="0"/>
              <a:t>Expected </a:t>
            </a:r>
            <a:r>
              <a:rPr lang="en-GB" sz="2400" dirty="0"/>
              <a:t>to be ready </a:t>
            </a:r>
            <a:r>
              <a:rPr lang="en-GB" sz="2400" dirty="0" smtClean="0"/>
              <a:t>in early 2016</a:t>
            </a:r>
            <a:endParaRPr lang="en-US" sz="2400" dirty="0"/>
          </a:p>
        </p:txBody>
      </p:sp>
      <p:sp>
        <p:nvSpPr>
          <p:cNvPr id="3175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86E1546-5634-4CFD-BF84-31A2EE73FEF8}" type="slidenum">
              <a:rPr lang="en-US" altLang="en-US" smtClean="0"/>
              <a:pPr/>
              <a:t>14</a:t>
            </a:fld>
            <a:endParaRPr lang="en-US" alt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623888" y="590550"/>
            <a:ext cx="8229600" cy="944563"/>
          </a:xfrm>
        </p:spPr>
        <p:txBody>
          <a:bodyPr/>
          <a:lstStyle/>
          <a:p>
            <a:r>
              <a:rPr lang="en-US" altLang="en-US" sz="3200" dirty="0" smtClean="0">
                <a:solidFill>
                  <a:schemeClr val="tx1"/>
                </a:solidFill>
              </a:rPr>
              <a:t>Table of contents</a:t>
            </a:r>
          </a:p>
        </p:txBody>
      </p:sp>
      <p:sp>
        <p:nvSpPr>
          <p:cNvPr id="33795" name="Content Placeholder 2"/>
          <p:cNvSpPr>
            <a:spLocks noGrp="1"/>
          </p:cNvSpPr>
          <p:nvPr>
            <p:ph idx="1"/>
          </p:nvPr>
        </p:nvSpPr>
        <p:spPr>
          <a:xfrm>
            <a:off x="623888" y="1679575"/>
            <a:ext cx="8320087" cy="4813300"/>
          </a:xfrm>
        </p:spPr>
        <p:txBody>
          <a:bodyPr/>
          <a:lstStyle/>
          <a:p>
            <a:pPr marL="0" indent="0">
              <a:buFont typeface="Arial" panose="020B0604020202020204" pitchFamily="34" charset="0"/>
              <a:buNone/>
            </a:pPr>
            <a:r>
              <a:rPr lang="en-US" altLang="en-US" sz="2000" b="1" dirty="0" smtClean="0">
                <a:latin typeface="Calibri" panose="020F0502020204030204" pitchFamily="34" charset="0"/>
              </a:rPr>
              <a:t>Chapter 1: </a:t>
            </a:r>
            <a:r>
              <a:rPr lang="en-US" altLang="en-US" sz="2000" dirty="0" smtClean="0">
                <a:latin typeface="Calibri" panose="020F0502020204030204" pitchFamily="34" charset="0"/>
              </a:rPr>
              <a:t>Overview </a:t>
            </a:r>
          </a:p>
          <a:p>
            <a:pPr marL="0" indent="0">
              <a:buFont typeface="Arial" panose="020B0604020202020204" pitchFamily="34" charset="0"/>
              <a:buNone/>
            </a:pPr>
            <a:r>
              <a:rPr lang="en-US" altLang="en-US" sz="2000" b="1" dirty="0" smtClean="0">
                <a:latin typeface="Calibri" panose="020F0502020204030204" pitchFamily="34" charset="0"/>
              </a:rPr>
              <a:t>Chapter 2: </a:t>
            </a:r>
            <a:r>
              <a:rPr lang="en-US" altLang="en-US" sz="2000" dirty="0" smtClean="0">
                <a:latin typeface="Calibri" panose="020F0502020204030204" pitchFamily="34" charset="0"/>
              </a:rPr>
              <a:t>The importance of monitoring child development and disability </a:t>
            </a:r>
          </a:p>
          <a:p>
            <a:pPr marL="0" indent="0">
              <a:buFont typeface="Arial" panose="020B0604020202020204" pitchFamily="34" charset="0"/>
              <a:buNone/>
            </a:pPr>
            <a:r>
              <a:rPr lang="en-US" altLang="en-US" sz="2000" b="1" dirty="0" smtClean="0">
                <a:latin typeface="Calibri" panose="020F0502020204030204" pitchFamily="34" charset="0"/>
              </a:rPr>
              <a:t>Chapter 3: </a:t>
            </a:r>
            <a:r>
              <a:rPr lang="en-US" altLang="en-US" sz="2000" dirty="0" smtClean="0">
                <a:latin typeface="Calibri" panose="020F0502020204030204" pitchFamily="34" charset="0"/>
              </a:rPr>
              <a:t>Concepts and definitions</a:t>
            </a:r>
          </a:p>
          <a:p>
            <a:pPr marL="0" indent="0">
              <a:buFont typeface="Arial" panose="020B0604020202020204" pitchFamily="34" charset="0"/>
              <a:buNone/>
            </a:pPr>
            <a:r>
              <a:rPr lang="en-US" altLang="en-US" sz="2000" b="1" dirty="0" smtClean="0">
                <a:latin typeface="Calibri" panose="020F0502020204030204" pitchFamily="34" charset="0"/>
              </a:rPr>
              <a:t>Chapter 4: </a:t>
            </a:r>
            <a:r>
              <a:rPr lang="en-US" altLang="en-US" sz="2000" dirty="0" smtClean="0">
                <a:latin typeface="Calibri" panose="020F0502020204030204" pitchFamily="34" charset="0"/>
              </a:rPr>
              <a:t>Assessing environmental factors and participation in child disability</a:t>
            </a:r>
          </a:p>
          <a:p>
            <a:pPr marL="0" indent="0">
              <a:buFont typeface="Arial" panose="020B0604020202020204" pitchFamily="34" charset="0"/>
              <a:buNone/>
            </a:pPr>
            <a:r>
              <a:rPr lang="en-US" altLang="en-US" sz="2000" b="1" dirty="0" smtClean="0">
                <a:latin typeface="Calibri" panose="020F0502020204030204" pitchFamily="34" charset="0"/>
              </a:rPr>
              <a:t>Chapter 5: </a:t>
            </a:r>
            <a:r>
              <a:rPr lang="en-US" altLang="en-US" sz="2000" dirty="0" smtClean="0">
                <a:latin typeface="Calibri" panose="020F0502020204030204" pitchFamily="34" charset="0"/>
              </a:rPr>
              <a:t>Key domains of child development and disability </a:t>
            </a:r>
          </a:p>
          <a:p>
            <a:pPr marL="0" indent="0">
              <a:buFont typeface="Arial" panose="020B0604020202020204" pitchFamily="34" charset="0"/>
              <a:buNone/>
            </a:pPr>
            <a:r>
              <a:rPr lang="en-US" altLang="en-US" sz="2000" b="1" dirty="0" smtClean="0">
                <a:latin typeface="Calibri" panose="020F0502020204030204" pitchFamily="34" charset="0"/>
              </a:rPr>
              <a:t>Chapter 6: </a:t>
            </a:r>
            <a:r>
              <a:rPr lang="en-US" altLang="en-US" sz="2000" dirty="0" smtClean="0">
                <a:latin typeface="Calibri" panose="020F0502020204030204" pitchFamily="34" charset="0"/>
              </a:rPr>
              <a:t>Review of methods /tools used to measure disability in children </a:t>
            </a:r>
          </a:p>
          <a:p>
            <a:pPr marL="0" indent="0">
              <a:buFont typeface="Arial" panose="020B0604020202020204" pitchFamily="34" charset="0"/>
              <a:buNone/>
            </a:pPr>
            <a:r>
              <a:rPr lang="en-US" altLang="en-US" sz="2000" b="1" dirty="0" smtClean="0">
                <a:latin typeface="Calibri" panose="020F0502020204030204" pitchFamily="34" charset="0"/>
              </a:rPr>
              <a:t>Chapter 7: </a:t>
            </a:r>
            <a:r>
              <a:rPr lang="en-GB" altLang="en-US" sz="2000" dirty="0" smtClean="0">
                <a:latin typeface="Calibri" panose="020F0502020204030204" pitchFamily="34" charset="0"/>
              </a:rPr>
              <a:t>Key considerations in planning, designing, and implementing the collection of data on disability in children </a:t>
            </a:r>
          </a:p>
          <a:p>
            <a:pPr marL="0" indent="0">
              <a:buFont typeface="Arial" panose="020B0604020202020204" pitchFamily="34" charset="0"/>
              <a:buNone/>
            </a:pPr>
            <a:r>
              <a:rPr lang="en-US" altLang="en-US" sz="2000" b="1" dirty="0" smtClean="0">
                <a:latin typeface="Calibri" panose="020F0502020204030204" pitchFamily="34" charset="0"/>
              </a:rPr>
              <a:t>Chapter 8: </a:t>
            </a:r>
            <a:r>
              <a:rPr lang="en-US" altLang="en-US" sz="2000" dirty="0" smtClean="0">
                <a:latin typeface="Calibri" panose="020F0502020204030204" pitchFamily="34" charset="0"/>
              </a:rPr>
              <a:t>Data analysis and dissemination </a:t>
            </a:r>
          </a:p>
          <a:p>
            <a:pPr marL="0" indent="0">
              <a:buFont typeface="Arial" panose="020B0604020202020204" pitchFamily="34" charset="0"/>
              <a:buNone/>
            </a:pPr>
            <a:r>
              <a:rPr lang="en-US" altLang="en-US" sz="2000" b="1" dirty="0" smtClean="0">
                <a:latin typeface="Calibri" panose="020F0502020204030204" pitchFamily="34" charset="0"/>
              </a:rPr>
              <a:t>Chapter 9: </a:t>
            </a:r>
            <a:r>
              <a:rPr lang="en-US" altLang="en-US" sz="2000" dirty="0" smtClean="0">
                <a:latin typeface="Calibri" panose="020F0502020204030204" pitchFamily="34" charset="0"/>
              </a:rPr>
              <a:t>Translating knowledge into action </a:t>
            </a:r>
          </a:p>
          <a:p>
            <a:pPr marL="0" indent="0">
              <a:buFont typeface="Arial" panose="020B0604020202020204" pitchFamily="34" charset="0"/>
              <a:buNone/>
            </a:pPr>
            <a:r>
              <a:rPr lang="en-US" altLang="en-US" sz="2000" b="1" dirty="0" smtClean="0">
                <a:latin typeface="Calibri" panose="020F0502020204030204" pitchFamily="34" charset="0"/>
              </a:rPr>
              <a:t>Chapter 10: </a:t>
            </a:r>
            <a:r>
              <a:rPr lang="en-US" altLang="en-US" sz="2000" dirty="0" smtClean="0">
                <a:latin typeface="Calibri" panose="020F0502020204030204" pitchFamily="34" charset="0"/>
              </a:rPr>
              <a:t>Conclusions </a:t>
            </a:r>
          </a:p>
        </p:txBody>
      </p:sp>
      <p:sp>
        <p:nvSpPr>
          <p:cNvPr id="3379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60EE8C1-D081-42B6-B9AE-5E2EADB45123}" type="slidenum">
              <a:rPr lang="en-US" altLang="en-US" smtClean="0"/>
              <a:pPr/>
              <a:t>15</a:t>
            </a:fld>
            <a:endParaRPr lang="en-US" alt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z="2800" dirty="0" smtClean="0">
                <a:solidFill>
                  <a:schemeClr val="tx1"/>
                </a:solidFill>
              </a:rPr>
              <a:t>Manual/User’s Guide for the UNICEF/WG child functioning and disability module</a:t>
            </a:r>
          </a:p>
        </p:txBody>
      </p:sp>
      <p:sp>
        <p:nvSpPr>
          <p:cNvPr id="35843" name="Content Placeholder 2"/>
          <p:cNvSpPr>
            <a:spLocks noGrp="1"/>
          </p:cNvSpPr>
          <p:nvPr>
            <p:ph idx="1"/>
          </p:nvPr>
        </p:nvSpPr>
        <p:spPr>
          <a:xfrm>
            <a:off x="574675" y="1684338"/>
            <a:ext cx="8229600" cy="4525962"/>
          </a:xfrm>
        </p:spPr>
        <p:txBody>
          <a:bodyPr/>
          <a:lstStyle/>
          <a:p>
            <a:pPr algn="just">
              <a:buClr>
                <a:srgbClr val="0070C0"/>
              </a:buClr>
              <a:buFont typeface="Arial" panose="020B0604020202020204" pitchFamily="34" charset="0"/>
              <a:buChar char="•"/>
            </a:pPr>
            <a:r>
              <a:rPr lang="en-GB" altLang="en-US" sz="2400" dirty="0" smtClean="0"/>
              <a:t>Objective: This manual provides background information on the development of the module, as well as technical information that will be useful for countries intending to implement it.  </a:t>
            </a:r>
            <a:endParaRPr lang="en-US" altLang="en-US" sz="2400" dirty="0" smtClean="0"/>
          </a:p>
          <a:p>
            <a:pPr algn="just">
              <a:buClr>
                <a:srgbClr val="0070C0"/>
              </a:buClr>
              <a:buFont typeface="Arial" panose="020B0604020202020204" pitchFamily="34" charset="0"/>
              <a:buChar char="•"/>
            </a:pPr>
            <a:r>
              <a:rPr lang="en-GB" altLang="en-US" sz="2400" dirty="0" smtClean="0"/>
              <a:t>The manual should be used in conjunction with the general Multiple Indicator Cluster Survey (MICS) manual which discusses the overall survey methodology in detail.  </a:t>
            </a:r>
            <a:endParaRPr lang="en-US" altLang="en-US" sz="2400" dirty="0" smtClean="0"/>
          </a:p>
          <a:p>
            <a:pPr algn="just">
              <a:buClr>
                <a:srgbClr val="0070C0"/>
              </a:buClr>
              <a:buFont typeface="Arial" panose="020B0604020202020204" pitchFamily="34" charset="0"/>
              <a:buChar char="•"/>
            </a:pPr>
            <a:endParaRPr lang="en-GB" altLang="en-US" sz="2400" dirty="0" smtClean="0"/>
          </a:p>
          <a:p>
            <a:pPr algn="just">
              <a:buClr>
                <a:srgbClr val="0070C0"/>
              </a:buClr>
              <a:buFont typeface="Arial" panose="020B0604020202020204" pitchFamily="34" charset="0"/>
              <a:buChar char="•"/>
            </a:pPr>
            <a:r>
              <a:rPr lang="en-GB" altLang="en-US" sz="2400" dirty="0" smtClean="0"/>
              <a:t>Expected to be ready in early 2016</a:t>
            </a:r>
            <a:endParaRPr lang="en-US" altLang="en-US" sz="2400" dirty="0" smtClean="0"/>
          </a:p>
        </p:txBody>
      </p:sp>
      <p:sp>
        <p:nvSpPr>
          <p:cNvPr id="3584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DCD15BA3-AF32-4885-A712-C08E9244B795}" type="slidenum">
              <a:rPr lang="en-US" altLang="en-US" smtClean="0"/>
              <a:pPr/>
              <a:t>16</a:t>
            </a:fld>
            <a:endParaRPr lang="en-US" alt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750888"/>
            <a:ext cx="8229600" cy="822325"/>
          </a:xfrm>
        </p:spPr>
        <p:txBody>
          <a:bodyPr/>
          <a:lstStyle/>
          <a:p>
            <a:r>
              <a:rPr lang="en-US" altLang="en-US" sz="3200" dirty="0" smtClean="0">
                <a:solidFill>
                  <a:schemeClr val="tx1"/>
                </a:solidFill>
              </a:rPr>
              <a:t>Table of contents</a:t>
            </a:r>
          </a:p>
        </p:txBody>
      </p:sp>
      <p:sp>
        <p:nvSpPr>
          <p:cNvPr id="36867" name="Content Placeholder 2"/>
          <p:cNvSpPr>
            <a:spLocks noGrp="1"/>
          </p:cNvSpPr>
          <p:nvPr>
            <p:ph idx="1"/>
          </p:nvPr>
        </p:nvSpPr>
        <p:spPr>
          <a:xfrm>
            <a:off x="457200" y="1687513"/>
            <a:ext cx="8545513" cy="4640262"/>
          </a:xfrm>
        </p:spPr>
        <p:txBody>
          <a:bodyPr/>
          <a:lstStyle/>
          <a:p>
            <a:pPr marL="0" indent="0">
              <a:buFont typeface="Wingdings" panose="05000000000000000000" pitchFamily="2" charset="2"/>
              <a:buNone/>
            </a:pPr>
            <a:r>
              <a:rPr lang="en-GB" altLang="en-US" sz="1900" b="1" dirty="0" smtClean="0"/>
              <a:t>Chapter 1: The Importance of Disability Statistics for Children</a:t>
            </a:r>
            <a:r>
              <a:rPr lang="en-GB" altLang="en-US" sz="1900" dirty="0" smtClean="0"/>
              <a:t>: discusses the need for reliable data that is comparable across countries; the complexities in collecting such data and findings from previous data collection efforts. </a:t>
            </a:r>
            <a:endParaRPr lang="en-US" altLang="en-US" sz="1900" dirty="0" smtClean="0"/>
          </a:p>
          <a:p>
            <a:pPr marL="0" indent="0">
              <a:buFont typeface="Wingdings" panose="05000000000000000000" pitchFamily="2" charset="2"/>
              <a:buNone/>
            </a:pPr>
            <a:r>
              <a:rPr lang="en-GB" altLang="en-US" sz="1900" b="1" dirty="0" smtClean="0"/>
              <a:t>Chapter 2: Background</a:t>
            </a:r>
            <a:r>
              <a:rPr lang="en-GB" altLang="en-US" sz="1900" dirty="0" smtClean="0"/>
              <a:t>: presents the International Classification of Functioning, Disability and Health (ICF) as the conceptual framework for the child functioning and disability module and describes the steps that UNICEF and the WG used to design, test and validate the instrument.</a:t>
            </a:r>
            <a:endParaRPr lang="en-US" altLang="en-US" sz="1900" dirty="0" smtClean="0"/>
          </a:p>
          <a:p>
            <a:pPr marL="0" indent="0">
              <a:buFont typeface="Wingdings" panose="05000000000000000000" pitchFamily="2" charset="2"/>
              <a:buNone/>
            </a:pPr>
            <a:r>
              <a:rPr lang="en-GB" altLang="en-US" sz="1900" b="1" dirty="0" smtClean="0"/>
              <a:t>Chapter 3: How to Use the Module</a:t>
            </a:r>
            <a:r>
              <a:rPr lang="en-GB" altLang="en-US" sz="1900" dirty="0" smtClean="0"/>
              <a:t>: presents options for using the questionnaire as a module in an ongoing household survey such as the MICS or the Demographic Health Survey (DHS), as a screening tool for a two-stage data collection process or as a stand-alone module in a health or disability survey.  </a:t>
            </a:r>
            <a:endParaRPr lang="en-US" altLang="en-US" sz="1900" dirty="0" smtClean="0"/>
          </a:p>
        </p:txBody>
      </p:sp>
      <p:sp>
        <p:nvSpPr>
          <p:cNvPr id="3687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DD1233EA-CC7B-48D8-A3E9-C438918BD4C8}" type="slidenum">
              <a:rPr lang="en-US" altLang="en-US" smtClean="0"/>
              <a:pPr/>
              <a:t>17</a:t>
            </a:fld>
            <a:endParaRPr lang="en-US"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750888"/>
            <a:ext cx="8229600" cy="822325"/>
          </a:xfrm>
        </p:spPr>
        <p:txBody>
          <a:bodyPr/>
          <a:lstStyle/>
          <a:p>
            <a:r>
              <a:rPr lang="en-US" altLang="en-US" sz="3200" dirty="0" smtClean="0">
                <a:solidFill>
                  <a:schemeClr val="tx1"/>
                </a:solidFill>
              </a:rPr>
              <a:t>Table of contents</a:t>
            </a:r>
          </a:p>
        </p:txBody>
      </p:sp>
      <p:sp>
        <p:nvSpPr>
          <p:cNvPr id="38915" name="Content Placeholder 2"/>
          <p:cNvSpPr>
            <a:spLocks noGrp="1"/>
          </p:cNvSpPr>
          <p:nvPr>
            <p:ph idx="1"/>
          </p:nvPr>
        </p:nvSpPr>
        <p:spPr>
          <a:xfrm>
            <a:off x="457200" y="1687513"/>
            <a:ext cx="8115300" cy="4640262"/>
          </a:xfrm>
        </p:spPr>
        <p:txBody>
          <a:bodyPr/>
          <a:lstStyle/>
          <a:p>
            <a:pPr marL="0" indent="0">
              <a:buFont typeface="Wingdings" panose="05000000000000000000" pitchFamily="2" charset="2"/>
              <a:buNone/>
            </a:pPr>
            <a:r>
              <a:rPr lang="en-GB" altLang="en-US" sz="1900" b="1" dirty="0" smtClean="0"/>
              <a:t>Chapter 4: Content of the Module</a:t>
            </a:r>
            <a:r>
              <a:rPr lang="en-GB" altLang="en-US" sz="1900" dirty="0" smtClean="0"/>
              <a:t>: describes the rationale behind each question and how the module differs from questionnaires designed to measure disability among adults. </a:t>
            </a:r>
            <a:endParaRPr lang="en-US" altLang="en-US" sz="1900" dirty="0" smtClean="0"/>
          </a:p>
          <a:p>
            <a:pPr marL="0" indent="0">
              <a:buFont typeface="Wingdings" panose="05000000000000000000" pitchFamily="2" charset="2"/>
              <a:buNone/>
            </a:pPr>
            <a:endParaRPr lang="en-GB" altLang="en-US" sz="800" b="1" dirty="0" smtClean="0"/>
          </a:p>
          <a:p>
            <a:pPr marL="0" indent="0">
              <a:buFont typeface="Wingdings" panose="05000000000000000000" pitchFamily="2" charset="2"/>
              <a:buNone/>
            </a:pPr>
            <a:r>
              <a:rPr lang="en-GB" altLang="en-US" sz="1900" b="1" dirty="0" smtClean="0"/>
              <a:t>Chapter 5: Implementing the Module</a:t>
            </a:r>
            <a:r>
              <a:rPr lang="en-GB" altLang="en-US" sz="1900" dirty="0" smtClean="0"/>
              <a:t>: provides special instructions about translation, pretesting, sample requirements, identification of respondents and eligible children and guidelines for customization</a:t>
            </a:r>
            <a:endParaRPr lang="en-US" altLang="en-US" sz="1900" dirty="0" smtClean="0"/>
          </a:p>
          <a:p>
            <a:pPr marL="0" indent="0">
              <a:buFont typeface="Wingdings" panose="05000000000000000000" pitchFamily="2" charset="2"/>
              <a:buNone/>
            </a:pPr>
            <a:endParaRPr lang="en-GB" altLang="en-US" sz="800" b="1" dirty="0" smtClean="0"/>
          </a:p>
          <a:p>
            <a:pPr marL="0" indent="0">
              <a:buFont typeface="Wingdings" panose="05000000000000000000" pitchFamily="2" charset="2"/>
              <a:buNone/>
            </a:pPr>
            <a:r>
              <a:rPr lang="en-GB" altLang="en-US" sz="1900" b="1" dirty="0" smtClean="0"/>
              <a:t>Chapter 6 Data processing</a:t>
            </a:r>
            <a:r>
              <a:rPr lang="en-GB" altLang="en-US" sz="1900" dirty="0" smtClean="0"/>
              <a:t>: provides guidance and for entering the data and syntaxes for data processing.</a:t>
            </a:r>
            <a:endParaRPr lang="en-US" altLang="en-US" sz="1900" dirty="0" smtClean="0"/>
          </a:p>
          <a:p>
            <a:pPr marL="0" indent="0">
              <a:buFont typeface="Wingdings" panose="05000000000000000000" pitchFamily="2" charset="2"/>
              <a:buNone/>
            </a:pPr>
            <a:endParaRPr lang="en-GB" altLang="en-US" sz="800" b="1" dirty="0" smtClean="0"/>
          </a:p>
          <a:p>
            <a:pPr marL="0" indent="0">
              <a:buFont typeface="Wingdings" panose="05000000000000000000" pitchFamily="2" charset="2"/>
              <a:buNone/>
            </a:pPr>
            <a:r>
              <a:rPr lang="en-GB" altLang="en-US" sz="1900" b="1" dirty="0" smtClean="0"/>
              <a:t>Chapter 7 Data analysis and dissemination</a:t>
            </a:r>
            <a:r>
              <a:rPr lang="en-GB" altLang="en-US" sz="1900" dirty="0" smtClean="0"/>
              <a:t>: provides guidance for analysing and interpreting the findings, calculating indicators, and tabulating and reporting the data</a:t>
            </a:r>
            <a:r>
              <a:rPr lang="en-GB" altLang="en-US" sz="1900" dirty="0" smtClean="0"/>
              <a:t>.</a:t>
            </a:r>
            <a:endParaRPr lang="en-US" altLang="en-US" sz="1900" dirty="0" smtClean="0"/>
          </a:p>
        </p:txBody>
      </p:sp>
      <p:sp>
        <p:nvSpPr>
          <p:cNvPr id="3891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941140E-9D5C-4C7C-823C-427849E98FBD}" type="slidenum">
              <a:rPr lang="en-US" altLang="en-US" smtClean="0"/>
              <a:pPr/>
              <a:t>18</a:t>
            </a:fld>
            <a:endParaRPr lang="en-US" alt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81000"/>
            <a:ext cx="8545513" cy="1143000"/>
          </a:xfrm>
        </p:spPr>
        <p:txBody>
          <a:bodyPr rtlCol="0">
            <a:noAutofit/>
          </a:bodyPr>
          <a:lstStyle/>
          <a:p>
            <a:pPr fontAlgn="auto">
              <a:spcBef>
                <a:spcPts val="0"/>
              </a:spcBef>
              <a:spcAft>
                <a:spcPts val="0"/>
              </a:spcAft>
              <a:defRPr/>
            </a:pPr>
            <a:r>
              <a:rPr lang="en-US" sz="3200" dirty="0">
                <a:solidFill>
                  <a:schemeClr val="tx1"/>
                </a:solidFill>
                <a:ea typeface="+mn-ea"/>
                <a:cs typeface="+mn-cs"/>
              </a:rPr>
              <a:t>Workshops on the measurement </a:t>
            </a:r>
            <a:r>
              <a:rPr lang="en-US" sz="3200" dirty="0" smtClean="0">
                <a:solidFill>
                  <a:schemeClr val="tx1"/>
                </a:solidFill>
                <a:ea typeface="+mn-ea"/>
                <a:cs typeface="+mn-cs"/>
              </a:rPr>
              <a:t> of </a:t>
            </a:r>
            <a:r>
              <a:rPr lang="en-US" sz="3200" dirty="0">
                <a:solidFill>
                  <a:schemeClr val="tx1"/>
                </a:solidFill>
                <a:ea typeface="+mn-ea"/>
                <a:cs typeface="+mn-cs"/>
              </a:rPr>
              <a:t>child </a:t>
            </a:r>
            <a:r>
              <a:rPr lang="en-US" sz="3200" dirty="0" smtClean="0">
                <a:solidFill>
                  <a:schemeClr val="tx1"/>
                </a:solidFill>
                <a:ea typeface="+mn-ea"/>
                <a:cs typeface="+mn-cs"/>
              </a:rPr>
              <a:t>disability</a:t>
            </a:r>
            <a:endParaRPr lang="en-US" sz="3200" dirty="0">
              <a:solidFill>
                <a:schemeClr val="tx1"/>
              </a:solidFill>
            </a:endParaRPr>
          </a:p>
        </p:txBody>
      </p:sp>
      <p:sp>
        <p:nvSpPr>
          <p:cNvPr id="6" name="Content Placeholder 5"/>
          <p:cNvSpPr>
            <a:spLocks noGrp="1"/>
          </p:cNvSpPr>
          <p:nvPr>
            <p:ph idx="1"/>
          </p:nvPr>
        </p:nvSpPr>
        <p:spPr>
          <a:xfrm>
            <a:off x="457200" y="1685925"/>
            <a:ext cx="8229600" cy="4525963"/>
          </a:xfrm>
        </p:spPr>
        <p:txBody>
          <a:bodyPr rtlCol="0">
            <a:normAutofit fontScale="92500" lnSpcReduction="10000"/>
          </a:bodyPr>
          <a:lstStyle/>
          <a:p>
            <a:pPr marL="0" indent="0" algn="just" fontAlgn="auto">
              <a:spcBef>
                <a:spcPts val="0"/>
              </a:spcBef>
              <a:spcAft>
                <a:spcPts val="0"/>
              </a:spcAft>
              <a:buFont typeface="Arial" pitchFamily="34" charset="0"/>
              <a:buNone/>
              <a:defRPr/>
            </a:pPr>
            <a:r>
              <a:rPr lang="en-GB" sz="2100" b="1" dirty="0">
                <a:solidFill>
                  <a:prstClr val="black"/>
                </a:solidFill>
                <a:ea typeface="Calibri" panose="020F0502020204030204" pitchFamily="34" charset="0"/>
                <a:cs typeface="Times New Roman" panose="02020603050405020304" pitchFamily="18" charset="0"/>
              </a:rPr>
              <a:t>Purpose: </a:t>
            </a:r>
            <a:r>
              <a:rPr lang="en-GB" sz="2100" dirty="0">
                <a:solidFill>
                  <a:prstClr val="black"/>
                </a:solidFill>
                <a:ea typeface="Calibri" panose="020F0502020204030204" pitchFamily="34" charset="0"/>
                <a:cs typeface="Times New Roman" panose="02020603050405020304" pitchFamily="18" charset="0"/>
              </a:rPr>
              <a:t>To</a:t>
            </a:r>
            <a:r>
              <a:rPr lang="en-GB" sz="2100" b="1" dirty="0">
                <a:solidFill>
                  <a:prstClr val="black"/>
                </a:solidFill>
                <a:ea typeface="Calibri" panose="020F0502020204030204" pitchFamily="34" charset="0"/>
                <a:cs typeface="Times New Roman" panose="02020603050405020304" pitchFamily="18" charset="0"/>
              </a:rPr>
              <a:t> </a:t>
            </a:r>
            <a:r>
              <a:rPr lang="en-GB" sz="2100" dirty="0">
                <a:solidFill>
                  <a:prstClr val="black"/>
                </a:solidFill>
                <a:ea typeface="Calibri" panose="020F0502020204030204" pitchFamily="34" charset="0"/>
                <a:cs typeface="Times New Roman" panose="02020603050405020304" pitchFamily="18" charset="0"/>
              </a:rPr>
              <a:t>build/strengthen local capacity for data collection, interpretation, and use.</a:t>
            </a:r>
          </a:p>
          <a:p>
            <a:pPr marL="0" indent="0" algn="just" fontAlgn="auto">
              <a:spcBef>
                <a:spcPts val="0"/>
              </a:spcBef>
              <a:spcAft>
                <a:spcPts val="0"/>
              </a:spcAft>
              <a:buFont typeface="Arial" pitchFamily="34" charset="0"/>
              <a:buNone/>
              <a:defRPr/>
            </a:pPr>
            <a:endParaRPr lang="en-GB" sz="2100" dirty="0">
              <a:solidFill>
                <a:prstClr val="black"/>
              </a:solidFill>
              <a:ea typeface="Calibri" panose="020F0502020204030204" pitchFamily="34" charset="0"/>
              <a:cs typeface="Times New Roman" panose="02020603050405020304" pitchFamily="18" charset="0"/>
            </a:endParaRPr>
          </a:p>
          <a:p>
            <a:pPr marL="0" indent="0" algn="just" fontAlgn="auto">
              <a:spcBef>
                <a:spcPts val="0"/>
              </a:spcBef>
              <a:spcAft>
                <a:spcPts val="0"/>
              </a:spcAft>
              <a:buFont typeface="Arial" pitchFamily="34" charset="0"/>
              <a:buNone/>
              <a:defRPr/>
            </a:pPr>
            <a:r>
              <a:rPr lang="en-GB" sz="2100" b="1" dirty="0">
                <a:solidFill>
                  <a:prstClr val="black"/>
                </a:solidFill>
                <a:ea typeface="Calibri" panose="020F0502020204030204" pitchFamily="34" charset="0"/>
                <a:cs typeface="Times New Roman" panose="02020603050405020304" pitchFamily="18" charset="0"/>
              </a:rPr>
              <a:t>Content: </a:t>
            </a:r>
            <a:r>
              <a:rPr lang="en-GB" sz="2100" dirty="0">
                <a:solidFill>
                  <a:prstClr val="black"/>
                </a:solidFill>
                <a:ea typeface="Calibri" panose="020F0502020204030204" pitchFamily="34" charset="0"/>
                <a:cs typeface="Times New Roman" panose="02020603050405020304" pitchFamily="18" charset="0"/>
              </a:rPr>
              <a:t>Concepts, models and measures of disability, survey design, data processing, data analysis, data dissemination and data use.</a:t>
            </a:r>
          </a:p>
          <a:p>
            <a:pPr marL="0" indent="0" algn="just" fontAlgn="auto">
              <a:spcBef>
                <a:spcPts val="0"/>
              </a:spcBef>
              <a:spcAft>
                <a:spcPts val="0"/>
              </a:spcAft>
              <a:buFont typeface="Arial" pitchFamily="34" charset="0"/>
              <a:buNone/>
              <a:defRPr/>
            </a:pPr>
            <a:endParaRPr lang="en-GB" sz="2100" dirty="0">
              <a:solidFill>
                <a:prstClr val="black"/>
              </a:solidFill>
              <a:ea typeface="Calibri" panose="020F0502020204030204" pitchFamily="34" charset="0"/>
              <a:cs typeface="Times New Roman" panose="02020603050405020304" pitchFamily="18" charset="0"/>
            </a:endParaRPr>
          </a:p>
          <a:p>
            <a:pPr marL="0" indent="0" algn="just" fontAlgn="auto">
              <a:spcBef>
                <a:spcPts val="0"/>
              </a:spcBef>
              <a:spcAft>
                <a:spcPts val="0"/>
              </a:spcAft>
              <a:buFont typeface="Arial" pitchFamily="34" charset="0"/>
              <a:buNone/>
              <a:defRPr/>
            </a:pPr>
            <a:r>
              <a:rPr lang="en-GB" sz="2100" b="1" dirty="0">
                <a:solidFill>
                  <a:prstClr val="black"/>
                </a:solidFill>
                <a:ea typeface="Calibri" panose="020F0502020204030204" pitchFamily="34" charset="0"/>
                <a:cs typeface="Times New Roman" panose="02020603050405020304" pitchFamily="18" charset="0"/>
              </a:rPr>
              <a:t>Audience(s): </a:t>
            </a:r>
            <a:r>
              <a:rPr lang="en-GB" sz="2100" dirty="0">
                <a:solidFill>
                  <a:prstClr val="black"/>
                </a:solidFill>
                <a:ea typeface="Calibri" panose="020F0502020204030204" pitchFamily="34" charset="0"/>
                <a:cs typeface="Times New Roman" panose="02020603050405020304" pitchFamily="18" charset="0"/>
              </a:rPr>
              <a:t>National Statistics Offices, other Government staff, local researchers, DPOs, etc. </a:t>
            </a:r>
          </a:p>
          <a:p>
            <a:pPr marL="0" indent="0" algn="just" fontAlgn="auto">
              <a:spcBef>
                <a:spcPts val="0"/>
              </a:spcBef>
              <a:spcAft>
                <a:spcPts val="0"/>
              </a:spcAft>
              <a:buFont typeface="Arial" pitchFamily="34" charset="0"/>
              <a:buNone/>
              <a:defRPr/>
            </a:pPr>
            <a:endParaRPr lang="en-GB" sz="2100" dirty="0">
              <a:solidFill>
                <a:prstClr val="black"/>
              </a:solidFill>
              <a:ea typeface="Calibri" panose="020F0502020204030204" pitchFamily="34" charset="0"/>
              <a:cs typeface="Times New Roman" panose="02020603050405020304" pitchFamily="18" charset="0"/>
            </a:endParaRPr>
          </a:p>
          <a:p>
            <a:pPr marL="0" indent="0" algn="just" fontAlgn="auto">
              <a:spcBef>
                <a:spcPts val="0"/>
              </a:spcBef>
              <a:spcAft>
                <a:spcPts val="0"/>
              </a:spcAft>
              <a:buFont typeface="Arial" pitchFamily="34" charset="0"/>
              <a:buNone/>
              <a:defRPr/>
            </a:pPr>
            <a:r>
              <a:rPr lang="en-GB" sz="2100" b="1" dirty="0">
                <a:solidFill>
                  <a:prstClr val="black"/>
                </a:solidFill>
                <a:ea typeface="Calibri" panose="020F0502020204030204" pitchFamily="34" charset="0"/>
                <a:cs typeface="Times New Roman" panose="02020603050405020304" pitchFamily="18" charset="0"/>
              </a:rPr>
              <a:t>When: </a:t>
            </a:r>
            <a:r>
              <a:rPr lang="en-GB" sz="2100" dirty="0">
                <a:solidFill>
                  <a:prstClr val="black"/>
                </a:solidFill>
                <a:ea typeface="Calibri" panose="020F0502020204030204" pitchFamily="34" charset="0"/>
                <a:cs typeface="Times New Roman" panose="02020603050405020304" pitchFamily="18" charset="0"/>
              </a:rPr>
              <a:t>The workshops are expected to take place in 2015/2016.</a:t>
            </a:r>
          </a:p>
          <a:p>
            <a:pPr marL="0" indent="0" algn="just" fontAlgn="auto">
              <a:spcBef>
                <a:spcPts val="0"/>
              </a:spcBef>
              <a:spcAft>
                <a:spcPts val="0"/>
              </a:spcAft>
              <a:buFont typeface="Arial" pitchFamily="34" charset="0"/>
              <a:buNone/>
              <a:defRPr/>
            </a:pPr>
            <a:endParaRPr lang="en-GB" sz="2100" dirty="0">
              <a:solidFill>
                <a:prstClr val="black"/>
              </a:solidFill>
              <a:ea typeface="Calibri" panose="020F0502020204030204" pitchFamily="34" charset="0"/>
              <a:cs typeface="Times New Roman" panose="02020603050405020304" pitchFamily="18" charset="0"/>
            </a:endParaRPr>
          </a:p>
          <a:p>
            <a:pPr marL="0" indent="0" algn="just" fontAlgn="auto">
              <a:spcBef>
                <a:spcPts val="0"/>
              </a:spcBef>
              <a:spcAft>
                <a:spcPts val="0"/>
              </a:spcAft>
              <a:buFont typeface="Arial" pitchFamily="34" charset="0"/>
              <a:buNone/>
              <a:defRPr/>
            </a:pPr>
            <a:r>
              <a:rPr lang="en-GB" sz="2100" b="1" dirty="0">
                <a:solidFill>
                  <a:prstClr val="black"/>
                </a:solidFill>
                <a:ea typeface="Calibri" panose="020F0502020204030204" pitchFamily="34" charset="0"/>
                <a:cs typeface="Times New Roman" panose="02020603050405020304" pitchFamily="18" charset="0"/>
              </a:rPr>
              <a:t>Where: </a:t>
            </a:r>
            <a:r>
              <a:rPr lang="en-GB" sz="2100" dirty="0">
                <a:solidFill>
                  <a:prstClr val="black"/>
                </a:solidFill>
                <a:ea typeface="Calibri" panose="020F0502020204030204" pitchFamily="34" charset="0"/>
                <a:cs typeface="Times New Roman" panose="02020603050405020304" pitchFamily="18" charset="0"/>
              </a:rPr>
              <a:t>All 7 UNICEF regions (Latin America and the Caribbean, West and Central Africa, East and Southern Africa, Middle East and North Africa, CEE/CIS, East Asia and the Pacific, and South Asia).</a:t>
            </a:r>
            <a:endParaRPr lang="en-US" sz="2100" dirty="0">
              <a:solidFill>
                <a:prstClr val="black"/>
              </a:solidFill>
              <a:ea typeface="Calibri" panose="020F0502020204030204" pitchFamily="34" charset="0"/>
              <a:cs typeface="Times New Roman" panose="02020603050405020304" pitchFamily="18" charset="0"/>
            </a:endParaRPr>
          </a:p>
        </p:txBody>
      </p:sp>
      <p:sp>
        <p:nvSpPr>
          <p:cNvPr id="4096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C81600D-A5C2-442F-B96B-03F64557AD8F}" type="slidenum">
              <a:rPr lang="en-US" altLang="en-US" smtClean="0"/>
              <a:pPr/>
              <a:t>19</a:t>
            </a:fld>
            <a:endParaRPr lang="en-US"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
          <p:cNvSpPr>
            <a:spLocks noGrp="1"/>
          </p:cNvSpPr>
          <p:nvPr>
            <p:ph idx="1"/>
          </p:nvPr>
        </p:nvSpPr>
        <p:spPr>
          <a:xfrm>
            <a:off x="609600" y="1706563"/>
            <a:ext cx="7956550" cy="4437062"/>
          </a:xfrm>
        </p:spPr>
        <p:txBody>
          <a:bodyPr/>
          <a:lstStyle/>
          <a:p>
            <a:pPr marL="0" indent="0" eaLnBrk="1" hangingPunct="1">
              <a:buFont typeface="Wingdings" panose="05000000000000000000" pitchFamily="2" charset="2"/>
              <a:buNone/>
              <a:defRPr/>
            </a:pPr>
            <a:r>
              <a:rPr lang="en-US" altLang="en-US" sz="2400" dirty="0" smtClean="0"/>
              <a:t>In 2014 the Samoan Bureau of Statistics undertook a Demographic and Health Survey that included a disability component:</a:t>
            </a:r>
          </a:p>
          <a:p>
            <a:pPr marL="0" indent="0" eaLnBrk="1" hangingPunct="1">
              <a:buFont typeface="Wingdings" panose="05000000000000000000" pitchFamily="2" charset="2"/>
              <a:buNone/>
              <a:defRPr/>
            </a:pPr>
            <a:endParaRPr lang="en-US" altLang="en-US" sz="2400" dirty="0"/>
          </a:p>
          <a:p>
            <a:pPr eaLnBrk="1" hangingPunct="1">
              <a:buClr>
                <a:srgbClr val="0070C0"/>
              </a:buClr>
              <a:buFont typeface="Arial" panose="020B0604020202020204" pitchFamily="34" charset="0"/>
              <a:buChar char="•"/>
              <a:defRPr/>
            </a:pPr>
            <a:r>
              <a:rPr lang="en-US" altLang="en-US" sz="2400" dirty="0" smtClean="0"/>
              <a:t>included the </a:t>
            </a:r>
            <a:r>
              <a:rPr lang="en-US" altLang="en-US" sz="2400" dirty="0" err="1" smtClean="0"/>
              <a:t>WG</a:t>
            </a:r>
            <a:r>
              <a:rPr lang="en-US" altLang="en-US" sz="2400" dirty="0" smtClean="0"/>
              <a:t> short set of questions for those 18 years of age and older</a:t>
            </a:r>
          </a:p>
          <a:p>
            <a:pPr eaLnBrk="1" hangingPunct="1">
              <a:buClr>
                <a:srgbClr val="0070C0"/>
              </a:buClr>
              <a:buFont typeface="Arial" panose="020B0604020202020204" pitchFamily="34" charset="0"/>
              <a:buChar char="•"/>
              <a:defRPr/>
            </a:pPr>
            <a:endParaRPr lang="en-US" altLang="en-US" sz="2400" dirty="0"/>
          </a:p>
          <a:p>
            <a:pPr eaLnBrk="1" hangingPunct="1">
              <a:buClr>
                <a:srgbClr val="0070C0"/>
              </a:buClr>
              <a:buFont typeface="Arial" panose="020B0604020202020204" pitchFamily="34" charset="0"/>
              <a:buChar char="•"/>
              <a:defRPr/>
            </a:pPr>
            <a:r>
              <a:rPr lang="en-US" altLang="en-US" sz="2400" dirty="0" smtClean="0"/>
              <a:t>included the </a:t>
            </a:r>
            <a:r>
              <a:rPr lang="en-US" altLang="en-US" sz="2400" dirty="0" err="1" smtClean="0"/>
              <a:t>WG</a:t>
            </a:r>
            <a:r>
              <a:rPr lang="en-US" altLang="en-US" sz="2400" dirty="0" smtClean="0"/>
              <a:t>/UNICEF module on child functioning and disability for those 2 through 17 years of age (2 age cohorts: 2-4 years and 5-17 years)</a:t>
            </a:r>
          </a:p>
        </p:txBody>
      </p:sp>
      <p:sp>
        <p:nvSpPr>
          <p:cNvPr id="7172" name="Title 3"/>
          <p:cNvSpPr>
            <a:spLocks noGrp="1"/>
          </p:cNvSpPr>
          <p:nvPr>
            <p:ph type="title"/>
          </p:nvPr>
        </p:nvSpPr>
        <p:spPr>
          <a:xfrm>
            <a:off x="574675" y="304800"/>
            <a:ext cx="8394700" cy="1216025"/>
          </a:xfrm>
        </p:spPr>
        <p:txBody>
          <a:bodyPr/>
          <a:lstStyle/>
          <a:p>
            <a:pPr eaLnBrk="1" hangingPunct="1"/>
            <a:r>
              <a:rPr lang="en-US" altLang="en-US" sz="3200" dirty="0" smtClean="0">
                <a:solidFill>
                  <a:schemeClr val="tx1"/>
                </a:solidFill>
              </a:rPr>
              <a:t>Samoan data collection:</a:t>
            </a:r>
          </a:p>
        </p:txBody>
      </p:sp>
      <p:sp>
        <p:nvSpPr>
          <p:cNvPr id="71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26952D8-286A-4835-AA73-BC131B913373}" type="slidenum">
              <a:rPr lang="en-US" altLang="en-US" smtClean="0"/>
              <a:pPr/>
              <a:t>2</a:t>
            </a:fld>
            <a:endParaRPr lang="en-US"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p:cNvSpPr>
            <a:spLocks noGrp="1"/>
          </p:cNvSpPr>
          <p:nvPr>
            <p:ph idx="1"/>
          </p:nvPr>
        </p:nvSpPr>
        <p:spPr>
          <a:xfrm>
            <a:off x="609600" y="1706563"/>
            <a:ext cx="8335963" cy="4473575"/>
          </a:xfrm>
        </p:spPr>
        <p:txBody>
          <a:bodyPr/>
          <a:lstStyle/>
          <a:p>
            <a:pPr marL="0" indent="0">
              <a:buFont typeface="Wingdings" panose="05000000000000000000" pitchFamily="2" charset="2"/>
              <a:buNone/>
            </a:pPr>
            <a:r>
              <a:rPr lang="en-US" altLang="en-US" sz="2400" dirty="0" smtClean="0"/>
              <a:t>Total </a:t>
            </a:r>
            <a:r>
              <a:rPr lang="en-US" altLang="en-US" sz="2400" dirty="0" smtClean="0"/>
              <a:t>N=2,139 </a:t>
            </a:r>
            <a:endParaRPr lang="en-US" altLang="en-US" sz="2400" dirty="0" smtClean="0"/>
          </a:p>
          <a:p>
            <a:pPr marL="0" indent="0">
              <a:buFont typeface="Wingdings" panose="05000000000000000000" pitchFamily="2" charset="2"/>
              <a:buNone/>
            </a:pPr>
            <a:r>
              <a:rPr lang="en-US" altLang="en-US" sz="2400" b="1" dirty="0" smtClean="0"/>
              <a:t>7 domains of functioning: </a:t>
            </a:r>
            <a:r>
              <a:rPr lang="en-US" altLang="en-US" sz="2400" dirty="0" smtClean="0"/>
              <a:t>seeing, hearing, walking, communication, learning, behavior, playing</a:t>
            </a:r>
          </a:p>
          <a:p>
            <a:pPr marL="0" indent="0">
              <a:buFont typeface="Wingdings" panose="05000000000000000000" pitchFamily="2" charset="2"/>
              <a:buNone/>
            </a:pPr>
            <a:endParaRPr lang="en-US" altLang="en-US" sz="1800" dirty="0" smtClean="0"/>
          </a:p>
          <a:p>
            <a:pPr marL="0" indent="0">
              <a:buFont typeface="Wingdings" panose="05000000000000000000" pitchFamily="2" charset="2"/>
              <a:buNone/>
            </a:pPr>
            <a:r>
              <a:rPr lang="en-US" altLang="en-US" sz="2400" dirty="0" smtClean="0"/>
              <a:t>Valid data in 4 or more domains of functioning were required for inclusion in analyses.</a:t>
            </a:r>
          </a:p>
          <a:p>
            <a:pPr marL="0" indent="0">
              <a:buFont typeface="Wingdings" panose="05000000000000000000" pitchFamily="2" charset="2"/>
              <a:buNone/>
            </a:pPr>
            <a:r>
              <a:rPr lang="en-US" altLang="en-US" sz="2400" dirty="0" smtClean="0"/>
              <a:t>Cases with &gt;3 domains missing = 61 (2.85%): these cases were deleted from analyses</a:t>
            </a:r>
          </a:p>
          <a:p>
            <a:pPr marL="0" indent="0">
              <a:buFont typeface="Wingdings" panose="05000000000000000000" pitchFamily="2" charset="2"/>
              <a:buNone/>
            </a:pPr>
            <a:endParaRPr lang="en-US" altLang="en-US" sz="1800" dirty="0" smtClean="0"/>
          </a:p>
          <a:p>
            <a:pPr marL="0" indent="0">
              <a:buFont typeface="Wingdings" panose="05000000000000000000" pitchFamily="2" charset="2"/>
              <a:buNone/>
            </a:pPr>
            <a:r>
              <a:rPr lang="en-US" altLang="en-US" sz="2400" dirty="0" smtClean="0"/>
              <a:t>Effective </a:t>
            </a:r>
            <a:r>
              <a:rPr lang="en-US" altLang="en-US" sz="2400" dirty="0" smtClean="0"/>
              <a:t>N=2,078</a:t>
            </a:r>
            <a:endParaRPr lang="en-US" altLang="en-US" sz="2400" dirty="0" smtClean="0"/>
          </a:p>
          <a:p>
            <a:pPr marL="0" indent="0">
              <a:buFont typeface="Wingdings" panose="05000000000000000000" pitchFamily="2" charset="2"/>
              <a:buNone/>
            </a:pPr>
            <a:r>
              <a:rPr lang="en-US" altLang="en-US" sz="2400" dirty="0" smtClean="0">
                <a:solidFill>
                  <a:srgbClr val="C00000"/>
                </a:solidFill>
              </a:rPr>
              <a:t>(All results are preliminary and unweighted)</a:t>
            </a:r>
          </a:p>
          <a:p>
            <a:pPr marL="0" indent="0" eaLnBrk="1" hangingPunct="1">
              <a:buFont typeface="Wingdings" panose="05000000000000000000" pitchFamily="2" charset="2"/>
              <a:buNone/>
            </a:pPr>
            <a:endParaRPr lang="en-US" altLang="en-US" sz="2400" dirty="0" smtClean="0"/>
          </a:p>
        </p:txBody>
      </p:sp>
      <p:sp>
        <p:nvSpPr>
          <p:cNvPr id="9220" name="Title 3"/>
          <p:cNvSpPr>
            <a:spLocks noGrp="1"/>
          </p:cNvSpPr>
          <p:nvPr>
            <p:ph type="title"/>
          </p:nvPr>
        </p:nvSpPr>
        <p:spPr>
          <a:xfrm>
            <a:off x="574675" y="304800"/>
            <a:ext cx="8394700" cy="1216025"/>
          </a:xfrm>
        </p:spPr>
        <p:txBody>
          <a:bodyPr/>
          <a:lstStyle/>
          <a:p>
            <a:r>
              <a:rPr lang="en-US" altLang="en-US" sz="3200" dirty="0" smtClean="0"/>
              <a:t>Children aged 2-4 years:</a:t>
            </a: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9B2D2CE-F3FC-4369-A9BB-B535F78C3437}" type="slidenum">
              <a:rPr lang="en-US" altLang="en-US" smtClean="0"/>
              <a:pPr/>
              <a:t>3</a:t>
            </a:fld>
            <a:endParaRPr lang="en-US"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descr="Table showing frequency distribution of responses to difficulty walking question"/>
          <p:cNvGraphicFramePr>
            <a:graphicFrameLocks noGrp="1"/>
          </p:cNvGraphicFramePr>
          <p:nvPr>
            <p:ph idx="1"/>
            <p:extLst>
              <p:ext uri="{D42A27DB-BD31-4B8C-83A1-F6EECF244321}">
                <p14:modId xmlns:p14="http://schemas.microsoft.com/office/powerpoint/2010/main" val="3401607418"/>
              </p:ext>
            </p:extLst>
          </p:nvPr>
        </p:nvGraphicFramePr>
        <p:xfrm>
          <a:off x="609600" y="1714500"/>
          <a:ext cx="7924800" cy="3258312"/>
        </p:xfrm>
        <a:graphic>
          <a:graphicData uri="http://schemas.openxmlformats.org/drawingml/2006/table">
            <a:tbl>
              <a:tblPr/>
              <a:tblGrid>
                <a:gridCol w="2916238"/>
                <a:gridCol w="1682750"/>
                <a:gridCol w="1265237"/>
                <a:gridCol w="2060575"/>
              </a:tblGrid>
              <a:tr h="36195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914400" rtl="0" eaLnBrk="1" fontAlgn="base" latinLnBrk="0" hangingPunct="1">
                        <a:lnSpc>
                          <a:spcPct val="150000"/>
                        </a:lnSpc>
                        <a:spcBef>
                          <a:spcPts val="600"/>
                        </a:spcBef>
                        <a:spcAft>
                          <a:spcPts val="600"/>
                        </a:spcAft>
                        <a:buClrTx/>
                        <a:buSzTx/>
                        <a:buFontTx/>
                        <a:buNone/>
                        <a:tabLst/>
                      </a:pP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Frequency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Percent</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Valid Percent</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619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No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2,023</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97.4</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99.1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619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Some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12</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.6</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.6</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619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A lot of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5</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.2</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.2</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619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Cannot do at all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2</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619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Sub-total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2,042</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98.3</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100.0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6195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Missing</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36</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1.7</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 </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619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Total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2,078</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100.0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 </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bl>
          </a:graphicData>
        </a:graphic>
      </p:graphicFrame>
      <p:sp>
        <p:nvSpPr>
          <p:cNvPr id="11314" name="Title 3"/>
          <p:cNvSpPr>
            <a:spLocks noGrp="1"/>
          </p:cNvSpPr>
          <p:nvPr>
            <p:ph type="title"/>
          </p:nvPr>
        </p:nvSpPr>
        <p:spPr>
          <a:xfrm>
            <a:off x="574675" y="304800"/>
            <a:ext cx="8394700" cy="1216025"/>
          </a:xfrm>
        </p:spPr>
        <p:txBody>
          <a:bodyPr/>
          <a:lstStyle/>
          <a:p>
            <a:r>
              <a:rPr lang="en-US" altLang="en-US" sz="3200" dirty="0" smtClean="0"/>
              <a:t>Difficulty walking (2-4 years):</a:t>
            </a:r>
          </a:p>
        </p:txBody>
      </p:sp>
      <p:sp>
        <p:nvSpPr>
          <p:cNvPr id="1131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A92CDAD-31BE-4DB4-A4E1-3975DA7930C0}" type="slidenum">
              <a:rPr lang="en-US" altLang="en-US" smtClean="0"/>
              <a:pPr/>
              <a:t>4</a:t>
            </a:fld>
            <a:endParaRPr lang="en-US"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609600" y="1706563"/>
            <a:ext cx="7924800" cy="4465637"/>
          </a:xfrm>
        </p:spPr>
        <p:txBody>
          <a:bodyPr/>
          <a:lstStyle/>
          <a:p>
            <a:pPr marL="0" indent="0">
              <a:buFont typeface="Wingdings" panose="05000000000000000000" pitchFamily="2" charset="2"/>
              <a:buNone/>
              <a:defRPr/>
            </a:pPr>
            <a:r>
              <a:rPr lang="en-US" sz="2400" dirty="0" smtClean="0"/>
              <a:t>A </a:t>
            </a:r>
            <a:r>
              <a:rPr lang="en-US" sz="2400" dirty="0"/>
              <a:t>probe was included for those who indicated </a:t>
            </a:r>
            <a:r>
              <a:rPr lang="en-US" sz="2400" i="1" dirty="0"/>
              <a:t>some</a:t>
            </a:r>
            <a:r>
              <a:rPr lang="en-US" sz="2400" dirty="0"/>
              <a:t> or </a:t>
            </a:r>
            <a:r>
              <a:rPr lang="en-US" sz="2400" i="1" dirty="0"/>
              <a:t>a lot of difficulty</a:t>
            </a:r>
            <a:r>
              <a:rPr lang="en-US" sz="2400" dirty="0"/>
              <a:t> </a:t>
            </a:r>
            <a:r>
              <a:rPr lang="en-US" sz="2400" b="1" dirty="0"/>
              <a:t>walking</a:t>
            </a:r>
            <a:r>
              <a:rPr lang="en-US" sz="2400" dirty="0"/>
              <a:t>.</a:t>
            </a:r>
          </a:p>
          <a:p>
            <a:pPr>
              <a:buClr>
                <a:srgbClr val="0070C0"/>
              </a:buClr>
              <a:buFont typeface="Arial" panose="020B0604020202020204" pitchFamily="34" charset="0"/>
              <a:buChar char="•"/>
              <a:defRPr/>
            </a:pPr>
            <a:r>
              <a:rPr lang="en-US" sz="2400" dirty="0"/>
              <a:t>17 responded </a:t>
            </a:r>
            <a:r>
              <a:rPr lang="en-US" sz="2400" i="1" dirty="0"/>
              <a:t>some</a:t>
            </a:r>
            <a:r>
              <a:rPr lang="en-US" sz="2400" dirty="0"/>
              <a:t> (12) or </a:t>
            </a:r>
            <a:r>
              <a:rPr lang="en-US" sz="2400" i="1" dirty="0"/>
              <a:t>a lot</a:t>
            </a:r>
            <a:r>
              <a:rPr lang="en-US" sz="2400" dirty="0"/>
              <a:t> (5) / 15 of these (10 </a:t>
            </a:r>
            <a:r>
              <a:rPr lang="en-US" sz="2400" i="1" dirty="0"/>
              <a:t>some</a:t>
            </a:r>
            <a:r>
              <a:rPr lang="en-US" sz="2400" dirty="0"/>
              <a:t> and 5 </a:t>
            </a:r>
            <a:r>
              <a:rPr lang="en-US" sz="2400" i="1" dirty="0"/>
              <a:t>a lot</a:t>
            </a:r>
            <a:r>
              <a:rPr lang="en-US" sz="2400" dirty="0"/>
              <a:t>) responded to the probe question on concern</a:t>
            </a:r>
          </a:p>
          <a:p>
            <a:pPr>
              <a:buClr>
                <a:srgbClr val="0070C0"/>
              </a:buClr>
              <a:buFont typeface="Arial" panose="020B0604020202020204" pitchFamily="34" charset="0"/>
              <a:buChar char="•"/>
              <a:defRPr/>
            </a:pPr>
            <a:r>
              <a:rPr lang="en-US" sz="2400" dirty="0"/>
              <a:t>0 were of no concern = indicating no false positives </a:t>
            </a:r>
          </a:p>
          <a:p>
            <a:pPr>
              <a:buClr>
                <a:srgbClr val="0070C0"/>
              </a:buClr>
              <a:buFont typeface="Arial" panose="020B0604020202020204" pitchFamily="34" charset="0"/>
              <a:buChar char="•"/>
              <a:defRPr/>
            </a:pPr>
            <a:r>
              <a:rPr lang="en-US" sz="2400" dirty="0"/>
              <a:t>All 5 responses of </a:t>
            </a:r>
            <a:r>
              <a:rPr lang="en-US" sz="2400" i="1" dirty="0"/>
              <a:t>a lot of difficulty</a:t>
            </a:r>
            <a:r>
              <a:rPr lang="en-US" sz="2400" dirty="0"/>
              <a:t> were considered a lot of </a:t>
            </a:r>
            <a:r>
              <a:rPr lang="en-US" sz="2400" dirty="0" smtClean="0"/>
              <a:t>concern</a:t>
            </a:r>
            <a:endParaRPr lang="en-US" sz="2400" dirty="0"/>
          </a:p>
        </p:txBody>
      </p:sp>
      <p:sp>
        <p:nvSpPr>
          <p:cNvPr id="13316" name="Title 3"/>
          <p:cNvSpPr>
            <a:spLocks noGrp="1"/>
          </p:cNvSpPr>
          <p:nvPr>
            <p:ph type="title"/>
          </p:nvPr>
        </p:nvSpPr>
        <p:spPr>
          <a:xfrm>
            <a:off x="574675" y="304800"/>
            <a:ext cx="8394700" cy="1216025"/>
          </a:xfrm>
        </p:spPr>
        <p:txBody>
          <a:bodyPr/>
          <a:lstStyle/>
          <a:p>
            <a:pPr eaLnBrk="1" hangingPunct="1"/>
            <a:r>
              <a:rPr lang="en-US" altLang="en-US" sz="3200" dirty="0" smtClean="0">
                <a:solidFill>
                  <a:schemeClr val="tx1"/>
                </a:solidFill>
              </a:rPr>
              <a:t>Analysis of probe question:</a:t>
            </a:r>
          </a:p>
        </p:txBody>
      </p:sp>
      <p:sp>
        <p:nvSpPr>
          <p:cNvPr id="1331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68B000C-1305-4FDC-98B1-290ADC8FC58A}" type="slidenum">
              <a:rPr lang="en-US" altLang="en-US" smtClean="0"/>
              <a:pPr/>
              <a:t>5</a:t>
            </a:fld>
            <a:endParaRPr lang="en-US"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633413" y="1646238"/>
            <a:ext cx="8335962" cy="4473575"/>
          </a:xfrm>
        </p:spPr>
        <p:txBody>
          <a:bodyPr/>
          <a:lstStyle/>
          <a:p>
            <a:pPr marL="0" indent="0">
              <a:buFont typeface="Wingdings" panose="05000000000000000000" pitchFamily="2" charset="2"/>
              <a:buNone/>
            </a:pPr>
            <a:r>
              <a:rPr lang="en-US" altLang="en-US" sz="2400" dirty="0" smtClean="0"/>
              <a:t>Total </a:t>
            </a:r>
            <a:r>
              <a:rPr lang="en-US" altLang="en-US" sz="2400" dirty="0" smtClean="0"/>
              <a:t>N=7,426 </a:t>
            </a:r>
            <a:endParaRPr lang="en-US" altLang="en-US" sz="2400" dirty="0" smtClean="0"/>
          </a:p>
          <a:p>
            <a:pPr marL="0" indent="0">
              <a:buFont typeface="Wingdings" panose="05000000000000000000" pitchFamily="2" charset="2"/>
              <a:buNone/>
            </a:pPr>
            <a:r>
              <a:rPr lang="en-US" altLang="en-US" sz="2400" b="1" dirty="0" smtClean="0"/>
              <a:t>12 domains of functioning: </a:t>
            </a:r>
            <a:r>
              <a:rPr lang="en-US" altLang="en-US" sz="2400" dirty="0" smtClean="0"/>
              <a:t>seeing, hearing, walking, self-care, communication, cognition, anxiety, depression, attention, coping with change, behavior, relationships</a:t>
            </a:r>
          </a:p>
          <a:p>
            <a:pPr marL="0" indent="0">
              <a:buFont typeface="Wingdings" panose="05000000000000000000" pitchFamily="2" charset="2"/>
              <a:buNone/>
            </a:pPr>
            <a:endParaRPr lang="en-US" altLang="en-US" sz="1000" dirty="0" smtClean="0"/>
          </a:p>
          <a:p>
            <a:pPr marL="0" indent="0">
              <a:buFont typeface="Wingdings" panose="05000000000000000000" pitchFamily="2" charset="2"/>
              <a:buNone/>
            </a:pPr>
            <a:r>
              <a:rPr lang="en-US" altLang="en-US" sz="2400" dirty="0" smtClean="0"/>
              <a:t>Valid data in 7 or more domains of functioning were required for inclusion in analyses.</a:t>
            </a:r>
          </a:p>
          <a:p>
            <a:pPr marL="0" indent="0">
              <a:buFont typeface="Wingdings" panose="05000000000000000000" pitchFamily="2" charset="2"/>
              <a:buNone/>
            </a:pPr>
            <a:r>
              <a:rPr lang="en-US" altLang="en-US" sz="2400" dirty="0" smtClean="0"/>
              <a:t>Cases with &gt; 5 domains missing = 173 (2.32%): these cases were deleted from analyses</a:t>
            </a:r>
          </a:p>
          <a:p>
            <a:pPr marL="0" indent="0">
              <a:buFont typeface="Wingdings" panose="05000000000000000000" pitchFamily="2" charset="2"/>
              <a:buNone/>
            </a:pPr>
            <a:endParaRPr lang="en-US" altLang="en-US" sz="1000" dirty="0" smtClean="0"/>
          </a:p>
          <a:p>
            <a:pPr marL="0" indent="0">
              <a:buFont typeface="Wingdings" panose="05000000000000000000" pitchFamily="2" charset="2"/>
              <a:buNone/>
            </a:pPr>
            <a:r>
              <a:rPr lang="en-US" altLang="en-US" sz="2400" dirty="0" smtClean="0"/>
              <a:t>Effective </a:t>
            </a:r>
            <a:r>
              <a:rPr lang="en-US" altLang="en-US" sz="2400" dirty="0" smtClean="0"/>
              <a:t>N=7,253</a:t>
            </a:r>
            <a:endParaRPr lang="en-US" altLang="en-US" sz="2400" dirty="0" smtClean="0"/>
          </a:p>
        </p:txBody>
      </p:sp>
      <p:sp>
        <p:nvSpPr>
          <p:cNvPr id="15364" name="Title 3"/>
          <p:cNvSpPr>
            <a:spLocks noGrp="1"/>
          </p:cNvSpPr>
          <p:nvPr>
            <p:ph type="title"/>
          </p:nvPr>
        </p:nvSpPr>
        <p:spPr>
          <a:xfrm>
            <a:off x="574675" y="304800"/>
            <a:ext cx="8394700" cy="1216025"/>
          </a:xfrm>
        </p:spPr>
        <p:txBody>
          <a:bodyPr/>
          <a:lstStyle/>
          <a:p>
            <a:r>
              <a:rPr lang="en-US" altLang="en-US" sz="3200" dirty="0" smtClean="0"/>
              <a:t>Children aged 5-17 years:</a:t>
            </a:r>
          </a:p>
        </p:txBody>
      </p:sp>
      <p:sp>
        <p:nvSpPr>
          <p:cNvPr id="1536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CD2F444-2546-4074-8EF9-9E7A67626A04}" type="slidenum">
              <a:rPr lang="en-US" altLang="en-US" smtClean="0"/>
              <a:pPr/>
              <a:t>6</a:t>
            </a:fld>
            <a:endParaRPr lang="en-US"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3"/>
          <p:cNvSpPr>
            <a:spLocks noGrp="1"/>
          </p:cNvSpPr>
          <p:nvPr>
            <p:ph type="title"/>
          </p:nvPr>
        </p:nvSpPr>
        <p:spPr>
          <a:xfrm>
            <a:off x="574675" y="304800"/>
            <a:ext cx="8394700" cy="1216025"/>
          </a:xfrm>
        </p:spPr>
        <p:txBody>
          <a:bodyPr/>
          <a:lstStyle/>
          <a:p>
            <a:r>
              <a:rPr lang="en-US" altLang="en-US" sz="3200" dirty="0" smtClean="0"/>
              <a:t>Difficulty with self-care (5-17 years):</a:t>
            </a:r>
          </a:p>
        </p:txBody>
      </p:sp>
      <p:sp>
        <p:nvSpPr>
          <p:cNvPr id="1741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E32403F-EA95-49DE-A0B4-AC998823C938}" type="slidenum">
              <a:rPr lang="en-US" altLang="en-US" smtClean="0"/>
              <a:pPr/>
              <a:t>7</a:t>
            </a:fld>
            <a:endParaRPr lang="en-US" altLang="en-US" smtClean="0"/>
          </a:p>
        </p:txBody>
      </p:sp>
      <p:graphicFrame>
        <p:nvGraphicFramePr>
          <p:cNvPr id="4" name="Content Placeholder 3" descr="Table showing frequency distribution of responses to difficulty with self-care question"/>
          <p:cNvGraphicFramePr>
            <a:graphicFrameLocks noGrp="1"/>
          </p:cNvGraphicFramePr>
          <p:nvPr>
            <p:ph idx="1"/>
            <p:extLst>
              <p:ext uri="{D42A27DB-BD31-4B8C-83A1-F6EECF244321}">
                <p14:modId xmlns:p14="http://schemas.microsoft.com/office/powerpoint/2010/main" val="4069009605"/>
              </p:ext>
            </p:extLst>
          </p:nvPr>
        </p:nvGraphicFramePr>
        <p:xfrm>
          <a:off x="609600" y="1676400"/>
          <a:ext cx="7924800" cy="2705100"/>
        </p:xfrm>
        <a:graphic>
          <a:graphicData uri="http://schemas.openxmlformats.org/drawingml/2006/table">
            <a:tbl>
              <a:tblPr/>
              <a:tblGrid>
                <a:gridCol w="3228975"/>
                <a:gridCol w="1577975"/>
                <a:gridCol w="1187450"/>
                <a:gridCol w="1930400"/>
              </a:tblGrid>
              <a:tr h="4508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Frequency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Percent</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Valid Percent</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4508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No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7,171</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98.9</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98.9</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4508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Some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65</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4508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A lot of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12</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.2</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.2</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4508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Cannot do at all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5</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.1</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45085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Total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7,253</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100.0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100.0</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609600" y="1706563"/>
            <a:ext cx="8335963" cy="4343400"/>
          </a:xfrm>
        </p:spPr>
        <p:txBody>
          <a:bodyPr/>
          <a:lstStyle/>
          <a:p>
            <a:pPr marL="0" indent="0">
              <a:buFont typeface="Wingdings" panose="05000000000000000000" pitchFamily="2" charset="2"/>
              <a:buNone/>
              <a:defRPr/>
            </a:pPr>
            <a:r>
              <a:rPr lang="en-US" sz="2400" dirty="0" smtClean="0"/>
              <a:t>A </a:t>
            </a:r>
            <a:r>
              <a:rPr lang="en-US" sz="2400" dirty="0"/>
              <a:t>probe was included for those who indicated </a:t>
            </a:r>
            <a:r>
              <a:rPr lang="en-US" sz="2400" i="1" dirty="0"/>
              <a:t>some</a:t>
            </a:r>
            <a:r>
              <a:rPr lang="en-US" sz="2400" dirty="0"/>
              <a:t> or </a:t>
            </a:r>
            <a:r>
              <a:rPr lang="en-US" sz="2400" i="1" dirty="0"/>
              <a:t>a lot of difficulty</a:t>
            </a:r>
            <a:r>
              <a:rPr lang="en-US" sz="2400" dirty="0"/>
              <a:t> on the </a:t>
            </a:r>
            <a:r>
              <a:rPr lang="en-US" sz="2400" b="1" dirty="0"/>
              <a:t>self-care</a:t>
            </a:r>
            <a:r>
              <a:rPr lang="en-US" sz="2400" dirty="0"/>
              <a:t> question (feeding/dressing).</a:t>
            </a:r>
          </a:p>
          <a:p>
            <a:pPr>
              <a:buClr>
                <a:srgbClr val="0070C0"/>
              </a:buClr>
              <a:buFont typeface="Arial" panose="020B0604020202020204" pitchFamily="34" charset="0"/>
              <a:buChar char="•"/>
              <a:defRPr/>
            </a:pPr>
            <a:r>
              <a:rPr lang="en-US" sz="2400" dirty="0"/>
              <a:t>77 responded </a:t>
            </a:r>
            <a:r>
              <a:rPr lang="en-US" sz="2400" i="1" dirty="0"/>
              <a:t>some</a:t>
            </a:r>
            <a:r>
              <a:rPr lang="en-US" sz="2400" dirty="0"/>
              <a:t> (65) or </a:t>
            </a:r>
            <a:r>
              <a:rPr lang="en-US" sz="2400" i="1" dirty="0"/>
              <a:t>a lot</a:t>
            </a:r>
            <a:r>
              <a:rPr lang="en-US" sz="2400" dirty="0"/>
              <a:t> (12) / 71 of these (60 </a:t>
            </a:r>
            <a:r>
              <a:rPr lang="en-US" sz="2400" i="1" dirty="0"/>
              <a:t>some</a:t>
            </a:r>
            <a:r>
              <a:rPr lang="en-US" sz="2400" dirty="0"/>
              <a:t> and 11 </a:t>
            </a:r>
            <a:r>
              <a:rPr lang="en-US" sz="2400" i="1" dirty="0"/>
              <a:t>a lot</a:t>
            </a:r>
            <a:r>
              <a:rPr lang="en-US" sz="2400" dirty="0"/>
              <a:t>) responded to the probe question on concern</a:t>
            </a:r>
          </a:p>
          <a:p>
            <a:pPr>
              <a:buClr>
                <a:srgbClr val="0070C0"/>
              </a:buClr>
              <a:buFont typeface="Arial" panose="020B0604020202020204" pitchFamily="34" charset="0"/>
              <a:buChar char="•"/>
              <a:defRPr/>
            </a:pPr>
            <a:r>
              <a:rPr lang="en-US" sz="2400" dirty="0"/>
              <a:t>4 (</a:t>
            </a:r>
            <a:r>
              <a:rPr lang="en-US" sz="2400" i="1" dirty="0"/>
              <a:t>some difficulty</a:t>
            </a:r>
            <a:r>
              <a:rPr lang="en-US" sz="2400" dirty="0"/>
              <a:t>) were of no concern = indicating few false positives </a:t>
            </a:r>
          </a:p>
          <a:p>
            <a:pPr>
              <a:buClr>
                <a:srgbClr val="0070C0"/>
              </a:buClr>
              <a:buFont typeface="Arial" panose="020B0604020202020204" pitchFamily="34" charset="0"/>
              <a:buChar char="•"/>
              <a:defRPr/>
            </a:pPr>
            <a:r>
              <a:rPr lang="en-US" sz="2400" dirty="0"/>
              <a:t>All 11 responses of </a:t>
            </a:r>
            <a:r>
              <a:rPr lang="en-US" sz="2400" i="1" dirty="0"/>
              <a:t>a lot of difficulty</a:t>
            </a:r>
            <a:r>
              <a:rPr lang="en-US" sz="2400" dirty="0"/>
              <a:t> were considered a lot of </a:t>
            </a:r>
            <a:r>
              <a:rPr lang="en-US" sz="2400" dirty="0" smtClean="0"/>
              <a:t>concern</a:t>
            </a:r>
            <a:endParaRPr lang="en-US" sz="2400" dirty="0"/>
          </a:p>
        </p:txBody>
      </p:sp>
      <p:sp>
        <p:nvSpPr>
          <p:cNvPr id="19460" name="Title 3"/>
          <p:cNvSpPr>
            <a:spLocks noGrp="1"/>
          </p:cNvSpPr>
          <p:nvPr>
            <p:ph type="title"/>
          </p:nvPr>
        </p:nvSpPr>
        <p:spPr>
          <a:xfrm>
            <a:off x="574675" y="304800"/>
            <a:ext cx="8394700" cy="1216025"/>
          </a:xfrm>
        </p:spPr>
        <p:txBody>
          <a:bodyPr/>
          <a:lstStyle/>
          <a:p>
            <a:pPr eaLnBrk="1" hangingPunct="1"/>
            <a:r>
              <a:rPr lang="en-US" altLang="en-US" sz="3200" dirty="0" smtClean="0">
                <a:solidFill>
                  <a:schemeClr val="tx1"/>
                </a:solidFill>
              </a:rPr>
              <a:t>Analysis of probe question:</a:t>
            </a:r>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978482F-4545-41F3-B658-8ACC5FA91DFE}" type="slidenum">
              <a:rPr lang="en-US" altLang="en-US" smtClean="0"/>
              <a:pPr/>
              <a:t>8</a:t>
            </a:fld>
            <a:endParaRPr lang="en-US"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3"/>
          <p:cNvSpPr>
            <a:spLocks noGrp="1"/>
          </p:cNvSpPr>
          <p:nvPr>
            <p:ph type="title"/>
          </p:nvPr>
        </p:nvSpPr>
        <p:spPr>
          <a:xfrm>
            <a:off x="574675" y="304800"/>
            <a:ext cx="8394700" cy="1216025"/>
          </a:xfrm>
        </p:spPr>
        <p:txBody>
          <a:bodyPr/>
          <a:lstStyle/>
          <a:p>
            <a:r>
              <a:rPr lang="en-US" altLang="en-US" sz="3200" dirty="0" smtClean="0"/>
              <a:t>Difficulty remembering things (5-17 years):</a:t>
            </a:r>
          </a:p>
        </p:txBody>
      </p:sp>
      <p:sp>
        <p:nvSpPr>
          <p:cNvPr id="2150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46A9ECD-83ED-4A98-8AC0-DDD68F68A9A4}" type="slidenum">
              <a:rPr lang="en-US" altLang="en-US" smtClean="0"/>
              <a:pPr/>
              <a:t>9</a:t>
            </a:fld>
            <a:endParaRPr lang="en-US" altLang="en-US" smtClean="0"/>
          </a:p>
        </p:txBody>
      </p:sp>
      <p:graphicFrame>
        <p:nvGraphicFramePr>
          <p:cNvPr id="3" name="Content Placeholder 2" descr="Table showing frequency distribution of responses to difficulty remembering things question"/>
          <p:cNvGraphicFramePr>
            <a:graphicFrameLocks noGrp="1"/>
          </p:cNvGraphicFramePr>
          <p:nvPr>
            <p:ph idx="1"/>
            <p:extLst>
              <p:ext uri="{D42A27DB-BD31-4B8C-83A1-F6EECF244321}">
                <p14:modId xmlns:p14="http://schemas.microsoft.com/office/powerpoint/2010/main" val="742060018"/>
              </p:ext>
            </p:extLst>
          </p:nvPr>
        </p:nvGraphicFramePr>
        <p:xfrm>
          <a:off x="609600" y="1704975"/>
          <a:ext cx="7924800" cy="3261360"/>
        </p:xfrm>
        <a:graphic>
          <a:graphicData uri="http://schemas.openxmlformats.org/drawingml/2006/table">
            <a:tbl>
              <a:tblPr/>
              <a:tblGrid>
                <a:gridCol w="3228975"/>
                <a:gridCol w="1577975"/>
                <a:gridCol w="1187450"/>
                <a:gridCol w="1930400"/>
              </a:tblGrid>
              <a:tr h="355600">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914400" rtl="0" eaLnBrk="1" fontAlgn="base" latinLnBrk="0" hangingPunct="1">
                        <a:lnSpc>
                          <a:spcPct val="150000"/>
                        </a:lnSpc>
                        <a:spcBef>
                          <a:spcPts val="600"/>
                        </a:spcBef>
                        <a:spcAft>
                          <a:spcPts val="600"/>
                        </a:spcAft>
                        <a:buClrTx/>
                        <a:buSzTx/>
                        <a:buFontTx/>
                        <a:buNone/>
                        <a:tabLst/>
                      </a:pP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Frequency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Percent</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Valid Percent</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No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7,144</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98.5</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98.6</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Some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78</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A lot of difficulty</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21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.3</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Cannot do at all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6</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Sub-total</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7,249</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99.9</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100.0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Missing</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4</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 </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r h="355600">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l"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Total</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dirty="0" smtClean="0">
                          <a:ln>
                            <a:noFill/>
                          </a:ln>
                          <a:solidFill>
                            <a:srgbClr val="000000"/>
                          </a:solidFill>
                          <a:effectLst/>
                          <a:latin typeface="Verdana" panose="020B0604030504040204" pitchFamily="34" charset="0"/>
                        </a:rPr>
                        <a:t>7,253</a:t>
                      </a:r>
                      <a:endParaRPr kumimoji="0" lang="en-US" altLang="en-US"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marL="38100">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3810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100.0</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c>
                  <a:txBody>
                    <a:bodyPr/>
                    <a:lstStyle>
                      <a:lvl1pPr>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marL="742950" indent="-285750">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marL="1143000" indent="-228600">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r" defTabSz="914400" rtl="0" eaLnBrk="1" fontAlgn="base" latinLnBrk="0" hangingPunct="1">
                        <a:lnSpc>
                          <a:spcPct val="150000"/>
                        </a:lnSpc>
                        <a:spcBef>
                          <a:spcPts val="600"/>
                        </a:spcBef>
                        <a:spcAft>
                          <a:spcPts val="600"/>
                        </a:spcAft>
                        <a:buClrTx/>
                        <a:buSzTx/>
                        <a:buFontTx/>
                        <a:buNone/>
                        <a:tabLst/>
                      </a:pPr>
                      <a:r>
                        <a:rPr kumimoji="0" lang="en-US" altLang="en-US" sz="2000" b="0" i="0" u="none" strike="noStrike" cap="none" normalizeH="0" baseline="0" smtClean="0">
                          <a:ln>
                            <a:noFill/>
                          </a:ln>
                          <a:solidFill>
                            <a:srgbClr val="000000"/>
                          </a:solidFill>
                          <a:effectLst/>
                          <a:latin typeface="Verdana" panose="020B0604030504040204" pitchFamily="34" charset="0"/>
                        </a:rPr>
                        <a:t> </a:t>
                      </a:r>
                      <a:endParaRPr kumimoji="0" lang="en-US" altLang="en-US"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2F4"/>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16380</TotalTime>
  <Words>1469</Words>
  <Application>Microsoft Office PowerPoint</Application>
  <PresentationFormat>On-screen Show (4:3)</PresentationFormat>
  <Paragraphs>289</Paragraphs>
  <Slides>19</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Verdana</vt:lpstr>
      <vt:lpstr>Arial</vt:lpstr>
      <vt:lpstr>Wingdings</vt:lpstr>
      <vt:lpstr>Times New Roman</vt:lpstr>
      <vt:lpstr>Calibri</vt:lpstr>
      <vt:lpstr>ＭＳ Ｐゴシック</vt:lpstr>
      <vt:lpstr>Profile</vt:lpstr>
      <vt:lpstr>WG/UNICEF Child functioning module: Preliminary results from Samoa &amp;  Supporting documentation</vt:lpstr>
      <vt:lpstr>Samoan data collection:</vt:lpstr>
      <vt:lpstr>Children aged 2-4 years:</vt:lpstr>
      <vt:lpstr>Difficulty walking (2-4 years):</vt:lpstr>
      <vt:lpstr>Analysis of probe question:</vt:lpstr>
      <vt:lpstr>Children aged 5-17 years:</vt:lpstr>
      <vt:lpstr>Difficulty with self-care (5-17 years):</vt:lpstr>
      <vt:lpstr>Analysis of probe question:</vt:lpstr>
      <vt:lpstr>Difficulty remembering things (5-17 years):</vt:lpstr>
      <vt:lpstr>Analysis of probe question:</vt:lpstr>
      <vt:lpstr>Difficulty with changes in routine  (5-17 years):</vt:lpstr>
      <vt:lpstr>Analysis of probe question:</vt:lpstr>
      <vt:lpstr>Crude Disability Prevalence estimates:</vt:lpstr>
      <vt:lpstr>Guidelines for producing statistics  on children with disabilities</vt:lpstr>
      <vt:lpstr>Table of contents</vt:lpstr>
      <vt:lpstr>Manual/User’s Guide for the UNICEF/WG child functioning and disability module</vt:lpstr>
      <vt:lpstr>Table of contents</vt:lpstr>
      <vt:lpstr>Table of contents</vt:lpstr>
      <vt:lpstr>Workshops on the measurement  of child disability</vt:lpstr>
    </vt:vector>
  </TitlesOfParts>
  <Company>SINTEF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conditions among people with disabilities in Namibia and Zimbabwe</dc:title>
  <dc:creator>SINTEF</dc:creator>
  <cp:lastModifiedBy>Golden, Cordell (CDC/OPHSS/NCHS)</cp:lastModifiedBy>
  <cp:revision>766</cp:revision>
  <cp:lastPrinted>2015-10-22T16:30:47Z</cp:lastPrinted>
  <dcterms:created xsi:type="dcterms:W3CDTF">2002-04-08T06:47:28Z</dcterms:created>
  <dcterms:modified xsi:type="dcterms:W3CDTF">2015-12-15T16:36:18Z</dcterms:modified>
</cp:coreProperties>
</file>