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374" r:id="rId2"/>
    <p:sldId id="352" r:id="rId3"/>
    <p:sldId id="375" r:id="rId4"/>
    <p:sldId id="376" r:id="rId5"/>
    <p:sldId id="377" r:id="rId6"/>
    <p:sldId id="379" r:id="rId7"/>
    <p:sldId id="378" r:id="rId8"/>
    <p:sldId id="380" r:id="rId9"/>
    <p:sldId id="381" r:id="rId10"/>
    <p:sldId id="382" r:id="rId11"/>
    <p:sldId id="383" r:id="rId12"/>
    <p:sldId id="390" r:id="rId13"/>
    <p:sldId id="384" r:id="rId14"/>
    <p:sldId id="385" r:id="rId15"/>
    <p:sldId id="391" r:id="rId16"/>
    <p:sldId id="389" r:id="rId17"/>
    <p:sldId id="386" r:id="rId18"/>
    <p:sldId id="387" r:id="rId19"/>
    <p:sldId id="388" r:id="rId20"/>
    <p:sldId id="355" r:id="rId21"/>
    <p:sldId id="392" r:id="rId22"/>
    <p:sldId id="393" r:id="rId23"/>
  </p:sldIdLst>
  <p:sldSz cx="10512425" cy="6858000"/>
  <p:notesSz cx="6877050" cy="10001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31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9">
          <p15:clr>
            <a:srgbClr val="A4A3A4"/>
          </p15:clr>
        </p15:guide>
        <p15:guide id="2" pos="21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8" autoAdjust="0"/>
    <p:restoredTop sz="86374" autoAdjust="0"/>
  </p:normalViewPr>
  <p:slideViewPr>
    <p:cSldViewPr>
      <p:cViewPr varScale="1">
        <p:scale>
          <a:sx n="57" d="100"/>
          <a:sy n="57" d="100"/>
        </p:scale>
        <p:origin x="67" y="451"/>
      </p:cViewPr>
      <p:guideLst>
        <p:guide orient="horz" pos="2160"/>
        <p:guide pos="3311"/>
      </p:guideLst>
    </p:cSldViewPr>
  </p:slideViewPr>
  <p:outlineViewPr>
    <p:cViewPr>
      <p:scale>
        <a:sx n="33" d="100"/>
        <a:sy n="33" d="100"/>
      </p:scale>
      <p:origin x="0" y="-342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7284"/>
    </p:cViewPr>
  </p:sorterViewPr>
  <p:notesViewPr>
    <p:cSldViewPr>
      <p:cViewPr>
        <p:scale>
          <a:sx n="66" d="100"/>
          <a:sy n="66" d="100"/>
        </p:scale>
        <p:origin x="-1598" y="-58"/>
      </p:cViewPr>
      <p:guideLst>
        <p:guide orient="horz" pos="3149"/>
        <p:guide pos="216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1325" cy="501650"/>
          </a:xfrm>
          <a:prstGeom prst="rect">
            <a:avLst/>
          </a:prstGeom>
        </p:spPr>
        <p:txBody>
          <a:bodyPr vert="horz" lIns="93862" tIns="46931" rIns="93862" bIns="46931" rtlCol="0"/>
          <a:lstStyle>
            <a:lvl1pPr algn="l">
              <a:defRPr sz="1200"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4138" y="0"/>
            <a:ext cx="2981325" cy="501650"/>
          </a:xfrm>
          <a:prstGeom prst="rect">
            <a:avLst/>
          </a:prstGeom>
        </p:spPr>
        <p:txBody>
          <a:bodyPr vert="horz" wrap="square" lIns="93862" tIns="46931" rIns="93862" bIns="4693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EC4E114-833E-4B4B-A150-E8A862A58504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9600"/>
            <a:ext cx="2981325" cy="501650"/>
          </a:xfrm>
          <a:prstGeom prst="rect">
            <a:avLst/>
          </a:prstGeom>
        </p:spPr>
        <p:txBody>
          <a:bodyPr vert="horz" lIns="93862" tIns="46931" rIns="93862" bIns="46931" rtlCol="0" anchor="b"/>
          <a:lstStyle>
            <a:lvl1pPr algn="l">
              <a:defRPr sz="1200"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4138" y="9499600"/>
            <a:ext cx="2981325" cy="501650"/>
          </a:xfrm>
          <a:prstGeom prst="rect">
            <a:avLst/>
          </a:prstGeom>
        </p:spPr>
        <p:txBody>
          <a:bodyPr vert="horz" wrap="square" lIns="93862" tIns="46931" rIns="93862" bIns="4693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D21E79-D265-4A91-BF2A-1079EC8B5F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6680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1325" cy="500063"/>
          </a:xfrm>
          <a:prstGeom prst="rect">
            <a:avLst/>
          </a:prstGeom>
        </p:spPr>
        <p:txBody>
          <a:bodyPr vert="horz" lIns="93862" tIns="46931" rIns="93862" bIns="4693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4138" y="0"/>
            <a:ext cx="2981325" cy="500063"/>
          </a:xfrm>
          <a:prstGeom prst="rect">
            <a:avLst/>
          </a:prstGeom>
        </p:spPr>
        <p:txBody>
          <a:bodyPr vert="horz" wrap="square" lIns="93862" tIns="46931" rIns="93862" bIns="469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AFD605A-63A5-4B85-94EA-8AB2E44D5431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65150" y="750888"/>
            <a:ext cx="57467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62" tIns="46931" rIns="93862" bIns="469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751388"/>
            <a:ext cx="5502275" cy="4498975"/>
          </a:xfrm>
          <a:prstGeom prst="rect">
            <a:avLst/>
          </a:prstGeom>
        </p:spPr>
        <p:txBody>
          <a:bodyPr vert="horz" lIns="93862" tIns="46931" rIns="93862" bIns="4693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9600"/>
            <a:ext cx="2981325" cy="500063"/>
          </a:xfrm>
          <a:prstGeom prst="rect">
            <a:avLst/>
          </a:prstGeom>
        </p:spPr>
        <p:txBody>
          <a:bodyPr vert="horz" lIns="93862" tIns="46931" rIns="93862" bIns="4693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4138" y="9499600"/>
            <a:ext cx="2981325" cy="500063"/>
          </a:xfrm>
          <a:prstGeom prst="rect">
            <a:avLst/>
          </a:prstGeom>
        </p:spPr>
        <p:txBody>
          <a:bodyPr vert="horz" wrap="square" lIns="93862" tIns="46931" rIns="93862" bIns="469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EA6AA6-FB89-43B9-8683-84E49C6823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9734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4063" indent="-290513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2050" indent="-231775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27188" indent="-231775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2325" indent="-231775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02D68D5A-56C2-4420-A905-64E895AE9A66}" type="slidenum">
              <a:rPr lang="en-US" altLang="en-US">
                <a:latin typeface="Times New Roman" panose="02020603050405020304" pitchFamily="18" charset="0"/>
              </a:rPr>
              <a:pPr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altLang="en-US" smtClean="0"/>
          </a:p>
        </p:txBody>
      </p:sp>
    </p:spTree>
    <p:extLst>
      <p:ext uri="{BB962C8B-B14F-4D97-AF65-F5344CB8AC3E}">
        <p14:creationId xmlns:p14="http://schemas.microsoft.com/office/powerpoint/2010/main" val="2937392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54063" indent="-290513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62050" indent="-231775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27188" indent="-231775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92325" indent="-231775" defTabSz="9334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49525" indent="-231775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06725" indent="-231775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63925" indent="-231775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921125" indent="-231775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671B4616-0C70-4790-BF0B-7E21BAB221D5}" type="slidenum">
              <a:rPr lang="en-US" altLang="en-US">
                <a:latin typeface="Times New Roman" panose="02020603050405020304" pitchFamily="18" charset="0"/>
              </a:rPr>
              <a:pPr/>
              <a:t>20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9225" y="4751388"/>
            <a:ext cx="6578600" cy="5168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8836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432" y="2130427"/>
            <a:ext cx="893556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6864" y="3886200"/>
            <a:ext cx="735869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4B8753-4D75-48DF-8C56-32ED945EBD1D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9008A1-2684-4AA0-9153-BC8FB42711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06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AF2518-6A72-42DA-BF63-336B12317736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D996A-40DA-41A4-A1EA-404BE86CED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35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1508" y="274639"/>
            <a:ext cx="236529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5621" y="274639"/>
            <a:ext cx="692068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AFD97-62F8-4C5E-9FC1-14203C428BE7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393DE-AAEA-4A2A-A2B2-2B72E7DAC2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79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D602D-5180-4C67-BEF8-7D1B2D2E5E62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CC528-7C73-4110-9E67-212D11A22C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209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409" y="4406902"/>
            <a:ext cx="893556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409" y="2906713"/>
            <a:ext cx="893556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55043-3EAF-40E3-A5E8-D09DC94677AA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3C7C5-520E-469E-A134-BD1D8CB816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5575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621" y="1600202"/>
            <a:ext cx="46429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3817" y="1600202"/>
            <a:ext cx="46429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EED6A-8768-4575-838D-9D3339009F4B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0B2193-4724-4694-A16D-254E36CD0B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481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5622" y="1535113"/>
            <a:ext cx="46448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622" y="2174875"/>
            <a:ext cx="46448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40166" y="1535113"/>
            <a:ext cx="46466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40166" y="2174875"/>
            <a:ext cx="46466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F9211-6E6C-4D4A-BAA1-E11F20E078D2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EAAAF1-3E48-4119-899A-A1F5F4E9FC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58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0F143-AB1A-4469-BC80-C8120B59E578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64304-635D-4027-AF8D-FFE485FA92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9303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CBAAF-3151-40B8-9F22-81D703C255D0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810FC-8DB3-462D-9781-3050DB835C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17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622" y="273050"/>
            <a:ext cx="345851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0066" y="273052"/>
            <a:ext cx="58767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622" y="1435102"/>
            <a:ext cx="345851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F4785-6C33-402F-8C30-7E8B6A90DC89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EF74F-0674-49E7-BDB5-A2306BF636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13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0509" y="4800600"/>
            <a:ext cx="630745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60509" y="612775"/>
            <a:ext cx="630745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60509" y="5367338"/>
            <a:ext cx="630745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B6BE7-9FB7-46C9-B55F-8F47CB903C9E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84533D-B279-465F-99C4-FDA43A6E3C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96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25463" y="274638"/>
            <a:ext cx="9461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25463" y="1600200"/>
            <a:ext cx="94615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5463" y="6356350"/>
            <a:ext cx="245268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1114B38-F3E6-401F-A061-1E2E12DB763B}" type="datetime1">
              <a:rPr lang="en-US" altLang="en-US"/>
              <a:pPr>
                <a:defRPr/>
              </a:pPr>
              <a:t>12/16/2015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92513" y="6356350"/>
            <a:ext cx="332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34275" y="6356350"/>
            <a:ext cx="245268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C941A2D-ED0A-42F2-82C1-678064F703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88432" y="1066800"/>
            <a:ext cx="8935561" cy="1470025"/>
          </a:xfrm>
        </p:spPr>
        <p:txBody>
          <a:bodyPr/>
          <a:lstStyle/>
          <a:p>
            <a:r>
              <a:rPr lang="en-GB" sz="3200" b="1" dirty="0">
                <a:solidFill>
                  <a:srgbClr val="0070C0"/>
                </a:solidFill>
                <a:cs typeface="+mn-cs"/>
              </a:rPr>
              <a:t>The WG-UNICEF Module on Child Functioning and disability:</a:t>
            </a:r>
            <a:br>
              <a:rPr lang="en-GB" sz="3200" b="1" dirty="0">
                <a:solidFill>
                  <a:srgbClr val="0070C0"/>
                </a:solidFill>
                <a:cs typeface="+mn-cs"/>
              </a:rPr>
            </a:br>
            <a:r>
              <a:rPr lang="en-GB" sz="3200" b="1" dirty="0">
                <a:solidFill>
                  <a:srgbClr val="0070C0"/>
                </a:solidFill>
                <a:cs typeface="+mn-cs"/>
              </a:rPr>
              <a:t>review of the work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76863" y="2895600"/>
            <a:ext cx="7358698" cy="1752600"/>
          </a:xfrm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n-US" altLang="en-US" sz="2400" u="sng" dirty="0">
                <a:solidFill>
                  <a:srgbClr val="1F497D"/>
                </a:solidFill>
                <a:cs typeface="+mn-cs"/>
              </a:rPr>
              <a:t>Roberta </a:t>
            </a:r>
            <a:r>
              <a:rPr lang="en-US" altLang="en-US" sz="2400" u="sng" dirty="0" err="1">
                <a:solidFill>
                  <a:srgbClr val="1F497D"/>
                </a:solidFill>
                <a:cs typeface="+mn-cs"/>
              </a:rPr>
              <a:t>Crialesi</a:t>
            </a:r>
            <a:r>
              <a:rPr lang="en-US" altLang="en-US" sz="2400" u="sng" dirty="0">
                <a:solidFill>
                  <a:srgbClr val="1F497D"/>
                </a:solidFill>
                <a:cs typeface="+mn-cs"/>
              </a:rPr>
              <a:t>*</a:t>
            </a:r>
            <a:r>
              <a:rPr lang="en-US" altLang="en-US" sz="2400" dirty="0">
                <a:solidFill>
                  <a:srgbClr val="1F497D"/>
                </a:solidFill>
                <a:cs typeface="+mn-cs"/>
              </a:rPr>
              <a:t>, Elena De Palma*, </a:t>
            </a:r>
            <a:r>
              <a:rPr lang="en-US" sz="2400" dirty="0">
                <a:solidFill>
                  <a:srgbClr val="1F497D"/>
                </a:solidFill>
                <a:cs typeface="+mn-cs"/>
              </a:rPr>
              <a:t>Mitchell Loeb** </a:t>
            </a:r>
            <a:endParaRPr lang="en-US" altLang="en-US" sz="2400" dirty="0">
              <a:solidFill>
                <a:srgbClr val="1F497D"/>
              </a:solidFill>
              <a:cs typeface="+mn-cs"/>
            </a:endParaRPr>
          </a:p>
          <a:p>
            <a:pPr lvl="0">
              <a:spcBef>
                <a:spcPct val="0"/>
              </a:spcBef>
              <a:defRPr/>
            </a:pPr>
            <a:r>
              <a:rPr lang="en-US" altLang="en-US" sz="2400" dirty="0">
                <a:solidFill>
                  <a:srgbClr val="1F497D"/>
                </a:solidFill>
                <a:cs typeface="+mn-cs"/>
              </a:rPr>
              <a:t> Washington Group on Disability Statistics</a:t>
            </a:r>
          </a:p>
          <a:p>
            <a:pPr lvl="0">
              <a:spcBef>
                <a:spcPct val="0"/>
              </a:spcBef>
              <a:defRPr/>
            </a:pPr>
            <a:endParaRPr lang="it-IT" altLang="en-US" sz="2400" dirty="0">
              <a:solidFill>
                <a:srgbClr val="1F497D"/>
              </a:solidFill>
              <a:cs typeface="+mn-cs"/>
            </a:endParaRPr>
          </a:p>
          <a:p>
            <a:pPr lvl="0">
              <a:spcBef>
                <a:spcPct val="0"/>
              </a:spcBef>
              <a:defRPr/>
            </a:pPr>
            <a:r>
              <a:rPr lang="en-US" sz="2400" dirty="0">
                <a:solidFill>
                  <a:srgbClr val="1F497D"/>
                </a:solidFill>
                <a:cs typeface="+mn-cs"/>
              </a:rPr>
              <a:t>*Italian Institute of Statistics </a:t>
            </a:r>
            <a:r>
              <a:rPr lang="en-US" sz="2400" dirty="0" err="1">
                <a:solidFill>
                  <a:srgbClr val="1F497D"/>
                </a:solidFill>
                <a:cs typeface="+mn-cs"/>
              </a:rPr>
              <a:t>Istat</a:t>
            </a:r>
            <a:r>
              <a:rPr lang="en-US" sz="2400" dirty="0">
                <a:solidFill>
                  <a:srgbClr val="1F497D"/>
                </a:solidFill>
                <a:cs typeface="+mn-cs"/>
              </a:rPr>
              <a:t>; </a:t>
            </a:r>
          </a:p>
          <a:p>
            <a:pPr lvl="0">
              <a:spcBef>
                <a:spcPct val="0"/>
              </a:spcBef>
              <a:defRPr/>
            </a:pPr>
            <a:r>
              <a:rPr lang="en-US" sz="2400" dirty="0">
                <a:solidFill>
                  <a:srgbClr val="1F497D"/>
                </a:solidFill>
                <a:cs typeface="+mn-cs"/>
              </a:rPr>
              <a:t>**National Center for Health </a:t>
            </a:r>
            <a:r>
              <a:rPr lang="en-US" sz="2400" dirty="0" smtClean="0">
                <a:solidFill>
                  <a:srgbClr val="1F497D"/>
                </a:solidFill>
                <a:cs typeface="+mn-cs"/>
              </a:rPr>
              <a:t>Statistics</a:t>
            </a:r>
          </a:p>
          <a:p>
            <a:pPr lvl="0">
              <a:spcBef>
                <a:spcPct val="0"/>
              </a:spcBef>
              <a:defRPr/>
            </a:pPr>
            <a:endParaRPr lang="en-US" altLang="en-US" sz="2400" dirty="0" smtClean="0">
              <a:solidFill>
                <a:srgbClr val="1F497D"/>
              </a:solidFill>
              <a:cs typeface="+mn-cs"/>
            </a:endParaRPr>
          </a:p>
          <a:p>
            <a:pPr lvl="0">
              <a:spcBef>
                <a:spcPct val="0"/>
              </a:spcBef>
              <a:defRPr/>
            </a:pPr>
            <a:endParaRPr lang="en-US" altLang="en-US" sz="2400" dirty="0">
              <a:solidFill>
                <a:srgbClr val="1F497D"/>
              </a:solidFill>
              <a:cs typeface="+mn-cs"/>
            </a:endParaRPr>
          </a:p>
          <a:p>
            <a:pPr lvl="0">
              <a:spcBef>
                <a:spcPct val="0"/>
              </a:spcBef>
              <a:defRPr/>
            </a:pPr>
            <a:endParaRPr lang="en-US" altLang="en-US" sz="2400" dirty="0">
              <a:solidFill>
                <a:srgbClr val="1F497D"/>
              </a:solidFill>
              <a:cs typeface="+mn-cs"/>
            </a:endParaRPr>
          </a:p>
          <a:p>
            <a:pPr lvl="0">
              <a:spcBef>
                <a:spcPct val="0"/>
              </a:spcBef>
            </a:pPr>
            <a:r>
              <a:rPr lang="pt-BR" altLang="en-US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15th WG meeting, Copenhagen 27-29 October </a:t>
            </a:r>
            <a:r>
              <a:rPr lang="pt-BR" altLang="en-US" sz="2000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2015</a:t>
            </a:r>
            <a:endParaRPr lang="en-US" altLang="en-US" sz="2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1204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6397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Three main challenges 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addressed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2784" y="1600200"/>
            <a:ext cx="9461500" cy="4525963"/>
          </a:xfrm>
        </p:spPr>
        <p:txBody>
          <a:bodyPr/>
          <a:lstStyle/>
          <a:p>
            <a:pPr marL="0" lvl="0" indent="0">
              <a:spcBef>
                <a:spcPct val="0"/>
              </a:spcBef>
              <a:buFontTx/>
              <a:buChar char="-"/>
            </a:pPr>
            <a:r>
              <a:rPr lang="en-US" altLang="it-IT" sz="24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Identifying appropriate and feasible ICF domains</a:t>
            </a:r>
          </a:p>
          <a:p>
            <a:pPr marL="0" lvl="0" indent="0">
              <a:spcBef>
                <a:spcPct val="0"/>
              </a:spcBef>
              <a:buFontTx/>
              <a:buChar char="-"/>
            </a:pPr>
            <a:endParaRPr lang="it-IT" altLang="it-IT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FontTx/>
              <a:buChar char="-"/>
            </a:pPr>
            <a:r>
              <a:rPr lang="en-US" altLang="it-IT" sz="24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Selecting  the age of the reference population</a:t>
            </a:r>
          </a:p>
          <a:p>
            <a:pPr marL="0" lvl="0" indent="0">
              <a:spcBef>
                <a:spcPct val="0"/>
              </a:spcBef>
              <a:buFontTx/>
              <a:buChar char="-"/>
            </a:pPr>
            <a:endParaRPr lang="en-US" altLang="it-IT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FontTx/>
              <a:buChar char="-"/>
            </a:pPr>
            <a:r>
              <a:rPr lang="en-US" altLang="it-IT" sz="24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Reducing the age-group disaggregation </a:t>
            </a:r>
          </a:p>
        </p:txBody>
      </p:sp>
    </p:spTree>
    <p:extLst>
      <p:ext uri="{BB962C8B-B14F-4D97-AF65-F5344CB8AC3E}">
        <p14:creationId xmlns:p14="http://schemas.microsoft.com/office/powerpoint/2010/main" val="3035401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7921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US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Identifying appropriate and feasible ICF </a:t>
            </a:r>
            <a:r>
              <a:rPr lang="en-US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To accomplish this, questionnaires on children were collected and analyzed. </a:t>
            </a:r>
          </a:p>
          <a:p>
            <a:pPr marL="0" lvl="0" indent="0">
              <a:spcBef>
                <a:spcPct val="0"/>
              </a:spcBef>
              <a:buNone/>
            </a:pPr>
            <a:endParaRPr lang="en-US" altLang="it-IT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The questions used in population surveys to capture children with disabilities  were mapped with the ICF-CY checklists specific to each age group. </a:t>
            </a:r>
          </a:p>
          <a:p>
            <a:pPr marL="0" lvl="0" indent="0">
              <a:spcBef>
                <a:spcPct val="0"/>
              </a:spcBef>
              <a:buNone/>
            </a:pPr>
            <a:endParaRPr lang="en-US" altLang="it-IT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This allowed a review of the domains already covered in at least one population survey and has provided, together with disability childhood literature review, the base for selecting a parsimonious set of ICF domains</a:t>
            </a:r>
            <a:r>
              <a:rPr lang="en-US" altLang="it-IT" sz="2200" dirty="0">
                <a:solidFill>
                  <a:srgbClr val="FF0000"/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that reliably describes the most common types of disability in children</a:t>
            </a:r>
            <a:r>
              <a:rPr lang="en-US" altLang="it-IT" sz="2200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.</a:t>
            </a:r>
            <a:endParaRPr lang="en-US" altLang="it-IT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5289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7159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Selected domains for the 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Module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1135221" y="1143002"/>
            <a:ext cx="8616791" cy="1219198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r>
              <a:rPr lang="en-GB" altLang="it-IT" sz="2400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The following  domains are included in the survey disability measure for children and youth for international comparison</a:t>
            </a:r>
            <a:r>
              <a:rPr lang="en-GB" altLang="it-IT" sz="2400" dirty="0" smtClean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:</a:t>
            </a:r>
          </a:p>
          <a:p>
            <a:pPr marL="0" lvl="0" indent="0">
              <a:spcBef>
                <a:spcPct val="0"/>
              </a:spcBef>
              <a:buNone/>
            </a:pPr>
            <a:endParaRPr lang="en-GB" altLang="en-US" sz="2400" dirty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GB" altLang="en-US" sz="2400" dirty="0" smtClean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GB" altLang="en-US" sz="2400" dirty="0" smtClean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GB" altLang="en-US" sz="2400" dirty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GB" altLang="en-US" sz="2400" dirty="0" smtClean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GB" altLang="en-US" sz="2400" dirty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GB" altLang="en-US" sz="2400" dirty="0" smtClean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GB" altLang="en-US" sz="2400" dirty="0" smtClean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Not all domains are covered in both age bands identified (children aged 2-4 and 5-17), taking into account accuracy/reliability of the data that could be collected due to the level of development in children and other cultural factors.</a:t>
            </a:r>
          </a:p>
          <a:p>
            <a:pPr marL="0" lvl="0" indent="0">
              <a:spcBef>
                <a:spcPct val="0"/>
              </a:spcBef>
              <a:buNone/>
            </a:pPr>
            <a:endParaRPr lang="en-US" altLang="en-US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2671112" y="2133600"/>
            <a:ext cx="4947299" cy="2743200"/>
          </a:xfrm>
        </p:spPr>
        <p:txBody>
          <a:bodyPr numCol="2"/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C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Seeing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C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Hearing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C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Walking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C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Communication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C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Learning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C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Playing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C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Relationships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Behavior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Attention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Self-care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Emotions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>
                <a:solidFill>
                  <a:srgbClr val="000000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Coping with change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altLang="it-IT" sz="2300" dirty="0" smtClean="0">
                <a:solidFill>
                  <a:prstClr val="black"/>
                </a:solidFill>
                <a:latin typeface="Calibri" panose="020F0502020204030204" pitchFamily="34" charset="0"/>
                <a:ea typeface="ＭＳ Ｐゴシック" pitchFamily="-108" charset="-128"/>
                <a:cs typeface="+mn-cs"/>
              </a:rPr>
              <a:t>Dexterity</a:t>
            </a:r>
            <a:endParaRPr lang="en-US" altLang="it-IT" sz="2300" dirty="0">
              <a:solidFill>
                <a:prstClr val="black"/>
              </a:solidFill>
              <a:latin typeface="Calibri" panose="020F0502020204030204" pitchFamily="34" charset="0"/>
              <a:ea typeface="ＭＳ Ｐゴシック" pitchFamily="-108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012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5635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US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Selecting  the age of the reference </a:t>
            </a:r>
            <a:r>
              <a:rPr lang="en-US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63" y="990600"/>
            <a:ext cx="9461500" cy="4525963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Early detection of disability in children and thus early intensive intervention can have a profound impact on the quality of life for children at risk and their families. </a:t>
            </a:r>
          </a:p>
          <a:p>
            <a:pPr marL="0" lvl="0" indent="0">
              <a:spcBef>
                <a:spcPct val="0"/>
              </a:spcBef>
              <a:buNone/>
            </a:pPr>
            <a:endParaRPr lang="en-US" altLang="it-IT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GB" altLang="it-IT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However, children are constantly developing and this </a:t>
            </a: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complicate the task of assessing function, distinguishing significant limitations from variations in normal developmental process.</a:t>
            </a:r>
            <a:endParaRPr lang="en-GB" altLang="it-IT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Furthermore, </a:t>
            </a: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the development of infants and toddlers is very variable, subjective and culturally influenced and a developmental delay at this age is not necessarily a sign of functional limitation. </a:t>
            </a:r>
            <a:endParaRPr lang="en-US" altLang="it-IT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endParaRPr lang="en-GB" altLang="it-IT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Despite the recognized importance of early detection of functional difficulties, it is extremely difficult to capture children disability among those less than 2 years of age through population surveys. </a:t>
            </a:r>
          </a:p>
          <a:p>
            <a:pPr marL="0" lvl="0" indent="0">
              <a:spcBef>
                <a:spcPct val="0"/>
              </a:spcBef>
              <a:buNone/>
            </a:pPr>
            <a:endParaRPr lang="en-US" altLang="it-IT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lang="en-US" altLang="it-IT" sz="2200" dirty="0">
                <a:solidFill>
                  <a:srgbClr val="FF0000"/>
                </a:solidFill>
                <a:latin typeface="Calibri" panose="020F0502020204030204" pitchFamily="34" charset="0"/>
                <a:cs typeface="+mn-cs"/>
              </a:rPr>
              <a:t>The population reference ages for the module is 2-17 years.</a:t>
            </a:r>
            <a:endParaRPr lang="it-IT" altLang="it-IT" sz="1800" dirty="0">
              <a:solidFill>
                <a:srgbClr val="FF0000"/>
              </a:solidFill>
              <a:latin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9503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6397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US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Selecting  the age-group </a:t>
            </a:r>
            <a:r>
              <a:rPr lang="en-US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disaggregation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12" y="1066800"/>
            <a:ext cx="8997951" cy="4525963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Considering the continuous changes of children in their ability to perform actions  and activities, </a:t>
            </a:r>
            <a:r>
              <a:rPr lang="en-GB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to obtain accurate information on their functional difficulties requires to include questions on specific activities that apply to very limited age ranges.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The  first draft of questions based on this approach led to a questionnaire that proved to be very complicated to administer accurately, requiring numerous skip patterns.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To balance simplicity and accuracy of the measurement, questions appropriate for larger age ranges were designed.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US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+mn-cs"/>
              </a:rPr>
              <a:t>The module is composited by two questionnaires: </a:t>
            </a:r>
          </a:p>
          <a:p>
            <a:pPr marL="285750" lvl="0" indent="-285750">
              <a:spcBef>
                <a:spcPct val="0"/>
              </a:spcBef>
              <a:buFontTx/>
              <a:buChar char="-"/>
              <a:defRPr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+mn-cs"/>
              </a:rPr>
              <a:t>one for children 2-4 aged </a:t>
            </a:r>
          </a:p>
          <a:p>
            <a:pPr marL="285750" lvl="0" indent="-285750">
              <a:spcBef>
                <a:spcPct val="0"/>
              </a:spcBef>
              <a:buFontTx/>
              <a:buChar char="-"/>
              <a:defRPr/>
            </a:pPr>
            <a:r>
              <a:rPr lang="en-US" sz="2200" dirty="0">
                <a:solidFill>
                  <a:srgbClr val="FF0000"/>
                </a:solidFill>
                <a:latin typeface="Calibri" panose="020F0502020204030204" pitchFamily="34" charset="0"/>
                <a:cs typeface="+mn-cs"/>
              </a:rPr>
              <a:t>another for children/youth 5-17 aged</a:t>
            </a:r>
            <a:endParaRPr lang="it-IT" sz="1800" dirty="0">
              <a:solidFill>
                <a:srgbClr val="FF0000"/>
              </a:solidFill>
              <a:latin typeface="Calibri" panose="020F0502020204030204" pitchFamily="34" charset="0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590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122238"/>
            <a:ext cx="9461500" cy="7921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it-IT" altLang="it-IT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Domains and </a:t>
            </a:r>
            <a:r>
              <a:rPr lang="en-US" altLang="it-IT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number</a:t>
            </a:r>
            <a:r>
              <a:rPr lang="it-IT" altLang="it-IT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 of questions by </a:t>
            </a:r>
            <a:r>
              <a:rPr lang="en-US" altLang="it-IT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age</a:t>
            </a:r>
            <a:r>
              <a:rPr lang="it-IT" altLang="it-IT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US" altLang="it-IT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class</a:t>
            </a:r>
            <a:r>
              <a:rPr lang="it-IT" altLang="it-IT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 </a:t>
            </a:r>
            <a:endParaRPr lang="it-IT" altLang="en-US" sz="2400" b="1" dirty="0">
              <a:solidFill>
                <a:prstClr val="white"/>
              </a:solidFill>
              <a:latin typeface="Calibri" panose="020F0502020204030204" pitchFamily="34" charset="0"/>
              <a:cs typeface="+mn-cs"/>
            </a:endParaRPr>
          </a:p>
        </p:txBody>
      </p:sp>
      <p:graphicFrame>
        <p:nvGraphicFramePr>
          <p:cNvPr id="5" name="Content Placeholder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7074565"/>
              </p:ext>
            </p:extLst>
          </p:nvPr>
        </p:nvGraphicFramePr>
        <p:xfrm>
          <a:off x="1217612" y="1066800"/>
          <a:ext cx="8001000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4862"/>
                <a:gridCol w="2330513"/>
                <a:gridCol w="2635625"/>
              </a:tblGrid>
              <a:tr h="326929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DOMAINS</a:t>
                      </a:r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AGE CLASS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9720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2-4 years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5-17</a:t>
                      </a:r>
                      <a:r>
                        <a:rPr lang="en-US" sz="1400" b="1" baseline="0" dirty="0" smtClean="0"/>
                        <a:t> years</a:t>
                      </a:r>
                      <a:endParaRPr lang="en-US" sz="1400" b="1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Vision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Hearing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Walking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2-3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2-7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Communication/Comprehension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Learning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</a:rPr>
                        <a:t>Behaviour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Playing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Dexterity/Fine motor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Remembering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Attention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Relationships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Self-care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Emotions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97208"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Coping with change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-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67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6397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US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Question  wording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63" y="1189037"/>
            <a:ext cx="9461500" cy="4525963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en-GB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The purpose of each question is to identify children who have difficulties that affect their ability to undertake </a:t>
            </a:r>
            <a:r>
              <a:rPr lang="en-GB" sz="2000" b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age appropriate </a:t>
            </a:r>
            <a:r>
              <a:rPr lang="en-GB" sz="2000" b="1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activities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GB" sz="2000" b="1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 algn="just">
              <a:spcBef>
                <a:spcPct val="0"/>
              </a:spcBef>
              <a:buNone/>
              <a:defRPr/>
            </a:pPr>
            <a:endParaRPr lang="en-GB" altLang="it-IT" sz="18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914400" lvl="0" indent="0" algn="just">
              <a:spcBef>
                <a:spcPct val="0"/>
              </a:spcBef>
              <a:buNone/>
              <a:defRPr/>
            </a:pPr>
            <a:r>
              <a:rPr lang="en-GB" altLang="it-IT" sz="1800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PREAMBLE </a:t>
            </a:r>
            <a:r>
              <a:rPr lang="en-GB" altLang="it-IT" sz="1800" i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(interviewer read): </a:t>
            </a:r>
            <a:r>
              <a:rPr lang="en-GB" altLang="it-IT" sz="1800" b="1" dirty="0">
                <a:solidFill>
                  <a:srgbClr val="FF3300"/>
                </a:solidFill>
                <a:latin typeface="Calibri" panose="020F0502020204030204" pitchFamily="34" charset="0"/>
                <a:cs typeface="+mn-cs"/>
              </a:rPr>
              <a:t>The next questions ask about difficulties your child may have in doing certain activities…</a:t>
            </a:r>
            <a:r>
              <a:rPr lang="en-GB" altLang="it-IT" sz="1800" dirty="0">
                <a:solidFill>
                  <a:srgbClr val="FF3300"/>
                </a:solidFill>
                <a:latin typeface="Calibri" panose="020F0502020204030204" pitchFamily="34" charset="0"/>
                <a:cs typeface="+mn-cs"/>
              </a:rPr>
              <a:t>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GB" altLang="en-US" sz="2000" dirty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GB" altLang="en-US" sz="2000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	Would you say… </a:t>
            </a:r>
            <a:r>
              <a:rPr lang="en-GB" altLang="en-US" sz="1800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[</a:t>
            </a:r>
            <a:r>
              <a:rPr lang="en-GB" altLang="en-US" sz="1800" i="1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Read response categories</a:t>
            </a:r>
            <a:r>
              <a:rPr lang="en-GB" altLang="en-US" sz="1800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]</a:t>
            </a:r>
            <a:endParaRPr lang="en-US" altLang="en-US" sz="1800" dirty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endParaRPr lang="en-GB" altLang="it-IT" sz="18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GB" altLang="it-IT" sz="1800" b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	Response categories are:</a:t>
            </a:r>
            <a:r>
              <a:rPr lang="en-GB" altLang="it-IT" sz="18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GB" altLang="it-IT" sz="18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	</a:t>
            </a:r>
            <a:r>
              <a:rPr lang="en-GB" altLang="it-IT" sz="1800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	1</a:t>
            </a:r>
            <a:r>
              <a:rPr lang="en-GB" altLang="it-IT" sz="18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) No difficulty           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GB" altLang="it-IT" sz="18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	</a:t>
            </a:r>
            <a:r>
              <a:rPr lang="en-GB" altLang="it-IT" sz="1800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	2</a:t>
            </a:r>
            <a:r>
              <a:rPr lang="en-GB" altLang="it-IT" sz="18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) Some difficulty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GB" altLang="it-IT" sz="18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	</a:t>
            </a:r>
            <a:r>
              <a:rPr lang="en-GB" altLang="it-IT" sz="1800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	3</a:t>
            </a:r>
            <a:r>
              <a:rPr lang="en-GB" altLang="it-IT" sz="18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) A lot of difficulty   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r>
              <a:rPr lang="en-GB" altLang="it-IT" sz="18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	</a:t>
            </a:r>
            <a:r>
              <a:rPr lang="en-GB" altLang="it-IT" sz="1800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	4</a:t>
            </a:r>
            <a:r>
              <a:rPr lang="en-GB" altLang="it-IT" sz="18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) Cannot do at 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168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4873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Validation 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63" y="808037"/>
            <a:ext cx="9461500" cy="4525963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r>
              <a:rPr lang="en-US" altLang="it-IT" sz="2200" dirty="0">
                <a:solidFill>
                  <a:srgbClr val="C00000"/>
                </a:solidFill>
                <a:latin typeface="Calibri" panose="020F0502020204030204" pitchFamily="34" charset="0"/>
                <a:cs typeface="+mn-cs"/>
              </a:rPr>
              <a:t>From September 2012 cognitive tests and fields test have been carried out.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endParaRPr lang="en-US" altLang="en-US" sz="2200" b="1" i="1" dirty="0" smtClean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2200" b="1" i="1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Cognitive </a:t>
            </a:r>
            <a:r>
              <a:rPr lang="en-US" altLang="en-US" sz="2200" b="1" i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testing </a:t>
            </a: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determines if respondents understand the question as intended:</a:t>
            </a:r>
          </a:p>
          <a:p>
            <a:pPr marL="914400" lvl="2" indent="0" algn="just" eaLnBrk="1" hangingPunct="1">
              <a:spcBef>
                <a:spcPct val="0"/>
              </a:spcBef>
              <a:buNone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</a:rPr>
              <a:t>Do individual respondents understand the survey question differently?</a:t>
            </a:r>
          </a:p>
          <a:p>
            <a:pPr marL="914400" lvl="2" indent="0" algn="just" eaLnBrk="1" hangingPunct="1">
              <a:spcBef>
                <a:spcPct val="0"/>
              </a:spcBef>
              <a:buNone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</a:rPr>
              <a:t>Does the question mean the same in all the languages, cultures and socio-economic groups that it is asked?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endParaRPr lang="it-IT" altLang="it-IT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GB" altLang="it-IT" sz="2200" i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India, Belize, Oman, Montenegro and by several rounds in USA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endParaRPr lang="it-IT" altLang="en-US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2200" b="1" i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Field testing </a:t>
            </a: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provides evidence to better understand the extent to which patterns of interpretations exist in a population.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At different stage of the development of the Module:</a:t>
            </a:r>
          </a:p>
          <a:p>
            <a:pPr marL="457200" lvl="1" indent="0" eaLnBrk="1" hangingPunct="1">
              <a:spcBef>
                <a:spcPct val="0"/>
              </a:spcBef>
              <a:buNone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</a:rPr>
              <a:t>Independent field testing in Haiti, India, Cameroon, Italy, Samoa, Myanmar, El Salvador, Zambia, South Africa and Mexico </a:t>
            </a:r>
          </a:p>
        </p:txBody>
      </p:sp>
    </p:spTree>
    <p:extLst>
      <p:ext uri="{BB962C8B-B14F-4D97-AF65-F5344CB8AC3E}">
        <p14:creationId xmlns:p14="http://schemas.microsoft.com/office/powerpoint/2010/main" val="20405602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6397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Cognitive 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63" y="1219200"/>
            <a:ext cx="9461500" cy="4525963"/>
          </a:xfrm>
        </p:spPr>
        <p:txBody>
          <a:bodyPr/>
          <a:lstStyle/>
          <a:p>
            <a:pPr marL="0" lvl="0" indent="0" algn="just" eaLnBrk="1" hangingPunct="1">
              <a:spcBef>
                <a:spcPct val="0"/>
              </a:spcBef>
              <a:buNone/>
              <a:defRPr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The results from cognitive test led to:</a:t>
            </a:r>
          </a:p>
          <a:p>
            <a:pPr marL="0" lvl="0" indent="0" algn="just" eaLnBrk="1" hangingPunct="1">
              <a:spcBef>
                <a:spcPct val="0"/>
              </a:spcBef>
              <a:buNone/>
              <a:defRPr/>
            </a:pPr>
            <a:endParaRPr lang="en-US" alt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simplifying  wordings</a:t>
            </a: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endParaRPr lang="en-US" alt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eliminate examples or specification in some questions</a:t>
            </a: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endParaRPr lang="en-US" alt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avoid using the preface “compared with children of the same age…”, when not necessary </a:t>
            </a: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endParaRPr lang="en-US" alt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select the best wording when alternative questions have been used</a:t>
            </a: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endParaRPr lang="en-US" alt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reduce the number of questions used for the same domain, when the same population was identified by more questions</a:t>
            </a: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endParaRPr lang="en-US" alt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 algn="just" eaLnBrk="1" hangingPunct="1">
              <a:spcBef>
                <a:spcPct val="0"/>
              </a:spcBef>
              <a:buFontTx/>
              <a:buChar char="-"/>
              <a:defRPr/>
            </a:pPr>
            <a:r>
              <a:rPr lang="en-US" altLang="en-US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add questions for the some domains when necessary.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437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6397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Future  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925" y="1524000"/>
            <a:ext cx="9461500" cy="4525963"/>
          </a:xfrm>
        </p:spPr>
        <p:txBody>
          <a:bodyPr/>
          <a:lstStyle/>
          <a:p>
            <a:pPr marL="0" lv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2200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Final Field Test in Serbia  by the end of this  year</a:t>
            </a:r>
          </a:p>
          <a:p>
            <a:pPr marL="0" lv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US" altLang="en-US" sz="2200" dirty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2200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Finalization of module and release in Spring 2016</a:t>
            </a:r>
          </a:p>
          <a:p>
            <a:pPr marL="0" lvl="0" indent="0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US" altLang="en-US" sz="2200" dirty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it-IT" sz="2200" dirty="0">
                <a:solidFill>
                  <a:srgbClr val="000000"/>
                </a:solidFill>
                <a:latin typeface="Calibri" panose="020F0502020204030204" pitchFamily="34" charset="0"/>
                <a:cs typeface="+mn-cs"/>
              </a:rPr>
              <a:t>Finalization of a methodological manual user of Module in Spring 2016. </a:t>
            </a:r>
            <a:endParaRPr lang="en-US" altLang="en-US" sz="2200" dirty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7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4" descr="Drawing of a blind little girl walk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697"/>
          <a:stretch>
            <a:fillRect/>
          </a:stretch>
        </p:blipFill>
        <p:spPr bwMode="auto">
          <a:xfrm>
            <a:off x="852488" y="1558925"/>
            <a:ext cx="14668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2" descr="Drawing of a little boy with a hearing aid paly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7050" y="4114800"/>
            <a:ext cx="14986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8" descr="Drawing of two children in wheelchair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896"/>
          <a:stretch>
            <a:fillRect/>
          </a:stretch>
        </p:blipFill>
        <p:spPr bwMode="auto">
          <a:xfrm>
            <a:off x="350838" y="4171950"/>
            <a:ext cx="247015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9" descr="Drawing of a little girl with crutche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05"/>
          <a:stretch>
            <a:fillRect/>
          </a:stretch>
        </p:blipFill>
        <p:spPr bwMode="auto">
          <a:xfrm>
            <a:off x="4379913" y="1552575"/>
            <a:ext cx="1800225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11" descr="Drawing of a girl sitting at a desk with a pencil and paper in front of her.  There is a thought bubble above her head that reads 'Does having dyslexia mean I'm stupid?'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3525838"/>
            <a:ext cx="2252663" cy="196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14" descr="Drawing a little girl with three question marks over her hea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25" y="1981200"/>
            <a:ext cx="1685925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662" y="457200"/>
            <a:ext cx="9785061" cy="765173"/>
          </a:xfrm>
          <a:solidFill>
            <a:schemeClr val="accent2"/>
          </a:solidFill>
        </p:spPr>
        <p:txBody>
          <a:bodyPr/>
          <a:lstStyle/>
          <a:p>
            <a:pPr lvl="0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What do we know about </a:t>
            </a:r>
            <a:r>
              <a:rPr lang="en-GB" altLang="en-US" sz="2400" b="1" i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children with disabilities </a:t>
            </a:r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at international level?</a:t>
            </a:r>
            <a:endParaRPr lang="it-IT" altLang="en-US" sz="2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5913" y="6061915"/>
            <a:ext cx="7358698" cy="592134"/>
          </a:xfrm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n-US" altLang="en-US" sz="2400" b="1" dirty="0">
                <a:solidFill>
                  <a:srgbClr val="C00000"/>
                </a:solidFill>
                <a:cs typeface="+mn-cs"/>
              </a:rPr>
              <a:t>Not much, indeed, because</a:t>
            </a:r>
            <a:r>
              <a:rPr lang="en-US" altLang="en-US" sz="2400" b="1" dirty="0" smtClean="0">
                <a:solidFill>
                  <a:srgbClr val="C00000"/>
                </a:solidFill>
                <a:cs typeface="+mn-cs"/>
              </a:rPr>
              <a:t>…</a:t>
            </a:r>
            <a:endParaRPr lang="en-US" altLang="en-US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Drawing of six children holding hands.  One child is in a wheelcha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9388" y="558800"/>
            <a:ext cx="3600450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6" descr="Drawing of two little girls playing.  One is in a wheelchai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95"/>
          <a:stretch>
            <a:fillRect/>
          </a:stretch>
        </p:blipFill>
        <p:spPr bwMode="auto">
          <a:xfrm>
            <a:off x="455613" y="609600"/>
            <a:ext cx="1985962" cy="133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968625" y="231775"/>
            <a:ext cx="3592513" cy="2471738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Thank you</a:t>
            </a:r>
            <a:endParaRPr lang="en-US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1509" name="Picture 4" descr="Drawing of twelve child standing together.  Several of the children are using assistive devices such as a walking, wheelchair and crutche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28" r="2328"/>
          <a:stretch>
            <a:fillRect/>
          </a:stretch>
        </p:blipFill>
        <p:spPr bwMode="auto">
          <a:xfrm>
            <a:off x="6475413" y="4160838"/>
            <a:ext cx="3654425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6" descr="Drawing of a little girl talking to her teacher with the captions &quot;How do you know I have a learning disability?  - Maybe you have a teaching disability!&quo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13" y="2405063"/>
            <a:ext cx="5105400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/>
        </p:nvSpPr>
        <p:spPr>
          <a:xfrm>
            <a:off x="4189413" y="4572000"/>
            <a:ext cx="2133600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7159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Dexterity / 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Self-care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45304891"/>
              </p:ext>
            </p:extLst>
          </p:nvPr>
        </p:nvGraphicFramePr>
        <p:xfrm>
          <a:off x="525462" y="1143000"/>
          <a:ext cx="930275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1375"/>
                <a:gridCol w="4651375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2-4 years</a:t>
                      </a:r>
                      <a:endParaRPr lang="en-US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5-17 years</a:t>
                      </a:r>
                      <a:endParaRPr lang="en-US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</a:tr>
              <a:tr h="29034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Compared with children of the same age, does </a:t>
                      </a:r>
                      <a:r>
                        <a:rPr kumimoji="0" lang="en-CA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[name] </a:t>
                      </a:r>
                      <a:r>
                        <a:rPr kumimoji="0" lang="en-GB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have difficulty </a:t>
                      </a:r>
                      <a:r>
                        <a:rPr kumimoji="0" lang="en-GB" alt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picking up small objects with his/her hand</a:t>
                      </a:r>
                      <a:r>
                        <a:rPr kumimoji="0" lang="en-GB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	Would you say… [</a:t>
                      </a:r>
                      <a:r>
                        <a:rPr kumimoji="0" lang="en-GB" altLang="en-US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Read response categories</a:t>
                      </a:r>
                      <a:r>
                        <a:rPr kumimoji="0" lang="en-GB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] 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Does </a:t>
                      </a:r>
                      <a:r>
                        <a:rPr kumimoji="0" lang="en-CA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[name] </a:t>
                      </a:r>
                      <a:r>
                        <a:rPr kumimoji="0" lang="en-GB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have difficulty with </a:t>
                      </a:r>
                      <a:r>
                        <a:rPr kumimoji="0" lang="en-GB" alt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self-care such as feeding or dressing</a:t>
                      </a:r>
                      <a:r>
                        <a:rPr kumimoji="0" lang="en-GB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 [him/herself]?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alt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alt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altLang="en-US" sz="2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	Would you say… [Read response categories]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694113" y="4953000"/>
            <a:ext cx="3124200" cy="1752600"/>
          </a:xfrm>
          <a:ln>
            <a:solidFill>
              <a:srgbClr val="FF0000"/>
            </a:solidFill>
          </a:ln>
        </p:spPr>
        <p:txBody>
          <a:bodyPr anchor="t"/>
          <a:lstStyle/>
          <a:p>
            <a:pPr marL="457200" lvl="1" indent="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GB" alt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No </a:t>
            </a:r>
            <a:r>
              <a:rPr lang="en-GB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difficulty</a:t>
            </a:r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57200" lvl="1" indent="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GB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Some difficulty</a:t>
            </a:r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57200" lvl="1" indent="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GB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A lot of difficulty</a:t>
            </a:r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57200" lvl="1" indent="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GB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Cannot do at 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298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7159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US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Communication/Comprehension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97825397"/>
              </p:ext>
            </p:extLst>
          </p:nvPr>
        </p:nvGraphicFramePr>
        <p:xfrm>
          <a:off x="379412" y="975360"/>
          <a:ext cx="9753600" cy="413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800"/>
                <a:gridCol w="487680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2-4 years</a:t>
                      </a:r>
                      <a:endParaRPr lang="en-US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5-17 years</a:t>
                      </a:r>
                      <a:endParaRPr lang="en-US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</a:tr>
              <a:tr h="29034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Does [name] have difficulty </a:t>
                      </a:r>
                      <a:r>
                        <a:rPr kumimoji="0" lang="en-GB" altLang="en-US" sz="2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understanding you</a:t>
                      </a: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?  </a:t>
                      </a:r>
                      <a:endParaRPr kumimoji="0" lang="en-US" altLang="en-US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	Would you say… </a:t>
                      </a:r>
                      <a:r>
                        <a:rPr kumimoji="0" lang="en-GB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[</a:t>
                      </a:r>
                      <a:r>
                        <a:rPr kumimoji="0" lang="en-GB" alt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Read response categories</a:t>
                      </a:r>
                      <a:r>
                        <a:rPr kumimoji="0" lang="en-GB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]</a:t>
                      </a:r>
                      <a:endParaRPr kumimoji="0" lang="en-US" alt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GB" altLang="en-US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alt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When [name] speaks, does he/she have difficulty </a:t>
                      </a:r>
                      <a:r>
                        <a:rPr kumimoji="0" lang="en-GB" altLang="en-US" sz="2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being understood by you</a:t>
                      </a: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?  </a:t>
                      </a:r>
                      <a:endParaRPr kumimoji="0" lang="en-US" altLang="en-US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altLang="en-US" sz="2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	Would you say… </a:t>
                      </a:r>
                      <a:r>
                        <a:rPr kumimoji="0" lang="en-GB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[</a:t>
                      </a:r>
                      <a:r>
                        <a:rPr kumimoji="0" lang="en-GB" alt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Read response categories</a:t>
                      </a:r>
                      <a:r>
                        <a:rPr kumimoji="0" lang="en-GB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]</a:t>
                      </a:r>
                      <a:endParaRPr kumimoji="0" lang="en-US" alt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When [name] speaks, does he/she have difficulty being understood by </a:t>
                      </a:r>
                      <a:r>
                        <a:rPr kumimoji="0" lang="en-GB" altLang="en-US" sz="2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people inside of this household</a:t>
                      </a: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?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	Would you say… </a:t>
                      </a:r>
                      <a:r>
                        <a:rPr kumimoji="0" lang="en-GB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[</a:t>
                      </a:r>
                      <a:r>
                        <a:rPr kumimoji="0" lang="en-GB" alt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Read response categories</a:t>
                      </a:r>
                      <a:r>
                        <a:rPr kumimoji="0" lang="en-GB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]</a:t>
                      </a:r>
                      <a:endParaRPr kumimoji="0" lang="en-US" alt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0" lang="en-US" altLang="en-US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When [name] speaks, does he/she have difficulty being understood by </a:t>
                      </a:r>
                      <a:r>
                        <a:rPr kumimoji="0" lang="en-GB" altLang="en-US" sz="2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people outside of this household</a:t>
                      </a: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?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GB" altLang="en-US" sz="2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	Would you say… </a:t>
                      </a:r>
                      <a:r>
                        <a:rPr kumimoji="0" lang="en-GB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[</a:t>
                      </a:r>
                      <a:r>
                        <a:rPr kumimoji="0" lang="en-GB" altLang="en-US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Read response categories</a:t>
                      </a:r>
                      <a:r>
                        <a:rPr kumimoji="0" lang="en-GB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MS PGothic" panose="020B0600070205080204" pitchFamily="34" charset="-128"/>
                          <a:cs typeface="+mn-cs"/>
                        </a:rPr>
                        <a:t>]</a:t>
                      </a:r>
                      <a:endParaRPr kumimoji="0" lang="en-US" alt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694113" y="5181600"/>
            <a:ext cx="3124200" cy="1600200"/>
          </a:xfrm>
          <a:ln>
            <a:solidFill>
              <a:srgbClr val="FF0000"/>
            </a:solidFill>
          </a:ln>
        </p:spPr>
        <p:txBody>
          <a:bodyPr anchor="t"/>
          <a:lstStyle/>
          <a:p>
            <a:pPr marL="457200" lvl="1" indent="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GB" alt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No </a:t>
            </a:r>
            <a:r>
              <a:rPr lang="en-GB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difficulty</a:t>
            </a:r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57200" lvl="1" indent="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GB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Some difficulty</a:t>
            </a:r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57200" lvl="1" indent="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GB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A lot of difficulty</a:t>
            </a:r>
            <a:endParaRPr lang="en-US" altLang="en-US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57200" lvl="1" indent="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n-GB" altLang="en-US" dirty="0">
                <a:solidFill>
                  <a:prstClr val="black"/>
                </a:solidFill>
                <a:latin typeface="Calibri" panose="020F0502020204030204" pitchFamily="34" charset="0"/>
              </a:rPr>
              <a:t>Cannot do at </a:t>
            </a:r>
            <a:r>
              <a:rPr lang="en-GB" altLang="en-US" dirty="0" smtClean="0">
                <a:solidFill>
                  <a:prstClr val="black"/>
                </a:solidFill>
                <a:latin typeface="Calibri" panose="020F0502020204030204" pitchFamily="34" charset="0"/>
              </a:rPr>
              <a:t>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41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7159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… lack of data on children with disabilities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63" y="1143000"/>
            <a:ext cx="9461500" cy="4525963"/>
          </a:xfrm>
        </p:spPr>
        <p:txBody>
          <a:bodyPr/>
          <a:lstStyle/>
          <a:p>
            <a:pPr marL="0" lvl="0" indent="0">
              <a:spcBef>
                <a:spcPct val="0"/>
              </a:spcBef>
              <a:buClr>
                <a:srgbClr val="0070C0"/>
              </a:buClr>
              <a:buNone/>
              <a:defRPr/>
            </a:pPr>
            <a:r>
              <a:rPr lang="en-GB" altLang="it-IT" sz="2400" dirty="0">
                <a:solidFill>
                  <a:srgbClr val="C0504D"/>
                </a:solidFill>
                <a:latin typeface="Calibri" panose="020F0502020204030204" pitchFamily="34" charset="0"/>
                <a:cs typeface="+mn-cs"/>
              </a:rPr>
              <a:t>The quality and quantity of data available on child disability varies enormously </a:t>
            </a:r>
            <a:r>
              <a:rPr lang="en-GB" altLang="it-IT" sz="24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across the world due to:</a:t>
            </a:r>
          </a:p>
          <a:p>
            <a:pPr marL="0" lvl="0" indent="0">
              <a:spcBef>
                <a:spcPct val="0"/>
              </a:spcBef>
              <a:buClr>
                <a:srgbClr val="0070C0"/>
              </a:buClr>
              <a:buNone/>
              <a:defRPr/>
            </a:pPr>
            <a:endParaRPr lang="en-GB" altLang="it-IT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895350" lvl="1" indent="-457200">
              <a:spcBef>
                <a:spcPct val="0"/>
              </a:spcBef>
              <a:buClr>
                <a:srgbClr val="0070C0"/>
              </a:buClr>
              <a:buFont typeface="Verdana" panose="020B0604030504040204" pitchFamily="34" charset="0"/>
              <a:buAutoNum type="arabicPeriod"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</a:rPr>
              <a:t>different priority given to  </a:t>
            </a:r>
            <a:r>
              <a:rPr lang="en-GB" altLang="it-IT" sz="2200" i="1" dirty="0">
                <a:solidFill>
                  <a:prstClr val="black"/>
                </a:solidFill>
                <a:latin typeface="Calibri" panose="020F0502020204030204" pitchFamily="34" charset="0"/>
              </a:rPr>
              <a:t>children</a:t>
            </a: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</a:rPr>
              <a:t> and to </a:t>
            </a:r>
            <a:r>
              <a:rPr lang="en-GB" altLang="it-IT" sz="2200" i="1" dirty="0">
                <a:solidFill>
                  <a:prstClr val="black"/>
                </a:solidFill>
                <a:latin typeface="Calibri" panose="020F0502020204030204" pitchFamily="34" charset="0"/>
              </a:rPr>
              <a:t>disability </a:t>
            </a: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</a:rPr>
              <a:t>in the political agenda at national level</a:t>
            </a:r>
          </a:p>
          <a:p>
            <a:pPr marL="895350" lvl="1" indent="-457200">
              <a:spcBef>
                <a:spcPct val="0"/>
              </a:spcBef>
              <a:buClr>
                <a:srgbClr val="0070C0"/>
              </a:buClr>
              <a:buFont typeface="Verdana" panose="020B0604030504040204" pitchFamily="34" charset="0"/>
              <a:buAutoNum type="arabicPeriod"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</a:rPr>
              <a:t>different local resources available for data collection at national level</a:t>
            </a:r>
          </a:p>
          <a:p>
            <a:pPr marL="895350" lvl="1" indent="-457200">
              <a:spcBef>
                <a:spcPct val="0"/>
              </a:spcBef>
              <a:buClr>
                <a:srgbClr val="0070C0"/>
              </a:buClr>
              <a:buFont typeface="Verdana" panose="020B0604030504040204" pitchFamily="34" charset="0"/>
              <a:buAutoNum type="arabicPeriod"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</a:rPr>
              <a:t>cultural factors (such as differences in values and attitudes towards individuals with disabilities) influence reporting child disability in the surveys</a:t>
            </a:r>
          </a:p>
          <a:p>
            <a:pPr marL="895350" lvl="1" indent="-457200">
              <a:spcBef>
                <a:spcPct val="0"/>
              </a:spcBef>
              <a:buClr>
                <a:srgbClr val="0070C0"/>
              </a:buClr>
              <a:buFont typeface="Verdana" panose="020B0604030504040204" pitchFamily="34" charset="0"/>
              <a:buAutoNum type="arabicPeriod"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</a:rPr>
              <a:t>several aspects related to data collection (such as definition of disability, purpose of measurement, data collection method, different age-group bands….)</a:t>
            </a:r>
          </a:p>
          <a:p>
            <a:pPr marL="895350" lvl="1" indent="-457200">
              <a:spcBef>
                <a:spcPct val="0"/>
              </a:spcBef>
              <a:buClr>
                <a:srgbClr val="0070C0"/>
              </a:buClr>
              <a:buFont typeface="Verdana" panose="020B0604030504040204" pitchFamily="34" charset="0"/>
              <a:buAutoNum type="arabicPeriod"/>
              <a:defRPr/>
            </a:pPr>
            <a:endParaRPr lang="en-GB" altLang="it-IT" sz="2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38150" lvl="1" indent="0">
              <a:spcBef>
                <a:spcPct val="0"/>
              </a:spcBef>
              <a:buClr>
                <a:srgbClr val="0070C0"/>
              </a:buClr>
              <a:buNone/>
              <a:defRPr/>
            </a:pPr>
            <a:endParaRPr lang="en-GB" altLang="it-IT" sz="22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38150" lvl="1" indent="0" algn="ctr">
              <a:spcBef>
                <a:spcPct val="0"/>
              </a:spcBef>
              <a:buClr>
                <a:srgbClr val="0070C0"/>
              </a:buClr>
              <a:buNone/>
              <a:defRPr/>
            </a:pPr>
            <a:r>
              <a:rPr lang="en-GB" altLang="it-IT" sz="2400" dirty="0">
                <a:solidFill>
                  <a:prstClr val="black"/>
                </a:solidFill>
                <a:latin typeface="Calibri" panose="020F0502020204030204" pitchFamily="34" charset="0"/>
              </a:rPr>
              <a:t>No international </a:t>
            </a:r>
            <a:r>
              <a:rPr lang="en-GB" altLang="it-IT" sz="2400" dirty="0" smtClean="0">
                <a:solidFill>
                  <a:prstClr val="black"/>
                </a:solidFill>
                <a:latin typeface="Calibri" panose="020F0502020204030204" pitchFamily="34" charset="0"/>
              </a:rPr>
              <a:t>comparability</a:t>
            </a:r>
            <a:endParaRPr lang="en-GB" altLang="it-IT" sz="24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" name="Freccia in giù 2" descr="Arrow pointing downward"/>
          <p:cNvSpPr/>
          <p:nvPr/>
        </p:nvSpPr>
        <p:spPr>
          <a:xfrm>
            <a:off x="5010150" y="5562600"/>
            <a:ext cx="558800" cy="3349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4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5635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US" altLang="it-IT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Why do we need data on child disability</a:t>
            </a:r>
            <a:r>
              <a:rPr lang="en-US" altLang="it-IT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63" y="1066800"/>
            <a:ext cx="9461500" cy="4525963"/>
          </a:xfrm>
        </p:spPr>
        <p:txBody>
          <a:bodyPr/>
          <a:lstStyle/>
          <a:p>
            <a:pPr marL="0" lv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it-IT" sz="2100" b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Understand the situation of children with disabilities</a:t>
            </a:r>
            <a:r>
              <a:rPr lang="en-US" altLang="it-IT" sz="21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: prevalence, social circumstances and geographic location, unmet  needs and the quality of the support they are receiving. </a:t>
            </a:r>
          </a:p>
          <a:p>
            <a:pPr marL="0" lv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it-IT" sz="2100" b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Assess the role of environmental factors </a:t>
            </a:r>
            <a:r>
              <a:rPr lang="en-US" altLang="it-IT" sz="21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(including societal attitudes and physical barriers) in the experience of disability.</a:t>
            </a:r>
          </a:p>
          <a:p>
            <a:pPr marL="0" lv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it-IT" sz="2100" b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Advocate for the rights</a:t>
            </a:r>
            <a:r>
              <a:rPr lang="en-US" altLang="it-IT" sz="21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of children with disabilities. </a:t>
            </a:r>
          </a:p>
          <a:p>
            <a:pPr marL="0" lv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it-IT" sz="2100" b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Prioritize interventions</a:t>
            </a:r>
            <a:r>
              <a:rPr lang="en-US" altLang="it-IT" sz="21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: inform policies and programs, facilitate the planning of services, and improve participation and quality of life of children with disabilities and their families.</a:t>
            </a:r>
          </a:p>
          <a:p>
            <a:pPr marL="0" lv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it-IT" sz="2100" b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Monitor progress </a:t>
            </a:r>
            <a:r>
              <a:rPr lang="en-US" altLang="it-IT" sz="21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on the UN Convention on the Rights of People with Disabilities (CRPD) and Convention on the Rights of the Child (CRC). </a:t>
            </a:r>
          </a:p>
        </p:txBody>
      </p:sp>
    </p:spTree>
    <p:extLst>
      <p:ext uri="{BB962C8B-B14F-4D97-AF65-F5344CB8AC3E}">
        <p14:creationId xmlns:p14="http://schemas.microsoft.com/office/powerpoint/2010/main" val="2356202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7921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Specific measurement challenges for 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children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63" y="1341437"/>
            <a:ext cx="9461500" cy="4525963"/>
          </a:xfrm>
        </p:spPr>
        <p:txBody>
          <a:bodyPr/>
          <a:lstStyle/>
          <a:p>
            <a:pPr lvl="0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Disability in children is far more difficult to define than in adult: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GB" altLang="it-IT" sz="8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403225" lvl="0" indent="-349250">
              <a:spcBef>
                <a:spcPct val="0"/>
              </a:spcBef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children are in a constant developmental process that implies continuous changes in their ability to perform activities, especially in the early ages</a:t>
            </a:r>
            <a:endParaRPr lang="it-IT" altLang="it-IT" sz="8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403225" lvl="0" indent="-349250">
              <a:spcBef>
                <a:spcPct val="0"/>
              </a:spcBef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milestones of development can be reached with variation among children 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GB" altLang="it-IT" sz="1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Type of disability in children is different from adult disability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GB" altLang="it-IT" sz="1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>
              <a:spcBef>
                <a:spcPct val="0"/>
              </a:spcBef>
              <a:buFont typeface="Wingdings" panose="05000000000000000000" pitchFamily="2" charset="2"/>
              <a:buChar char="ü"/>
              <a:defRPr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Disability measurement often takes place through the filter of a parent or other adult: parental knowledge of norms and children performances  as well as their expectations and variations by culture may affect the parental reporting</a:t>
            </a:r>
          </a:p>
          <a:p>
            <a:pPr marL="0" lvl="0" indent="0">
              <a:spcBef>
                <a:spcPct val="0"/>
              </a:spcBef>
              <a:buFont typeface="Wingdings" pitchFamily="-105" charset="2"/>
              <a:buChar char="Ø"/>
              <a:defRPr/>
            </a:pPr>
            <a:endParaRPr lang="en-US" altLang="it-IT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</a:t>
            </a:r>
            <a:r>
              <a:rPr lang="en-US" altLang="it-IT" sz="2200" dirty="0">
                <a:solidFill>
                  <a:srgbClr val="C0504D"/>
                </a:solidFill>
                <a:latin typeface="Calibri" panose="020F0502020204030204" pitchFamily="34" charset="0"/>
                <a:cs typeface="+mn-cs"/>
              </a:rPr>
              <a:t>Questions used for adult are not always appropriate for </a:t>
            </a:r>
            <a:r>
              <a:rPr lang="en-US" altLang="it-IT" sz="2200" dirty="0" smtClean="0">
                <a:solidFill>
                  <a:srgbClr val="C0504D"/>
                </a:solidFill>
                <a:latin typeface="Calibri" panose="020F0502020204030204" pitchFamily="34" charset="0"/>
                <a:cs typeface="+mn-cs"/>
              </a:rPr>
              <a:t>children</a:t>
            </a:r>
            <a:endParaRPr lang="it-IT" altLang="en-US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5989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6397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463" y="914400"/>
            <a:ext cx="9461500" cy="4525963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r>
              <a:rPr lang="en-GB" altLang="it-IT" sz="2200" i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At the end of 2009</a:t>
            </a: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the WG created a working group, that UNICEF has joined in</a:t>
            </a:r>
            <a:r>
              <a:rPr lang="en-GB" altLang="it-IT" sz="2200" i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2011</a:t>
            </a: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, with the task to develop and test a </a:t>
            </a:r>
            <a:r>
              <a:rPr lang="en-GB" altLang="it-IT" sz="2200" dirty="0">
                <a:solidFill>
                  <a:srgbClr val="C00000"/>
                </a:solidFill>
                <a:latin typeface="Calibri" panose="020F0502020204030204" pitchFamily="34" charset="0"/>
                <a:cs typeface="+mn-cs"/>
              </a:rPr>
              <a:t>survey module </a:t>
            </a: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specially designed </a:t>
            </a:r>
            <a:r>
              <a:rPr lang="en-GB" altLang="it-IT" sz="2200" dirty="0">
                <a:solidFill>
                  <a:srgbClr val="C0504D"/>
                </a:solidFill>
                <a:latin typeface="Calibri" panose="020F0502020204030204" pitchFamily="34" charset="0"/>
                <a:cs typeface="+mn-cs"/>
              </a:rPr>
              <a:t>to capture child functioning and disability.</a:t>
            </a:r>
          </a:p>
          <a:p>
            <a:endParaRPr lang="en-US" dirty="0" smtClean="0"/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C00000"/>
                </a:solidFill>
                <a:latin typeface="Calibri" panose="020F0502020204030204" pitchFamily="34" charset="0"/>
                <a:cs typeface="+mn-cs"/>
              </a:rPr>
              <a:t>Purpose</a:t>
            </a:r>
          </a:p>
          <a:p>
            <a:pPr marL="457200" lvl="1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T</a:t>
            </a: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o identify the sub-population of children and youth (aged 2-17 years)  who are “</a:t>
            </a:r>
            <a:r>
              <a:rPr lang="en-GB" altLang="en-US" sz="2000" i="1" dirty="0">
                <a:solidFill>
                  <a:prstClr val="black"/>
                </a:solidFill>
                <a:latin typeface="Calibri" panose="020F0502020204030204" pitchFamily="34" charset="0"/>
              </a:rPr>
              <a:t>at greater risk</a:t>
            </a: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” than the child of the same age of experiencing limited social participation </a:t>
            </a:r>
            <a:r>
              <a:rPr lang="en-GB" altLang="it-IT" sz="2000" dirty="0">
                <a:solidFill>
                  <a:prstClr val="black"/>
                </a:solidFill>
                <a:latin typeface="Calibri" panose="020F0502020204030204" pitchFamily="34" charset="0"/>
              </a:rPr>
              <a:t>due to </a:t>
            </a:r>
            <a:r>
              <a:rPr lang="en-GB" altLang="it-IT" sz="2000" i="1" dirty="0">
                <a:solidFill>
                  <a:prstClr val="black"/>
                </a:solidFill>
                <a:latin typeface="Calibri" panose="020F0502020204030204" pitchFamily="34" charset="0"/>
              </a:rPr>
              <a:t>functional limitations</a:t>
            </a: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 . </a:t>
            </a:r>
          </a:p>
          <a:p>
            <a:pPr marL="457200" lvl="1" indent="0" eaLnBrk="1" hangingPunct="1">
              <a:spcBef>
                <a:spcPct val="0"/>
              </a:spcBef>
              <a:buNone/>
            </a:pPr>
            <a:endParaRPr lang="en-GB" altLang="en-US" sz="20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457200" lvl="1" indent="0" algn="just" eaLnBrk="1" hangingPunct="1">
              <a:spcBef>
                <a:spcPct val="0"/>
              </a:spcBef>
              <a:buNone/>
            </a:pPr>
            <a:r>
              <a:rPr lang="en-GB" altLang="en-US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Functional difficulties in basic actions are the focus of the measurement as these difficulties may place children at risk of experiencing limited participation in a non-accommodating environment</a:t>
            </a: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. </a:t>
            </a:r>
            <a:endParaRPr lang="en-US" altLang="en-US" sz="20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C00000"/>
                </a:solidFill>
                <a:latin typeface="Calibri" panose="020F0502020204030204" pitchFamily="34" charset="0"/>
                <a:cs typeface="+mn-cs"/>
              </a:rPr>
              <a:t>Aim </a:t>
            </a:r>
          </a:p>
          <a:p>
            <a:pPr marL="457200" lvl="1" indent="0" eaLnBrk="1" hangingPunct="1">
              <a:spcBef>
                <a:spcPct val="0"/>
              </a:spcBef>
              <a:buNone/>
            </a:pP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To provide cross-nationally comparable data</a:t>
            </a:r>
          </a:p>
          <a:p>
            <a:pPr marL="457200" lvl="1" indent="0" eaLnBrk="1" hangingPunct="1">
              <a:spcBef>
                <a:spcPct val="0"/>
              </a:spcBef>
              <a:buNone/>
            </a:pP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To be used as part of national population surveys or in addition to specific surveys (e.g., health, education</a:t>
            </a:r>
            <a:r>
              <a:rPr lang="en-GB" altLang="en-US" sz="2200" dirty="0">
                <a:solidFill>
                  <a:prstClr val="black"/>
                </a:solidFill>
                <a:latin typeface="Calibri" panose="020F0502020204030204" pitchFamily="34" charset="0"/>
              </a:rPr>
              <a:t>, etc</a:t>
            </a:r>
            <a:r>
              <a:rPr lang="en-GB" altLang="en-US" sz="22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.)</a:t>
            </a:r>
            <a:endParaRPr lang="en-GB" altLang="en-US" sz="2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" name="Freccia in giù 2" descr="Arrow pointing downward"/>
          <p:cNvSpPr/>
          <p:nvPr/>
        </p:nvSpPr>
        <p:spPr>
          <a:xfrm>
            <a:off x="4773612" y="2286000"/>
            <a:ext cx="558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626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7159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Main steps in developing the Child Module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it-IT" sz="24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Establish guiding principles </a:t>
            </a:r>
          </a:p>
          <a:p>
            <a:pPr marL="457200" lvl="0" indent="-457200">
              <a:spcBef>
                <a:spcPct val="0"/>
              </a:spcBef>
              <a:buFont typeface="+mj-lt"/>
              <a:buAutoNum type="arabicPeriod"/>
              <a:defRPr/>
            </a:pPr>
            <a:endParaRPr lang="it-IT" altLang="it-IT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457200" lvl="0" indent="-457200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it-IT" sz="24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Select appropriate and feasible ICF domains</a:t>
            </a:r>
          </a:p>
          <a:p>
            <a:pPr marL="457200" lvl="0" indent="-457200">
              <a:spcBef>
                <a:spcPct val="0"/>
              </a:spcBef>
              <a:buFont typeface="+mj-lt"/>
              <a:buAutoNum type="arabicPeriod"/>
              <a:defRPr/>
            </a:pPr>
            <a:endParaRPr lang="it-IT" altLang="it-IT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457200" lvl="0" indent="-457200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it-IT" sz="24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Draft and review the questionnaire</a:t>
            </a:r>
          </a:p>
          <a:p>
            <a:pPr marL="457200" lvl="0" indent="-457200">
              <a:spcBef>
                <a:spcPct val="0"/>
              </a:spcBef>
              <a:buFont typeface="+mj-lt"/>
              <a:buAutoNum type="arabicPeriod"/>
              <a:defRPr/>
            </a:pPr>
            <a:endParaRPr lang="it-IT" altLang="it-IT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457200" lvl="0" indent="-457200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it-IT" sz="24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Validate the module and establish analytic properties of the module</a:t>
            </a:r>
          </a:p>
          <a:p>
            <a:pPr marL="457200" lvl="0" indent="-457200">
              <a:spcBef>
                <a:spcPct val="0"/>
              </a:spcBef>
              <a:buFont typeface="+mj-lt"/>
              <a:buAutoNum type="arabicPeriod"/>
              <a:defRPr/>
            </a:pPr>
            <a:endParaRPr lang="en-GB" altLang="it-IT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457200" lvl="0" indent="-457200">
              <a:spcBef>
                <a:spcPct val="0"/>
              </a:spcBef>
              <a:buFont typeface="+mj-lt"/>
              <a:buAutoNum type="arabicPeriod"/>
              <a:defRPr/>
            </a:pPr>
            <a:r>
              <a:rPr lang="en-GB" altLang="it-IT" sz="24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Prepare a methodological </a:t>
            </a:r>
            <a:r>
              <a:rPr lang="en-GB" altLang="it-IT" sz="2400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manual</a:t>
            </a:r>
            <a:endParaRPr lang="it-IT" altLang="it-IT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3338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122238"/>
            <a:ext cx="9461500" cy="7921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Principles for the development of the 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module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213" y="990600"/>
            <a:ext cx="9496799" cy="4525963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The working group, </a:t>
            </a:r>
            <a:r>
              <a:rPr lang="en-GB" altLang="it-IT" sz="2200" i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composed by representatives of NSO and other “experts”</a:t>
            </a:r>
            <a:r>
              <a:rPr lang="it-IT" altLang="it-IT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,  </a:t>
            </a: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took into account: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GB" altLang="it-IT" sz="2200" i="1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>
              <a:spcBef>
                <a:spcPct val="0"/>
              </a:spcBef>
              <a:buFontTx/>
              <a:buChar char="-"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WG work in the development of the short and the extended set of questions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GB" altLang="it-IT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>
              <a:spcBef>
                <a:spcPct val="0"/>
              </a:spcBef>
              <a:buFontTx/>
              <a:buChar char="-"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Studies </a:t>
            </a: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already carried out on the development of child disability measures and </a:t>
            </a: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national and international surveys</a:t>
            </a:r>
          </a:p>
          <a:p>
            <a:pPr lvl="0">
              <a:spcBef>
                <a:spcPct val="0"/>
              </a:spcBef>
              <a:buFontTx/>
              <a:buChar char="-"/>
              <a:defRPr/>
            </a:pPr>
            <a:endParaRPr lang="en-GB" altLang="it-IT" sz="2200" i="1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>
              <a:spcBef>
                <a:spcPct val="0"/>
              </a:spcBef>
              <a:buFontTx/>
              <a:buChar char="-"/>
              <a:defRPr/>
            </a:pP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Suggestions of the attendees, from across the world and with different expertise, of the WG meetings (10</a:t>
            </a:r>
            <a:r>
              <a:rPr lang="en-US" altLang="it-IT" sz="2200" baseline="30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</a:t>
            </a: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-14</a:t>
            </a:r>
            <a:r>
              <a:rPr lang="en-US" altLang="it-IT" sz="2200" baseline="30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</a:t>
            </a:r>
            <a:r>
              <a:rPr lang="en-US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)</a:t>
            </a:r>
          </a:p>
          <a:p>
            <a:pPr lvl="0">
              <a:spcBef>
                <a:spcPct val="0"/>
              </a:spcBef>
              <a:buFontTx/>
              <a:buChar char="-"/>
              <a:defRPr/>
            </a:pPr>
            <a:endParaRPr lang="en-US" altLang="it-IT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>
              <a:spcBef>
                <a:spcPct val="0"/>
              </a:spcBef>
              <a:buFontTx/>
              <a:buChar char="-"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Results from the experts consultation process (paediatricians, developmental psychologists, speech therapists etc.)- UNICEF meeting, June 2012</a:t>
            </a:r>
          </a:p>
          <a:p>
            <a:pPr marL="0" lvl="0" indent="0">
              <a:spcBef>
                <a:spcPct val="0"/>
              </a:spcBef>
              <a:buNone/>
              <a:defRPr/>
            </a:pPr>
            <a:endParaRPr lang="en-GB" altLang="it-IT" sz="22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>
              <a:spcBef>
                <a:spcPct val="0"/>
              </a:spcBef>
              <a:buFontTx/>
              <a:buChar char="-"/>
              <a:defRPr/>
            </a:pPr>
            <a:r>
              <a:rPr lang="en-GB" altLang="it-IT" sz="22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Results from the cognitive testing and field tests</a:t>
            </a:r>
            <a:endParaRPr lang="en-GB" altLang="it-IT" sz="24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57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463" y="274638"/>
            <a:ext cx="9461500" cy="563562"/>
          </a:xfrm>
          <a:solidFill>
            <a:srgbClr val="CF1E24"/>
          </a:solidFill>
        </p:spPr>
        <p:txBody>
          <a:bodyPr/>
          <a:lstStyle/>
          <a:p>
            <a:pPr lvl="0" algn="l"/>
            <a:r>
              <a:rPr lang="en-GB" altLang="en-US" sz="2400" b="1" dirty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General principles for drafting the </a:t>
            </a:r>
            <a:r>
              <a:rPr lang="en-GB" altLang="en-US" sz="2400" b="1" dirty="0" smtClean="0">
                <a:solidFill>
                  <a:prstClr val="white"/>
                </a:solidFill>
                <a:latin typeface="Calibri" panose="020F0502020204030204" pitchFamily="34" charset="0"/>
                <a:cs typeface="+mn-cs"/>
              </a:rPr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312" y="960437"/>
            <a:ext cx="9461500" cy="4525963"/>
          </a:xfrm>
        </p:spPr>
        <p:txBody>
          <a:bodyPr/>
          <a:lstStyle/>
          <a:p>
            <a:pPr lvl="0" indent="-288925">
              <a:spcBef>
                <a:spcPct val="0"/>
              </a:spcBef>
            </a:pPr>
            <a:r>
              <a:rPr lang="en-US" altLang="it-IT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To use </a:t>
            </a: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the ICF bio-psychosocial model </a:t>
            </a:r>
          </a:p>
          <a:p>
            <a:pPr lvl="0" indent="-288925">
              <a:spcBef>
                <a:spcPct val="0"/>
              </a:spcBef>
            </a:pPr>
            <a:endParaRPr lang="en-US" alt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342900" lvl="1" indent="-2889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altLang="it-IT" sz="2000" dirty="0">
                <a:solidFill>
                  <a:prstClr val="black"/>
                </a:solidFill>
                <a:latin typeface="Calibri" panose="020F0502020204030204" pitchFamily="34" charset="0"/>
              </a:rPr>
              <a:t>To select basic actions and activities that can identify the main types of functional limitations in children</a:t>
            </a:r>
          </a:p>
          <a:p>
            <a:pPr marL="342900" lvl="1" indent="-288925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altLang="it-IT" sz="10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indent="-288925">
              <a:spcBef>
                <a:spcPct val="0"/>
              </a:spcBef>
            </a:pP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To use, with appropriate changes, questions already tested and adopted by the WG or in other tools</a:t>
            </a:r>
          </a:p>
          <a:p>
            <a:pPr lvl="0" indent="-288925">
              <a:spcBef>
                <a:spcPct val="0"/>
              </a:spcBef>
            </a:pPr>
            <a:endParaRPr lang="en-US" altLang="en-US" sz="1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marL="342900" lvl="1" indent="-2889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To design the questions in a way that enables to identify children with a similar type and level of functional difficulties regardless of nationality or culture</a:t>
            </a:r>
          </a:p>
          <a:p>
            <a:pPr marL="342900" lvl="1" indent="-288925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sz="20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342900" lvl="1" indent="-288925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GB" altLang="en-US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To </a:t>
            </a: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</a:rPr>
              <a:t>use as respondents parents or primary caregivers</a:t>
            </a:r>
          </a:p>
          <a:p>
            <a:pPr marL="342900" lvl="1" indent="-288925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it-IT" altLang="en-US" sz="20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lvl="0" indent="-288925" algn="just" eaLnBrk="1" hangingPunct="1">
              <a:spcBef>
                <a:spcPct val="0"/>
              </a:spcBef>
            </a:pP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To standardize the expectations of the proxy-respondents, </a:t>
            </a:r>
            <a:r>
              <a:rPr lang="en-GB" altLang="en-US" sz="2000" b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where appropriate</a:t>
            </a: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, questions are prefaced with the clause “</a:t>
            </a:r>
            <a:r>
              <a:rPr lang="en-GB" altLang="en-US" sz="2000" i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Compared with children of the same age…</a:t>
            </a: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”.</a:t>
            </a:r>
          </a:p>
          <a:p>
            <a:pPr lvl="0" indent="-288925" algn="just" eaLnBrk="1" hangingPunct="1">
              <a:spcBef>
                <a:spcPct val="0"/>
              </a:spcBef>
            </a:pPr>
            <a:endParaRPr lang="en-GB" altLang="en-US" sz="2000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  <a:p>
            <a:pPr lvl="0" indent="-288925" algn="just" eaLnBrk="1" hangingPunct="1">
              <a:spcBef>
                <a:spcPct val="0"/>
              </a:spcBef>
            </a:pPr>
            <a:r>
              <a:rPr lang="en-GB" altLang="en-US" sz="2000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 To adopt response options that reflect the disability continuum: </a:t>
            </a:r>
            <a:r>
              <a:rPr lang="en-GB" altLang="en-US" sz="2000" i="1" dirty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no difficulty, some difficulty, a lot of difficulty, cannot do at </a:t>
            </a:r>
            <a:r>
              <a:rPr lang="en-GB" altLang="en-US" sz="2000" i="1" dirty="0" smtClean="0">
                <a:solidFill>
                  <a:prstClr val="black"/>
                </a:solidFill>
                <a:latin typeface="Calibri" panose="020F0502020204030204" pitchFamily="34" charset="0"/>
                <a:cs typeface="+mn-cs"/>
              </a:rPr>
              <a:t>all</a:t>
            </a:r>
            <a:endParaRPr lang="en-GB" altLang="en-US" sz="2000" i="1" dirty="0">
              <a:solidFill>
                <a:prstClr val="black"/>
              </a:solidFill>
              <a:latin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14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8298</TotalTime>
  <Words>1580</Words>
  <Application>Microsoft Office PowerPoint</Application>
  <PresentationFormat>Custom</PresentationFormat>
  <Paragraphs>271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Calibri</vt:lpstr>
      <vt:lpstr>MS PGothic</vt:lpstr>
      <vt:lpstr>Arial</vt:lpstr>
      <vt:lpstr>Wingdings</vt:lpstr>
      <vt:lpstr>Verdana</vt:lpstr>
      <vt:lpstr>Times New Roman</vt:lpstr>
      <vt:lpstr>Office Theme</vt:lpstr>
      <vt:lpstr>The WG-UNICEF Module on Child Functioning and disability: review of the work</vt:lpstr>
      <vt:lpstr>What do we know about children with disabilities at international level?</vt:lpstr>
      <vt:lpstr>… lack of data on children with disabilities…</vt:lpstr>
      <vt:lpstr>Why do we need data on child disability?</vt:lpstr>
      <vt:lpstr>Specific measurement challenges for children</vt:lpstr>
      <vt:lpstr>Objectives</vt:lpstr>
      <vt:lpstr>Main steps in developing the Child Module </vt:lpstr>
      <vt:lpstr>Principles for the development of the module</vt:lpstr>
      <vt:lpstr>General principles for drafting the questions</vt:lpstr>
      <vt:lpstr>Three main challenges addressed</vt:lpstr>
      <vt:lpstr>Identifying appropriate and feasible ICF domains</vt:lpstr>
      <vt:lpstr>Selected domains for the Module</vt:lpstr>
      <vt:lpstr>Selecting  the age of the reference population</vt:lpstr>
      <vt:lpstr>Selecting  the age-group disaggregation</vt:lpstr>
      <vt:lpstr>Domains and number of questions by age class </vt:lpstr>
      <vt:lpstr>Question  wording </vt:lpstr>
      <vt:lpstr>Validation process</vt:lpstr>
      <vt:lpstr>Cognitive testing</vt:lpstr>
      <vt:lpstr>Future  steps</vt:lpstr>
      <vt:lpstr>Thank you</vt:lpstr>
      <vt:lpstr>Dexterity / Self-care</vt:lpstr>
      <vt:lpstr>Communication/Comprehension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on the Measurement of Child Disability</dc:title>
  <dc:creator>Deb Cameron's Lab</dc:creator>
  <cp:lastModifiedBy>Golden, Cordell (CDC/OPHSS/NCHS)</cp:lastModifiedBy>
  <cp:revision>351</cp:revision>
  <cp:lastPrinted>2015-07-25T09:12:10Z</cp:lastPrinted>
  <dcterms:created xsi:type="dcterms:W3CDTF">2014-07-07T13:59:49Z</dcterms:created>
  <dcterms:modified xsi:type="dcterms:W3CDTF">2015-12-16T19:56:46Z</dcterms:modified>
</cp:coreProperties>
</file>