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4" r:id="rId1"/>
  </p:sldMasterIdLst>
  <p:notesMasterIdLst>
    <p:notesMasterId r:id="rId18"/>
  </p:notesMasterIdLst>
  <p:handoutMasterIdLst>
    <p:handoutMasterId r:id="rId19"/>
  </p:handoutMasterIdLst>
  <p:sldIdLst>
    <p:sldId id="332" r:id="rId2"/>
    <p:sldId id="595" r:id="rId3"/>
    <p:sldId id="596" r:id="rId4"/>
    <p:sldId id="499" r:id="rId5"/>
    <p:sldId id="609" r:id="rId6"/>
    <p:sldId id="610" r:id="rId7"/>
    <p:sldId id="607" r:id="rId8"/>
    <p:sldId id="608" r:id="rId9"/>
    <p:sldId id="527" r:id="rId10"/>
    <p:sldId id="528" r:id="rId11"/>
    <p:sldId id="530" r:id="rId12"/>
    <p:sldId id="531" r:id="rId13"/>
    <p:sldId id="544" r:id="rId14"/>
    <p:sldId id="545" r:id="rId15"/>
    <p:sldId id="588" r:id="rId16"/>
    <p:sldId id="547" r:id="rId17"/>
  </p:sldIdLst>
  <p:sldSz cx="9144000" cy="6858000" type="screen4x3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99"/>
    <a:srgbClr val="CC3300"/>
    <a:srgbClr val="FF6600"/>
    <a:srgbClr val="800080"/>
    <a:srgbClr val="003366"/>
    <a:srgbClr val="000000"/>
    <a:srgbClr val="FFFFF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8" autoAdjust="0"/>
    <p:restoredTop sz="86374" autoAdjust="0"/>
  </p:normalViewPr>
  <p:slideViewPr>
    <p:cSldViewPr snapToGrid="0">
      <p:cViewPr varScale="1">
        <p:scale>
          <a:sx n="66" d="100"/>
          <a:sy n="66" d="100"/>
        </p:scale>
        <p:origin x="48" y="2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16"/>
    </p:cViewPr>
  </p:sorterViewPr>
  <p:notesViewPr>
    <p:cSldViewPr snapToGrid="0">
      <p:cViewPr>
        <p:scale>
          <a:sx n="100" d="100"/>
          <a:sy n="100" d="100"/>
        </p:scale>
        <p:origin x="-888" y="-72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50F4ED8-35E3-4D6D-9D6D-BBEDFAF5C7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60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19FB8A9-0870-4ECF-ADE0-208C0376B62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852769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57CC21A-79A5-4FC8-B6CE-F3ABF35E1C75}" type="slidenum">
              <a:rPr lang="en-GB" altLang="en-US" smtClean="0">
                <a:latin typeface="Times New Roman" panose="02020603050405020304" pitchFamily="18" charset="0"/>
              </a:rPr>
              <a:pPr/>
              <a:t>1</a:t>
            </a:fld>
            <a:endParaRPr lang="en-GB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90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378C0-786E-4C71-A350-8926474A738A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WG-11 Southampton, Bermuda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AACC5-D156-43E3-9070-F6CE0F612C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350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76A78-7625-44AE-98AE-84FF4ECB5F4A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WG-11 Southampton, Bermuda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E0430-6CD2-4ECB-9489-FEBC7542A9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885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F7D8C-3F46-460A-95E3-7D972B7BC953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WG-11 Southampton, Bermuda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1BFCB-26E6-4B4F-812F-E1831295FC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2384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B6BD3-ECF5-4FD0-A9A3-FA0B8808D1FA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WG-11 Southampton, Bermuda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5E9F8-90BA-4298-8C50-06CBBC2EBF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1440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66738" y="304800"/>
            <a:ext cx="8008937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DCC0F-50C3-4B68-9542-592A70177BB6}" type="datetime1">
              <a:rPr lang="en-US" smtClean="0"/>
              <a:t>12/15/2015</a:t>
            </a:fld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WG-11 Southampton, Bermuda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4D55C-8ECE-457B-BDCA-336FAB3A73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2724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8052D-54BD-4B98-A696-975A0D288BF8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WG-11 Southampton, Bermuda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FAA96-6AD8-496C-99F2-E246BFCD61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68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57C6A-686C-435E-BC42-70A6B82B3276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WG-11 Southampton, Bermuda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DCD36-64AE-40AE-9263-85ED2CCBDA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433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69145-3B4C-43C7-852E-CD4BD4EDA844}" type="datetime1">
              <a:rPr lang="en-US" smtClean="0"/>
              <a:t>12/15/2015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WG-11 Southampton, Bermuda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312DE-9336-495F-95A4-07DB585AA7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3162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2A66D-BEF0-4D30-8BF6-9445E8FFD63A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WG-11 Southampton, Bermuda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1D9B3-25B1-46CA-B37A-34383458C2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217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43FF1-D033-41BF-AC54-60C6D5706750}" type="datetime1">
              <a:rPr lang="en-US" smtClean="0"/>
              <a:t>12/15/2015</a:t>
            </a:fld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WG-11 Southampton, Bermuda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E6729-AE85-4291-AF02-FDF20A85DC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370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DE85D-AC36-41B2-9312-98C8801D9DF0}" type="datetime1">
              <a:rPr lang="en-US" smtClean="0"/>
              <a:t>12/15/2015</a:t>
            </a:fld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WG-11 Southampton, Bermuda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7D22F-7DE4-4D87-8B48-DE1D75C488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451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CC5F6-0B32-4A2C-9E02-85A027E64D95}" type="datetime1">
              <a:rPr lang="en-US" smtClean="0"/>
              <a:t>12/15/2015</a:t>
            </a:fld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WG-11 Southampton, Bermuda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84691-2F07-4685-A67F-6F20FEB212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7429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BE417-DF7D-44FB-BCB0-E745DFE1D2AB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WG-11 Southampton, Bermuda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ED4C3-CC9A-4DC7-B5A8-9E46673895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71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8C68E-9CDA-4026-95AE-BA6AAF813D15}" type="datetime1">
              <a:rPr lang="en-US" smtClean="0"/>
              <a:t>12/15/2015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WG-11 Southampton, Bermuda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C3455-384A-4C8D-A479-84E3C7A194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993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18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fld id="{734E2C93-2D05-46B0-91B1-B01ACEC6B741}" type="datetime1">
              <a:rPr lang="en-US" smtClean="0"/>
              <a:t>12/15/2015</a:t>
            </a:fld>
            <a:endParaRPr lang="en-US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r>
              <a:rPr lang="en-US"/>
              <a:t>WG-11 Southampton, Bermuda</a:t>
            </a:r>
          </a:p>
        </p:txBody>
      </p:sp>
      <p:sp>
        <p:nvSpPr>
          <p:cNvPr id="17818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3543A11-E09B-4E39-8822-3CA9D404A9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18" r:id="rId1"/>
    <p:sldLayoutId id="2147484605" r:id="rId2"/>
    <p:sldLayoutId id="2147484606" r:id="rId3"/>
    <p:sldLayoutId id="2147484607" r:id="rId4"/>
    <p:sldLayoutId id="2147484608" r:id="rId5"/>
    <p:sldLayoutId id="2147484609" r:id="rId6"/>
    <p:sldLayoutId id="2147484610" r:id="rId7"/>
    <p:sldLayoutId id="2147484611" r:id="rId8"/>
    <p:sldLayoutId id="2147484612" r:id="rId9"/>
    <p:sldLayoutId id="2147484613" r:id="rId10"/>
    <p:sldLayoutId id="2147484614" r:id="rId11"/>
    <p:sldLayoutId id="2147484615" r:id="rId12"/>
    <p:sldLayoutId id="2147484616" r:id="rId13"/>
    <p:sldLayoutId id="2147484617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74625"/>
            <a:ext cx="8286750" cy="2187575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Discussion and Approval of Guidelines for analyzing WG extended set data </a:t>
            </a:r>
          </a:p>
        </p:txBody>
      </p:sp>
      <p:sp>
        <p:nvSpPr>
          <p:cNvPr id="512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79450" y="2571750"/>
            <a:ext cx="7867650" cy="2609850"/>
          </a:xfrm>
        </p:spPr>
        <p:txBody>
          <a:bodyPr/>
          <a:lstStyle/>
          <a:p>
            <a:pPr eaLnBrk="1" hangingPunct="1"/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Jennifer Madans  </a:t>
            </a:r>
          </a:p>
          <a:p>
            <a:pPr eaLnBrk="1" hangingPunct="1"/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National Center for Health Statistics/ </a:t>
            </a:r>
          </a:p>
          <a:p>
            <a:pPr eaLnBrk="1" hangingPunct="1"/>
            <a:r>
              <a:rPr lang="en-US" altLang="en-US" sz="2400" dirty="0" smtClean="0"/>
              <a:t>Washington Group on Disability Statistics </a:t>
            </a:r>
          </a:p>
        </p:txBody>
      </p:sp>
      <p:sp>
        <p:nvSpPr>
          <p:cNvPr id="5125" name="Slide Number Placeholder 1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A840B2EB-87D3-4961-88EF-868506B65E5E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Pain Indicator (2013)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BDB6BD61-E730-4F01-9041-ECF2120A0D90}" type="slidenum">
              <a:rPr lang="en-US" altLang="en-US" smtClean="0"/>
              <a:pPr/>
              <a:t>10</a:t>
            </a:fld>
            <a:endParaRPr lang="en-US" altLang="en-US" smtClean="0"/>
          </a:p>
        </p:txBody>
      </p:sp>
      <p:graphicFrame>
        <p:nvGraphicFramePr>
          <p:cNvPr id="5" name="Table 4" descr="Table showing frequencies for pain indicator created using WG Extended Set questions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005713"/>
              </p:ext>
            </p:extLst>
          </p:nvPr>
        </p:nvGraphicFramePr>
        <p:xfrm>
          <a:off x="655638" y="1660525"/>
          <a:ext cx="7918450" cy="3592514"/>
        </p:xfrm>
        <a:graphic>
          <a:graphicData uri="http://schemas.openxmlformats.org/drawingml/2006/table">
            <a:tbl>
              <a:tblPr firstRow="1" firstCol="1" bandRow="1"/>
              <a:tblGrid>
                <a:gridCol w="2400583"/>
                <a:gridCol w="3112325"/>
                <a:gridCol w="2405542"/>
              </a:tblGrid>
              <a:tr h="12957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20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err="1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Unweighted</a:t>
                      </a:r>
                      <a:endParaRPr lang="en-US" sz="2200" b="1" dirty="0" smtClean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Frequency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Weighted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Percent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B05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1: low level</a:t>
                      </a:r>
                      <a:endParaRPr lang="en-US" sz="22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11,095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68.3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07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2</a:t>
                      </a:r>
                      <a:endParaRPr lang="en-US" sz="22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3,442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20.1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07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3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1,174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6.6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07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4: high</a:t>
                      </a:r>
                      <a:r>
                        <a:rPr lang="en-US" sz="2200" b="1" baseline="0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 level</a:t>
                      </a:r>
                      <a:endParaRPr lang="en-US" sz="2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944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5.1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51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Total</a:t>
                      </a:r>
                      <a:endParaRPr lang="en-US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16,655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100.0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dirty="0" smtClean="0"/>
              <a:t>How long it lasted </a:t>
            </a:r>
            <a:r>
              <a:rPr lang="en-US" altLang="en-US" sz="2800" i="1" dirty="0" smtClean="0"/>
              <a:t>by</a:t>
            </a:r>
            <a:r>
              <a:rPr lang="en-US" altLang="en-US" sz="2800" dirty="0" smtClean="0"/>
              <a:t> How often felt very tired </a:t>
            </a:r>
            <a:r>
              <a:rPr lang="en-US" altLang="en-US" sz="2800" i="1" dirty="0" smtClean="0"/>
              <a:t>by</a:t>
            </a:r>
            <a:r>
              <a:rPr lang="en-US" altLang="en-US" sz="2800" dirty="0" smtClean="0"/>
              <a:t> Level of tiredness (2013)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75A8C85-321B-4948-A633-41A12E9529A6}" type="slidenum">
              <a:rPr lang="en-US" altLang="en-US" smtClean="0"/>
              <a:pPr/>
              <a:t>11</a:t>
            </a:fld>
            <a:endParaRPr lang="en-US" altLang="en-US" smtClean="0"/>
          </a:p>
        </p:txBody>
      </p:sp>
      <p:graphicFrame>
        <p:nvGraphicFramePr>
          <p:cNvPr id="5" name="Table 4" descr="Table showing distribution of responses for  intensity of tiredness, duration of tiredness and frequency of tiredness questions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794594"/>
              </p:ext>
            </p:extLst>
          </p:nvPr>
        </p:nvGraphicFramePr>
        <p:xfrm>
          <a:off x="625475" y="1660525"/>
          <a:ext cx="7874000" cy="4478339"/>
        </p:xfrm>
        <a:graphic>
          <a:graphicData uri="http://schemas.openxmlformats.org/drawingml/2006/table">
            <a:tbl>
              <a:tblPr firstRow="1" firstCol="1" bandRow="1"/>
              <a:tblGrid>
                <a:gridCol w="1109920"/>
                <a:gridCol w="1586539"/>
                <a:gridCol w="678113"/>
                <a:gridCol w="1124857"/>
                <a:gridCol w="1124857"/>
                <a:gridCol w="1124857"/>
                <a:gridCol w="1124857"/>
              </a:tblGrid>
              <a:tr h="312966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Level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of 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tiredness: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Intensity</a:t>
                      </a:r>
                      <a:endParaRPr lang="en-US" sz="14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How long it 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lasted: </a:t>
                      </a:r>
                      <a:r>
                        <a:rPr lang="en-US" sz="1400" b="1" i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Duration</a:t>
                      </a:r>
                      <a:endParaRPr lang="en-US" sz="14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How often felt very 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tired: </a:t>
                      </a:r>
                      <a:r>
                        <a:rPr lang="en-US" sz="1400" b="1" i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Frequency</a:t>
                      </a:r>
                      <a:endParaRPr lang="en-US" sz="14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69609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5" marR="4472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5" marR="44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Never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Some days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Most days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Every day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99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not asked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not asked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5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5,619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5,619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a little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Some of the day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5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4,066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5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264</a:t>
                      </a:r>
                      <a:endParaRPr lang="en-US" sz="14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124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4,454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Most of the day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252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73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27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352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91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All of the day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68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15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18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101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472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In between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Some of the day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2,224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400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166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2,790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Most of the day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497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266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123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886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All of the day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194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71</a:t>
                      </a:r>
                      <a:endParaRPr lang="en-US" sz="14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84</a:t>
                      </a:r>
                      <a:endParaRPr lang="en-US" sz="14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349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a lot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Some of the day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536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165</a:t>
                      </a:r>
                      <a:endParaRPr lang="en-US" sz="14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84</a:t>
                      </a:r>
                      <a:endParaRPr lang="en-US" sz="14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785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Most of the day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297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255</a:t>
                      </a:r>
                      <a:endParaRPr lang="en-US" sz="14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160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712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All of the day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237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118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230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585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26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Total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5,619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8,371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1,627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1,016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16,633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Fatigue Indicator (2013)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07BC05C-BC8D-4009-B0CB-4EE2CE83ECD2}" type="slidenum">
              <a:rPr lang="en-US" altLang="en-US" smtClean="0"/>
              <a:pPr/>
              <a:t>12</a:t>
            </a:fld>
            <a:endParaRPr lang="en-US" altLang="en-US" smtClean="0"/>
          </a:p>
        </p:txBody>
      </p:sp>
      <p:graphicFrame>
        <p:nvGraphicFramePr>
          <p:cNvPr id="6" name="Table 5" descr="Table showing frequencies for Fatigue Indicator created using WG Extended Set question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912305"/>
              </p:ext>
            </p:extLst>
          </p:nvPr>
        </p:nvGraphicFramePr>
        <p:xfrm>
          <a:off x="669925" y="1692275"/>
          <a:ext cx="7923214" cy="3543301"/>
        </p:xfrm>
        <a:graphic>
          <a:graphicData uri="http://schemas.openxmlformats.org/drawingml/2006/table">
            <a:tbl>
              <a:tblPr firstRow="1" firstCol="1" bandRow="1"/>
              <a:tblGrid>
                <a:gridCol w="2402026"/>
                <a:gridCol w="3114197"/>
                <a:gridCol w="2406991"/>
              </a:tblGrid>
              <a:tr h="1278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2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err="1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Unweighted</a:t>
                      </a:r>
                      <a:endParaRPr lang="en-US" sz="2200" b="1" dirty="0" smtClean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Frequency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Weighted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Percent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30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B05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1: low level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9,949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61.1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45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2</a:t>
                      </a:r>
                      <a:endParaRPr lang="en-US" sz="22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3,864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22.7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45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3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2,312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13.4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45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4: high level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508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2.8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6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Total</a:t>
                      </a:r>
                      <a:endParaRPr lang="en-US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16,633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100.0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dirty="0" smtClean="0"/>
              <a:t>Anxiety: Frequency by Intensity (2013)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A7244D7-72D1-4AC9-83F3-80CBD9C1A381}" type="slidenum">
              <a:rPr lang="en-US" altLang="en-US" smtClean="0"/>
              <a:pPr/>
              <a:t>13</a:t>
            </a:fld>
            <a:endParaRPr lang="en-US" altLang="en-US" smtClean="0"/>
          </a:p>
        </p:txBody>
      </p:sp>
      <p:graphicFrame>
        <p:nvGraphicFramePr>
          <p:cNvPr id="5" name="Table 4" descr="Table showing distribution of responses for intensity of anxiety and frequency of anxiety questions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309363"/>
              </p:ext>
            </p:extLst>
          </p:nvPr>
        </p:nvGraphicFramePr>
        <p:xfrm>
          <a:off x="625475" y="1698625"/>
          <a:ext cx="7908924" cy="4497389"/>
        </p:xfrm>
        <a:graphic>
          <a:graphicData uri="http://schemas.openxmlformats.org/drawingml/2006/table">
            <a:tbl>
              <a:tblPr firstRow="1" firstCol="1" bandRow="1"/>
              <a:tblGrid>
                <a:gridCol w="1441104"/>
                <a:gridCol w="1186658"/>
                <a:gridCol w="1122515"/>
                <a:gridCol w="1026298"/>
                <a:gridCol w="1036990"/>
                <a:gridCol w="967545"/>
                <a:gridCol w="1127814"/>
              </a:tblGrid>
              <a:tr h="630939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Level of feeling last time: </a:t>
                      </a:r>
                      <a:r>
                        <a:rPr lang="en-US" sz="1800" b="1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Intensity</a:t>
                      </a:r>
                      <a:endParaRPr lang="en-US" sz="1800" b="1" i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How often 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feel worried/nervous/anxious:</a:t>
                      </a: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Frequency</a:t>
                      </a:r>
                      <a:endParaRPr lang="en-US" sz="1800" b="1" i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91264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5" marR="44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Daily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Weekly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Monthly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 few times a year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Never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646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Not asked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6,638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6,638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76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 little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489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887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897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3,417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44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5,734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76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In between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589</a:t>
                      </a:r>
                      <a:endParaRPr lang="en-US" sz="18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725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535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1,221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16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3,086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76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 lot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548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256</a:t>
                      </a:r>
                      <a:endParaRPr lang="en-US" sz="18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123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248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13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1,188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876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1,626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1,868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1,555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4,886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6,711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16,646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Anxiety Indicator (2013)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C5B5FBA7-83CA-4845-AC97-BFAC1F57D00E}" type="slidenum">
              <a:rPr lang="en-US" altLang="en-US" smtClean="0"/>
              <a:pPr/>
              <a:t>14</a:t>
            </a:fld>
            <a:endParaRPr lang="en-US" altLang="en-US" smtClean="0"/>
          </a:p>
        </p:txBody>
      </p:sp>
      <p:graphicFrame>
        <p:nvGraphicFramePr>
          <p:cNvPr id="6" name="Table 5" descr="Table showing frequencies for Anxiety Indicator created using WG Extended Set question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959081"/>
              </p:ext>
            </p:extLst>
          </p:nvPr>
        </p:nvGraphicFramePr>
        <p:xfrm>
          <a:off x="669925" y="1692275"/>
          <a:ext cx="7923214" cy="3543301"/>
        </p:xfrm>
        <a:graphic>
          <a:graphicData uri="http://schemas.openxmlformats.org/drawingml/2006/table">
            <a:tbl>
              <a:tblPr firstRow="1" firstCol="1" bandRow="1"/>
              <a:tblGrid>
                <a:gridCol w="2402026"/>
                <a:gridCol w="3114197"/>
                <a:gridCol w="2406991"/>
              </a:tblGrid>
              <a:tr h="1278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2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err="1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Unweighted</a:t>
                      </a:r>
                      <a:endParaRPr lang="en-US" sz="2200" b="1" dirty="0" smtClean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Frequency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Weighted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Percent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30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B05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1: low level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11,597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70.2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45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2</a:t>
                      </a:r>
                      <a:endParaRPr lang="en-US" sz="22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3,656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22.1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45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3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845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4.9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45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4: high level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548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2.9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6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Total</a:t>
                      </a:r>
                      <a:endParaRPr lang="en-US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16,646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100.0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dirty="0" smtClean="0"/>
              <a:t>Depression: Frequency by Intensity (2013)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41ADDAD-FD15-4723-9E93-6DF5879ABCDD}" type="slidenum">
              <a:rPr lang="en-US" altLang="en-US" smtClean="0"/>
              <a:pPr/>
              <a:t>15</a:t>
            </a:fld>
            <a:endParaRPr lang="en-US" altLang="en-US" smtClean="0"/>
          </a:p>
        </p:txBody>
      </p:sp>
      <p:graphicFrame>
        <p:nvGraphicFramePr>
          <p:cNvPr id="5" name="Table 4" descr="Table showing distribution of responses for intensity of depression and frequency of depression questions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969787"/>
              </p:ext>
            </p:extLst>
          </p:nvPr>
        </p:nvGraphicFramePr>
        <p:xfrm>
          <a:off x="625475" y="1698625"/>
          <a:ext cx="7908924" cy="4206874"/>
        </p:xfrm>
        <a:graphic>
          <a:graphicData uri="http://schemas.openxmlformats.org/drawingml/2006/table">
            <a:tbl>
              <a:tblPr firstRow="1" firstCol="1" bandRow="1"/>
              <a:tblGrid>
                <a:gridCol w="1441104"/>
                <a:gridCol w="1186658"/>
                <a:gridCol w="1122515"/>
                <a:gridCol w="1026298"/>
                <a:gridCol w="1036990"/>
                <a:gridCol w="967545"/>
                <a:gridCol w="1127814"/>
              </a:tblGrid>
              <a:tr h="34044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Level of feeling last time: </a:t>
                      </a:r>
                      <a:r>
                        <a:rPr lang="en-US" sz="1800" b="1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Intensity</a:t>
                      </a:r>
                      <a:endParaRPr lang="en-US" sz="1800" b="1" i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How often 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feel depressed:</a:t>
                      </a: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Frequency</a:t>
                      </a:r>
                      <a:endParaRPr lang="en-US" sz="1800" b="1" i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91259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5" marR="44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Daily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Weekly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Monthly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 few times a year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Never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646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Not asked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9,785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9,785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76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 little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161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346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548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2,708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72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3,835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76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In between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209</a:t>
                      </a:r>
                      <a:endParaRPr lang="en-US" sz="18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384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378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1,042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35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2,048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76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 lot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381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191</a:t>
                      </a:r>
                      <a:endParaRPr lang="en-US" sz="18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112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248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35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967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876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751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921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1,038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3,998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9,927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16,635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721" marR="4472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Depression Indicator (2013)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EF37C39-DBBC-44AF-9779-A1F93F3F8131}" type="slidenum">
              <a:rPr lang="en-US" altLang="en-US" smtClean="0"/>
              <a:pPr/>
              <a:t>16</a:t>
            </a:fld>
            <a:endParaRPr lang="en-US" altLang="en-US" smtClean="0"/>
          </a:p>
        </p:txBody>
      </p:sp>
      <p:graphicFrame>
        <p:nvGraphicFramePr>
          <p:cNvPr id="6" name="Table 5" descr="Table showing frequencies for Depression Indicator created using WG Extended Set questions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701022"/>
              </p:ext>
            </p:extLst>
          </p:nvPr>
        </p:nvGraphicFramePr>
        <p:xfrm>
          <a:off x="669925" y="1692275"/>
          <a:ext cx="7923214" cy="3543301"/>
        </p:xfrm>
        <a:graphic>
          <a:graphicData uri="http://schemas.openxmlformats.org/drawingml/2006/table">
            <a:tbl>
              <a:tblPr firstRow="1" firstCol="1" bandRow="1"/>
              <a:tblGrid>
                <a:gridCol w="2402026"/>
                <a:gridCol w="3114197"/>
                <a:gridCol w="2406991"/>
              </a:tblGrid>
              <a:tr h="1278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2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err="1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Unweighted</a:t>
                      </a:r>
                      <a:endParaRPr lang="en-US" sz="2200" b="1" dirty="0" smtClean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Frequency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Weighted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Percent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30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B05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1: low level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13,925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84.6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45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2</a:t>
                      </a:r>
                      <a:endParaRPr lang="en-US" sz="22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1,929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11.2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45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3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400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2.2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45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4: high level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381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2.0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6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Total</a:t>
                      </a:r>
                      <a:endParaRPr lang="en-US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16,635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100.0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Do you have difficulty seeing, even when wearing glasses? </a:t>
            </a:r>
            <a:r>
              <a:rPr lang="en-US" altLang="en-US" sz="3200" dirty="0" smtClean="0">
                <a:solidFill>
                  <a:srgbClr val="C00000"/>
                </a:solidFill>
              </a:rPr>
              <a:t>SS</a:t>
            </a:r>
            <a:r>
              <a:rPr lang="en-US" altLang="en-US" sz="3200" dirty="0" smtClean="0"/>
              <a:t> (2013)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A5ECE16E-21E3-43A0-9CDA-6482FBABD046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  <p:graphicFrame>
        <p:nvGraphicFramePr>
          <p:cNvPr id="7" name="Table 6" descr="Table showing distribution of responses to WG Short Set question for Hearing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712765"/>
              </p:ext>
            </p:extLst>
          </p:nvPr>
        </p:nvGraphicFramePr>
        <p:xfrm>
          <a:off x="609600" y="1676400"/>
          <a:ext cx="7937499" cy="3365501"/>
        </p:xfrm>
        <a:graphic>
          <a:graphicData uri="http://schemas.openxmlformats.org/drawingml/2006/table">
            <a:tbl>
              <a:tblPr firstRow="1" firstCol="1" bandRow="1"/>
              <a:tblGrid>
                <a:gridCol w="3262711"/>
                <a:gridCol w="2556671"/>
                <a:gridCol w="2118117"/>
              </a:tblGrid>
              <a:tr h="7711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 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err="1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Unweighted</a:t>
                      </a:r>
                      <a:endParaRPr lang="en-US" sz="2200" b="1" dirty="0" smtClean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Frequency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Weighted</a:t>
                      </a:r>
                      <a:r>
                        <a:rPr lang="en-US" sz="2200" b="1" baseline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Percent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No difficulty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2" marR="68572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13,690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82.9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Some difficulty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2" marR="68572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2,708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15.1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A lot of difficulty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2" marR="68572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333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1.8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Cannot do 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2" marR="68572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36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0.2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Total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16,767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100.0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dirty="0" smtClean="0">
                <a:solidFill>
                  <a:srgbClr val="000000"/>
                </a:solidFill>
              </a:rPr>
              <a:t>Using your usual language, do you have difficulty communicating, for example, understanding or being understood? </a:t>
            </a:r>
            <a:r>
              <a:rPr lang="en-US" altLang="en-US" sz="2400" dirty="0" smtClean="0">
                <a:solidFill>
                  <a:srgbClr val="C00000"/>
                </a:solidFill>
              </a:rPr>
              <a:t>SS</a:t>
            </a:r>
            <a:r>
              <a:rPr lang="en-US" altLang="en-US" sz="2400" dirty="0" smtClean="0">
                <a:solidFill>
                  <a:srgbClr val="000000"/>
                </a:solidFill>
              </a:rPr>
              <a:t> (2013)</a:t>
            </a:r>
            <a:endParaRPr lang="en-US" altLang="en-US" sz="3200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737D7B9C-B3B1-4E5F-AF4E-14200BAD83D3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  <p:graphicFrame>
        <p:nvGraphicFramePr>
          <p:cNvPr id="7" name="Table 6" descr="Table showing distribution of responses to WG Short Set question for Communicationing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108180"/>
              </p:ext>
            </p:extLst>
          </p:nvPr>
        </p:nvGraphicFramePr>
        <p:xfrm>
          <a:off x="609600" y="1676400"/>
          <a:ext cx="7927975" cy="3365501"/>
        </p:xfrm>
        <a:graphic>
          <a:graphicData uri="http://schemas.openxmlformats.org/drawingml/2006/table">
            <a:tbl>
              <a:tblPr firstRow="1" firstCol="1" bandRow="1"/>
              <a:tblGrid>
                <a:gridCol w="2777435"/>
                <a:gridCol w="2724632"/>
                <a:gridCol w="2425908"/>
              </a:tblGrid>
              <a:tr h="7711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 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err="1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Unweighted</a:t>
                      </a:r>
                      <a:endParaRPr lang="en-US" sz="2200" b="1" dirty="0" smtClean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Frequency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Weighted</a:t>
                      </a:r>
                      <a:r>
                        <a:rPr lang="en-US" sz="2200" b="1" baseline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Percent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No difficulty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2" marR="68572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15,874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95.2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Some difficulty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2" marR="68572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745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4.1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A lot of difficulty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2" marR="68572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94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0.5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Cannot do 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2" marR="68572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43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0.2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Total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16,756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100.0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Hearing Indicator (2013)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CE6A34C-FFE8-49FE-AAC4-31BCDC9AC5FC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  <p:graphicFrame>
        <p:nvGraphicFramePr>
          <p:cNvPr id="7" name="Table 6" descr="Table showing frequencies for Hearing Indicato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986974"/>
              </p:ext>
            </p:extLst>
          </p:nvPr>
        </p:nvGraphicFramePr>
        <p:xfrm>
          <a:off x="609600" y="1676400"/>
          <a:ext cx="7927975" cy="3365501"/>
        </p:xfrm>
        <a:graphic>
          <a:graphicData uri="http://schemas.openxmlformats.org/drawingml/2006/table">
            <a:tbl>
              <a:tblPr firstRow="1" firstCol="1" bandRow="1"/>
              <a:tblGrid>
                <a:gridCol w="2777435"/>
                <a:gridCol w="2724632"/>
                <a:gridCol w="2425908"/>
              </a:tblGrid>
              <a:tr h="7711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 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err="1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Unweighted</a:t>
                      </a:r>
                      <a:endParaRPr lang="en-US" sz="2200" b="1" dirty="0" smtClean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Frequency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Weighted</a:t>
                      </a:r>
                      <a:r>
                        <a:rPr lang="en-US" sz="2200" b="1" baseline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Percent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B05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1: low difficulty</a:t>
                      </a:r>
                      <a:endParaRPr lang="en-US" sz="22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14,976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90.6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2</a:t>
                      </a:r>
                      <a:endParaRPr lang="en-US" sz="22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1,156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6.2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3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404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2.2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4: high difficulty</a:t>
                      </a:r>
                      <a:endParaRPr lang="en-US" sz="2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201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1.0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Total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16,737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100.0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Cognition (2013)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C26DC02B-4C13-479E-BA6B-0F4DD1C78C89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  <p:graphicFrame>
        <p:nvGraphicFramePr>
          <p:cNvPr id="7" name="Table 6" descr="Table showing frequencies for Cognition Indicato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529541"/>
              </p:ext>
            </p:extLst>
          </p:nvPr>
        </p:nvGraphicFramePr>
        <p:xfrm>
          <a:off x="609600" y="1676400"/>
          <a:ext cx="7937499" cy="3365502"/>
        </p:xfrm>
        <a:graphic>
          <a:graphicData uri="http://schemas.openxmlformats.org/drawingml/2006/table">
            <a:tbl>
              <a:tblPr firstRow="1" firstCol="1" bandRow="1"/>
              <a:tblGrid>
                <a:gridCol w="3276600"/>
                <a:gridCol w="2542782"/>
                <a:gridCol w="2118117"/>
              </a:tblGrid>
              <a:tr h="7711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 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err="1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Unweighted</a:t>
                      </a:r>
                      <a:endParaRPr lang="en-US" sz="2200" b="1" dirty="0" smtClean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Frequency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Weighted</a:t>
                      </a:r>
                      <a:r>
                        <a:rPr lang="en-US" sz="2200" b="1" baseline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Percent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B05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1: low difficulty</a:t>
                      </a:r>
                      <a:endParaRPr lang="en-US" sz="22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13,719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83.2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2</a:t>
                      </a:r>
                      <a:endParaRPr lang="en-US" sz="22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2,449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13.8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3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226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1.2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4: high difficulty</a:t>
                      </a:r>
                      <a:endParaRPr lang="en-US" sz="2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352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1.8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Total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16,746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100.0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Mobility Indicator (2013)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17ED56B0-E782-4B39-B562-8575D0AEB636}" type="slidenum">
              <a:rPr lang="en-US" altLang="en-US" smtClean="0"/>
              <a:pPr/>
              <a:t>6</a:t>
            </a:fld>
            <a:endParaRPr lang="en-US" altLang="en-US" smtClean="0"/>
          </a:p>
        </p:txBody>
      </p:sp>
      <p:graphicFrame>
        <p:nvGraphicFramePr>
          <p:cNvPr id="7" name="Table 6" descr="Table showing frequencies for Mobility Indicato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49750"/>
              </p:ext>
            </p:extLst>
          </p:nvPr>
        </p:nvGraphicFramePr>
        <p:xfrm>
          <a:off x="609600" y="1676400"/>
          <a:ext cx="7937499" cy="3365502"/>
        </p:xfrm>
        <a:graphic>
          <a:graphicData uri="http://schemas.openxmlformats.org/drawingml/2006/table">
            <a:tbl>
              <a:tblPr firstRow="1" firstCol="1" bandRow="1"/>
              <a:tblGrid>
                <a:gridCol w="3262711"/>
                <a:gridCol w="2556671"/>
                <a:gridCol w="2118117"/>
              </a:tblGrid>
              <a:tr h="7711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 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err="1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Unweighted</a:t>
                      </a:r>
                      <a:endParaRPr lang="en-US" sz="2200" b="1" dirty="0" smtClean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Frequency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Weighted</a:t>
                      </a:r>
                      <a:r>
                        <a:rPr lang="en-US" sz="2200" b="1" baseline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Percent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B05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1: low difficulty</a:t>
                      </a:r>
                      <a:endParaRPr lang="en-US" sz="22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13,697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87.7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2</a:t>
                      </a:r>
                      <a:endParaRPr lang="en-US" sz="22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1,192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6.5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3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516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2.5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4: high difficulty</a:t>
                      </a:r>
                      <a:endParaRPr lang="en-US" sz="2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647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3.3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Total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16,052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100.0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dirty="0" smtClean="0"/>
              <a:t>Difficulty lifting 2 liter bottle </a:t>
            </a:r>
            <a:r>
              <a:rPr lang="en-US" altLang="en-US" sz="2800" i="1" dirty="0" smtClean="0"/>
              <a:t>by</a:t>
            </a:r>
            <a:r>
              <a:rPr lang="en-US" altLang="en-US" sz="2800" dirty="0" smtClean="0"/>
              <a:t> difficulty using hands/fingers (NHIS 2013)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C873785-DDDE-45E4-B302-222C71CADCC4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  <p:graphicFrame>
        <p:nvGraphicFramePr>
          <p:cNvPr id="6" name="Table 5" descr="Table showing distribution of responses for difficulty raising 2 liter bottle and difficulaty using hands/fingers question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270289"/>
              </p:ext>
            </p:extLst>
          </p:nvPr>
        </p:nvGraphicFramePr>
        <p:xfrm>
          <a:off x="639763" y="1706563"/>
          <a:ext cx="7927973" cy="4479927"/>
        </p:xfrm>
        <a:graphic>
          <a:graphicData uri="http://schemas.openxmlformats.org/drawingml/2006/table">
            <a:tbl>
              <a:tblPr firstRow="1" firstCol="1" bandRow="1"/>
              <a:tblGrid>
                <a:gridCol w="1711551"/>
                <a:gridCol w="1231641"/>
                <a:gridCol w="1306286"/>
                <a:gridCol w="1399592"/>
                <a:gridCol w="1250302"/>
                <a:gridCol w="1028601"/>
              </a:tblGrid>
              <a:tr h="660193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Amount of difficulty using hands/ fingers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Amount of difficulty raising 2 liter bottle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dirty="0">
                        <a:effectLst/>
                        <a:latin typeface="Calibri"/>
                      </a:endParaRPr>
                    </a:p>
                  </a:txBody>
                  <a:tcPr marL="68583" marR="68583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9317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No difficulty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Some difficulty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A lot of difficulty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Cannot do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Total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93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No difficulty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14,786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309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58</a:t>
                      </a:r>
                      <a:endParaRPr lang="en-US" sz="18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44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15,197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93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Some difficulty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782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355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51</a:t>
                      </a:r>
                      <a:endParaRPr lang="en-US" sz="18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40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1,228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93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A lot of difficulty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98</a:t>
                      </a:r>
                      <a:endParaRPr lang="en-US" sz="18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73</a:t>
                      </a:r>
                      <a:endParaRPr lang="en-US" sz="18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51</a:t>
                      </a:r>
                      <a:endParaRPr lang="en-US" sz="18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33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255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93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Cannot do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49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70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231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Total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15,675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742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167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166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16,750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Upper body Indicator (2013)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B60B9184-0ACA-4382-8E54-8C2EEECEFD52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  <p:graphicFrame>
        <p:nvGraphicFramePr>
          <p:cNvPr id="7" name="Table 6" descr="Table showing frequencies for Upper body Indicator created using the WG Extended Set questions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137337"/>
              </p:ext>
            </p:extLst>
          </p:nvPr>
        </p:nvGraphicFramePr>
        <p:xfrm>
          <a:off x="609600" y="1676400"/>
          <a:ext cx="7927975" cy="3365501"/>
        </p:xfrm>
        <a:graphic>
          <a:graphicData uri="http://schemas.openxmlformats.org/drawingml/2006/table">
            <a:tbl>
              <a:tblPr firstRow="1" firstCol="1" bandRow="1"/>
              <a:tblGrid>
                <a:gridCol w="2777435"/>
                <a:gridCol w="2724632"/>
                <a:gridCol w="2425908"/>
              </a:tblGrid>
              <a:tr h="7711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 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err="1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Unweighted</a:t>
                      </a:r>
                      <a:endParaRPr lang="en-US" sz="2200" b="1" dirty="0" smtClean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Frequency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Weighted</a:t>
                      </a:r>
                      <a:r>
                        <a:rPr lang="en-US" sz="2200" b="1" baseline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22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Percent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B05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1: low difficulty</a:t>
                      </a:r>
                      <a:endParaRPr lang="en-US" sz="22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14,786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89.5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2</a:t>
                      </a:r>
                      <a:endParaRPr lang="en-US" sz="22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1,446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7.8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3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331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1.7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4: high difficulty</a:t>
                      </a:r>
                      <a:endParaRPr lang="en-US" sz="2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187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0.9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Total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16,750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100.0</a:t>
                      </a:r>
                      <a:endParaRPr lang="en-US" sz="2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dirty="0" smtClean="0"/>
              <a:t>Pain Intensity </a:t>
            </a:r>
            <a:r>
              <a:rPr lang="en-US" altLang="en-US" sz="2800" i="1" dirty="0" smtClean="0"/>
              <a:t>by</a:t>
            </a:r>
            <a:r>
              <a:rPr lang="en-US" altLang="en-US" sz="2800" dirty="0" smtClean="0"/>
              <a:t> Frequency of pain in past 3 months (2013)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8760187-6356-4F86-AB8C-5582D11567FD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  <p:graphicFrame>
        <p:nvGraphicFramePr>
          <p:cNvPr id="6" name="Table 5" descr="Table showing distribution of responses for intensity of pain and frequency of pain questions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514024"/>
              </p:ext>
            </p:extLst>
          </p:nvPr>
        </p:nvGraphicFramePr>
        <p:xfrm>
          <a:off x="566738" y="1692275"/>
          <a:ext cx="7924800" cy="4506912"/>
        </p:xfrm>
        <a:graphic>
          <a:graphicData uri="http://schemas.openxmlformats.org/drawingml/2006/table">
            <a:tbl>
              <a:tblPr firstRow="1" firstCol="1" bandRow="1"/>
              <a:tblGrid>
                <a:gridCol w="1320800"/>
                <a:gridCol w="1320800"/>
                <a:gridCol w="1320800"/>
                <a:gridCol w="1320800"/>
                <a:gridCol w="1320800"/>
                <a:gridCol w="1320800"/>
              </a:tblGrid>
              <a:tr h="7221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 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Frequency of pain in past 3 months 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 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49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Pain 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Intensity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Never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Some days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Most days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Every day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Total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310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not asked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6,636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0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0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0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6,636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9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a little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0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4,136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323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401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4,860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221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in between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0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1,772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624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896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3,292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89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a lot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0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F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645</a:t>
                      </a:r>
                      <a:endParaRPr lang="en-US" sz="1800" b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278</a:t>
                      </a:r>
                      <a:endParaRPr lang="en-US" sz="18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944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1,867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1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Total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6,636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6,553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1,225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2,241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16,655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1"/>
            </a:gs>
            <a:gs pos="100000">
              <a:schemeClr val="accent1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1"/>
            </a:gs>
            <a:gs pos="100000">
              <a:schemeClr val="accent1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15119</TotalTime>
  <Words>771</Words>
  <Application>Microsoft Office PowerPoint</Application>
  <PresentationFormat>On-screen Show (4:3)</PresentationFormat>
  <Paragraphs>471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Verdana</vt:lpstr>
      <vt:lpstr>Arial</vt:lpstr>
      <vt:lpstr>Wingdings</vt:lpstr>
      <vt:lpstr>Times New Roman</vt:lpstr>
      <vt:lpstr>Calibri</vt:lpstr>
      <vt:lpstr>Profile</vt:lpstr>
      <vt:lpstr>Discussion and Approval of Guidelines for analyzing WG extended set data </vt:lpstr>
      <vt:lpstr>Do you have difficulty seeing, even when wearing glasses? SS (2013)</vt:lpstr>
      <vt:lpstr>Using your usual language, do you have difficulty communicating, for example, understanding or being understood? SS (2013)</vt:lpstr>
      <vt:lpstr>Hearing Indicator (2013)</vt:lpstr>
      <vt:lpstr>Cognition (2013)</vt:lpstr>
      <vt:lpstr>Mobility Indicator (2013)</vt:lpstr>
      <vt:lpstr>Difficulty lifting 2 liter bottle by difficulty using hands/fingers (NHIS 2013)</vt:lpstr>
      <vt:lpstr>Upper body Indicator (2013)</vt:lpstr>
      <vt:lpstr>Pain Intensity by Frequency of pain in past 3 months (2013)</vt:lpstr>
      <vt:lpstr>Pain Indicator (2013)</vt:lpstr>
      <vt:lpstr>How long it lasted by How often felt very tired by Level of tiredness (2013)</vt:lpstr>
      <vt:lpstr>Fatigue Indicator (2013)</vt:lpstr>
      <vt:lpstr>Anxiety: Frequency by Intensity (2013)</vt:lpstr>
      <vt:lpstr>Anxiety Indicator (2013)</vt:lpstr>
      <vt:lpstr>Depression: Frequency by Intensity (2013)</vt:lpstr>
      <vt:lpstr>Depression Indicator (2013)</vt:lpstr>
    </vt:vector>
  </TitlesOfParts>
  <Company>SINTEF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Living conditions among people with disabilities in Namibia and Zimbabwe</dc:title>
  <dc:creator>SINTEF</dc:creator>
  <cp:lastModifiedBy>Golden, Cordell (CDC/OPHSS/NCHS)</cp:lastModifiedBy>
  <cp:revision>738</cp:revision>
  <cp:lastPrinted>2015-10-13T13:11:21Z</cp:lastPrinted>
  <dcterms:created xsi:type="dcterms:W3CDTF">2002-04-08T06:47:28Z</dcterms:created>
  <dcterms:modified xsi:type="dcterms:W3CDTF">2015-12-15T15:19:13Z</dcterms:modified>
</cp:coreProperties>
</file>