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1" r:id="rId3"/>
    <p:sldId id="273" r:id="rId4"/>
    <p:sldId id="274" r:id="rId5"/>
    <p:sldId id="265" r:id="rId6"/>
    <p:sldId id="264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374" autoAdjust="0"/>
  </p:normalViewPr>
  <p:slideViewPr>
    <p:cSldViewPr>
      <p:cViewPr varScale="1">
        <p:scale>
          <a:sx n="66" d="100"/>
          <a:sy n="66" d="100"/>
        </p:scale>
        <p:origin x="48" y="2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9755C4-5769-4E31-BE32-8D99C44E83E4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995110-269B-40E2-B5E0-477F89BF21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85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62020-13F2-4889-92AB-AAF455A1184F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FB86D-9CFE-4BC0-82CD-9E7B414E98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680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337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23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004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08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640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8309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933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033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409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4FB86D-9CFE-4BC0-82CD-9E7B414E98C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207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2130161-F6E9-4970-992C-82786BD8F0A2}" type="datetimeFigureOut">
              <a:rPr lang="en-US" smtClean="0"/>
              <a:pPr/>
              <a:t>12/9/2015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D988AAD-C289-481D-A003-AE12532F80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1"/>
            <a:ext cx="7772400" cy="2286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International Measurement of Disability: Purpose, Method and Application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The Work of the Washington Group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Barbara M. Altman, Editor</a:t>
            </a:r>
          </a:p>
          <a:p>
            <a:r>
              <a:rPr lang="en-US" dirty="0" smtClean="0"/>
              <a:t>Springer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73691"/>
          </a:xfrm>
        </p:spPr>
        <p:txBody>
          <a:bodyPr/>
          <a:lstStyle/>
          <a:p>
            <a:pPr lvl="0"/>
            <a:r>
              <a:rPr lang="en-US" dirty="0" err="1" smtClean="0"/>
              <a:t>Romy</a:t>
            </a:r>
            <a:r>
              <a:rPr lang="en-US" dirty="0" smtClean="0"/>
              <a:t> Virola and Jessamyn Encarnacion -</a:t>
            </a:r>
            <a:r>
              <a:rPr lang="en-US" b="1" i="1" dirty="0" smtClean="0"/>
              <a:t>The Washington Group on the Improvement of Disability Statistics Globally:</a:t>
            </a:r>
            <a:r>
              <a:rPr lang="en-US" b="1" dirty="0" smtClean="0"/>
              <a:t> </a:t>
            </a:r>
            <a:r>
              <a:rPr lang="en-US" b="1" i="1" dirty="0" smtClean="0"/>
              <a:t> Perspectives from the Philippines</a:t>
            </a:r>
            <a:endParaRPr lang="en-US" dirty="0" smtClean="0"/>
          </a:p>
          <a:p>
            <a:r>
              <a:rPr lang="en-US" dirty="0" smtClean="0"/>
              <a:t> Mitchell Loeb - </a:t>
            </a:r>
            <a:r>
              <a:rPr lang="en-US" b="1" i="1" dirty="0" smtClean="0"/>
              <a:t>International census/survey data and the short set of disability questions developed by the Washington Group on Disability Statistics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  <a:t>Section 4</a:t>
            </a:r>
            <a:r>
              <a:rPr lang="en-US" sz="60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  <a:t/>
            </a:r>
            <a:br>
              <a:rPr lang="en-US" sz="60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</a:br>
            <a:r>
              <a:rPr lang="en-US" sz="31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</a:rPr>
              <a:t>Conclusions: Outcomes and Place of the Washington Group Measures in International Data</a:t>
            </a:r>
            <a:endParaRPr lang="en-US" sz="3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Mary Crock and Laura Smith-Khan - </a:t>
            </a:r>
            <a:r>
              <a:rPr lang="en-US" b="1" i="1" dirty="0" smtClean="0"/>
              <a:t>Swift and Systematic? Identifying and Recording Disability in Forced Migration</a:t>
            </a:r>
          </a:p>
          <a:p>
            <a:r>
              <a:rPr lang="en-US" dirty="0" smtClean="0"/>
              <a:t>Jennifer Madans </a:t>
            </a:r>
            <a:r>
              <a:rPr lang="en-US" b="1" i="1" dirty="0" smtClean="0"/>
              <a:t>- The Washington Group’s Contribution to Disability Statistics and a Look to the Future</a:t>
            </a:r>
          </a:p>
          <a:p>
            <a:pPr lvl="0"/>
            <a:r>
              <a:rPr lang="en-US" dirty="0" smtClean="0"/>
              <a:t>Mary Chamie and Judy Heumann – </a:t>
            </a:r>
          </a:p>
          <a:p>
            <a:pPr lvl="0">
              <a:buNone/>
            </a:pPr>
            <a:r>
              <a:rPr lang="en-US" b="1" i="1" dirty="0" smtClean="0"/>
              <a:t>  What if There Were No Washington Group?</a:t>
            </a:r>
            <a:endParaRPr lang="en-US" dirty="0" smtClean="0"/>
          </a:p>
          <a:p>
            <a:endParaRPr lang="en-US" dirty="0" smtClean="0"/>
          </a:p>
          <a:p>
            <a:pPr lvl="0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Section 4: continued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Social Indicators Research Series Cover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5002" y="1371596"/>
            <a:ext cx="3383398" cy="492697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algn="ctr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en-US" sz="3600" kern="1200" dirty="0" smtClean="0">
                <a:solidFill>
                  <a:srgbClr val="000000"/>
                </a:solidFill>
                <a:effectLst/>
                <a:latin typeface="Lucida Sans Unicode" panose="020B0602030504020204" pitchFamily="34" charset="0"/>
                <a:ea typeface="+mn-ea"/>
                <a:cs typeface="+mn-cs"/>
              </a:rPr>
              <a:t>Springer Publishers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Myriad Pro SemiCond"/>
                <a:ea typeface="Times New Roman" pitchFamily="18" charset="0"/>
                <a:cs typeface="Arial" pitchFamily="34" charset="0"/>
              </a:rPr>
              <a:t>Provides detailed information  on functioning measures of disability to the statistical and research communities</a:t>
            </a: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Myriad Pro SemiCond"/>
                <a:ea typeface="Times New Roman" pitchFamily="18" charset="0"/>
                <a:cs typeface="Arial" pitchFamily="34" charset="0"/>
              </a:rPr>
              <a:t>Proposes a model that could result in more comparable  data on disability cross-nationally</a:t>
            </a: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Myriad Pro SemiCond"/>
                <a:ea typeface="Times New Roman" pitchFamily="18" charset="0"/>
                <a:cs typeface="Arial" pitchFamily="34" charset="0"/>
              </a:rPr>
              <a:t>Provides extensive information about ongoing collaborative work with other groups and training sessions that are being provided around the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Myriad Pro SemiCond"/>
                <a:ea typeface="Times New Roman" pitchFamily="18" charset="0"/>
                <a:cs typeface="Arial" pitchFamily="34" charset="0"/>
              </a:rPr>
              <a:t>world</a:t>
            </a:r>
            <a:endParaRPr lang="en-US" sz="2800" dirty="0" smtClean="0">
              <a:solidFill>
                <a:schemeClr val="accent1">
                  <a:lumMod val="75000"/>
                </a:schemeClr>
              </a:solidFill>
              <a:latin typeface="Myriad Pro SemiCond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Myriad Pro SemiCond"/>
                <a:ea typeface="Times New Roman" pitchFamily="18" charset="0"/>
                <a:cs typeface="Arial" pitchFamily="34" charset="0"/>
              </a:rPr>
              <a:t>Includes finished products, national experiences, methodology advances, first results from census uses of questions developed by the WG</a:t>
            </a: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Myriad Pro SemiCond"/>
                <a:ea typeface="Times New Roman" pitchFamily="18" charset="0"/>
                <a:cs typeface="Arial" pitchFamily="34" charset="0"/>
              </a:rPr>
              <a:t>Develops both theoretical  approaches (to environmental measures) as well as practical applications (using functioning approach to ascertain disability  in current refugee crisis)</a:t>
            </a:r>
          </a:p>
          <a:p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Myriad Pro SemiCond"/>
                <a:ea typeface="Times New Roman" pitchFamily="18" charset="0"/>
                <a:cs typeface="Arial" pitchFamily="34" charset="0"/>
              </a:rPr>
              <a:t>Informs the international population with disabilities and organizations working with populations with disability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02291"/>
          </a:xfrm>
        </p:spPr>
        <p:txBody>
          <a:bodyPr>
            <a:normAutofit/>
          </a:bodyPr>
          <a:lstStyle/>
          <a:p>
            <a:pPr lvl="0"/>
            <a:r>
              <a:rPr lang="en-US" dirty="0" smtClean="0"/>
              <a:t>Julie D. Weeks - </a:t>
            </a:r>
            <a:r>
              <a:rPr lang="en-US" b="1" i="1" dirty="0" smtClean="0"/>
              <a:t>Background and Origin of the Washington Group: Improving the State of Disability Data </a:t>
            </a:r>
          </a:p>
          <a:p>
            <a:pPr lvl="0"/>
            <a:r>
              <a:rPr lang="en-US" dirty="0" smtClean="0"/>
              <a:t>Margaret Schneider - </a:t>
            </a:r>
            <a:r>
              <a:rPr lang="en-US" b="1" i="1" dirty="0" smtClean="0"/>
              <a:t>Cross-national Issues in Disability Data Collection</a:t>
            </a:r>
          </a:p>
          <a:p>
            <a:r>
              <a:rPr lang="en-US" dirty="0" smtClean="0"/>
              <a:t>Cordell Golden - </a:t>
            </a:r>
            <a:r>
              <a:rPr lang="en-US" b="1" i="1" dirty="0" smtClean="0"/>
              <a:t>Processes and Milestones of Washington </a:t>
            </a:r>
            <a:r>
              <a:rPr lang="en-US" b="1" i="1" dirty="0" smtClean="0"/>
              <a:t>Group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Section </a:t>
            </a:r>
            <a:r>
              <a:rPr lang="en-US" dirty="0" smtClean="0"/>
              <a:t>1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100" dirty="0" smtClean="0"/>
              <a:t>Highlights of Origin and Issues in Data Collection</a:t>
            </a:r>
            <a:endParaRPr lang="en-US" sz="3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r>
              <a:rPr lang="en-US" dirty="0" smtClean="0"/>
              <a:t>Barbara Altman and Elizabeth </a:t>
            </a:r>
            <a:r>
              <a:rPr lang="en-US" dirty="0" err="1" smtClean="0"/>
              <a:t>Rasch</a:t>
            </a:r>
            <a:r>
              <a:rPr lang="en-US" dirty="0" smtClean="0"/>
              <a:t> - </a:t>
            </a:r>
            <a:r>
              <a:rPr lang="en-US" b="1" i="1" dirty="0" smtClean="0"/>
              <a:t>Purpose of an International Comparable Census  Disability Measure</a:t>
            </a:r>
          </a:p>
          <a:p>
            <a:pPr lvl="0"/>
            <a:r>
              <a:rPr lang="en-US" dirty="0" smtClean="0"/>
              <a:t>Kristen </a:t>
            </a:r>
            <a:r>
              <a:rPr lang="en-US" dirty="0" smtClean="0"/>
              <a:t>Miller </a:t>
            </a:r>
            <a:r>
              <a:rPr lang="en-US" b="1" dirty="0" smtClean="0"/>
              <a:t>- </a:t>
            </a:r>
            <a:r>
              <a:rPr lang="en-US" b="1" i="1" dirty="0" smtClean="0"/>
              <a:t>Summary  of Washington Group Question Evaluation Studies </a:t>
            </a:r>
          </a:p>
          <a:p>
            <a:r>
              <a:rPr lang="en-US" dirty="0" smtClean="0"/>
              <a:t>Alicia </a:t>
            </a:r>
            <a:r>
              <a:rPr lang="en-US" dirty="0" err="1" smtClean="0"/>
              <a:t>Bercovich</a:t>
            </a:r>
            <a:r>
              <a:rPr lang="en-US" dirty="0" smtClean="0"/>
              <a:t> </a:t>
            </a:r>
            <a:r>
              <a:rPr lang="en-US" b="1" i="1" dirty="0" smtClean="0"/>
              <a:t>- The Harmonized Joint Pilot Tests for 2010 Population Census Round in Latin American Countries: An Integration </a:t>
            </a:r>
            <a:r>
              <a:rPr lang="en-US" b="1" i="1" dirty="0" smtClean="0"/>
              <a:t>Experience</a:t>
            </a:r>
            <a:endParaRPr lang="en-US" b="1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  <a:t>Section 2</a:t>
            </a:r>
            <a:r>
              <a:rPr lang="en-US" sz="60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  <a:t/>
            </a:r>
            <a:br>
              <a:rPr lang="en-US" sz="60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</a:br>
            <a:r>
              <a:rPr lang="en-US" sz="31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</a:rPr>
              <a:t>Census Questions: Purpose, Process and Testing</a:t>
            </a:r>
            <a:endParaRPr lang="en-US" sz="3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/>
          <a:lstStyle/>
          <a:p>
            <a:pPr lvl="0"/>
            <a:r>
              <a:rPr lang="en-US" dirty="0" smtClean="0"/>
              <a:t>Mitchell Loeb - </a:t>
            </a:r>
            <a:r>
              <a:rPr lang="en-US" b="1" i="1" dirty="0" smtClean="0"/>
              <a:t>Development of Disability Measures for Surveys: The Washington Group Extended Set on Functioning</a:t>
            </a:r>
            <a:endParaRPr lang="en-US" dirty="0" smtClean="0"/>
          </a:p>
          <a:p>
            <a:r>
              <a:rPr lang="en-US" dirty="0" smtClean="0"/>
              <a:t>Marguerite Schneider and Andres Montes - </a:t>
            </a:r>
            <a:r>
              <a:rPr lang="en-US" b="1" i="1" dirty="0" smtClean="0"/>
              <a:t>The Asian Testing Experience</a:t>
            </a:r>
          </a:p>
          <a:p>
            <a:pPr lvl="0"/>
            <a:r>
              <a:rPr lang="en-US" dirty="0" smtClean="0"/>
              <a:t>Howard Meltzer - </a:t>
            </a:r>
            <a:r>
              <a:rPr lang="en-US" b="1" i="1" dirty="0" smtClean="0"/>
              <a:t>The Challenges of Conducting National Surveys of Disability among Children</a:t>
            </a:r>
            <a:r>
              <a:rPr lang="en-US" dirty="0" smtClean="0"/>
              <a:t>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en-US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  <a:t>Section 3</a:t>
            </a:r>
            <a:r>
              <a:rPr lang="en-US" sz="60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  <a:t/>
            </a:r>
            <a:br>
              <a:rPr lang="en-US" sz="60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  <a:ea typeface="+mj-ea"/>
                <a:cs typeface="+mj-cs"/>
              </a:rPr>
            </a:br>
            <a:r>
              <a:rPr lang="en-US" sz="3100" b="1" kern="1200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Lucida Sans Unicode" panose="020B0602030504020204" pitchFamily="34" charset="0"/>
              </a:rPr>
              <a:t>Moving Forward: Extended Question Sets and Methodological Advances</a:t>
            </a:r>
            <a:endParaRPr lang="en-US" sz="3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Roberta </a:t>
            </a:r>
            <a:r>
              <a:rPr lang="en-US" dirty="0" err="1" smtClean="0"/>
              <a:t>Crisalei</a:t>
            </a:r>
            <a:r>
              <a:rPr lang="en-US" dirty="0" smtClean="0"/>
              <a:t>, Elena </a:t>
            </a:r>
            <a:r>
              <a:rPr lang="en-US" dirty="0" err="1" smtClean="0"/>
              <a:t>DePalma</a:t>
            </a:r>
            <a:r>
              <a:rPr lang="en-US" dirty="0" smtClean="0"/>
              <a:t>, Alessandra Battisti and Children’s Workgroup </a:t>
            </a:r>
            <a:r>
              <a:rPr lang="en-US" b="1" i="1" dirty="0" smtClean="0"/>
              <a:t>- Building a “Module on Child functioning and Disability”</a:t>
            </a:r>
            <a:endParaRPr lang="en-US" dirty="0" smtClean="0"/>
          </a:p>
          <a:p>
            <a:pPr lvl="0"/>
            <a:r>
              <a:rPr lang="en-US" dirty="0" smtClean="0"/>
              <a:t>Daniel Mont, </a:t>
            </a:r>
            <a:r>
              <a:rPr lang="en-US" dirty="0" err="1" smtClean="0"/>
              <a:t>Sathi</a:t>
            </a:r>
            <a:r>
              <a:rPr lang="en-US" dirty="0" smtClean="0"/>
              <a:t> </a:t>
            </a:r>
            <a:r>
              <a:rPr lang="en-US" dirty="0" err="1" smtClean="0"/>
              <a:t>Alur</a:t>
            </a:r>
            <a:r>
              <a:rPr lang="en-US" dirty="0" smtClean="0"/>
              <a:t>, Mitchell Loeb and Kristen Miller - </a:t>
            </a:r>
            <a:r>
              <a:rPr lang="en-US" b="1" i="1" dirty="0" smtClean="0"/>
              <a:t>Cognitive Analysis on Survey Questions for Identifying Out-of-School Children with Disabilities in India</a:t>
            </a:r>
            <a:endParaRPr lang="en-US" dirty="0" smtClean="0"/>
          </a:p>
          <a:p>
            <a:pPr lvl="0"/>
            <a:r>
              <a:rPr lang="en-US" dirty="0" smtClean="0"/>
              <a:t>Barbara Altman and Howard Meltzer - </a:t>
            </a:r>
            <a:r>
              <a:rPr lang="en-US" b="1" i="1" dirty="0" smtClean="0"/>
              <a:t>Developing Tools to Identify Environmental Factors as Context for Disability: A Theoretical Perspective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Section 3: continued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Emmanuelle Cambois, Carol Jagger, Wilma </a:t>
            </a:r>
            <a:r>
              <a:rPr lang="en-US" dirty="0" err="1" smtClean="0"/>
              <a:t>Nusselder</a:t>
            </a:r>
            <a:r>
              <a:rPr lang="en-US" dirty="0" smtClean="0"/>
              <a:t>, Herman Van Oyen, Jean-Marie Robine </a:t>
            </a:r>
            <a:r>
              <a:rPr lang="en-US" b="1" i="1" dirty="0" smtClean="0"/>
              <a:t>- International Comparisons of Disability Prevalence Estimates: Impact of Accounting or not Accounting for the Institutionalized Population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Section 3: continued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17038</TotalTime>
  <Words>470</Words>
  <Application>Microsoft Office PowerPoint</Application>
  <PresentationFormat>On-screen Show (4:3)</PresentationFormat>
  <Paragraphs>47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Lucida Sans Unicode</vt:lpstr>
      <vt:lpstr>Myriad Pro SemiCond</vt:lpstr>
      <vt:lpstr>Times New Roman</vt:lpstr>
      <vt:lpstr>Verdana</vt:lpstr>
      <vt:lpstr>Wingdings 2</vt:lpstr>
      <vt:lpstr>Wingdings 3</vt:lpstr>
      <vt:lpstr>Concourse</vt:lpstr>
      <vt:lpstr>International Measurement of Disability: Purpose, Method and Application The Work of the Washington Group </vt:lpstr>
      <vt:lpstr>Springer Publishers</vt:lpstr>
      <vt:lpstr>PowerPoint Presentation</vt:lpstr>
      <vt:lpstr>PowerPoint Presentation</vt:lpstr>
      <vt:lpstr>Section 1  Highlights of Origin and Issues in Data Collection</vt:lpstr>
      <vt:lpstr>Section 2 Census Questions: Purpose, Process and Testing</vt:lpstr>
      <vt:lpstr>Section 3 Moving Forward: Extended Question Sets and Methodological Advances</vt:lpstr>
      <vt:lpstr>Section 3: continued</vt:lpstr>
      <vt:lpstr>Section 3: continued</vt:lpstr>
      <vt:lpstr>Section 4 Conclusions: Outcomes and Place of the Washington Group Measures in International Data</vt:lpstr>
      <vt:lpstr>Section 4: continued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Measurement of Disability: Purpose, Method and Application The Work of the Washington Group</dc:title>
  <dc:creator>Barbara Altman</dc:creator>
  <cp:lastModifiedBy>Golden, Cordell (CDC/OPHSS/NCHS)</cp:lastModifiedBy>
  <cp:revision>7</cp:revision>
  <dcterms:created xsi:type="dcterms:W3CDTF">2015-10-01T14:29:45Z</dcterms:created>
  <dcterms:modified xsi:type="dcterms:W3CDTF">2015-12-09T18:19:33Z</dcterms:modified>
</cp:coreProperties>
</file>