
<file path=[Content_Types].xml><?xml version="1.0" encoding="utf-8"?>
<Types xmlns="http://schemas.openxmlformats.org/package/2006/content-types"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3" r:id="rId1"/>
  </p:sldMasterIdLst>
  <p:notesMasterIdLst>
    <p:notesMasterId r:id="rId21"/>
  </p:notesMasterIdLst>
  <p:sldIdLst>
    <p:sldId id="307" r:id="rId2"/>
    <p:sldId id="329" r:id="rId3"/>
    <p:sldId id="317" r:id="rId4"/>
    <p:sldId id="288" r:id="rId5"/>
    <p:sldId id="313" r:id="rId6"/>
    <p:sldId id="325" r:id="rId7"/>
    <p:sldId id="330" r:id="rId8"/>
    <p:sldId id="276" r:id="rId9"/>
    <p:sldId id="327" r:id="rId10"/>
    <p:sldId id="338" r:id="rId11"/>
    <p:sldId id="334" r:id="rId12"/>
    <p:sldId id="335" r:id="rId13"/>
    <p:sldId id="336" r:id="rId14"/>
    <p:sldId id="320" r:id="rId15"/>
    <p:sldId id="319" r:id="rId16"/>
    <p:sldId id="322" r:id="rId17"/>
    <p:sldId id="271" r:id="rId18"/>
    <p:sldId id="279" r:id="rId19"/>
    <p:sldId id="337" r:id="rId2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Bookman Old Style" panose="020506040505050202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Bookman Old Style" panose="020506040505050202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Bookman Old Style" panose="020506040505050202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Bookman Old Style" panose="020506040505050202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Bookman Old Style" panose="02050604050505020204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Bookman Old Style" panose="02050604050505020204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Bookman Old Style" panose="02050604050505020204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Bookman Old Style" panose="02050604050505020204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Bookman Old Style" panose="020506040505050202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88" autoAdjust="0"/>
    <p:restoredTop sz="86374" autoAdjust="0"/>
  </p:normalViewPr>
  <p:slideViewPr>
    <p:cSldViewPr>
      <p:cViewPr varScale="1">
        <p:scale>
          <a:sx n="66" d="100"/>
          <a:sy n="66" d="100"/>
        </p:scale>
        <p:origin x="48" y="2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4107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A82B60E-30E4-4E08-99CB-E4ACF5E5F46E}" type="datetimeFigureOut">
              <a:rPr lang="en-US"/>
              <a:pPr>
                <a:defRPr/>
              </a:pPr>
              <a:t>12/9/2015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B1ECB4D4-232B-4F42-BEFB-4CC69286B50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78645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1ECB4D4-232B-4F42-BEFB-4CC69286B500}" type="slidenum">
              <a:rPr lang="en-US" altLang="en-US" smtClean="0"/>
              <a:pPr>
                <a:defRPr/>
              </a:pPr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53938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Bookman Old Style" panose="020506040505050202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Bookman Old Style" panose="020506040505050202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Bookman Old Style" panose="020506040505050202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Bookman Old Style" panose="020506040505050202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Bookman Old Style" panose="020506040505050202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man Old Style" panose="020506040505050202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man Old Style" panose="020506040505050202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man Old Style" panose="020506040505050202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man Old Style" panose="02050604050505020204" pitchFamily="18" charset="0"/>
              </a:defRPr>
            </a:lvl9pPr>
          </a:lstStyle>
          <a:p>
            <a:fld id="{4CBB2740-76E1-4AD1-8D21-B1A1031C85F5}" type="slidenum">
              <a:rPr lang="en-US" altLang="en-US" smtClean="0"/>
              <a:pPr/>
              <a:t>4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3470204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65760F4-E039-4D51-A511-F767A2A03341}" type="slidenum">
              <a:rPr lang="en-US" altLang="en-US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6</a:t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53415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T0" fmla="*/ 0 w 1000"/>
              <a:gd name="T1" fmla="*/ 0 h 1000"/>
              <a:gd name="T2" fmla="*/ 2147483646 w 1000"/>
              <a:gd name="T3" fmla="*/ 0 h 1000"/>
              <a:gd name="T4" fmla="*/ 2147483646 w 1000"/>
              <a:gd name="T5" fmla="*/ 2147483646 h 1000"/>
              <a:gd name="T6" fmla="*/ 0 w 1000"/>
              <a:gd name="T7" fmla="*/ 2147483646 h 1000"/>
              <a:gd name="T8" fmla="*/ 0 w 1000"/>
              <a:gd name="T9" fmla="*/ 0 h 1000"/>
              <a:gd name="T10" fmla="*/ 2147483646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FF6A28-6C25-431F-AA76-92D0092A4046}" type="datetime1">
              <a:rPr lang="en-US" smtClean="0"/>
              <a:t>12/9/2015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WG-15 Copenhagen, Denmark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8499A6-AC54-47B8-B453-DB0F368372E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8800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3F08B2-2AEE-4640-A658-D401FDBF6F63}" type="datetime1">
              <a:rPr lang="en-US" smtClean="0"/>
              <a:t>12/9/2015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WG-15 Copenhagen, Denmark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9A98A1-01E3-466B-A2AA-CC7AC9F6D10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7179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2B4FCE-6387-43E0-8085-AC972CD81F2E}" type="datetime1">
              <a:rPr lang="en-US" smtClean="0"/>
              <a:t>12/9/2015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WG-15 Copenhagen, Denmark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56E189-0768-4450-B233-8F46B0409A1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7208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D535C4-9076-4CEE-BE5A-008B40CCFA72}" type="datetime1">
              <a:rPr lang="en-US" smtClean="0"/>
              <a:t>12/9/2015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WG-15 Copenhagen, Denmark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9173CB-6E51-4BEC-8E9D-6F3C0C9599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0119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7CF00E-A7AF-4FBA-8524-40759603076F}" type="datetime1">
              <a:rPr lang="en-US" smtClean="0"/>
              <a:t>12/9/2015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WG-15 Copenhagen, Denmark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5EB15C-2123-4C29-9B92-946791B7BAF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8779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B06DAD-7674-4635-A86F-79051FA3F8DC}" type="datetime1">
              <a:rPr lang="en-US" smtClean="0"/>
              <a:t>12/9/2015</a:t>
            </a:fld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WG-15 Copenhagen, Denmark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D43350-FE42-494E-A5F8-27C230E84BF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2852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90C0C1-DC7C-4BD6-A7AE-31D8D56242C3}" type="datetime1">
              <a:rPr lang="en-US" smtClean="0"/>
              <a:t>12/9/2015</a:t>
            </a:fld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WG-15 Copenhagen, Denmark</a:t>
            </a:r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993A7C-A469-40F4-BF32-BC9C4318C05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049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1CAE6B-CFCF-4E61-8C99-3AF67B22F0A2}" type="datetime1">
              <a:rPr lang="en-US" smtClean="0"/>
              <a:t>12/9/2015</a:t>
            </a:fld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WG-15 Copenhagen, Denmark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942B63-65FA-41EE-BE4C-381B2837B03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76556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2F9DCF-8DFF-431F-AE95-5A9BD7DA08B9}" type="datetime1">
              <a:rPr lang="en-US" smtClean="0"/>
              <a:t>12/9/2015</a:t>
            </a:fld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WG-15 Copenhagen, Denmark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F96986-8C11-4F9B-9D86-B48D65549AC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3579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5F425F-A4C8-42C3-9B4B-5A531792DC0E}" type="datetime1">
              <a:rPr lang="en-US" smtClean="0"/>
              <a:t>12/9/2015</a:t>
            </a:fld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WG-15 Copenhagen, Denmark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C8BD0B-1FF7-4174-803B-88980090F49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1099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41FE3A-91C3-4DAF-B2F3-D5CC3AF1E238}" type="datetime1">
              <a:rPr lang="en-US" smtClean="0"/>
              <a:t>12/9/2015</a:t>
            </a:fld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WG-15 Copenhagen, Denmark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6D1588-B061-4000-AADA-56BABD75B87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7006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T0" fmla="*/ 0 w 1000"/>
              <a:gd name="T1" fmla="*/ 0 h 1000"/>
              <a:gd name="T2" fmla="*/ 2147483646 w 1000"/>
              <a:gd name="T3" fmla="*/ 0 h 1000"/>
              <a:gd name="T4" fmla="*/ 2147483646 w 1000"/>
              <a:gd name="T5" fmla="*/ 2147483646 h 1000"/>
              <a:gd name="T6" fmla="*/ 0 w 1000"/>
              <a:gd name="T7" fmla="*/ 2147483646 h 1000"/>
              <a:gd name="T8" fmla="*/ 0 w 1000"/>
              <a:gd name="T9" fmla="*/ 0 h 1000"/>
              <a:gd name="T10" fmla="*/ 2147483646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9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+mn-lt"/>
              </a:defRPr>
            </a:lvl1pPr>
          </a:lstStyle>
          <a:p>
            <a:pPr>
              <a:defRPr/>
            </a:pPr>
            <a:fld id="{B4DEFD71-2E01-4524-974B-0C7AA9E6B38A}" type="datetime1">
              <a:rPr lang="en-US" smtClean="0"/>
              <a:t>12/9/2015</a:t>
            </a:fld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en-US"/>
              <a:t>WG-15 Copenhagen, Denmark</a:t>
            </a:r>
          </a:p>
        </p:txBody>
      </p:sp>
      <p:sp>
        <p:nvSpPr>
          <p:cNvPr id="32776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93A5A2CE-7765-4B40-B0B2-DE07D0DAD0E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93" r:id="rId1"/>
    <p:sldLayoutId id="2147484283" r:id="rId2"/>
    <p:sldLayoutId id="2147484284" r:id="rId3"/>
    <p:sldLayoutId id="2147484285" r:id="rId4"/>
    <p:sldLayoutId id="2147484286" r:id="rId5"/>
    <p:sldLayoutId id="2147484287" r:id="rId6"/>
    <p:sldLayoutId id="2147484288" r:id="rId7"/>
    <p:sldLayoutId id="2147484289" r:id="rId8"/>
    <p:sldLayoutId id="2147484290" r:id="rId9"/>
    <p:sldLayoutId id="2147484291" r:id="rId10"/>
    <p:sldLayoutId id="2147484292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n.cdc.gov/qbank/report/Miller_2013_NCHS_MDSCFBU.pdf" TargetMode="Externa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dc.gov/nchs/washington_group.htm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511175"/>
            <a:ext cx="7772400" cy="1851025"/>
          </a:xfrm>
        </p:spPr>
        <p:txBody>
          <a:bodyPr/>
          <a:lstStyle/>
          <a:p>
            <a:pPr eaLnBrk="1" hangingPunct="1"/>
            <a:r>
              <a:rPr lang="en-US" altLang="en-US" sz="3600" dirty="0" smtClean="0"/>
              <a:t>15</a:t>
            </a:r>
            <a:r>
              <a:rPr lang="en-US" altLang="en-US" sz="3600" baseline="30000" dirty="0" smtClean="0"/>
              <a:t>th</a:t>
            </a:r>
            <a:r>
              <a:rPr lang="en-US" altLang="en-US" sz="3600" dirty="0" smtClean="0"/>
              <a:t> Annual Meeting of the Washington Group on Disability Statistics</a:t>
            </a:r>
          </a:p>
        </p:txBody>
      </p:sp>
      <p:sp>
        <p:nvSpPr>
          <p:cNvPr id="4100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79450" y="2571750"/>
            <a:ext cx="7010400" cy="2762250"/>
          </a:xfrm>
        </p:spPr>
        <p:txBody>
          <a:bodyPr/>
          <a:lstStyle/>
          <a:p>
            <a:pPr eaLnBrk="1" hangingPunct="1"/>
            <a:r>
              <a:rPr lang="en-US" altLang="en-US" smtClean="0"/>
              <a:t>Accomplishments, Objectives and Agenda</a:t>
            </a:r>
          </a:p>
          <a:p>
            <a:pPr eaLnBrk="1" hangingPunct="1"/>
            <a:endParaRPr lang="en-US" altLang="en-US" sz="2400" smtClean="0"/>
          </a:p>
          <a:p>
            <a:pPr eaLnBrk="1" hangingPunct="1"/>
            <a:r>
              <a:rPr lang="en-US" altLang="en-US" sz="2400" smtClean="0"/>
              <a:t>Jennifer Madans (U.S.A.)</a:t>
            </a:r>
          </a:p>
          <a:p>
            <a:pPr eaLnBrk="1" hangingPunct="1"/>
            <a:r>
              <a:rPr lang="en-US" altLang="en-US" sz="2400" smtClean="0"/>
              <a:t>National Center for Health Statistics/ </a:t>
            </a:r>
          </a:p>
          <a:p>
            <a:pPr eaLnBrk="1" hangingPunct="1"/>
            <a:r>
              <a:rPr lang="en-US" altLang="en-US" sz="2400" smtClean="0"/>
              <a:t>Washington Group on Disability Statistics</a:t>
            </a:r>
          </a:p>
        </p:txBody>
      </p:sp>
      <p:sp>
        <p:nvSpPr>
          <p:cNvPr id="4101" name="Slide Number Placeholder 17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3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23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58C725C-59E2-4BE8-A5C5-5B51E30E4BCA}" type="slidenum">
              <a:rPr lang="en-US" altLang="en-US" sz="1200" smtClean="0"/>
              <a:pPr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en-US" altLang="en-US" sz="1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dirty="0" smtClean="0"/>
              <a:t>Volume on the history and accomplishments of the WG:</a:t>
            </a:r>
          </a:p>
        </p:txBody>
      </p:sp>
      <p:pic>
        <p:nvPicPr>
          <p:cNvPr id="7" name="Content Placeholder 6" descr="Social Indicators Research Series Cover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6934" y="2033954"/>
            <a:ext cx="2543908" cy="3704492"/>
          </a:xfrm>
        </p:spPr>
      </p:pic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lvl="0" indent="0">
              <a:spcBef>
                <a:spcPct val="0"/>
              </a:spcBef>
              <a:buClrTx/>
              <a:buNone/>
              <a:defRPr/>
            </a:pPr>
            <a:r>
              <a:rPr lang="en-US" altLang="en-US" sz="2200" kern="1200" dirty="0">
                <a:solidFill>
                  <a:srgbClr val="000000"/>
                </a:solidFill>
              </a:rPr>
              <a:t>Title: International Measurement of Disability: Purpose, Method and Application</a:t>
            </a:r>
          </a:p>
          <a:p>
            <a:pPr marL="0" lvl="0" indent="0">
              <a:spcBef>
                <a:spcPct val="0"/>
              </a:spcBef>
              <a:buClrTx/>
              <a:buNone/>
              <a:defRPr/>
            </a:pPr>
            <a:endParaRPr lang="en-US" altLang="en-US" sz="2200" kern="1200" dirty="0">
              <a:solidFill>
                <a:srgbClr val="000000"/>
              </a:solidFill>
            </a:endParaRPr>
          </a:p>
          <a:p>
            <a:pPr marL="0" lvl="0" indent="0">
              <a:spcBef>
                <a:spcPct val="0"/>
              </a:spcBef>
              <a:buClrTx/>
              <a:buNone/>
              <a:defRPr/>
            </a:pPr>
            <a:r>
              <a:rPr lang="en-US" altLang="en-US" sz="2200" kern="1200" dirty="0">
                <a:solidFill>
                  <a:srgbClr val="000000"/>
                </a:solidFill>
              </a:rPr>
              <a:t>B. Altman (Editor)  </a:t>
            </a:r>
          </a:p>
          <a:p>
            <a:pPr marL="0" lvl="0" indent="0">
              <a:spcBef>
                <a:spcPct val="0"/>
              </a:spcBef>
              <a:buClrTx/>
              <a:buNone/>
              <a:defRPr/>
            </a:pPr>
            <a:r>
              <a:rPr lang="en-US" altLang="en-US" sz="2200" kern="1200" dirty="0">
                <a:solidFill>
                  <a:srgbClr val="000000"/>
                </a:solidFill>
              </a:rPr>
              <a:t>Springer (Publisher)</a:t>
            </a:r>
          </a:p>
          <a:p>
            <a:pPr marL="0" lvl="0" indent="0">
              <a:spcBef>
                <a:spcPct val="0"/>
              </a:spcBef>
              <a:buClrTx/>
              <a:buNone/>
              <a:defRPr/>
            </a:pPr>
            <a:r>
              <a:rPr lang="en-US" altLang="en-US" sz="2200" kern="1200" dirty="0">
                <a:solidFill>
                  <a:srgbClr val="000000"/>
                </a:solidFill>
              </a:rPr>
              <a:t>Work on this volume began in 2012. </a:t>
            </a:r>
          </a:p>
          <a:p>
            <a:pPr marL="0" lvl="0" indent="0">
              <a:spcBef>
                <a:spcPct val="0"/>
              </a:spcBef>
              <a:buClrTx/>
              <a:buNone/>
              <a:defRPr/>
            </a:pPr>
            <a:endParaRPr lang="en-US" altLang="en-US" sz="2200" kern="1200" dirty="0">
              <a:solidFill>
                <a:srgbClr val="000000"/>
              </a:solidFill>
            </a:endParaRPr>
          </a:p>
          <a:p>
            <a:pPr marL="0" lvl="0" indent="0">
              <a:spcBef>
                <a:spcPct val="0"/>
              </a:spcBef>
              <a:buClrTx/>
              <a:buNone/>
              <a:defRPr/>
            </a:pPr>
            <a:r>
              <a:rPr lang="en-US" altLang="en-US" sz="2200" kern="1200" dirty="0">
                <a:solidFill>
                  <a:srgbClr val="000000"/>
                </a:solidFill>
              </a:rPr>
              <a:t>Publication forthcoming in 2016</a:t>
            </a:r>
          </a:p>
          <a:p>
            <a:endParaRPr lang="en-US" dirty="0"/>
          </a:p>
        </p:txBody>
      </p:sp>
      <p:sp>
        <p:nvSpPr>
          <p:cNvPr id="1536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3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23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1F47826F-365C-41A9-A2A7-732EA262DFA4}" type="slidenum">
              <a:rPr lang="en-US" altLang="en-US" sz="1200" smtClean="0"/>
              <a:pPr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en-US" altLang="en-US" sz="1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09600" y="152400"/>
            <a:ext cx="8534400" cy="1371600"/>
          </a:xfrm>
        </p:spPr>
        <p:txBody>
          <a:bodyPr/>
          <a:lstStyle/>
          <a:p>
            <a:pPr eaLnBrk="1" hangingPunct="1"/>
            <a:r>
              <a:rPr lang="en-US" altLang="en-US" sz="3200" dirty="0" smtClean="0"/>
              <a:t>Collaborations: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09600" y="1676400"/>
            <a:ext cx="8534400" cy="4572000"/>
          </a:xfrm>
        </p:spPr>
        <p:txBody>
          <a:bodyPr/>
          <a:lstStyle/>
          <a:p>
            <a:pPr marL="0" indent="0" eaLnBrk="1" hangingPunct="1">
              <a:buClr>
                <a:schemeClr val="hlink"/>
              </a:buClr>
              <a:buFont typeface="Wingdings" panose="05000000000000000000" pitchFamily="2" charset="2"/>
              <a:buNone/>
              <a:defRPr/>
            </a:pPr>
            <a:r>
              <a:rPr lang="en-US" altLang="en-US" sz="2200" dirty="0" smtClean="0"/>
              <a:t>The WG has a long history of collaboration with other international organizations:</a:t>
            </a:r>
          </a:p>
          <a:p>
            <a:pPr eaLnBrk="1" hangingPunct="1">
              <a:buClr>
                <a:schemeClr val="hlink"/>
              </a:buClr>
              <a:buFontTx/>
              <a:buChar char="•"/>
              <a:defRPr/>
            </a:pPr>
            <a:r>
              <a:rPr lang="en-US" altLang="en-US" sz="2200" dirty="0" smtClean="0"/>
              <a:t>UNSD (Statistical Division) </a:t>
            </a:r>
          </a:p>
          <a:p>
            <a:pPr eaLnBrk="1" hangingPunct="1">
              <a:buClr>
                <a:schemeClr val="hlink"/>
              </a:buClr>
              <a:buFontTx/>
              <a:buChar char="•"/>
              <a:defRPr/>
            </a:pPr>
            <a:r>
              <a:rPr lang="en-US" altLang="en-US" sz="2200" dirty="0" smtClean="0"/>
              <a:t>UN DESA (Department of Economic and Social Affairs)</a:t>
            </a:r>
          </a:p>
          <a:p>
            <a:pPr eaLnBrk="1" hangingPunct="1">
              <a:buClr>
                <a:schemeClr val="hlink"/>
              </a:buClr>
              <a:buFontTx/>
              <a:buChar char="•"/>
              <a:defRPr/>
            </a:pPr>
            <a:r>
              <a:rPr lang="en-US" altLang="en-US" sz="2200" dirty="0" smtClean="0"/>
              <a:t>UNICEF (Children’s Fund)</a:t>
            </a:r>
          </a:p>
          <a:p>
            <a:pPr eaLnBrk="1" hangingPunct="1">
              <a:buClr>
                <a:schemeClr val="hlink"/>
              </a:buClr>
              <a:buFontTx/>
              <a:buChar char="•"/>
              <a:defRPr/>
            </a:pPr>
            <a:r>
              <a:rPr lang="en-US" altLang="en-US" sz="2200" dirty="0" smtClean="0"/>
              <a:t>UN ESCAP (Economic and Social Commission for Asia and the Pacific)</a:t>
            </a:r>
          </a:p>
          <a:p>
            <a:pPr eaLnBrk="1" hangingPunct="1">
              <a:buClr>
                <a:schemeClr val="hlink"/>
              </a:buClr>
              <a:buFontTx/>
              <a:buChar char="•"/>
              <a:defRPr/>
            </a:pPr>
            <a:r>
              <a:rPr lang="en-US" altLang="en-US" sz="2200" dirty="0" smtClean="0"/>
              <a:t>World Bank</a:t>
            </a:r>
          </a:p>
          <a:p>
            <a:pPr eaLnBrk="1" hangingPunct="1">
              <a:buClr>
                <a:schemeClr val="hlink"/>
              </a:buClr>
              <a:buFontTx/>
              <a:buChar char="•"/>
              <a:defRPr/>
            </a:pPr>
            <a:r>
              <a:rPr lang="en-US" altLang="en-US" sz="2200" dirty="0" smtClean="0"/>
              <a:t>World Health Organization</a:t>
            </a:r>
          </a:p>
          <a:p>
            <a:pPr marL="0" indent="0" eaLnBrk="1" hangingPunct="1">
              <a:buClr>
                <a:schemeClr val="hlink"/>
              </a:buClr>
              <a:buFont typeface="Wingdings" panose="05000000000000000000" pitchFamily="2" charset="2"/>
              <a:buNone/>
              <a:defRPr/>
            </a:pPr>
            <a:r>
              <a:rPr lang="en-US" altLang="en-US" sz="2200" dirty="0" smtClean="0"/>
              <a:t>as well as many </a:t>
            </a:r>
            <a:r>
              <a:rPr lang="en-US" altLang="en-US" sz="2200" dirty="0"/>
              <a:t>National Statistical Offices </a:t>
            </a:r>
            <a:r>
              <a:rPr lang="en-US" altLang="en-US" sz="2200" dirty="0" smtClean="0"/>
              <a:t>and both Non-Governmental and Disabled Person’s Organizations</a:t>
            </a:r>
          </a:p>
        </p:txBody>
      </p:sp>
      <p:sp>
        <p:nvSpPr>
          <p:cNvPr id="1638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3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23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0C02655-FC95-49F0-BC2B-99E475E7D9F2}" type="slidenum">
              <a:rPr lang="en-US" altLang="en-US" sz="1200" smtClean="0"/>
              <a:pPr>
                <a:spcBef>
                  <a:spcPct val="0"/>
                </a:spcBef>
                <a:buClrTx/>
                <a:buFontTx/>
                <a:buNone/>
              </a:pPr>
              <a:t>11</a:t>
            </a:fld>
            <a:endParaRPr lang="en-US" altLang="en-US" sz="1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09600" y="152400"/>
            <a:ext cx="8534400" cy="1371600"/>
          </a:xfrm>
        </p:spPr>
        <p:txBody>
          <a:bodyPr/>
          <a:lstStyle/>
          <a:p>
            <a:pPr eaLnBrk="1" hangingPunct="1"/>
            <a:r>
              <a:rPr lang="en-US" altLang="en-US" sz="3200" dirty="0" smtClean="0"/>
              <a:t>Some specific outside activities: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09600" y="1676400"/>
            <a:ext cx="7924800" cy="4572000"/>
          </a:xfrm>
        </p:spPr>
        <p:txBody>
          <a:bodyPr/>
          <a:lstStyle/>
          <a:p>
            <a:pPr eaLnBrk="1" hangingPunct="1">
              <a:buClr>
                <a:schemeClr val="hlink"/>
              </a:buClr>
              <a:buFontTx/>
              <a:buChar char="•"/>
            </a:pPr>
            <a:r>
              <a:rPr lang="en-US" altLang="en-US" sz="2400" dirty="0" smtClean="0"/>
              <a:t>Cognitive testing: </a:t>
            </a:r>
          </a:p>
          <a:p>
            <a:pPr lvl="1" eaLnBrk="1" hangingPunct="1">
              <a:buClr>
                <a:schemeClr val="hlink"/>
              </a:buClr>
              <a:buFontTx/>
              <a:buChar char="•"/>
            </a:pPr>
            <a:r>
              <a:rPr lang="en-US" altLang="en-US" sz="2200" dirty="0" smtClean="0"/>
              <a:t>WHO Model Disability Survey – report prepared: </a:t>
            </a:r>
            <a:r>
              <a:rPr lang="en-US" altLang="en-US" sz="2200" dirty="0" smtClean="0">
                <a:hlinkClick r:id="rId2"/>
              </a:rPr>
              <a:t>http://wwwn.cdc.gov/qbank/report/Miller_2013_NCHS_MDSCFBU.pdf</a:t>
            </a:r>
            <a:r>
              <a:rPr lang="en-US" altLang="en-US" sz="2200" dirty="0" smtClean="0"/>
              <a:t> </a:t>
            </a:r>
          </a:p>
          <a:p>
            <a:pPr lvl="1" eaLnBrk="1" hangingPunct="1">
              <a:buClr>
                <a:schemeClr val="hlink"/>
              </a:buClr>
              <a:buFontTx/>
              <a:buChar char="•"/>
            </a:pPr>
            <a:r>
              <a:rPr lang="en-US" altLang="en-US" sz="2200" dirty="0" smtClean="0"/>
              <a:t>International Labor Organization (ILO): disability module in labor force surveys</a:t>
            </a:r>
          </a:p>
          <a:p>
            <a:pPr eaLnBrk="1" hangingPunct="1">
              <a:buClr>
                <a:schemeClr val="hlink"/>
              </a:buClr>
              <a:buFontTx/>
              <a:buChar char="•"/>
            </a:pPr>
            <a:r>
              <a:rPr lang="en-US" altLang="en-US" sz="2400" dirty="0" smtClean="0"/>
              <a:t>UN-One (a UN partnership with ILO, WHO, UNICEF, UNFPA): to develop a common approach to measuring disability for the purposes of monitoring – and international comparison</a:t>
            </a:r>
          </a:p>
        </p:txBody>
      </p:sp>
      <p:sp>
        <p:nvSpPr>
          <p:cNvPr id="1741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3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23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B35E092-12A9-478C-9841-A66EF5B3D477}" type="slidenum">
              <a:rPr lang="en-US" altLang="en-US" sz="1200" smtClean="0"/>
              <a:pPr>
                <a:spcBef>
                  <a:spcPct val="0"/>
                </a:spcBef>
                <a:buClrTx/>
                <a:buFontTx/>
                <a:buNone/>
              </a:pPr>
              <a:t>12</a:t>
            </a:fld>
            <a:endParaRPr lang="en-US" altLang="en-US" sz="1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09600" y="152400"/>
            <a:ext cx="8534400" cy="1371600"/>
          </a:xfrm>
        </p:spPr>
        <p:txBody>
          <a:bodyPr/>
          <a:lstStyle/>
          <a:p>
            <a:pPr eaLnBrk="1" hangingPunct="1"/>
            <a:r>
              <a:rPr lang="en-US" altLang="en-US" sz="3200" dirty="0" smtClean="0"/>
              <a:t>Some specific outside activities: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09600" y="1676400"/>
            <a:ext cx="7924800" cy="4572000"/>
          </a:xfrm>
        </p:spPr>
        <p:txBody>
          <a:bodyPr/>
          <a:lstStyle/>
          <a:p>
            <a:pPr eaLnBrk="1" hangingPunct="1">
              <a:buClr>
                <a:schemeClr val="hlink"/>
              </a:buClr>
              <a:buFontTx/>
              <a:buChar char="•"/>
            </a:pPr>
            <a:r>
              <a:rPr lang="en-US" altLang="en-US" sz="2400" dirty="0" smtClean="0"/>
              <a:t>Handicap International: initiatives in the Andean region, east Africa, in emergency response situations; and training</a:t>
            </a:r>
          </a:p>
          <a:p>
            <a:pPr eaLnBrk="1" hangingPunct="1">
              <a:buClr>
                <a:schemeClr val="hlink"/>
              </a:buClr>
              <a:buFontTx/>
              <a:buChar char="•"/>
            </a:pPr>
            <a:r>
              <a:rPr lang="en-US" altLang="en-US" sz="2400" dirty="0" smtClean="0"/>
              <a:t>with UN DESA: contribution to a Toolkit on Disability in Africa</a:t>
            </a:r>
          </a:p>
        </p:txBody>
      </p:sp>
      <p:sp>
        <p:nvSpPr>
          <p:cNvPr id="1843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3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23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20DF4D3-A185-4650-94B4-DFC3EC22C641}" type="slidenum">
              <a:rPr lang="en-US" altLang="en-US" sz="1200" smtClean="0"/>
              <a:pPr>
                <a:spcBef>
                  <a:spcPct val="0"/>
                </a:spcBef>
                <a:buClrTx/>
                <a:buFontTx/>
                <a:buNone/>
              </a:pPr>
              <a:t>13</a:t>
            </a:fld>
            <a:endParaRPr lang="en-US" altLang="en-US" sz="120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8001000" cy="1216025"/>
          </a:xfrm>
        </p:spPr>
        <p:txBody>
          <a:bodyPr/>
          <a:lstStyle/>
          <a:p>
            <a:r>
              <a:rPr lang="en-US" altLang="en-US" sz="3200" dirty="0" smtClean="0"/>
              <a:t>Accountability: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533400" y="1676400"/>
            <a:ext cx="8610600" cy="4495800"/>
          </a:xfrm>
        </p:spPr>
        <p:txBody>
          <a:bodyPr/>
          <a:lstStyle/>
          <a:p>
            <a:pPr marL="0" indent="0">
              <a:buClr>
                <a:srgbClr val="0070C0"/>
              </a:buClr>
              <a:buFont typeface="Wingdings" panose="05000000000000000000" pitchFamily="2" charset="2"/>
              <a:buNone/>
              <a:defRPr/>
            </a:pPr>
            <a:r>
              <a:rPr lang="en-US" altLang="en-US" sz="2200" dirty="0" smtClean="0"/>
              <a:t>United Nations Statistical Commission (</a:t>
            </a:r>
            <a:r>
              <a:rPr lang="en-US" altLang="en-US" sz="2200" dirty="0" err="1" smtClean="0"/>
              <a:t>UNSC</a:t>
            </a:r>
            <a:r>
              <a:rPr lang="en-US" altLang="en-US" sz="2200" dirty="0" smtClean="0"/>
              <a:t>):</a:t>
            </a:r>
          </a:p>
          <a:p>
            <a:pPr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r>
              <a:rPr lang="en-US" altLang="en-US" sz="1800" dirty="0" smtClean="0"/>
              <a:t>at the 45</a:t>
            </a:r>
            <a:r>
              <a:rPr lang="en-US" altLang="en-US" sz="1800" baseline="30000" dirty="0" smtClean="0"/>
              <a:t>th</a:t>
            </a:r>
            <a:r>
              <a:rPr lang="en-US" altLang="en-US" sz="1800" dirty="0" smtClean="0"/>
              <a:t> Session of the </a:t>
            </a:r>
            <a:r>
              <a:rPr lang="en-US" altLang="en-US" sz="1800" dirty="0" err="1" smtClean="0"/>
              <a:t>UNSC</a:t>
            </a:r>
            <a:r>
              <a:rPr lang="en-US" altLang="en-US" sz="1800" dirty="0" smtClean="0"/>
              <a:t> (2014), the work of the WG was included as a </a:t>
            </a:r>
            <a:r>
              <a:rPr lang="en-US" altLang="en-US" sz="1800" i="1" dirty="0" smtClean="0"/>
              <a:t>discussion item;</a:t>
            </a:r>
          </a:p>
          <a:p>
            <a:pPr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r>
              <a:rPr lang="en-US" altLang="en-US" sz="1800" dirty="0" smtClean="0"/>
              <a:t>over 20 countries expressed their support for the work of the WG; </a:t>
            </a:r>
          </a:p>
          <a:p>
            <a:pPr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r>
              <a:rPr lang="en-US" altLang="en-US" sz="1800" dirty="0" smtClean="0"/>
              <a:t>several indicated that they had used or intended to use the WG SS of questions in their census;</a:t>
            </a:r>
          </a:p>
          <a:p>
            <a:pPr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r>
              <a:rPr lang="en-US" altLang="en-US" sz="1800" dirty="0" smtClean="0"/>
              <a:t>the commission commended the work of the WG and endorsed its </a:t>
            </a:r>
            <a:r>
              <a:rPr lang="en-US" sz="1800" dirty="0"/>
              <a:t>the work </a:t>
            </a:r>
            <a:r>
              <a:rPr lang="en-US" sz="1800" dirty="0" smtClean="0"/>
              <a:t>program for </a:t>
            </a:r>
            <a:r>
              <a:rPr lang="en-US" sz="1800" dirty="0"/>
              <a:t>2014-2015,</a:t>
            </a:r>
          </a:p>
          <a:p>
            <a:pPr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r>
              <a:rPr lang="en-US" sz="1800" dirty="0"/>
              <a:t>encouraging continued work on the extended question set on functioning for </a:t>
            </a:r>
            <a:r>
              <a:rPr lang="en-US" sz="1800" dirty="0" smtClean="0"/>
              <a:t>adult and children; </a:t>
            </a:r>
            <a:r>
              <a:rPr lang="en-US" sz="1800" dirty="0"/>
              <a:t>and </a:t>
            </a:r>
            <a:endParaRPr lang="en-US" sz="1800" dirty="0" smtClean="0"/>
          </a:p>
          <a:p>
            <a:pPr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r>
              <a:rPr lang="en-US" sz="1800" b="1" dirty="0" smtClean="0"/>
              <a:t>suggested expanding </a:t>
            </a:r>
            <a:r>
              <a:rPr lang="en-US" sz="1800" b="1" dirty="0"/>
              <a:t>the scope of work to include data </a:t>
            </a:r>
            <a:r>
              <a:rPr lang="en-US" sz="1800" b="1" dirty="0" smtClean="0"/>
              <a:t>analysis and </a:t>
            </a:r>
            <a:r>
              <a:rPr lang="en-US" sz="1800" b="1" dirty="0"/>
              <a:t>the dissemination of disability </a:t>
            </a:r>
            <a:r>
              <a:rPr lang="en-US" sz="1800" b="1" dirty="0" smtClean="0"/>
              <a:t>statistics.</a:t>
            </a:r>
          </a:p>
          <a:p>
            <a:pPr marL="0" indent="0">
              <a:buClr>
                <a:srgbClr val="0070C0"/>
              </a:buClr>
              <a:buFont typeface="Wingdings" panose="05000000000000000000" pitchFamily="2" charset="2"/>
              <a:buNone/>
              <a:defRPr/>
            </a:pPr>
            <a:r>
              <a:rPr lang="en-US" altLang="en-US" sz="2200" dirty="0" smtClean="0"/>
              <a:t>The WG will be again included as a discussion item at the 2016 meeting of the UNSC</a:t>
            </a:r>
            <a:r>
              <a:rPr lang="en-US" altLang="en-US" sz="2200" dirty="0" smtClean="0"/>
              <a:t>.</a:t>
            </a:r>
            <a:endParaRPr lang="en-US" altLang="en-US" sz="2200" dirty="0" smtClean="0"/>
          </a:p>
        </p:txBody>
      </p:sp>
      <p:sp>
        <p:nvSpPr>
          <p:cNvPr id="194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3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23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120254D2-C27E-4329-86D9-E9FD9DD82F31}" type="slidenum">
              <a:rPr lang="en-US" altLang="en-US" sz="1200" smtClean="0"/>
              <a:pPr>
                <a:spcBef>
                  <a:spcPct val="0"/>
                </a:spcBef>
                <a:buClrTx/>
                <a:buFontTx/>
                <a:buNone/>
              </a:pPr>
              <a:t>14</a:t>
            </a:fld>
            <a:endParaRPr lang="en-US" altLang="en-US" sz="120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8001000" cy="1216025"/>
          </a:xfrm>
        </p:spPr>
        <p:txBody>
          <a:bodyPr/>
          <a:lstStyle/>
          <a:p>
            <a:r>
              <a:rPr lang="en-US" altLang="en-US" sz="3200" dirty="0" smtClean="0"/>
              <a:t>WG SS: International Initiatives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533400" y="1676400"/>
            <a:ext cx="8610600" cy="4495800"/>
          </a:xfrm>
        </p:spPr>
        <p:txBody>
          <a:bodyPr/>
          <a:lstStyle/>
          <a:p>
            <a:pPr marL="0" indent="0">
              <a:buClr>
                <a:srgbClr val="0070C0"/>
              </a:buClr>
              <a:buFont typeface="Wingdings" panose="05000000000000000000" pitchFamily="2" charset="2"/>
              <a:buNone/>
              <a:defRPr/>
            </a:pPr>
            <a:r>
              <a:rPr lang="en-US" altLang="en-US" sz="2400" dirty="0" smtClean="0"/>
              <a:t>Recommendations for monitoring:</a:t>
            </a:r>
          </a:p>
          <a:p>
            <a:pPr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r>
              <a:rPr lang="en-US" altLang="en-US" sz="2200" dirty="0" smtClean="0"/>
              <a:t>UN DESA/UNESCO Expert Group Meeting, Paris, July ‘14</a:t>
            </a:r>
          </a:p>
          <a:p>
            <a:pPr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r>
              <a:rPr lang="en-US" altLang="en-US" sz="2200" dirty="0" smtClean="0"/>
              <a:t>Follow-up conference </a:t>
            </a:r>
            <a:r>
              <a:rPr lang="en-US" altLang="en-US" sz="2200" dirty="0"/>
              <a:t>on disability </a:t>
            </a:r>
            <a:r>
              <a:rPr lang="en-US" altLang="en-US" sz="2200" dirty="0" smtClean="0"/>
              <a:t>data, London, Oct ‘14</a:t>
            </a:r>
          </a:p>
          <a:p>
            <a:pPr marL="0" indent="0">
              <a:buClr>
                <a:srgbClr val="0070C0"/>
              </a:buClr>
              <a:buFont typeface="Wingdings" panose="05000000000000000000" pitchFamily="2" charset="2"/>
              <a:buNone/>
              <a:defRPr/>
            </a:pPr>
            <a:endParaRPr lang="en-US" altLang="en-US" sz="2000" dirty="0" smtClean="0"/>
          </a:p>
          <a:p>
            <a:pPr marL="0" indent="0">
              <a:buClr>
                <a:srgbClr val="0070C0"/>
              </a:buClr>
              <a:buFont typeface="Wingdings" panose="05000000000000000000" pitchFamily="2" charset="2"/>
              <a:buNone/>
              <a:defRPr/>
            </a:pPr>
            <a:r>
              <a:rPr lang="en-US" altLang="en-US" sz="2400" dirty="0" smtClean="0"/>
              <a:t>Adoption in International aid programs: </a:t>
            </a:r>
          </a:p>
          <a:p>
            <a:pPr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r>
              <a:rPr lang="en-US" altLang="en-US" sz="2200" dirty="0" smtClean="0"/>
              <a:t>UK Department for International Development (DFID) </a:t>
            </a:r>
          </a:p>
          <a:p>
            <a:pPr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r>
              <a:rPr lang="en-US" altLang="en-US" sz="2200" dirty="0" smtClean="0"/>
              <a:t>US Agency for International Development (USAID)</a:t>
            </a:r>
          </a:p>
          <a:p>
            <a:pPr marL="0" indent="0">
              <a:buClr>
                <a:srgbClr val="0070C0"/>
              </a:buClr>
              <a:buFont typeface="Wingdings" panose="05000000000000000000" pitchFamily="2" charset="2"/>
              <a:buNone/>
              <a:defRPr/>
            </a:pPr>
            <a:endParaRPr lang="en-US" altLang="en-US" sz="2000" dirty="0" smtClean="0"/>
          </a:p>
          <a:p>
            <a:pPr marL="0" indent="0">
              <a:buClr>
                <a:srgbClr val="0070C0"/>
              </a:buClr>
              <a:buFont typeface="Wingdings" panose="05000000000000000000" pitchFamily="2" charset="2"/>
              <a:buNone/>
              <a:defRPr/>
            </a:pPr>
            <a:r>
              <a:rPr lang="en-US" altLang="en-US" sz="2400" dirty="0" smtClean="0"/>
              <a:t>The 2020 round of censuses:</a:t>
            </a:r>
          </a:p>
          <a:p>
            <a:pPr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r>
              <a:rPr lang="en-US" altLang="en-US" sz="2200" dirty="0" smtClean="0"/>
              <a:t>UN Department of Economic and Social Affairs (DESA) </a:t>
            </a:r>
          </a:p>
          <a:p>
            <a:pPr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r>
              <a:rPr lang="en-US" altLang="en-US" sz="2200" dirty="0" smtClean="0"/>
              <a:t>UN Economic Commission for Europe (ECE</a:t>
            </a:r>
            <a:r>
              <a:rPr lang="en-US" altLang="en-US" sz="2200" dirty="0" smtClean="0"/>
              <a:t>)</a:t>
            </a:r>
            <a:endParaRPr lang="en-US" altLang="en-US" sz="2200" dirty="0" smtClean="0"/>
          </a:p>
        </p:txBody>
      </p:sp>
      <p:sp>
        <p:nvSpPr>
          <p:cNvPr id="204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3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23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9402084-8BA4-479D-9763-D1D2620F2FCE}" type="slidenum">
              <a:rPr lang="en-US" altLang="en-US" sz="1200" smtClean="0"/>
              <a:pPr>
                <a:spcBef>
                  <a:spcPct val="0"/>
                </a:spcBef>
                <a:buClrTx/>
                <a:buFontTx/>
                <a:buNone/>
              </a:pPr>
              <a:t>15</a:t>
            </a:fld>
            <a:endParaRPr lang="en-US" altLang="en-US" sz="120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8001000" cy="1216025"/>
          </a:xfrm>
        </p:spPr>
        <p:txBody>
          <a:bodyPr/>
          <a:lstStyle/>
          <a:p>
            <a:r>
              <a:rPr lang="en-US" altLang="en-US" sz="3200" dirty="0" smtClean="0"/>
              <a:t>The Road Ahead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609600" y="1676400"/>
            <a:ext cx="8001000" cy="4495800"/>
          </a:xfrm>
        </p:spPr>
        <p:txBody>
          <a:bodyPr/>
          <a:lstStyle/>
          <a:p>
            <a:pPr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altLang="en-US" sz="2400" dirty="0" smtClean="0"/>
              <a:t>We will continue to work on question development for sub-populations (children), and specific areas (mental health, environment &amp; participation)</a:t>
            </a:r>
          </a:p>
          <a:p>
            <a:pPr>
              <a:buClr>
                <a:srgbClr val="0070C0"/>
              </a:buClr>
              <a:buFont typeface="Arial" panose="020B0604020202020204" pitchFamily="34" charset="0"/>
              <a:buChar char="•"/>
            </a:pPr>
            <a:endParaRPr lang="en-US" altLang="en-US" sz="2400" dirty="0" smtClean="0"/>
          </a:p>
          <a:p>
            <a:pPr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altLang="en-US" sz="2400" dirty="0" smtClean="0"/>
              <a:t>We will discuss:</a:t>
            </a:r>
          </a:p>
          <a:p>
            <a:pPr lvl="1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altLang="en-US" sz="2200" dirty="0" smtClean="0"/>
              <a:t>Capacity building,</a:t>
            </a:r>
          </a:p>
          <a:p>
            <a:pPr lvl="1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altLang="en-US" sz="2200" dirty="0" smtClean="0"/>
              <a:t>Training &amp; Technical assistance,</a:t>
            </a:r>
          </a:p>
          <a:p>
            <a:pPr lvl="1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altLang="en-US" sz="2200" dirty="0" smtClean="0"/>
              <a:t>Analysis,</a:t>
            </a:r>
          </a:p>
          <a:p>
            <a:pPr lvl="1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altLang="en-US" sz="2200" dirty="0" smtClean="0"/>
              <a:t>Implementation, and </a:t>
            </a:r>
          </a:p>
          <a:p>
            <a:pPr lvl="1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altLang="en-US" sz="2200" dirty="0" smtClean="0"/>
              <a:t>Dissemination. </a:t>
            </a:r>
          </a:p>
        </p:txBody>
      </p:sp>
      <p:sp>
        <p:nvSpPr>
          <p:cNvPr id="215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3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23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CCB1BA3-D7CC-45EA-9CBA-0D67A944DC91}" type="slidenum">
              <a:rPr lang="en-US" altLang="en-US" sz="1200" smtClean="0"/>
              <a:pPr>
                <a:spcBef>
                  <a:spcPct val="0"/>
                </a:spcBef>
                <a:buClrTx/>
                <a:buFontTx/>
                <a:buNone/>
              </a:pPr>
              <a:t>16</a:t>
            </a:fld>
            <a:endParaRPr lang="en-US" altLang="en-US" sz="120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sz="3200" dirty="0" smtClean="0"/>
              <a:t>Main Objectives for 15</a:t>
            </a:r>
            <a:r>
              <a:rPr lang="en-US" altLang="en-US" sz="3200" baseline="30000" dirty="0" smtClean="0"/>
              <a:t>th</a:t>
            </a:r>
            <a:r>
              <a:rPr lang="en-US" altLang="en-US" sz="3200" dirty="0" smtClean="0"/>
              <a:t> meeting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3400" y="1676400"/>
            <a:ext cx="8534400" cy="4572000"/>
          </a:xfrm>
        </p:spPr>
        <p:txBody>
          <a:bodyPr/>
          <a:lstStyle/>
          <a:p>
            <a:pPr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altLang="en-US" sz="2100" dirty="0" smtClean="0"/>
              <a:t>Provide an up-date on the WG short and extended sets of questions and approve guidelines for analyzing data obtained from the WG extended set on functioning; </a:t>
            </a:r>
          </a:p>
          <a:p>
            <a:pPr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altLang="en-US" sz="2100" dirty="0" smtClean="0"/>
              <a:t>present additional work on the WG/UNICEF modules on child functioning and disability &amp; inclusive education; </a:t>
            </a:r>
          </a:p>
          <a:p>
            <a:pPr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altLang="en-US" sz="2100" dirty="0" smtClean="0"/>
              <a:t>Development of disability modules on labor force surveys;</a:t>
            </a:r>
          </a:p>
          <a:p>
            <a:pPr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altLang="en-US" sz="2100" dirty="0" smtClean="0"/>
              <a:t>Methodological issues concerning environmental factors and participation; </a:t>
            </a:r>
          </a:p>
          <a:p>
            <a:pPr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altLang="en-US" sz="2100" dirty="0" smtClean="0"/>
              <a:t>Status on development of questions to measure mental health;  </a:t>
            </a:r>
          </a:p>
          <a:p>
            <a:pPr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altLang="en-US" sz="2100" dirty="0" smtClean="0"/>
              <a:t>review recent international activities in disability statistics: outcome indicators for monitoring</a:t>
            </a:r>
          </a:p>
        </p:txBody>
      </p:sp>
      <p:sp>
        <p:nvSpPr>
          <p:cNvPr id="2253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3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23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61629ED-47A4-4157-83B2-B0D945838776}" type="slidenum">
              <a:rPr lang="en-US" altLang="en-US" sz="1200" smtClean="0"/>
              <a:pPr>
                <a:spcBef>
                  <a:spcPct val="0"/>
                </a:spcBef>
                <a:buClrTx/>
                <a:buFontTx/>
                <a:buNone/>
              </a:pPr>
              <a:t>17</a:t>
            </a:fld>
            <a:endParaRPr lang="en-US" altLang="en-US" sz="120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76400"/>
            <a:ext cx="8077200" cy="4495800"/>
          </a:xfrm>
        </p:spPr>
        <p:txBody>
          <a:bodyPr/>
          <a:lstStyle/>
          <a:p>
            <a:pPr marL="514350" indent="-514350" eaLnBrk="1" hangingPunct="1">
              <a:buClr>
                <a:srgbClr val="0070C0"/>
              </a:buClr>
              <a:buFont typeface="+mj-lt"/>
              <a:buAutoNum type="arabicPeriod"/>
              <a:defRPr/>
            </a:pPr>
            <a:r>
              <a:rPr lang="en-US" altLang="en-US" sz="2200" dirty="0" smtClean="0"/>
              <a:t>Opening</a:t>
            </a:r>
          </a:p>
          <a:p>
            <a:pPr marL="514350" indent="-514350">
              <a:buClr>
                <a:srgbClr val="0070C0"/>
              </a:buClr>
              <a:buFont typeface="+mj-lt"/>
              <a:buAutoNum type="arabicPeriod"/>
              <a:defRPr/>
            </a:pPr>
            <a:r>
              <a:rPr lang="en-US" sz="2200" dirty="0" err="1" smtClean="0"/>
              <a:t>WG</a:t>
            </a:r>
            <a:r>
              <a:rPr lang="en-US" sz="2200" dirty="0" smtClean="0"/>
              <a:t> short and extended set on functioning – proposed guidelines for analysis</a:t>
            </a:r>
            <a:endParaRPr lang="en-US" sz="2200" dirty="0"/>
          </a:p>
          <a:p>
            <a:pPr marL="514350" indent="-514350">
              <a:buClr>
                <a:srgbClr val="0070C0"/>
              </a:buClr>
              <a:buFont typeface="+mj-lt"/>
              <a:buAutoNum type="arabicPeriod"/>
              <a:defRPr/>
            </a:pPr>
            <a:r>
              <a:rPr lang="en-US" sz="2200" dirty="0" smtClean="0"/>
              <a:t>Methodological issues: modules on child functioning and disability, </a:t>
            </a:r>
            <a:r>
              <a:rPr lang="en-US" sz="2200" dirty="0"/>
              <a:t>and </a:t>
            </a:r>
            <a:r>
              <a:rPr lang="en-US" sz="2200" dirty="0" smtClean="0"/>
              <a:t>the measurement of inclusive education</a:t>
            </a:r>
          </a:p>
          <a:p>
            <a:pPr marL="514350" indent="-514350">
              <a:buClr>
                <a:srgbClr val="0070C0"/>
              </a:buClr>
              <a:buFont typeface="+mj-lt"/>
              <a:buAutoNum type="arabicPeriod"/>
              <a:defRPr/>
            </a:pPr>
            <a:r>
              <a:rPr lang="en-US" sz="2200" dirty="0" smtClean="0"/>
              <a:t>Development of disability modules for labor force surveys</a:t>
            </a:r>
          </a:p>
          <a:p>
            <a:pPr marL="514350" indent="-514350">
              <a:buClr>
                <a:srgbClr val="0070C0"/>
              </a:buClr>
              <a:buFont typeface="+mj-lt"/>
              <a:buAutoNum type="arabicPeriod"/>
              <a:defRPr/>
            </a:pPr>
            <a:r>
              <a:rPr lang="en-US" sz="2200" dirty="0" smtClean="0"/>
              <a:t>Methodological issues: environmental factors and participation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en-US" altLang="en-US" sz="2400" dirty="0" smtClean="0"/>
          </a:p>
          <a:p>
            <a:pPr marL="0" indent="0" eaLnBrk="1" hangingPunct="1">
              <a:buClr>
                <a:schemeClr val="hlink"/>
              </a:buClr>
              <a:buFont typeface="Wingdings" panose="05000000000000000000" pitchFamily="2" charset="2"/>
              <a:buNone/>
              <a:defRPr/>
            </a:pPr>
            <a:endParaRPr lang="en-US" altLang="en-US" dirty="0" smtClean="0"/>
          </a:p>
          <a:p>
            <a:pPr marL="0" indent="0" eaLnBrk="1" hangingPunct="1">
              <a:buClr>
                <a:schemeClr val="hlink"/>
              </a:buClr>
              <a:buFont typeface="Wingdings" panose="05000000000000000000" pitchFamily="2" charset="2"/>
              <a:buNone/>
              <a:defRPr/>
            </a:pPr>
            <a:endParaRPr lang="en-US" altLang="en-US" dirty="0" smtClean="0"/>
          </a:p>
        </p:txBody>
      </p:sp>
      <p:sp>
        <p:nvSpPr>
          <p:cNvPr id="2355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3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23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1CA74A0A-FF12-4082-91AF-F50A8CEBF547}" type="slidenum">
              <a:rPr lang="en-US" altLang="en-US" sz="1200" smtClean="0"/>
              <a:pPr>
                <a:spcBef>
                  <a:spcPct val="0"/>
                </a:spcBef>
                <a:buClrTx/>
                <a:buFontTx/>
                <a:buNone/>
              </a:pPr>
              <a:t>18</a:t>
            </a:fld>
            <a:endParaRPr lang="en-US" altLang="en-US" sz="1200" smtClean="0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533400" y="152400"/>
            <a:ext cx="8001000" cy="1216025"/>
          </a:xfrm>
        </p:spPr>
        <p:txBody>
          <a:bodyPr/>
          <a:lstStyle/>
          <a:p>
            <a:pPr algn="l" rtl="0" eaLnBrk="1" fontAlgn="base" hangingPunct="1">
              <a:spcBef>
                <a:spcPts val="0"/>
              </a:spcBef>
              <a:spcAft>
                <a:spcPts val="0"/>
              </a:spcAft>
            </a:pPr>
            <a:r>
              <a:rPr lang="en-US" sz="3200" kern="1200" dirty="0" smtClean="0">
                <a:solidFill>
                  <a:srgbClr val="000000"/>
                </a:solidFill>
                <a:effectLst/>
                <a:ea typeface="+mn-ea"/>
                <a:cs typeface="+mn-cs"/>
              </a:rPr>
              <a:t>Agenda: Sessions Overview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76400"/>
            <a:ext cx="8382000" cy="4495800"/>
          </a:xfrm>
        </p:spPr>
        <p:txBody>
          <a:bodyPr/>
          <a:lstStyle/>
          <a:p>
            <a:pPr marL="514350" indent="-514350">
              <a:buClr>
                <a:srgbClr val="0070C0"/>
              </a:buClr>
              <a:buFont typeface="+mj-lt"/>
              <a:buAutoNum type="arabicPeriod" startAt="6"/>
              <a:defRPr/>
            </a:pPr>
            <a:r>
              <a:rPr lang="en-US" sz="2200" dirty="0" smtClean="0"/>
              <a:t>Methodological issues: measuring mental health</a:t>
            </a:r>
          </a:p>
          <a:p>
            <a:pPr marL="514350" indent="-514350">
              <a:buClr>
                <a:srgbClr val="0070C0"/>
              </a:buClr>
              <a:buFont typeface="+mj-lt"/>
              <a:buAutoNum type="arabicPeriod" startAt="6"/>
              <a:defRPr/>
            </a:pPr>
            <a:r>
              <a:rPr lang="en-US" sz="2200" dirty="0" smtClean="0"/>
              <a:t>Outcome indicators to monitor UN </a:t>
            </a:r>
            <a:r>
              <a:rPr lang="en-US" sz="2200" dirty="0" err="1" smtClean="0"/>
              <a:t>CRPD</a:t>
            </a:r>
            <a:r>
              <a:rPr lang="en-US" sz="2200" dirty="0" smtClean="0"/>
              <a:t> and post-2015 SDGs</a:t>
            </a:r>
          </a:p>
          <a:p>
            <a:pPr marL="514350" indent="-514350">
              <a:buClr>
                <a:srgbClr val="0070C0"/>
              </a:buClr>
              <a:buFont typeface="+mj-lt"/>
              <a:buAutoNum type="arabicPeriod" startAt="6"/>
              <a:defRPr/>
            </a:pPr>
            <a:r>
              <a:rPr lang="en-US" sz="2200" dirty="0" smtClean="0"/>
              <a:t>Country activities</a:t>
            </a:r>
          </a:p>
          <a:p>
            <a:pPr marL="514350" indent="-514350">
              <a:buClr>
                <a:srgbClr val="0070C0"/>
              </a:buClr>
              <a:buFont typeface="+mj-lt"/>
              <a:buAutoNum type="arabicPeriod" startAt="6"/>
              <a:defRPr/>
            </a:pPr>
            <a:r>
              <a:rPr lang="en-US" sz="2200" dirty="0" smtClean="0"/>
              <a:t>Updates </a:t>
            </a:r>
            <a:r>
              <a:rPr lang="en-US" sz="2200" dirty="0"/>
              <a:t>on WG governance issues; summarizing the accomplishments of the </a:t>
            </a:r>
            <a:r>
              <a:rPr lang="en-US" sz="2200" dirty="0" smtClean="0"/>
              <a:t>15</a:t>
            </a:r>
            <a:r>
              <a:rPr lang="en-US" sz="2200" baseline="30000" dirty="0" smtClean="0"/>
              <a:t>th</a:t>
            </a:r>
            <a:r>
              <a:rPr lang="en-US" sz="2200" dirty="0" smtClean="0"/>
              <a:t> meeting and n</a:t>
            </a:r>
            <a:r>
              <a:rPr lang="en-US" altLang="en-US" sz="2200" dirty="0" smtClean="0"/>
              <a:t>ext steps and objectives for the 16</a:t>
            </a:r>
            <a:r>
              <a:rPr lang="en-US" altLang="en-US" sz="2200" baseline="30000" dirty="0" smtClean="0"/>
              <a:t>th</a:t>
            </a:r>
            <a:r>
              <a:rPr lang="en-US" altLang="en-US" sz="2200" dirty="0" smtClean="0"/>
              <a:t> meeting</a:t>
            </a:r>
          </a:p>
          <a:p>
            <a:pPr marL="0" indent="0">
              <a:buClr>
                <a:srgbClr val="0070C0"/>
              </a:buClr>
              <a:buFont typeface="Wingdings" panose="05000000000000000000" pitchFamily="2" charset="2"/>
              <a:buNone/>
              <a:defRPr/>
            </a:pPr>
            <a:endParaRPr lang="en-US" altLang="en-US" sz="1200" dirty="0" smtClean="0"/>
          </a:p>
          <a:p>
            <a:pPr marL="0" indent="0">
              <a:buClr>
                <a:srgbClr val="0070C0"/>
              </a:buClr>
              <a:buFont typeface="Wingdings" panose="05000000000000000000" pitchFamily="2" charset="2"/>
              <a:buNone/>
              <a:defRPr/>
            </a:pPr>
            <a:r>
              <a:rPr lang="en-US" altLang="en-US" sz="2200" dirty="0" smtClean="0"/>
              <a:t>Post-meeting sessions</a:t>
            </a:r>
          </a:p>
          <a:p>
            <a:pPr marL="514350" indent="-514350">
              <a:buClr>
                <a:srgbClr val="0070C0"/>
              </a:buClr>
              <a:buFont typeface="+mj-lt"/>
              <a:buAutoNum type="arabicPeriod" startAt="10"/>
              <a:defRPr/>
            </a:pPr>
            <a:r>
              <a:rPr lang="en-US" sz="2200" dirty="0"/>
              <a:t>Meeting of the Global Network on Monitoring and Evaluation for Disability-inclusive </a:t>
            </a:r>
            <a:r>
              <a:rPr lang="en-US" sz="2200" dirty="0" smtClean="0"/>
              <a:t>Development</a:t>
            </a:r>
          </a:p>
          <a:p>
            <a:pPr marL="514350" indent="-514350">
              <a:buClr>
                <a:srgbClr val="0070C0"/>
              </a:buClr>
              <a:buFont typeface="+mj-lt"/>
              <a:buAutoNum type="arabicPeriod" startAt="10"/>
              <a:defRPr/>
            </a:pPr>
            <a:r>
              <a:rPr lang="en-US" sz="2200" dirty="0" smtClean="0"/>
              <a:t>Planning meetings for Workgroups (if desired) </a:t>
            </a:r>
            <a:endParaRPr lang="en-US" altLang="en-US" dirty="0" smtClean="0"/>
          </a:p>
          <a:p>
            <a:pPr marL="0" indent="0" eaLnBrk="1" hangingPunct="1">
              <a:buClr>
                <a:schemeClr val="hlink"/>
              </a:buClr>
              <a:buFont typeface="Wingdings" panose="05000000000000000000" pitchFamily="2" charset="2"/>
              <a:buNone/>
              <a:defRPr/>
            </a:pPr>
            <a:endParaRPr lang="en-US" altLang="en-US" dirty="0" smtClean="0"/>
          </a:p>
        </p:txBody>
      </p:sp>
      <p:sp>
        <p:nvSpPr>
          <p:cNvPr id="2458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3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23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58C31CA-6E19-450E-9AA7-D9CE93AFC689}" type="slidenum">
              <a:rPr lang="en-US" altLang="en-US" sz="1200" smtClean="0"/>
              <a:pPr>
                <a:spcBef>
                  <a:spcPct val="0"/>
                </a:spcBef>
                <a:buClrTx/>
                <a:buFontTx/>
                <a:buNone/>
              </a:pPr>
              <a:t>19</a:t>
            </a:fld>
            <a:endParaRPr lang="en-US" altLang="en-US" sz="1200" smtClean="0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533400" y="326390"/>
            <a:ext cx="8001000" cy="1216025"/>
          </a:xfrm>
        </p:spPr>
        <p:txBody>
          <a:bodyPr/>
          <a:lstStyle/>
          <a:p>
            <a:pPr algn="l" rtl="0" eaLnBrk="1" fontAlgn="base" hangingPunct="1">
              <a:spcBef>
                <a:spcPts val="0"/>
              </a:spcBef>
              <a:spcAft>
                <a:spcPts val="0"/>
              </a:spcAft>
            </a:pPr>
            <a:r>
              <a:rPr lang="en-US" sz="3200" kern="1200" dirty="0" smtClean="0">
                <a:solidFill>
                  <a:srgbClr val="000000"/>
                </a:solidFill>
                <a:effectLst/>
                <a:ea typeface="+mn-ea"/>
                <a:cs typeface="+mn-cs"/>
              </a:rPr>
              <a:t>Agenda: Sessions Overview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sz="3200" smtClean="0"/>
              <a:t>WG History and Milestones:</a:t>
            </a:r>
          </a:p>
        </p:txBody>
      </p:sp>
      <p:sp>
        <p:nvSpPr>
          <p:cNvPr id="1536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09600" y="1676400"/>
            <a:ext cx="83820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chemeClr val="hlink"/>
              </a:buClr>
              <a:buFontTx/>
              <a:buAutoNum type="arabicPeriod"/>
              <a:defRPr/>
            </a:pPr>
            <a:r>
              <a:rPr lang="en-US" sz="2200" dirty="0" smtClean="0"/>
              <a:t>Agreement to develop short and long sets of internationally comparable disability measures using the ICF as a framework; census questions a priority</a:t>
            </a:r>
          </a:p>
          <a:p>
            <a:pPr eaLnBrk="1" hangingPunct="1">
              <a:lnSpc>
                <a:spcPct val="90000"/>
              </a:lnSpc>
              <a:buClr>
                <a:schemeClr val="hlink"/>
              </a:buClr>
              <a:buFontTx/>
              <a:buAutoNum type="arabicPeriod"/>
              <a:defRPr/>
            </a:pPr>
            <a:r>
              <a:rPr lang="en-US" sz="2200" dirty="0" smtClean="0"/>
              <a:t>Equalization of opportunities selected as purpose of short measure</a:t>
            </a:r>
          </a:p>
          <a:p>
            <a:pPr eaLnBrk="1" hangingPunct="1">
              <a:lnSpc>
                <a:spcPct val="90000"/>
              </a:lnSpc>
              <a:buClr>
                <a:schemeClr val="hlink"/>
              </a:buClr>
              <a:buFontTx/>
              <a:buAutoNum type="arabicPeriod"/>
              <a:defRPr/>
            </a:pPr>
            <a:r>
              <a:rPr lang="en-US" sz="2200" dirty="0" smtClean="0"/>
              <a:t>Developed a comparable testing methodology</a:t>
            </a:r>
          </a:p>
          <a:p>
            <a:pPr eaLnBrk="1" hangingPunct="1">
              <a:lnSpc>
                <a:spcPct val="90000"/>
              </a:lnSpc>
              <a:buClr>
                <a:schemeClr val="hlink"/>
              </a:buClr>
              <a:buFontTx/>
              <a:buAutoNum type="arabicPeriod"/>
              <a:defRPr/>
            </a:pPr>
            <a:r>
              <a:rPr lang="en-US" sz="2200" dirty="0" smtClean="0"/>
              <a:t>Short set adopted 2006 </a:t>
            </a:r>
          </a:p>
          <a:p>
            <a:pPr marL="495300" indent="-495300" eaLnBrk="1" hangingPunct="1">
              <a:lnSpc>
                <a:spcPct val="90000"/>
              </a:lnSpc>
              <a:buClr>
                <a:schemeClr val="hlink"/>
              </a:buClr>
              <a:buFontTx/>
              <a:buAutoNum type="arabicPeriod" startAt="5"/>
              <a:defRPr/>
            </a:pPr>
            <a:r>
              <a:rPr lang="en-US" sz="2200" dirty="0" smtClean="0"/>
              <a:t>Extended set on functioning adopted 2010</a:t>
            </a:r>
          </a:p>
          <a:p>
            <a:pPr marL="495300" indent="-495300" eaLnBrk="1" hangingPunct="1">
              <a:lnSpc>
                <a:spcPct val="90000"/>
              </a:lnSpc>
              <a:buClr>
                <a:schemeClr val="hlink"/>
              </a:buClr>
              <a:buFontTx/>
              <a:buAutoNum type="arabicPeriod" startAt="5"/>
              <a:defRPr/>
            </a:pPr>
            <a:r>
              <a:rPr lang="en-US" sz="2200" dirty="0" smtClean="0"/>
              <a:t>Module on Child Functioning and Disability developed with UNICEF – awaiting final field testing</a:t>
            </a:r>
          </a:p>
          <a:p>
            <a:pPr marL="495300" indent="-495300" eaLnBrk="1" hangingPunct="1">
              <a:lnSpc>
                <a:spcPct val="90000"/>
              </a:lnSpc>
              <a:buClr>
                <a:schemeClr val="hlink"/>
              </a:buClr>
              <a:buFontTx/>
              <a:buAutoNum type="arabicPeriod" startAt="5"/>
              <a:defRPr/>
            </a:pPr>
            <a:r>
              <a:rPr lang="en-US" sz="2200" dirty="0" smtClean="0"/>
              <a:t>Module on Inclusive education under development</a:t>
            </a:r>
          </a:p>
          <a:p>
            <a:pPr marL="495300" indent="-495300" eaLnBrk="1" hangingPunct="1">
              <a:lnSpc>
                <a:spcPct val="90000"/>
              </a:lnSpc>
              <a:buClr>
                <a:schemeClr val="hlink"/>
              </a:buClr>
              <a:buFontTx/>
              <a:buAutoNum type="arabicPeriod" startAt="5"/>
              <a:defRPr/>
            </a:pPr>
            <a:r>
              <a:rPr lang="en-US" sz="2200" dirty="0" smtClean="0"/>
              <a:t>Extended set on the environment and participation currently under development.</a:t>
            </a:r>
          </a:p>
        </p:txBody>
      </p:sp>
      <p:sp>
        <p:nvSpPr>
          <p:cNvPr id="512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3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23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F4E3961-78D9-4076-A868-8A2DF25A0CB4}" type="slidenum">
              <a:rPr lang="en-US" altLang="en-US" sz="1200" smtClean="0"/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en-US" sz="120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sz="3200" dirty="0" smtClean="0"/>
              <a:t>Summary of annual meetings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09600" y="1676400"/>
            <a:ext cx="82296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chemeClr val="hlink"/>
              </a:buClr>
              <a:buFont typeface="Verdana" panose="020B0604030504040204" pitchFamily="34" charset="0"/>
              <a:buAutoNum type="arabicPeriod"/>
            </a:pPr>
            <a:r>
              <a:rPr lang="en-US" altLang="en-US" sz="1900" dirty="0" smtClean="0"/>
              <a:t>Washington, DC 			February 	2002</a:t>
            </a:r>
          </a:p>
          <a:p>
            <a:pPr eaLnBrk="1" hangingPunct="1">
              <a:lnSpc>
                <a:spcPct val="90000"/>
              </a:lnSpc>
              <a:buClr>
                <a:schemeClr val="hlink"/>
              </a:buClr>
              <a:buFont typeface="Verdana" panose="020B0604030504040204" pitchFamily="34" charset="0"/>
              <a:buAutoNum type="arabicPeriod"/>
            </a:pPr>
            <a:r>
              <a:rPr lang="en-US" altLang="en-US" sz="1900" dirty="0" smtClean="0"/>
              <a:t>Ottawa, Canada 			January 	2003</a:t>
            </a:r>
          </a:p>
          <a:p>
            <a:pPr eaLnBrk="1" hangingPunct="1">
              <a:lnSpc>
                <a:spcPct val="90000"/>
              </a:lnSpc>
              <a:buClr>
                <a:schemeClr val="hlink"/>
              </a:buClr>
              <a:buFont typeface="Verdana" panose="020B0604030504040204" pitchFamily="34" charset="0"/>
              <a:buAutoNum type="arabicPeriod"/>
            </a:pPr>
            <a:r>
              <a:rPr lang="en-US" altLang="en-US" sz="1900" dirty="0" smtClean="0"/>
              <a:t>Brussels, Belgium 			February 	2004</a:t>
            </a:r>
          </a:p>
          <a:p>
            <a:pPr eaLnBrk="1" hangingPunct="1">
              <a:lnSpc>
                <a:spcPct val="90000"/>
              </a:lnSpc>
              <a:buClr>
                <a:schemeClr val="hlink"/>
              </a:buClr>
              <a:buFont typeface="Verdana" panose="020B0604030504040204" pitchFamily="34" charset="0"/>
              <a:buAutoNum type="arabicPeriod"/>
            </a:pPr>
            <a:r>
              <a:rPr lang="en-US" altLang="en-US" sz="1900" dirty="0" smtClean="0"/>
              <a:t>Bangkok, Thailand			September 	2004</a:t>
            </a:r>
          </a:p>
          <a:p>
            <a:pPr eaLnBrk="1" hangingPunct="1">
              <a:lnSpc>
                <a:spcPct val="90000"/>
              </a:lnSpc>
              <a:buClr>
                <a:schemeClr val="hlink"/>
              </a:buClr>
              <a:buFont typeface="Verdana" panose="020B0604030504040204" pitchFamily="34" charset="0"/>
              <a:buAutoNum type="arabicPeriod"/>
            </a:pPr>
            <a:r>
              <a:rPr lang="en-US" altLang="en-US" sz="1900" dirty="0" smtClean="0"/>
              <a:t>Rio de Janeiro, Brazil 		September 	2005</a:t>
            </a:r>
          </a:p>
          <a:p>
            <a:pPr eaLnBrk="1" hangingPunct="1">
              <a:lnSpc>
                <a:spcPct val="90000"/>
              </a:lnSpc>
              <a:buClr>
                <a:schemeClr val="hlink"/>
              </a:buClr>
              <a:buFont typeface="Verdana" panose="020B0604030504040204" pitchFamily="34" charset="0"/>
              <a:buAutoNum type="arabicPeriod"/>
            </a:pPr>
            <a:r>
              <a:rPr lang="en-US" altLang="en-US" sz="1900" dirty="0" smtClean="0"/>
              <a:t>Kampala, Uganda 			October 	2006</a:t>
            </a:r>
          </a:p>
          <a:p>
            <a:pPr eaLnBrk="1" hangingPunct="1">
              <a:lnSpc>
                <a:spcPct val="90000"/>
              </a:lnSpc>
              <a:buClr>
                <a:schemeClr val="hlink"/>
              </a:buClr>
              <a:buFont typeface="Verdana" panose="020B0604030504040204" pitchFamily="34" charset="0"/>
              <a:buAutoNum type="arabicPeriod"/>
            </a:pPr>
            <a:r>
              <a:rPr lang="en-US" altLang="en-US" sz="1900" dirty="0" smtClean="0"/>
              <a:t>Dublin, Ireland 			September 	2007</a:t>
            </a:r>
          </a:p>
          <a:p>
            <a:pPr eaLnBrk="1" hangingPunct="1">
              <a:lnSpc>
                <a:spcPct val="90000"/>
              </a:lnSpc>
              <a:buClr>
                <a:schemeClr val="hlink"/>
              </a:buClr>
              <a:buFont typeface="Verdana" panose="020B0604030504040204" pitchFamily="34" charset="0"/>
              <a:buAutoNum type="arabicPeriod"/>
            </a:pPr>
            <a:r>
              <a:rPr lang="en-US" altLang="en-US" sz="1900" dirty="0" smtClean="0"/>
              <a:t>Manila, Philippines 		October 	2008</a:t>
            </a:r>
          </a:p>
          <a:p>
            <a:pPr eaLnBrk="1" hangingPunct="1">
              <a:lnSpc>
                <a:spcPct val="90000"/>
              </a:lnSpc>
              <a:buClr>
                <a:schemeClr val="hlink"/>
              </a:buClr>
              <a:buFont typeface="Verdana" panose="020B0604030504040204" pitchFamily="34" charset="0"/>
              <a:buAutoNum type="arabicPeriod"/>
            </a:pPr>
            <a:r>
              <a:rPr lang="en-US" altLang="en-US" sz="1900" dirty="0" smtClean="0"/>
              <a:t>Dar </a:t>
            </a:r>
            <a:r>
              <a:rPr lang="en-US" altLang="en-US" sz="1900" dirty="0" err="1" smtClean="0"/>
              <a:t>es</a:t>
            </a:r>
            <a:r>
              <a:rPr lang="en-US" altLang="en-US" sz="1900" dirty="0" smtClean="0"/>
              <a:t> Salaam, Tanzania 		October 	2009</a:t>
            </a:r>
          </a:p>
          <a:p>
            <a:pPr eaLnBrk="1" hangingPunct="1">
              <a:lnSpc>
                <a:spcPct val="90000"/>
              </a:lnSpc>
              <a:buClr>
                <a:schemeClr val="hlink"/>
              </a:buClr>
              <a:buFont typeface="Verdana" panose="020B0604030504040204" pitchFamily="34" charset="0"/>
              <a:buAutoNum type="arabicPeriod"/>
            </a:pPr>
            <a:r>
              <a:rPr lang="en-US" altLang="en-US" sz="1900" dirty="0" smtClean="0"/>
              <a:t>Luxembourg 			November 	2010</a:t>
            </a:r>
          </a:p>
          <a:p>
            <a:pPr eaLnBrk="1" hangingPunct="1">
              <a:lnSpc>
                <a:spcPct val="90000"/>
              </a:lnSpc>
              <a:buClr>
                <a:schemeClr val="hlink"/>
              </a:buClr>
              <a:buFont typeface="Verdana" panose="020B0604030504040204" pitchFamily="34" charset="0"/>
              <a:buAutoNum type="arabicPeriod"/>
            </a:pPr>
            <a:r>
              <a:rPr lang="en-US" altLang="en-US" sz="1900" dirty="0" smtClean="0"/>
              <a:t>Southampton, Bermuda 		November 	2011</a:t>
            </a:r>
          </a:p>
          <a:p>
            <a:pPr eaLnBrk="1" hangingPunct="1">
              <a:lnSpc>
                <a:spcPct val="90000"/>
              </a:lnSpc>
              <a:buClr>
                <a:schemeClr val="hlink"/>
              </a:buClr>
              <a:buFont typeface="Verdana" panose="020B0604030504040204" pitchFamily="34" charset="0"/>
              <a:buAutoNum type="arabicPeriod"/>
            </a:pPr>
            <a:r>
              <a:rPr lang="en-US" altLang="en-US" sz="1900" dirty="0" smtClean="0"/>
              <a:t>Bangkok, Thailand 		October 	2012</a:t>
            </a:r>
          </a:p>
          <a:p>
            <a:pPr eaLnBrk="1" hangingPunct="1">
              <a:lnSpc>
                <a:spcPct val="90000"/>
              </a:lnSpc>
              <a:buClr>
                <a:schemeClr val="hlink"/>
              </a:buClr>
              <a:buFont typeface="Verdana" panose="020B0604030504040204" pitchFamily="34" charset="0"/>
              <a:buAutoNum type="arabicPeriod"/>
            </a:pPr>
            <a:r>
              <a:rPr lang="en-US" altLang="en-US" sz="1900" dirty="0" smtClean="0"/>
              <a:t>Amman, Jordan			October 	2013</a:t>
            </a:r>
          </a:p>
          <a:p>
            <a:pPr eaLnBrk="1" hangingPunct="1">
              <a:lnSpc>
                <a:spcPct val="90000"/>
              </a:lnSpc>
              <a:buClr>
                <a:schemeClr val="hlink"/>
              </a:buClr>
              <a:buFont typeface="Verdana" panose="020B0604030504040204" pitchFamily="34" charset="0"/>
              <a:buAutoNum type="arabicPeriod"/>
            </a:pPr>
            <a:r>
              <a:rPr lang="en-US" altLang="en-US" sz="1900" b="1" dirty="0" smtClean="0"/>
              <a:t>Buenos Aires, Argentina  	October 	2014</a:t>
            </a:r>
          </a:p>
        </p:txBody>
      </p:sp>
      <p:sp>
        <p:nvSpPr>
          <p:cNvPr id="614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3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23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AAFFEAC-14C0-4469-A87B-D755F306D91D}" type="slidenum">
              <a:rPr lang="en-US" altLang="en-US" sz="1200" smtClean="0"/>
              <a:pPr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US" altLang="en-US" sz="1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sz="3200" dirty="0" smtClean="0"/>
              <a:t>WG-14 in Buenos Aires Oct, 2014: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3400" y="1676400"/>
            <a:ext cx="8458200" cy="4495800"/>
          </a:xfrm>
        </p:spPr>
        <p:txBody>
          <a:bodyPr/>
          <a:lstStyle/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altLang="en-US" sz="2400" dirty="0" smtClean="0"/>
              <a:t>The meeting was attended by </a:t>
            </a:r>
            <a:r>
              <a:rPr lang="en-US" sz="2400" dirty="0" smtClean="0"/>
              <a:t>103 persons: </a:t>
            </a:r>
            <a:endParaRPr lang="en-US" sz="2400" dirty="0"/>
          </a:p>
          <a:p>
            <a:pPr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r>
              <a:rPr lang="en-US" sz="2100" dirty="0" smtClean="0"/>
              <a:t>53 </a:t>
            </a:r>
            <a:r>
              <a:rPr lang="en-US" sz="2100" dirty="0"/>
              <a:t>representing national statistical authorities from </a:t>
            </a:r>
            <a:r>
              <a:rPr lang="en-US" sz="2100" dirty="0" smtClean="0"/>
              <a:t>14 countries; </a:t>
            </a:r>
            <a:endParaRPr lang="en-US" sz="2100" dirty="0"/>
          </a:p>
          <a:p>
            <a:pPr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r>
              <a:rPr lang="en-US" sz="2100" dirty="0" smtClean="0"/>
              <a:t>43 </a:t>
            </a:r>
            <a:r>
              <a:rPr lang="en-US" sz="2100" dirty="0"/>
              <a:t>representatives from universities or national institutes of public health or other national research bodies or </a:t>
            </a:r>
            <a:r>
              <a:rPr lang="en-US" sz="2100" dirty="0" smtClean="0"/>
              <a:t>ministries; </a:t>
            </a:r>
            <a:endParaRPr lang="en-US" sz="2100" dirty="0"/>
          </a:p>
          <a:p>
            <a:pPr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r>
              <a:rPr lang="en-US" sz="2100" dirty="0" smtClean="0"/>
              <a:t>4 </a:t>
            </a:r>
            <a:r>
              <a:rPr lang="en-US" sz="2100" dirty="0"/>
              <a:t>representatives from the National Center for Health Statistics (WG Secretariat); </a:t>
            </a:r>
          </a:p>
          <a:p>
            <a:pPr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r>
              <a:rPr lang="en-US" sz="2100" dirty="0" smtClean="0"/>
              <a:t>1 </a:t>
            </a:r>
            <a:r>
              <a:rPr lang="en-US" sz="2100" dirty="0"/>
              <a:t>representatives from organizations representing persons with </a:t>
            </a:r>
            <a:r>
              <a:rPr lang="en-US" sz="2100" dirty="0" smtClean="0"/>
              <a:t>disabilities; </a:t>
            </a:r>
            <a:r>
              <a:rPr lang="en-US" sz="2100" dirty="0"/>
              <a:t>and</a:t>
            </a:r>
          </a:p>
          <a:p>
            <a:pPr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r>
              <a:rPr lang="en-US" sz="2100" dirty="0" smtClean="0"/>
              <a:t>2 </a:t>
            </a:r>
            <a:r>
              <a:rPr lang="en-US" sz="2100" dirty="0"/>
              <a:t>representatives from international organizations </a:t>
            </a:r>
            <a:r>
              <a:rPr lang="en-US" sz="2100" dirty="0" smtClean="0"/>
              <a:t>(Eurostat, </a:t>
            </a:r>
            <a:r>
              <a:rPr lang="en-US" sz="2100" dirty="0" err="1" smtClean="0"/>
              <a:t>UNFPA</a:t>
            </a:r>
            <a:r>
              <a:rPr lang="en-US" sz="2100" dirty="0" smtClean="0"/>
              <a:t>)</a:t>
            </a:r>
            <a:endParaRPr lang="en-US" sz="2100" dirty="0"/>
          </a:p>
        </p:txBody>
      </p:sp>
      <p:sp>
        <p:nvSpPr>
          <p:cNvPr id="717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3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23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EB4E4FA-EAD1-4815-94B5-48FA9BEF2B74}" type="slidenum">
              <a:rPr lang="en-US" altLang="en-US" sz="1200" smtClean="0"/>
              <a:pPr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en-US" altLang="en-US" sz="120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sz="3200" dirty="0" smtClean="0"/>
              <a:t>WG-14 Main Objectives: 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09600" y="1676400"/>
            <a:ext cx="8305800" cy="4572000"/>
          </a:xfrm>
        </p:spPr>
        <p:txBody>
          <a:bodyPr/>
          <a:lstStyle/>
          <a:p>
            <a:pPr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r>
              <a:rPr lang="en-US" sz="2200" dirty="0" smtClean="0"/>
              <a:t>Present final analyses </a:t>
            </a:r>
            <a:r>
              <a:rPr lang="en-US" sz="2200" dirty="0"/>
              <a:t>of results of country data collection using the </a:t>
            </a:r>
            <a:r>
              <a:rPr lang="en-US" sz="2200" dirty="0" smtClean="0"/>
              <a:t>WG Short Set</a:t>
            </a:r>
            <a:endParaRPr lang="en-US" sz="2200" dirty="0"/>
          </a:p>
          <a:p>
            <a:pPr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r>
              <a:rPr lang="en-US" sz="2200" dirty="0" smtClean="0"/>
              <a:t>Review and approve guidelines </a:t>
            </a:r>
            <a:r>
              <a:rPr lang="en-US" sz="2200" dirty="0"/>
              <a:t>for analyzing data obtained from the </a:t>
            </a:r>
            <a:r>
              <a:rPr lang="en-US" sz="2200" dirty="0" smtClean="0"/>
              <a:t>WG Extended Set on Functioning</a:t>
            </a:r>
            <a:endParaRPr lang="en-US" sz="2200" dirty="0"/>
          </a:p>
          <a:p>
            <a:pPr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r>
              <a:rPr lang="en-US" sz="2200" dirty="0" smtClean="0"/>
              <a:t>Present progress with </a:t>
            </a:r>
            <a:r>
              <a:rPr lang="en-US" sz="2200" dirty="0" err="1" smtClean="0"/>
              <a:t>WG</a:t>
            </a:r>
            <a:r>
              <a:rPr lang="en-US" sz="2200" dirty="0" smtClean="0"/>
              <a:t>/UNICEF modules on child functioning and disability &amp; inclusive education </a:t>
            </a:r>
            <a:endParaRPr lang="en-US" sz="2200" dirty="0"/>
          </a:p>
          <a:p>
            <a:pPr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r>
              <a:rPr lang="en-US" sz="2200" dirty="0"/>
              <a:t>Review progress </a:t>
            </a:r>
            <a:r>
              <a:rPr lang="en-US" sz="2200" dirty="0" smtClean="0"/>
              <a:t>of new </a:t>
            </a:r>
            <a:r>
              <a:rPr lang="en-US" sz="2200" dirty="0" err="1" smtClean="0"/>
              <a:t>WG</a:t>
            </a:r>
            <a:r>
              <a:rPr lang="en-US" sz="2200" dirty="0" smtClean="0"/>
              <a:t> initiatives </a:t>
            </a:r>
            <a:endParaRPr lang="en-US" sz="2200" dirty="0"/>
          </a:p>
          <a:p>
            <a:pPr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r>
              <a:rPr lang="en-US" sz="2200" dirty="0"/>
              <a:t>Review recent international activities in disability </a:t>
            </a:r>
            <a:r>
              <a:rPr lang="en-US" sz="2200" dirty="0" smtClean="0"/>
              <a:t>statistics</a:t>
            </a:r>
          </a:p>
          <a:p>
            <a:pPr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endParaRPr lang="en-US" sz="1600" dirty="0">
              <a:solidFill>
                <a:srgbClr val="C00000"/>
              </a:solidFill>
            </a:endParaRPr>
          </a:p>
          <a:p>
            <a:pPr marL="0" indent="0">
              <a:buClr>
                <a:srgbClr val="0070C0"/>
              </a:buClr>
              <a:buFont typeface="Wingdings" panose="05000000000000000000" pitchFamily="2" charset="2"/>
              <a:buNone/>
              <a:defRPr/>
            </a:pPr>
            <a:r>
              <a:rPr lang="en-US" altLang="en-US" sz="2200" b="1" dirty="0" smtClean="0"/>
              <a:t>All these items (and more) will be discussed in detail during WG-15</a:t>
            </a:r>
          </a:p>
        </p:txBody>
      </p:sp>
      <p:sp>
        <p:nvSpPr>
          <p:cNvPr id="922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3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23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9080358-EF44-4D31-A262-4BD378FF0E89}" type="slidenum">
              <a:rPr lang="en-US" altLang="en-US" sz="1200" smtClean="0"/>
              <a:pPr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en-US" altLang="en-US" sz="120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Content Placeholder 1"/>
          <p:cNvSpPr>
            <a:spLocks noGrp="1"/>
          </p:cNvSpPr>
          <p:nvPr>
            <p:ph idx="1"/>
          </p:nvPr>
        </p:nvSpPr>
        <p:spPr>
          <a:xfrm>
            <a:off x="609600" y="1600200"/>
            <a:ext cx="8001000" cy="4572000"/>
          </a:xfrm>
        </p:spPr>
        <p:txBody>
          <a:bodyPr/>
          <a:lstStyle/>
          <a:p>
            <a:pPr marL="0" indent="0">
              <a:spcBef>
                <a:spcPct val="0"/>
              </a:spcBef>
              <a:buClr>
                <a:srgbClr val="0070C0"/>
              </a:buClr>
              <a:buFont typeface="Wingdings" panose="05000000000000000000" pitchFamily="2" charset="2"/>
              <a:buNone/>
            </a:pPr>
            <a:r>
              <a:rPr lang="en-US" altLang="en-US" sz="1700" dirty="0" smtClean="0"/>
              <a:t>Nairobi, Kenya 				June 	2005 </a:t>
            </a:r>
          </a:p>
          <a:p>
            <a:pPr marL="0" indent="0">
              <a:spcBef>
                <a:spcPct val="0"/>
              </a:spcBef>
              <a:buClr>
                <a:srgbClr val="0070C0"/>
              </a:buClr>
              <a:buFont typeface="Wingdings" panose="05000000000000000000" pitchFamily="2" charset="2"/>
              <a:buNone/>
            </a:pPr>
            <a:r>
              <a:rPr lang="en-GB" altLang="en-US" sz="1700" dirty="0" smtClean="0"/>
              <a:t>Bishkek, Kyrgyz Republic 		Dec 	2006 </a:t>
            </a:r>
          </a:p>
          <a:p>
            <a:pPr marL="0" indent="0">
              <a:spcBef>
                <a:spcPct val="0"/>
              </a:spcBef>
              <a:buClr>
                <a:srgbClr val="0070C0"/>
              </a:buClr>
              <a:buFont typeface="Wingdings" panose="05000000000000000000" pitchFamily="2" charset="2"/>
              <a:buNone/>
            </a:pPr>
            <a:r>
              <a:rPr lang="en-GB" altLang="en-US" sz="1700" dirty="0" smtClean="0"/>
              <a:t>Sarajevo, Bosnia and Herzegovina 	Feb 	2008 </a:t>
            </a:r>
          </a:p>
          <a:p>
            <a:pPr marL="0" indent="0">
              <a:spcBef>
                <a:spcPct val="0"/>
              </a:spcBef>
              <a:buClr>
                <a:srgbClr val="0070C0"/>
              </a:buClr>
              <a:buFont typeface="Wingdings" panose="05000000000000000000" pitchFamily="2" charset="2"/>
              <a:buNone/>
            </a:pPr>
            <a:r>
              <a:rPr lang="en-GB" altLang="en-US" sz="1700" dirty="0" smtClean="0"/>
              <a:t>Bangkok, Thailand 			April 	2008 </a:t>
            </a:r>
          </a:p>
          <a:p>
            <a:pPr marL="0" indent="0">
              <a:spcBef>
                <a:spcPct val="0"/>
              </a:spcBef>
              <a:buClr>
                <a:srgbClr val="0070C0"/>
              </a:buClr>
              <a:buFont typeface="Wingdings" panose="05000000000000000000" pitchFamily="2" charset="2"/>
              <a:buNone/>
            </a:pPr>
            <a:r>
              <a:rPr lang="en-GB" altLang="en-US" sz="1700" dirty="0" err="1" smtClean="0"/>
              <a:t>Ohrid</a:t>
            </a:r>
            <a:r>
              <a:rPr lang="en-GB" altLang="en-US" sz="1700" dirty="0" smtClean="0"/>
              <a:t>, Macedonia 			Nov 	2008 </a:t>
            </a:r>
          </a:p>
          <a:p>
            <a:pPr marL="0" indent="0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GB" altLang="en-US" sz="1700" dirty="0" smtClean="0"/>
              <a:t>Dhaka, Bangladesh 			Aug 	2009 </a:t>
            </a:r>
          </a:p>
          <a:p>
            <a:pPr marL="0" indent="0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700" dirty="0" smtClean="0"/>
              <a:t>Muscat, Oman 				Oct 2010 / April 2013, </a:t>
            </a:r>
          </a:p>
          <a:p>
            <a:pPr marL="0" indent="0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700" dirty="0" smtClean="0"/>
              <a:t>Damascus, Syria 			Dec 	2010 </a:t>
            </a:r>
          </a:p>
          <a:p>
            <a:pPr marL="0" indent="0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700" dirty="0" smtClean="0"/>
              <a:t>Sharjah, UAE 				May 	2011 </a:t>
            </a:r>
          </a:p>
          <a:p>
            <a:pPr marL="0" indent="0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700" dirty="0" smtClean="0"/>
              <a:t>Bogotá, Colombia 			July 2012 / August 2013, </a:t>
            </a:r>
          </a:p>
          <a:p>
            <a:pPr marL="0" indent="0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700" dirty="0" smtClean="0"/>
              <a:t>Mumbai, India 				Sept 	2012 </a:t>
            </a:r>
          </a:p>
          <a:p>
            <a:pPr marL="0" indent="0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700" dirty="0" smtClean="0"/>
              <a:t>Belmopan, Belize 			Jan 	2013 </a:t>
            </a:r>
          </a:p>
          <a:p>
            <a:pPr marL="0" indent="0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700" dirty="0" smtClean="0"/>
              <a:t>Amman, Jordan 				May 	2013 </a:t>
            </a:r>
          </a:p>
          <a:p>
            <a:pPr marL="0" indent="0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700" dirty="0" smtClean="0"/>
              <a:t>Podgorica, Montenegro 			July 	2013 </a:t>
            </a:r>
          </a:p>
          <a:p>
            <a:pPr marL="0" indent="0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700" dirty="0" smtClean="0"/>
              <a:t>Apia, Samoa 				June 	2014</a:t>
            </a:r>
          </a:p>
          <a:p>
            <a:pPr marL="0" indent="0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700" b="1" dirty="0" err="1" smtClean="0"/>
              <a:t>Hammamet</a:t>
            </a:r>
            <a:r>
              <a:rPr lang="en-US" altLang="en-US" sz="1700" b="1" dirty="0" smtClean="0"/>
              <a:t>, Tunisia			Feb 	2015</a:t>
            </a:r>
          </a:p>
          <a:p>
            <a:pPr marL="0" indent="0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700" b="1" dirty="0" smtClean="0"/>
              <a:t>Geneva, Switzerland			July	2015 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600" y="381000"/>
            <a:ext cx="8382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 smtClean="0">
                <a:solidFill>
                  <a:schemeClr val="tx1"/>
                </a:solidFill>
              </a:rPr>
              <a:t>   </a:t>
            </a:r>
            <a:br>
              <a:rPr lang="en-US" sz="3200" dirty="0" smtClean="0">
                <a:solidFill>
                  <a:schemeClr val="tx1"/>
                </a:solidFill>
              </a:rPr>
            </a:br>
            <a:r>
              <a:rPr lang="en-US" sz="3200" dirty="0" smtClean="0">
                <a:solidFill>
                  <a:schemeClr val="tx1"/>
                </a:solidFill>
              </a:rPr>
              <a:t>Workshops </a:t>
            </a:r>
            <a:r>
              <a:rPr lang="en-US" sz="3200" dirty="0">
                <a:solidFill>
                  <a:schemeClr val="tx1"/>
                </a:solidFill>
              </a:rPr>
              <a:t>and </a:t>
            </a:r>
            <a:r>
              <a:rPr lang="en-US" sz="3200" dirty="0" smtClean="0">
                <a:solidFill>
                  <a:schemeClr val="tx1"/>
                </a:solidFill>
              </a:rPr>
              <a:t>Expert Consultations: </a:t>
            </a:r>
            <a:endParaRPr lang="en-US" sz="3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0246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3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23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E199033D-8913-4ED5-B8F2-A2F715897AE1}" type="slidenum">
              <a:rPr lang="en-US" altLang="en-US" sz="1200" smtClean="0"/>
              <a:pPr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en-US" altLang="en-US" sz="1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09600" y="152400"/>
            <a:ext cx="7620000" cy="1371600"/>
          </a:xfrm>
        </p:spPr>
        <p:txBody>
          <a:bodyPr/>
          <a:lstStyle/>
          <a:p>
            <a:pPr eaLnBrk="1" hangingPunct="1"/>
            <a:r>
              <a:rPr lang="en-US" altLang="en-US" sz="3200" dirty="0" smtClean="0"/>
              <a:t>Comparable testing methodology: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09600" y="1676400"/>
            <a:ext cx="8382000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chemeClr val="hlink"/>
              </a:buClr>
              <a:buFontTx/>
              <a:buChar char="•"/>
            </a:pPr>
            <a:r>
              <a:rPr lang="en-US" altLang="en-US" sz="2400" dirty="0" smtClean="0"/>
              <a:t>Developed a procedure for question evaluation that includes guidelines for translation and cognitive testing in order to ensure cross-cultural and cross-national comparability</a:t>
            </a:r>
          </a:p>
          <a:p>
            <a:pPr eaLnBrk="1" hangingPunct="1">
              <a:lnSpc>
                <a:spcPct val="90000"/>
              </a:lnSpc>
              <a:buClr>
                <a:schemeClr val="hlink"/>
              </a:buClr>
              <a:buFontTx/>
              <a:buChar char="•"/>
            </a:pPr>
            <a:r>
              <a:rPr lang="en-US" altLang="en-US" sz="2400" b="1" dirty="0" smtClean="0"/>
              <a:t>Q-Notes</a:t>
            </a:r>
            <a:r>
              <a:rPr lang="en-US" altLang="en-US" sz="2400" dirty="0" smtClean="0"/>
              <a:t> software developed for data entry and analysis of qualitative cognitive interviews</a:t>
            </a:r>
          </a:p>
          <a:p>
            <a:pPr eaLnBrk="1" hangingPunct="1">
              <a:lnSpc>
                <a:spcPct val="90000"/>
              </a:lnSpc>
              <a:buClr>
                <a:schemeClr val="hlink"/>
              </a:buClr>
              <a:buFontTx/>
              <a:buChar char="•"/>
            </a:pPr>
            <a:r>
              <a:rPr lang="en-US" altLang="en-US" sz="2400" b="1" dirty="0" smtClean="0"/>
              <a:t>Q-Bank</a:t>
            </a:r>
            <a:r>
              <a:rPr lang="en-US" altLang="en-US" sz="2400" dirty="0" smtClean="0"/>
              <a:t> launched as an online repository for reports of question evaluation studies – to ensure transparency </a:t>
            </a:r>
          </a:p>
          <a:p>
            <a:pPr eaLnBrk="1" hangingPunct="1">
              <a:lnSpc>
                <a:spcPct val="90000"/>
              </a:lnSpc>
              <a:buClr>
                <a:schemeClr val="hlink"/>
              </a:buClr>
              <a:buFontTx/>
              <a:buChar char="•"/>
            </a:pPr>
            <a:r>
              <a:rPr lang="en-US" altLang="en-US" sz="2400" dirty="0" smtClean="0"/>
              <a:t>Publication: Miller K, </a:t>
            </a:r>
            <a:r>
              <a:rPr lang="en-US" altLang="en-US" sz="2400" dirty="0" err="1" smtClean="0"/>
              <a:t>Willson</a:t>
            </a:r>
            <a:r>
              <a:rPr lang="en-US" altLang="en-US" sz="2400" dirty="0" smtClean="0"/>
              <a:t> S, </a:t>
            </a:r>
            <a:r>
              <a:rPr lang="en-US" altLang="en-US" sz="2400" dirty="0" err="1" smtClean="0"/>
              <a:t>Chepp</a:t>
            </a:r>
            <a:r>
              <a:rPr lang="en-US" altLang="en-US" sz="2400" dirty="0" smtClean="0"/>
              <a:t> V, Padilla JL. </a:t>
            </a:r>
            <a:r>
              <a:rPr lang="en-US" altLang="en-US" sz="2400" u="sng" dirty="0" smtClean="0"/>
              <a:t>Cognitive Interviewing Methodology</a:t>
            </a:r>
            <a:r>
              <a:rPr lang="en-US" altLang="en-US" sz="2400" dirty="0" smtClean="0"/>
              <a:t>, John Wiley &amp; Sons. 2014</a:t>
            </a:r>
          </a:p>
        </p:txBody>
      </p:sp>
      <p:sp>
        <p:nvSpPr>
          <p:cNvPr id="1229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3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23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F4512DB-44A9-4436-815C-B42D4AC1347F}" type="slidenum">
              <a:rPr lang="en-US" altLang="en-US" sz="1200" smtClean="0"/>
              <a:pPr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en-US" altLang="en-US" sz="120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09600" y="152400"/>
            <a:ext cx="7620000" cy="1371600"/>
          </a:xfrm>
        </p:spPr>
        <p:txBody>
          <a:bodyPr/>
          <a:lstStyle/>
          <a:p>
            <a:pPr eaLnBrk="1" hangingPunct="1"/>
            <a:r>
              <a:rPr lang="en-US" altLang="en-US" sz="3200" dirty="0" smtClean="0"/>
              <a:t>Report Series of WG activities: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09600" y="1676400"/>
            <a:ext cx="8382000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chemeClr val="hlink"/>
              </a:buClr>
              <a:buFontTx/>
              <a:buChar char="•"/>
              <a:defRPr/>
            </a:pPr>
            <a:r>
              <a:rPr lang="en-US" altLang="en-US" sz="2000" dirty="0" smtClean="0"/>
              <a:t>Disability Information from Censuses, prepared for </a:t>
            </a:r>
            <a:r>
              <a:rPr lang="en-US" altLang="en-US" sz="2000" dirty="0" err="1" smtClean="0"/>
              <a:t>DPOs</a:t>
            </a:r>
            <a:endParaRPr lang="en-US" altLang="en-US" sz="2000" dirty="0" smtClean="0"/>
          </a:p>
          <a:p>
            <a:pPr eaLnBrk="1" hangingPunct="1">
              <a:lnSpc>
                <a:spcPct val="90000"/>
              </a:lnSpc>
              <a:buClr>
                <a:schemeClr val="hlink"/>
              </a:buClr>
              <a:buFontTx/>
              <a:buChar char="•"/>
              <a:defRPr/>
            </a:pPr>
            <a:r>
              <a:rPr lang="en-US" altLang="en-US" sz="2000" dirty="0" smtClean="0"/>
              <a:t>Development of an Internationally Comparable Disability Measure for Censuses, prepared for </a:t>
            </a:r>
            <a:r>
              <a:rPr lang="en-US" altLang="en-US" sz="2000" dirty="0" err="1" smtClean="0"/>
              <a:t>NSOs</a:t>
            </a:r>
            <a:endParaRPr lang="en-US" altLang="en-US" sz="2000" dirty="0" smtClean="0"/>
          </a:p>
          <a:p>
            <a:pPr eaLnBrk="1" hangingPunct="1">
              <a:lnSpc>
                <a:spcPct val="90000"/>
              </a:lnSpc>
              <a:buClr>
                <a:schemeClr val="hlink"/>
              </a:buClr>
              <a:buFontTx/>
              <a:buChar char="•"/>
              <a:defRPr/>
            </a:pPr>
            <a:r>
              <a:rPr lang="en-US" altLang="en-US" sz="2000" dirty="0" smtClean="0"/>
              <a:t>Monitoring the UN </a:t>
            </a:r>
            <a:r>
              <a:rPr lang="en-US" altLang="en-US" sz="2000" dirty="0" err="1" smtClean="0"/>
              <a:t>CRPD</a:t>
            </a:r>
            <a:endParaRPr lang="en-US" altLang="en-US" sz="2000" dirty="0" smtClean="0"/>
          </a:p>
          <a:p>
            <a:pPr eaLnBrk="1" hangingPunct="1">
              <a:lnSpc>
                <a:spcPct val="90000"/>
              </a:lnSpc>
              <a:buClr>
                <a:schemeClr val="hlink"/>
              </a:buClr>
              <a:buFontTx/>
              <a:buChar char="•"/>
              <a:defRPr/>
            </a:pPr>
            <a:r>
              <a:rPr lang="en-US" altLang="en-US" sz="2000" dirty="0" smtClean="0"/>
              <a:t>Understanding and Interpreting Disability as Measured using the </a:t>
            </a:r>
            <a:r>
              <a:rPr lang="en-US" altLang="en-US" sz="2000" dirty="0" err="1" smtClean="0"/>
              <a:t>WG</a:t>
            </a:r>
            <a:r>
              <a:rPr lang="en-US" altLang="en-US" sz="2000" dirty="0" smtClean="0"/>
              <a:t> Short Set of Questions</a:t>
            </a:r>
          </a:p>
          <a:p>
            <a:pPr eaLnBrk="1" hangingPunct="1">
              <a:lnSpc>
                <a:spcPct val="90000"/>
              </a:lnSpc>
              <a:buClr>
                <a:schemeClr val="hlink"/>
              </a:buClr>
              <a:buFontTx/>
              <a:buChar char="•"/>
              <a:defRPr/>
            </a:pPr>
            <a:r>
              <a:rPr lang="en-US" altLang="en-US" sz="2000" dirty="0" smtClean="0"/>
              <a:t>The Measurement of Disability: Recommendations for the 2010 Round of Censuses</a:t>
            </a:r>
          </a:p>
          <a:p>
            <a:pPr eaLnBrk="1" hangingPunct="1">
              <a:lnSpc>
                <a:spcPct val="90000"/>
              </a:lnSpc>
              <a:buClr>
                <a:schemeClr val="hlink"/>
              </a:buClr>
              <a:buFontTx/>
              <a:buChar char="•"/>
              <a:defRPr/>
            </a:pPr>
            <a:r>
              <a:rPr lang="en-US" altLang="en-US" sz="2000" dirty="0" smtClean="0"/>
              <a:t>Development of Extended Sets of Disability Measures for Surveys</a:t>
            </a:r>
          </a:p>
          <a:p>
            <a:pPr eaLnBrk="1" hangingPunct="1">
              <a:lnSpc>
                <a:spcPct val="90000"/>
              </a:lnSpc>
              <a:buClr>
                <a:schemeClr val="hlink"/>
              </a:buClr>
              <a:buFontTx/>
              <a:buChar char="•"/>
              <a:defRPr/>
            </a:pPr>
            <a:r>
              <a:rPr lang="en-US" altLang="en-US" sz="2000" dirty="0"/>
              <a:t>Disaggregation by </a:t>
            </a:r>
            <a:r>
              <a:rPr lang="en-US" altLang="en-US" sz="2000" dirty="0" smtClean="0"/>
              <a:t>Disability - A </a:t>
            </a:r>
            <a:r>
              <a:rPr lang="en-US" altLang="en-US" sz="2000" dirty="0"/>
              <a:t>way </a:t>
            </a:r>
            <a:r>
              <a:rPr lang="en-US" altLang="en-US" sz="2000" dirty="0" smtClean="0"/>
              <a:t>forward (forthcoming)</a:t>
            </a:r>
          </a:p>
          <a:p>
            <a:pPr marL="0" indent="0" eaLnBrk="1" hangingPunct="1">
              <a:lnSpc>
                <a:spcPct val="90000"/>
              </a:lnSpc>
              <a:buClr>
                <a:schemeClr val="hlink"/>
              </a:buClr>
              <a:buFont typeface="Wingdings" panose="05000000000000000000" pitchFamily="2" charset="2"/>
              <a:buNone/>
              <a:defRPr/>
            </a:pPr>
            <a:endParaRPr lang="en-US" altLang="en-US" sz="2000" dirty="0"/>
          </a:p>
          <a:p>
            <a:pPr marL="0" indent="0" eaLnBrk="1" hangingPunct="1">
              <a:lnSpc>
                <a:spcPct val="90000"/>
              </a:lnSpc>
              <a:buClr>
                <a:schemeClr val="hlink"/>
              </a:buClr>
              <a:buFont typeface="Wingdings" panose="05000000000000000000" pitchFamily="2" charset="2"/>
              <a:buNone/>
              <a:defRPr/>
            </a:pPr>
            <a:r>
              <a:rPr lang="en-US" altLang="en-US" sz="2000" dirty="0" smtClean="0"/>
              <a:t>All reports are available on the web: </a:t>
            </a:r>
            <a:r>
              <a:rPr lang="en-US" altLang="en-US" sz="2000" dirty="0" smtClean="0">
                <a:hlinkClick r:id="rId2"/>
              </a:rPr>
              <a:t>http://www.cdc.gov/nchs/washington_group.htm</a:t>
            </a:r>
            <a:endParaRPr lang="en-US" altLang="en-US" sz="2000" dirty="0" smtClean="0"/>
          </a:p>
          <a:p>
            <a:pPr marL="0" indent="0" eaLnBrk="1" hangingPunct="1">
              <a:lnSpc>
                <a:spcPct val="90000"/>
              </a:lnSpc>
              <a:buClr>
                <a:schemeClr val="hlink"/>
              </a:buClr>
              <a:buFont typeface="Wingdings" panose="05000000000000000000" pitchFamily="2" charset="2"/>
              <a:buNone/>
              <a:defRPr/>
            </a:pPr>
            <a:endParaRPr lang="en-US" altLang="en-US" sz="2200" dirty="0" smtClean="0"/>
          </a:p>
        </p:txBody>
      </p:sp>
      <p:sp>
        <p:nvSpPr>
          <p:cNvPr id="1331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3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23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D6F0493-863D-48A5-A62C-2AC62378978D}" type="slidenum">
              <a:rPr lang="en-US" altLang="en-US" sz="1200" smtClean="0"/>
              <a:pPr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en-US" altLang="en-US" sz="120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09600" y="152400"/>
            <a:ext cx="7620000" cy="1371600"/>
          </a:xfrm>
        </p:spPr>
        <p:txBody>
          <a:bodyPr/>
          <a:lstStyle/>
          <a:p>
            <a:pPr eaLnBrk="1" hangingPunct="1"/>
            <a:r>
              <a:rPr lang="en-US" altLang="en-US" sz="3200" dirty="0" smtClean="0"/>
              <a:t>Publications: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76400"/>
            <a:ext cx="8686800" cy="4572000"/>
          </a:xfrm>
        </p:spPr>
        <p:txBody>
          <a:bodyPr/>
          <a:lstStyle/>
          <a:p>
            <a:pPr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altLang="en-US" sz="2200" dirty="0" smtClean="0"/>
              <a:t>Measuring Disability and Monitoring the UN Convention on the Rights of Persons with Disabilities: the work of the Washington Group on Disability Statistics. BMC Public Health 2011, </a:t>
            </a:r>
            <a:r>
              <a:rPr lang="en-US" altLang="en-US" sz="2200" b="1" dirty="0" smtClean="0"/>
              <a:t>11</a:t>
            </a:r>
            <a:r>
              <a:rPr lang="en-US" altLang="en-US" sz="2200" dirty="0" smtClean="0"/>
              <a:t>(</a:t>
            </a:r>
            <a:r>
              <a:rPr lang="en-US" altLang="en-US" sz="2200" dirty="0" err="1" smtClean="0"/>
              <a:t>Suppl</a:t>
            </a:r>
            <a:r>
              <a:rPr lang="en-US" altLang="en-US" sz="2200" dirty="0" smtClean="0"/>
              <a:t> 4):S4</a:t>
            </a:r>
          </a:p>
          <a:p>
            <a:pPr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altLang="en-US" sz="2200" dirty="0" smtClean="0"/>
              <a:t>A White Paper on Disability Measurement. Journal for Disability and International Development. 2012, </a:t>
            </a:r>
            <a:r>
              <a:rPr lang="en-US" altLang="en-US" sz="2200" b="1" dirty="0" smtClean="0"/>
              <a:t>1</a:t>
            </a:r>
            <a:r>
              <a:rPr lang="en-US" altLang="en-US" sz="2200" dirty="0" smtClean="0"/>
              <a:t>:4-11. </a:t>
            </a:r>
          </a:p>
          <a:p>
            <a:pPr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altLang="en-US" sz="2200" dirty="0" smtClean="0"/>
              <a:t>Disability Statistics: and integral but missing (and misunderstood) component of development work. Nordic Journal of Human Rights, 2013; </a:t>
            </a:r>
            <a:r>
              <a:rPr lang="en-US" altLang="en-US" sz="2200" b="1" dirty="0" smtClean="0"/>
              <a:t>31(3)</a:t>
            </a:r>
            <a:r>
              <a:rPr lang="en-US" altLang="en-US" sz="2200" dirty="0" smtClean="0"/>
              <a:t>:306–324</a:t>
            </a:r>
          </a:p>
          <a:p>
            <a:pPr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altLang="en-US" sz="2200" dirty="0" smtClean="0"/>
              <a:t>Methods to Improve International Comparability of Census and Survey Measures of Disability. Disability &amp; Rehabilitation, 2013; </a:t>
            </a:r>
            <a:r>
              <a:rPr lang="en-US" altLang="en-US" sz="2200" b="1" dirty="0" smtClean="0"/>
              <a:t>35(13)</a:t>
            </a:r>
            <a:r>
              <a:rPr lang="en-US" altLang="en-US" sz="2200" dirty="0" smtClean="0"/>
              <a:t>:1070-3 </a:t>
            </a:r>
          </a:p>
        </p:txBody>
      </p:sp>
      <p:sp>
        <p:nvSpPr>
          <p:cNvPr id="1434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3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23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4D62EE6-E145-4581-9001-989E2B7D3BDE}" type="slidenum">
              <a:rPr lang="en-US" altLang="en-US" sz="1200" smtClean="0"/>
              <a:pPr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en-US" altLang="en-US" sz="1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file">
  <a:themeElements>
    <a:clrScheme name="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5051</TotalTime>
  <Words>1226</Words>
  <Application>Microsoft Office PowerPoint</Application>
  <PresentationFormat>On-screen Show (4:3)</PresentationFormat>
  <Paragraphs>183</Paragraphs>
  <Slides>19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Bookman Old Style</vt:lpstr>
      <vt:lpstr>Arial</vt:lpstr>
      <vt:lpstr>Verdana</vt:lpstr>
      <vt:lpstr>Wingdings</vt:lpstr>
      <vt:lpstr>Calibri</vt:lpstr>
      <vt:lpstr>Times New Roman</vt:lpstr>
      <vt:lpstr>Profile</vt:lpstr>
      <vt:lpstr>15th Annual Meeting of the Washington Group on Disability Statistics</vt:lpstr>
      <vt:lpstr>WG History and Milestones:</vt:lpstr>
      <vt:lpstr>Summary of annual meetings</vt:lpstr>
      <vt:lpstr>WG-14 in Buenos Aires Oct, 2014:</vt:lpstr>
      <vt:lpstr>WG-14 Main Objectives: </vt:lpstr>
      <vt:lpstr>    Workshops and Expert Consultations: </vt:lpstr>
      <vt:lpstr>Comparable testing methodology:</vt:lpstr>
      <vt:lpstr>Report Series of WG activities:</vt:lpstr>
      <vt:lpstr>Publications:</vt:lpstr>
      <vt:lpstr>Volume on the history and accomplishments of the WG:</vt:lpstr>
      <vt:lpstr>Collaborations:</vt:lpstr>
      <vt:lpstr>Some specific outside activities:</vt:lpstr>
      <vt:lpstr>Some specific outside activities:</vt:lpstr>
      <vt:lpstr>Accountability:</vt:lpstr>
      <vt:lpstr>WG SS: International Initiatives</vt:lpstr>
      <vt:lpstr>The Road Ahead</vt:lpstr>
      <vt:lpstr>Main Objectives for 15th meeting</vt:lpstr>
      <vt:lpstr>Agenda: Sessions Overview</vt:lpstr>
      <vt:lpstr>Agenda: Sessions Overview</vt:lpstr>
    </vt:vector>
  </TitlesOfParts>
  <Company>NCHS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Fifth Annual Meeting of the WG: Objectives and Agenda</dc:title>
  <dc:creator>egr4</dc:creator>
  <cp:lastModifiedBy>Golden, Cordell (CDC/OPHSS/NCHS)</cp:lastModifiedBy>
  <cp:revision>279</cp:revision>
  <dcterms:created xsi:type="dcterms:W3CDTF">2005-09-01T20:20:07Z</dcterms:created>
  <dcterms:modified xsi:type="dcterms:W3CDTF">2015-12-09T17:04:40Z</dcterms:modified>
</cp:coreProperties>
</file>