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9" r:id="rId4"/>
    <p:sldId id="265" r:id="rId5"/>
    <p:sldId id="266" r:id="rId6"/>
    <p:sldId id="267" r:id="rId7"/>
    <p:sldId id="268" r:id="rId8"/>
    <p:sldId id="269" r:id="rId9"/>
    <p:sldId id="27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8" autoAdjust="0"/>
    <p:restoredTop sz="86374" autoAdjust="0"/>
  </p:normalViewPr>
  <p:slideViewPr>
    <p:cSldViewPr>
      <p:cViewPr varScale="1">
        <p:scale>
          <a:sx n="75" d="100"/>
          <a:sy n="75" d="100"/>
        </p:scale>
        <p:origin x="346"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2905B8-94E2-47F4-826D-2E3C5E5CA53B}" type="datetimeFigureOut">
              <a:rPr lang="en-US" smtClean="0"/>
              <a:t>12/9/2015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E4C477-53E3-4C45-AF87-012A8E16B539}" type="slidenum">
              <a:rPr lang="en-US" smtClean="0"/>
              <a:t>‹#›</a:t>
            </a:fld>
            <a:endParaRPr lang="en-US"/>
          </a:p>
        </p:txBody>
      </p:sp>
    </p:spTree>
    <p:extLst>
      <p:ext uri="{BB962C8B-B14F-4D97-AF65-F5344CB8AC3E}">
        <p14:creationId xmlns:p14="http://schemas.microsoft.com/office/powerpoint/2010/main" val="866712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6EE4C477-53E3-4C45-AF87-012A8E16B539}" type="slidenum">
              <a:rPr lang="en-US" smtClean="0"/>
              <a:t>2</a:t>
            </a:fld>
            <a:endParaRPr lang="en-US"/>
          </a:p>
        </p:txBody>
      </p:sp>
    </p:spTree>
    <p:extLst>
      <p:ext uri="{BB962C8B-B14F-4D97-AF65-F5344CB8AC3E}">
        <p14:creationId xmlns:p14="http://schemas.microsoft.com/office/powerpoint/2010/main" val="3832698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6EE4C477-53E3-4C45-AF87-012A8E16B539}" type="slidenum">
              <a:rPr lang="en-US" smtClean="0"/>
              <a:t>3</a:t>
            </a:fld>
            <a:endParaRPr lang="en-US"/>
          </a:p>
        </p:txBody>
      </p:sp>
    </p:spTree>
    <p:extLst>
      <p:ext uri="{BB962C8B-B14F-4D97-AF65-F5344CB8AC3E}">
        <p14:creationId xmlns:p14="http://schemas.microsoft.com/office/powerpoint/2010/main" val="3832698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6EE4C477-53E3-4C45-AF87-012A8E16B539}" type="slidenum">
              <a:rPr lang="en-US" smtClean="0"/>
              <a:t>4</a:t>
            </a:fld>
            <a:endParaRPr lang="en-US"/>
          </a:p>
        </p:txBody>
      </p:sp>
    </p:spTree>
    <p:extLst>
      <p:ext uri="{BB962C8B-B14F-4D97-AF65-F5344CB8AC3E}">
        <p14:creationId xmlns:p14="http://schemas.microsoft.com/office/powerpoint/2010/main" val="3832698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6EE4C477-53E3-4C45-AF87-012A8E16B539}" type="slidenum">
              <a:rPr lang="en-US" smtClean="0"/>
              <a:t>5</a:t>
            </a:fld>
            <a:endParaRPr lang="en-US"/>
          </a:p>
        </p:txBody>
      </p:sp>
    </p:spTree>
    <p:extLst>
      <p:ext uri="{BB962C8B-B14F-4D97-AF65-F5344CB8AC3E}">
        <p14:creationId xmlns:p14="http://schemas.microsoft.com/office/powerpoint/2010/main" val="3832698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6EE4C477-53E3-4C45-AF87-012A8E16B539}" type="slidenum">
              <a:rPr lang="en-US" smtClean="0"/>
              <a:t>6</a:t>
            </a:fld>
            <a:endParaRPr lang="en-US"/>
          </a:p>
        </p:txBody>
      </p:sp>
    </p:spTree>
    <p:extLst>
      <p:ext uri="{BB962C8B-B14F-4D97-AF65-F5344CB8AC3E}">
        <p14:creationId xmlns:p14="http://schemas.microsoft.com/office/powerpoint/2010/main" val="3832698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6EE4C477-53E3-4C45-AF87-012A8E16B539}" type="slidenum">
              <a:rPr lang="en-US" smtClean="0"/>
              <a:t>7</a:t>
            </a:fld>
            <a:endParaRPr lang="en-US"/>
          </a:p>
        </p:txBody>
      </p:sp>
    </p:spTree>
    <p:extLst>
      <p:ext uri="{BB962C8B-B14F-4D97-AF65-F5344CB8AC3E}">
        <p14:creationId xmlns:p14="http://schemas.microsoft.com/office/powerpoint/2010/main" val="3832698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6EE4C477-53E3-4C45-AF87-012A8E16B539}" type="slidenum">
              <a:rPr lang="en-US" smtClean="0"/>
              <a:t>8</a:t>
            </a:fld>
            <a:endParaRPr lang="en-US"/>
          </a:p>
        </p:txBody>
      </p:sp>
    </p:spTree>
    <p:extLst>
      <p:ext uri="{BB962C8B-B14F-4D97-AF65-F5344CB8AC3E}">
        <p14:creationId xmlns:p14="http://schemas.microsoft.com/office/powerpoint/2010/main" val="3832698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6EE4C477-53E3-4C45-AF87-012A8E16B539}" type="slidenum">
              <a:rPr lang="en-US" smtClean="0"/>
              <a:t>9</a:t>
            </a:fld>
            <a:endParaRPr lang="en-US"/>
          </a:p>
        </p:txBody>
      </p:sp>
    </p:spTree>
    <p:extLst>
      <p:ext uri="{BB962C8B-B14F-4D97-AF65-F5344CB8AC3E}">
        <p14:creationId xmlns:p14="http://schemas.microsoft.com/office/powerpoint/2010/main" val="3832698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DBC74E8-2D9F-462C-A88F-AC4AAF286397}"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D3515-AC7E-49C8-92A1-6B17F11464A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BC74E8-2D9F-462C-A88F-AC4AAF286397}"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D3515-AC7E-49C8-92A1-6B17F11464A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BC74E8-2D9F-462C-A88F-AC4AAF286397}"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D3515-AC7E-49C8-92A1-6B17F11464A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BC74E8-2D9F-462C-A88F-AC4AAF286397}"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D3515-AC7E-49C8-92A1-6B17F11464A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0DBC74E8-2D9F-462C-A88F-AC4AAF286397}"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D3515-AC7E-49C8-92A1-6B17F11464A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DBC74E8-2D9F-462C-A88F-AC4AAF286397}" type="datetimeFigureOut">
              <a:rPr lang="en-US" smtClean="0"/>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D3515-AC7E-49C8-92A1-6B17F11464AE}"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BC74E8-2D9F-462C-A88F-AC4AAF286397}" type="datetimeFigureOut">
              <a:rPr lang="en-US" smtClean="0"/>
              <a:t>12/9/2015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3D3515-AC7E-49C8-92A1-6B17F11464A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BC74E8-2D9F-462C-A88F-AC4AAF286397}" type="datetimeFigureOut">
              <a:rPr lang="en-US" smtClean="0"/>
              <a:t>12/9/2015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3D3515-AC7E-49C8-92A1-6B17F11464A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C74E8-2D9F-462C-A88F-AC4AAF286397}" type="datetimeFigureOut">
              <a:rPr lang="en-US" smtClean="0"/>
              <a:t>12/9/2015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3D3515-AC7E-49C8-92A1-6B17F11464A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0DBC74E8-2D9F-462C-A88F-AC4AAF286397}" type="datetimeFigureOut">
              <a:rPr lang="en-US" smtClean="0"/>
              <a:t>12/9/2015</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3A3D3515-AC7E-49C8-92A1-6B17F11464A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BC74E8-2D9F-462C-A88F-AC4AAF286397}" type="datetimeFigureOut">
              <a:rPr lang="en-US" smtClean="0"/>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D3515-AC7E-49C8-92A1-6B17F11464A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0DBC74E8-2D9F-462C-A88F-AC4AAF286397}" type="datetimeFigureOut">
              <a:rPr lang="en-US" smtClean="0"/>
              <a:t>12/9/2015</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3A3D3515-AC7E-49C8-92A1-6B17F11464A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9342"/>
            <a:ext cx="6934200" cy="1140858"/>
          </a:xfrm>
        </p:spPr>
        <p:txBody>
          <a:bodyPr/>
          <a:lstStyle/>
          <a:p>
            <a:r>
              <a:rPr lang="en-US" sz="2400" dirty="0" smtClean="0">
                <a:solidFill>
                  <a:schemeClr val="accent3">
                    <a:lumMod val="75000"/>
                  </a:schemeClr>
                </a:solidFill>
              </a:rPr>
              <a:t>Global network on monitoring &amp; evaluation for disability-inclusive development</a:t>
            </a:r>
            <a:endParaRPr lang="en-US" sz="2400" dirty="0">
              <a:solidFill>
                <a:schemeClr val="accent3">
                  <a:lumMod val="75000"/>
                </a:schemeClr>
              </a:solidFill>
            </a:endParaRPr>
          </a:p>
        </p:txBody>
      </p:sp>
      <p:sp>
        <p:nvSpPr>
          <p:cNvPr id="3" name="Subtitle 2"/>
          <p:cNvSpPr>
            <a:spLocks noGrp="1"/>
          </p:cNvSpPr>
          <p:nvPr>
            <p:ph type="subTitle" idx="1"/>
          </p:nvPr>
        </p:nvSpPr>
        <p:spPr>
          <a:xfrm>
            <a:off x="1219200" y="4495800"/>
            <a:ext cx="7730331" cy="1034275"/>
          </a:xfrm>
        </p:spPr>
        <p:txBody>
          <a:bodyPr>
            <a:normAutofit fontScale="92500" lnSpcReduction="20000"/>
          </a:bodyPr>
          <a:lstStyle/>
          <a:p>
            <a:pPr algn="r"/>
            <a:r>
              <a:rPr lang="en-US" b="1" cap="none" dirty="0" smtClean="0"/>
              <a:t>Maria </a:t>
            </a:r>
            <a:r>
              <a:rPr lang="en-US" b="1" cap="none" dirty="0" err="1" smtClean="0"/>
              <a:t>Martinho</a:t>
            </a:r>
            <a:endParaRPr lang="en-US" b="1" cap="none" dirty="0" smtClean="0"/>
          </a:p>
          <a:p>
            <a:pPr algn="r"/>
            <a:r>
              <a:rPr lang="en-US" b="1" dirty="0" smtClean="0"/>
              <a:t>UN Secretariat of the convention </a:t>
            </a:r>
          </a:p>
          <a:p>
            <a:pPr algn="r"/>
            <a:r>
              <a:rPr lang="en-US" b="1" dirty="0" smtClean="0"/>
              <a:t>on the rights of persons with disabilities</a:t>
            </a:r>
          </a:p>
          <a:p>
            <a:pPr algn="r"/>
            <a:r>
              <a:rPr lang="en-US" sz="1300" b="1" cap="none" dirty="0" smtClean="0"/>
              <a:t>martinho@un.org</a:t>
            </a:r>
            <a:endParaRPr lang="en-US" sz="1300" b="1" cap="none" dirty="0"/>
          </a:p>
        </p:txBody>
      </p:sp>
    </p:spTree>
    <p:extLst>
      <p:ext uri="{BB962C8B-B14F-4D97-AF65-F5344CB8AC3E}">
        <p14:creationId xmlns:p14="http://schemas.microsoft.com/office/powerpoint/2010/main" val="3130318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smtClean="0">
                <a:solidFill>
                  <a:srgbClr val="FF6600"/>
                </a:solidFill>
              </a:rPr>
              <a:t>content</a:t>
            </a:r>
            <a:endParaRPr lang="en-US" sz="2000" dirty="0">
              <a:solidFill>
                <a:srgbClr val="FF6600"/>
              </a:solidFill>
            </a:endParaRPr>
          </a:p>
        </p:txBody>
      </p:sp>
      <p:sp>
        <p:nvSpPr>
          <p:cNvPr id="3" name="Content Placeholder 2"/>
          <p:cNvSpPr>
            <a:spLocks noGrp="1"/>
          </p:cNvSpPr>
          <p:nvPr>
            <p:ph idx="1"/>
          </p:nvPr>
        </p:nvSpPr>
        <p:spPr>
          <a:xfrm>
            <a:off x="822960" y="1100628"/>
            <a:ext cx="7520940" cy="3928572"/>
          </a:xfrm>
        </p:spPr>
        <p:txBody>
          <a:bodyPr>
            <a:normAutofit/>
          </a:bodyPr>
          <a:lstStyle/>
          <a:p>
            <a:pPr>
              <a:spcBef>
                <a:spcPts val="1800"/>
              </a:spcBef>
              <a:buFontTx/>
              <a:buChar char="-"/>
            </a:pPr>
            <a:r>
              <a:rPr lang="en-GB" dirty="0" smtClean="0"/>
              <a:t>The UN flagship report on disability and development</a:t>
            </a:r>
          </a:p>
          <a:p>
            <a:pPr>
              <a:spcBef>
                <a:spcPts val="1800"/>
              </a:spcBef>
              <a:buFontTx/>
              <a:buChar char="-"/>
            </a:pPr>
            <a:r>
              <a:rPr lang="en-US" dirty="0" smtClean="0"/>
              <a:t>Internationally agreed goals and the Convention on the Rights of Persons with Disabilities (CRPD)</a:t>
            </a:r>
            <a:endParaRPr lang="en-GB" dirty="0"/>
          </a:p>
          <a:p>
            <a:pPr>
              <a:spcBef>
                <a:spcPts val="1800"/>
              </a:spcBef>
              <a:buFontTx/>
              <a:buChar char="-"/>
            </a:pPr>
            <a:r>
              <a:rPr lang="en-GB" dirty="0" smtClean="0"/>
              <a:t>Aims </a:t>
            </a:r>
            <a:r>
              <a:rPr lang="en-GB" dirty="0"/>
              <a:t>of the </a:t>
            </a:r>
            <a:r>
              <a:rPr lang="en-GB" dirty="0" smtClean="0"/>
              <a:t>Network</a:t>
            </a:r>
          </a:p>
          <a:p>
            <a:pPr>
              <a:spcBef>
                <a:spcPts val="1800"/>
              </a:spcBef>
              <a:buFontTx/>
              <a:buChar char="-"/>
            </a:pPr>
            <a:r>
              <a:rPr lang="en-US" dirty="0"/>
              <a:t>Timeline for the 2018 UN Flagship Report</a:t>
            </a:r>
          </a:p>
          <a:p>
            <a:pPr>
              <a:spcBef>
                <a:spcPts val="1800"/>
              </a:spcBef>
              <a:buFontTx/>
              <a:buChar char="-"/>
            </a:pPr>
            <a:r>
              <a:rPr lang="en-US" dirty="0"/>
              <a:t>Preparing for the 2018 UN Flagship Report</a:t>
            </a:r>
            <a:endParaRPr lang="en-GB" dirty="0"/>
          </a:p>
          <a:p>
            <a:pPr>
              <a:spcBef>
                <a:spcPts val="1800"/>
              </a:spcBef>
              <a:buFontTx/>
              <a:buChar char="-"/>
            </a:pPr>
            <a:r>
              <a:rPr lang="en-GB" dirty="0"/>
              <a:t>Next meetings and further </a:t>
            </a:r>
            <a:r>
              <a:rPr lang="en-GB" dirty="0" smtClean="0"/>
              <a:t>communication</a:t>
            </a:r>
            <a:endParaRPr lang="en-US" dirty="0"/>
          </a:p>
        </p:txBody>
      </p:sp>
    </p:spTree>
    <p:extLst>
      <p:ext uri="{BB962C8B-B14F-4D97-AF65-F5344CB8AC3E}">
        <p14:creationId xmlns:p14="http://schemas.microsoft.com/office/powerpoint/2010/main" val="25399058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smtClean="0">
                <a:solidFill>
                  <a:srgbClr val="FF6600"/>
                </a:solidFill>
              </a:rPr>
              <a:t>Un flagship report on disability and development</a:t>
            </a:r>
            <a:endParaRPr lang="en-US" sz="2000" dirty="0">
              <a:solidFill>
                <a:srgbClr val="FF6600"/>
              </a:solidFill>
            </a:endParaRPr>
          </a:p>
        </p:txBody>
      </p:sp>
      <p:sp>
        <p:nvSpPr>
          <p:cNvPr id="3" name="Content Placeholder 2"/>
          <p:cNvSpPr>
            <a:spLocks noGrp="1"/>
          </p:cNvSpPr>
          <p:nvPr>
            <p:ph idx="1"/>
          </p:nvPr>
        </p:nvSpPr>
        <p:spPr>
          <a:xfrm>
            <a:off x="822960" y="1100628"/>
            <a:ext cx="7520940" cy="3928572"/>
          </a:xfrm>
        </p:spPr>
        <p:txBody>
          <a:bodyPr>
            <a:normAutofit/>
          </a:bodyPr>
          <a:lstStyle/>
          <a:p>
            <a:pPr marL="0" indent="0"/>
            <a:r>
              <a:rPr lang="en-US" dirty="0" smtClean="0">
                <a:solidFill>
                  <a:schemeClr val="accent3">
                    <a:lumMod val="75000"/>
                  </a:schemeClr>
                </a:solidFill>
              </a:rPr>
              <a:t>The UN General Assembly, in resolution 69/142, </a:t>
            </a:r>
          </a:p>
          <a:p>
            <a:pPr marL="285750" indent="-285750">
              <a:buClr>
                <a:srgbClr val="FF6600"/>
              </a:buClr>
              <a:buFont typeface="Wingdings" panose="05000000000000000000" pitchFamily="2" charset="2"/>
              <a:buChar char="q"/>
            </a:pPr>
            <a:r>
              <a:rPr lang="en-US" dirty="0" smtClean="0">
                <a:solidFill>
                  <a:schemeClr val="accent3">
                    <a:lumMod val="75000"/>
                  </a:schemeClr>
                </a:solidFill>
              </a:rPr>
              <a:t>requested </a:t>
            </a:r>
            <a:r>
              <a:rPr lang="en-US" dirty="0">
                <a:solidFill>
                  <a:schemeClr val="accent3">
                    <a:lumMod val="75000"/>
                  </a:schemeClr>
                </a:solidFill>
              </a:rPr>
              <a:t>the Secretary-General, in coordination with all relevant United Nations entities, </a:t>
            </a:r>
            <a:endParaRPr lang="en-US" dirty="0" smtClean="0">
              <a:solidFill>
                <a:schemeClr val="accent3">
                  <a:lumMod val="75000"/>
                </a:schemeClr>
              </a:solidFill>
            </a:endParaRPr>
          </a:p>
          <a:p>
            <a:pPr marL="285750" indent="-285750">
              <a:buClr>
                <a:srgbClr val="FF6600"/>
              </a:buClr>
              <a:buFont typeface="Wingdings" panose="05000000000000000000" pitchFamily="2" charset="2"/>
              <a:buChar char="q"/>
            </a:pPr>
            <a:r>
              <a:rPr lang="en-US" dirty="0" smtClean="0">
                <a:solidFill>
                  <a:schemeClr val="accent3">
                    <a:lumMod val="75000"/>
                  </a:schemeClr>
                </a:solidFill>
              </a:rPr>
              <a:t>to </a:t>
            </a:r>
            <a:r>
              <a:rPr lang="en-US" dirty="0">
                <a:solidFill>
                  <a:schemeClr val="accent3">
                    <a:lumMod val="75000"/>
                  </a:schemeClr>
                </a:solidFill>
              </a:rPr>
              <a:t>compile and </a:t>
            </a:r>
            <a:r>
              <a:rPr lang="en-US" dirty="0" smtClean="0">
                <a:solidFill>
                  <a:schemeClr val="accent3">
                    <a:lumMod val="75000"/>
                  </a:schemeClr>
                </a:solidFill>
              </a:rPr>
              <a:t>analyze </a:t>
            </a:r>
            <a:r>
              <a:rPr lang="en-US" dirty="0">
                <a:solidFill>
                  <a:schemeClr val="accent3">
                    <a:lumMod val="75000"/>
                  </a:schemeClr>
                </a:solidFill>
              </a:rPr>
              <a:t>national policies, </a:t>
            </a:r>
            <a:r>
              <a:rPr lang="en-US" dirty="0" err="1">
                <a:solidFill>
                  <a:schemeClr val="accent3">
                    <a:lumMod val="75000"/>
                  </a:schemeClr>
                </a:solidFill>
              </a:rPr>
              <a:t>programmes</a:t>
            </a:r>
            <a:r>
              <a:rPr lang="en-US" dirty="0">
                <a:solidFill>
                  <a:schemeClr val="accent3">
                    <a:lumMod val="75000"/>
                  </a:schemeClr>
                </a:solidFill>
              </a:rPr>
              <a:t>, best practices and available statistics regarding persons with disabilities, </a:t>
            </a:r>
            <a:endParaRPr lang="en-US" dirty="0" smtClean="0">
              <a:solidFill>
                <a:schemeClr val="accent3">
                  <a:lumMod val="75000"/>
                </a:schemeClr>
              </a:solidFill>
            </a:endParaRPr>
          </a:p>
          <a:p>
            <a:pPr marL="285750" indent="-285750">
              <a:buClr>
                <a:srgbClr val="FF6600"/>
              </a:buClr>
              <a:buFont typeface="Wingdings" panose="05000000000000000000" pitchFamily="2" charset="2"/>
              <a:buChar char="q"/>
            </a:pPr>
            <a:r>
              <a:rPr lang="en-US" dirty="0" smtClean="0">
                <a:solidFill>
                  <a:schemeClr val="accent3">
                    <a:lumMod val="75000"/>
                  </a:schemeClr>
                </a:solidFill>
              </a:rPr>
              <a:t>reflecting </a:t>
            </a:r>
            <a:r>
              <a:rPr lang="en-US" dirty="0">
                <a:solidFill>
                  <a:schemeClr val="accent3">
                    <a:lumMod val="75000"/>
                  </a:schemeClr>
                </a:solidFill>
              </a:rPr>
              <a:t>progress made in addressing the relevant internationally agreed development goals and the provisions of the Convention on the Rights of Persons with Disabilities (CRPD), </a:t>
            </a:r>
            <a:endParaRPr lang="en-US" dirty="0" smtClean="0">
              <a:solidFill>
                <a:schemeClr val="accent3">
                  <a:lumMod val="75000"/>
                </a:schemeClr>
              </a:solidFill>
            </a:endParaRPr>
          </a:p>
          <a:p>
            <a:pPr marL="285750" indent="-285750">
              <a:buClr>
                <a:srgbClr val="FF6600"/>
              </a:buClr>
              <a:buFont typeface="Wingdings" panose="05000000000000000000" pitchFamily="2" charset="2"/>
              <a:buChar char="q"/>
            </a:pPr>
            <a:r>
              <a:rPr lang="en-US" dirty="0" smtClean="0">
                <a:solidFill>
                  <a:schemeClr val="accent3">
                    <a:lumMod val="75000"/>
                  </a:schemeClr>
                </a:solidFill>
              </a:rPr>
              <a:t>to </a:t>
            </a:r>
            <a:r>
              <a:rPr lang="en-US" dirty="0">
                <a:solidFill>
                  <a:schemeClr val="accent3">
                    <a:lumMod val="75000"/>
                  </a:schemeClr>
                </a:solidFill>
              </a:rPr>
              <a:t>be submitted to the General Assembly in a flagship report during </a:t>
            </a:r>
            <a:r>
              <a:rPr lang="en-US" dirty="0" smtClean="0">
                <a:solidFill>
                  <a:schemeClr val="accent3">
                    <a:lumMod val="75000"/>
                  </a:schemeClr>
                </a:solidFill>
              </a:rPr>
              <a:t>2018</a:t>
            </a:r>
            <a:endParaRPr lang="en-US" dirty="0">
              <a:solidFill>
                <a:schemeClr val="accent3">
                  <a:lumMod val="75000"/>
                </a:schemeClr>
              </a:solidFill>
            </a:endParaRPr>
          </a:p>
        </p:txBody>
      </p:sp>
    </p:spTree>
    <p:extLst>
      <p:ext uri="{BB962C8B-B14F-4D97-AF65-F5344CB8AC3E}">
        <p14:creationId xmlns:p14="http://schemas.microsoft.com/office/powerpoint/2010/main" val="1484351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a:solidFill>
                  <a:srgbClr val="FF6600"/>
                </a:solidFill>
              </a:rPr>
              <a:t>internationally agreed development goals and the provisions of CRPD</a:t>
            </a:r>
          </a:p>
        </p:txBody>
      </p:sp>
      <p:sp>
        <p:nvSpPr>
          <p:cNvPr id="3" name="Content Placeholder 2"/>
          <p:cNvSpPr>
            <a:spLocks noGrp="1"/>
          </p:cNvSpPr>
          <p:nvPr>
            <p:ph idx="1"/>
          </p:nvPr>
        </p:nvSpPr>
        <p:spPr>
          <a:xfrm>
            <a:off x="822960" y="1100628"/>
            <a:ext cx="7520940" cy="3928572"/>
          </a:xfrm>
        </p:spPr>
        <p:txBody>
          <a:bodyPr>
            <a:normAutofit/>
          </a:bodyPr>
          <a:lstStyle/>
          <a:p>
            <a:pPr marL="0" indent="0"/>
            <a:r>
              <a:rPr lang="en-US" dirty="0" smtClean="0">
                <a:solidFill>
                  <a:schemeClr val="accent3">
                    <a:lumMod val="75000"/>
                  </a:schemeClr>
                </a:solidFill>
              </a:rPr>
              <a:t>SDGs</a:t>
            </a:r>
          </a:p>
          <a:p>
            <a:pPr marL="285750" indent="-285750">
              <a:buClr>
                <a:srgbClr val="FF6600"/>
              </a:buClr>
              <a:buFont typeface="Wingdings" panose="05000000000000000000" pitchFamily="2" charset="2"/>
              <a:buChar char="q"/>
            </a:pPr>
            <a:r>
              <a:rPr lang="en-US" dirty="0">
                <a:solidFill>
                  <a:schemeClr val="accent3">
                    <a:lumMod val="75000"/>
                  </a:schemeClr>
                </a:solidFill>
              </a:rPr>
              <a:t>7 targets specifically mention persons with disabilities </a:t>
            </a:r>
            <a:r>
              <a:rPr lang="en-US" dirty="0" smtClean="0">
                <a:solidFill>
                  <a:schemeClr val="accent3">
                    <a:lumMod val="75000"/>
                  </a:schemeClr>
                </a:solidFill>
              </a:rPr>
              <a:t>(education, accessible schools, employment, accessible public spaces and transport, empowerment and inclusion,  data disaggregation)</a:t>
            </a:r>
          </a:p>
          <a:p>
            <a:pPr marL="285750" indent="-285750">
              <a:buClr>
                <a:srgbClr val="FF6600"/>
              </a:buClr>
              <a:buFont typeface="Wingdings" panose="05000000000000000000" pitchFamily="2" charset="2"/>
              <a:buChar char="q"/>
            </a:pPr>
            <a:r>
              <a:rPr lang="en-US" dirty="0">
                <a:solidFill>
                  <a:schemeClr val="accent3">
                    <a:lumMod val="75000"/>
                  </a:schemeClr>
                </a:solidFill>
              </a:rPr>
              <a:t>10+ universal targets &amp; 8 targets for vulnerable persons  </a:t>
            </a:r>
            <a:endParaRPr lang="en-US" dirty="0" smtClean="0">
              <a:solidFill>
                <a:schemeClr val="accent3">
                  <a:lumMod val="75000"/>
                </a:schemeClr>
              </a:solidFill>
            </a:endParaRPr>
          </a:p>
          <a:p>
            <a:pPr marL="285750" indent="-285750">
              <a:buClr>
                <a:srgbClr val="FF6600"/>
              </a:buClr>
              <a:buFont typeface="Wingdings" panose="05000000000000000000" pitchFamily="2" charset="2"/>
              <a:buChar char="q"/>
            </a:pPr>
            <a:r>
              <a:rPr lang="en-US" dirty="0" smtClean="0">
                <a:solidFill>
                  <a:schemeClr val="accent3">
                    <a:lumMod val="75000"/>
                  </a:schemeClr>
                </a:solidFill>
              </a:rPr>
              <a:t>For many of the SDG targets there is need or urgent action for persons with disabilities (poverty, social protection, health coverage, violence against women, sexual and reproductive health, access to water and sanitation, resilience to disasters, birth registration)</a:t>
            </a:r>
          </a:p>
          <a:p>
            <a:pPr marL="0" indent="0">
              <a:buClr>
                <a:srgbClr val="FF6600"/>
              </a:buClr>
            </a:pPr>
            <a:r>
              <a:rPr lang="en-US" dirty="0" smtClean="0">
                <a:solidFill>
                  <a:schemeClr val="accent3">
                    <a:lumMod val="75000"/>
                  </a:schemeClr>
                </a:solidFill>
              </a:rPr>
              <a:t>CRPD</a:t>
            </a:r>
          </a:p>
          <a:p>
            <a:pPr marL="285750" indent="-285750">
              <a:buClr>
                <a:srgbClr val="FF6600"/>
              </a:buClr>
              <a:buFont typeface="Wingdings" panose="05000000000000000000" pitchFamily="2" charset="2"/>
              <a:buChar char="q"/>
            </a:pPr>
            <a:r>
              <a:rPr lang="en-US" dirty="0" smtClean="0">
                <a:solidFill>
                  <a:schemeClr val="accent3">
                    <a:lumMod val="75000"/>
                  </a:schemeClr>
                </a:solidFill>
              </a:rPr>
              <a:t>+40 articles on accessibility, rehabilitation, </a:t>
            </a:r>
            <a:r>
              <a:rPr lang="en-US" dirty="0" err="1" smtClean="0">
                <a:solidFill>
                  <a:schemeClr val="accent3">
                    <a:lumMod val="75000"/>
                  </a:schemeClr>
                </a:solidFill>
              </a:rPr>
              <a:t>etc</a:t>
            </a:r>
            <a:r>
              <a:rPr lang="en-US" dirty="0" smtClean="0">
                <a:solidFill>
                  <a:schemeClr val="accent3">
                    <a:lumMod val="75000"/>
                  </a:schemeClr>
                </a:solidFill>
              </a:rPr>
              <a:t> with also many themes shared with the </a:t>
            </a:r>
            <a:r>
              <a:rPr lang="en-US" dirty="0" smtClean="0">
                <a:solidFill>
                  <a:schemeClr val="accent3">
                    <a:lumMod val="75000"/>
                  </a:schemeClr>
                </a:solidFill>
              </a:rPr>
              <a:t>SDGs</a:t>
            </a:r>
            <a:endParaRPr lang="en-US" dirty="0" smtClean="0">
              <a:solidFill>
                <a:schemeClr val="accent3">
                  <a:lumMod val="75000"/>
                </a:schemeClr>
              </a:solidFill>
            </a:endParaRPr>
          </a:p>
        </p:txBody>
      </p:sp>
    </p:spTree>
    <p:extLst>
      <p:ext uri="{BB962C8B-B14F-4D97-AF65-F5344CB8AC3E}">
        <p14:creationId xmlns:p14="http://schemas.microsoft.com/office/powerpoint/2010/main" val="1194771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a:solidFill>
                  <a:srgbClr val="FF6600"/>
                </a:solidFill>
              </a:rPr>
              <a:t>Compile and </a:t>
            </a:r>
            <a:r>
              <a:rPr lang="en-US" sz="2000" dirty="0" err="1" smtClean="0">
                <a:solidFill>
                  <a:srgbClr val="FF6600"/>
                </a:solidFill>
              </a:rPr>
              <a:t>analyZe</a:t>
            </a:r>
            <a:r>
              <a:rPr lang="en-US" sz="2000" dirty="0" smtClean="0">
                <a:solidFill>
                  <a:srgbClr val="FF6600"/>
                </a:solidFill>
              </a:rPr>
              <a:t> </a:t>
            </a:r>
            <a:r>
              <a:rPr lang="en-US" sz="2000" dirty="0">
                <a:solidFill>
                  <a:srgbClr val="FF6600"/>
                </a:solidFill>
              </a:rPr>
              <a:t>statistics for the UN flagship</a:t>
            </a:r>
          </a:p>
        </p:txBody>
      </p:sp>
      <p:sp>
        <p:nvSpPr>
          <p:cNvPr id="3" name="Content Placeholder 2"/>
          <p:cNvSpPr>
            <a:spLocks noGrp="1"/>
          </p:cNvSpPr>
          <p:nvPr>
            <p:ph idx="1"/>
          </p:nvPr>
        </p:nvSpPr>
        <p:spPr>
          <a:xfrm>
            <a:off x="822960" y="1100628"/>
            <a:ext cx="7520940" cy="3928572"/>
          </a:xfrm>
        </p:spPr>
        <p:txBody>
          <a:bodyPr>
            <a:normAutofit/>
          </a:bodyPr>
          <a:lstStyle/>
          <a:p>
            <a:pPr marL="285750" indent="-285750">
              <a:buClr>
                <a:srgbClr val="FF6600"/>
              </a:buClr>
              <a:buFont typeface="Wingdings" panose="05000000000000000000" pitchFamily="2" charset="2"/>
              <a:buChar char="q"/>
            </a:pPr>
            <a:r>
              <a:rPr lang="en-US" dirty="0" smtClean="0">
                <a:solidFill>
                  <a:schemeClr val="accent3">
                    <a:lumMod val="75000"/>
                  </a:schemeClr>
                </a:solidFill>
              </a:rPr>
              <a:t>Need to identify most up-to-date and reliable statistics on issues relevant to assess progress towards internationally development goals and the provisions of CRPD</a:t>
            </a:r>
          </a:p>
          <a:p>
            <a:pPr marL="285750" indent="-285750">
              <a:buClr>
                <a:srgbClr val="FF6600"/>
              </a:buClr>
              <a:buFont typeface="Wingdings" panose="05000000000000000000" pitchFamily="2" charset="2"/>
              <a:buChar char="q"/>
            </a:pPr>
            <a:r>
              <a:rPr lang="en-US" dirty="0" smtClean="0">
                <a:solidFill>
                  <a:schemeClr val="accent3">
                    <a:lumMod val="75000"/>
                  </a:schemeClr>
                </a:solidFill>
              </a:rPr>
              <a:t>There is a lot of data out there that has not been “explored”:</a:t>
            </a:r>
          </a:p>
          <a:p>
            <a:pPr marL="573786" lvl="3" indent="-285750">
              <a:buClr>
                <a:srgbClr val="FF6600"/>
              </a:buClr>
              <a:buFont typeface="Wingdings" panose="05000000000000000000" pitchFamily="2" charset="2"/>
              <a:buChar char="Ø"/>
            </a:pPr>
            <a:r>
              <a:rPr lang="en-US" dirty="0" smtClean="0">
                <a:solidFill>
                  <a:schemeClr val="accent3">
                    <a:lumMod val="75000"/>
                  </a:schemeClr>
                </a:solidFill>
              </a:rPr>
              <a:t>+30 countries have collected disability data in their last census using internationally comparable measures</a:t>
            </a:r>
          </a:p>
          <a:p>
            <a:pPr marL="573786" lvl="3" indent="-285750">
              <a:buClr>
                <a:srgbClr val="FF6600"/>
              </a:buClr>
              <a:buFont typeface="Wingdings" panose="05000000000000000000" pitchFamily="2" charset="2"/>
              <a:buChar char="Ø"/>
            </a:pPr>
            <a:r>
              <a:rPr lang="en-US" dirty="0" smtClean="0">
                <a:solidFill>
                  <a:schemeClr val="accent3">
                    <a:lumMod val="75000"/>
                  </a:schemeClr>
                </a:solidFill>
              </a:rPr>
              <a:t>Multi-country surveys which include disability questions with include disability questions, like World Health Surveys 2003-3 or the ILO School-to-Work Transition Surveys 2013-4: not all questions have been cross-tabulated with </a:t>
            </a:r>
            <a:r>
              <a:rPr lang="en-US" dirty="0" smtClean="0">
                <a:solidFill>
                  <a:schemeClr val="accent3">
                    <a:lumMod val="75000"/>
                  </a:schemeClr>
                </a:solidFill>
              </a:rPr>
              <a:t>disability</a:t>
            </a:r>
            <a:endParaRPr lang="en-US" dirty="0" smtClean="0">
              <a:solidFill>
                <a:schemeClr val="accent3">
                  <a:lumMod val="75000"/>
                </a:schemeClr>
              </a:solidFill>
            </a:endParaRPr>
          </a:p>
        </p:txBody>
      </p:sp>
    </p:spTree>
    <p:extLst>
      <p:ext uri="{BB962C8B-B14F-4D97-AF65-F5344CB8AC3E}">
        <p14:creationId xmlns:p14="http://schemas.microsoft.com/office/powerpoint/2010/main" val="4159495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smtClean="0">
                <a:solidFill>
                  <a:srgbClr val="FF6600"/>
                </a:solidFill>
              </a:rPr>
              <a:t>The global network on </a:t>
            </a:r>
            <a:r>
              <a:rPr lang="en-US" sz="2000" dirty="0" err="1" smtClean="0">
                <a:solidFill>
                  <a:srgbClr val="FF6600"/>
                </a:solidFill>
              </a:rPr>
              <a:t>m&amp;E</a:t>
            </a:r>
            <a:r>
              <a:rPr lang="en-US" sz="2000" dirty="0" smtClean="0">
                <a:solidFill>
                  <a:srgbClr val="FF6600"/>
                </a:solidFill>
              </a:rPr>
              <a:t> for disability-inclusive development</a:t>
            </a:r>
            <a:endParaRPr lang="en-US" sz="2000" dirty="0">
              <a:solidFill>
                <a:srgbClr val="FF6600"/>
              </a:solidFill>
            </a:endParaRPr>
          </a:p>
        </p:txBody>
      </p:sp>
      <p:sp>
        <p:nvSpPr>
          <p:cNvPr id="3" name="Content Placeholder 2"/>
          <p:cNvSpPr>
            <a:spLocks noGrp="1"/>
          </p:cNvSpPr>
          <p:nvPr>
            <p:ph idx="1"/>
          </p:nvPr>
        </p:nvSpPr>
        <p:spPr>
          <a:xfrm>
            <a:off x="822960" y="1100628"/>
            <a:ext cx="7520940" cy="3928572"/>
          </a:xfrm>
        </p:spPr>
        <p:txBody>
          <a:bodyPr>
            <a:normAutofit fontScale="92500" lnSpcReduction="10000"/>
          </a:bodyPr>
          <a:lstStyle/>
          <a:p>
            <a:pPr marL="285750" indent="-285750">
              <a:buClr>
                <a:srgbClr val="FF6600"/>
              </a:buClr>
              <a:buFont typeface="Wingdings" panose="05000000000000000000" pitchFamily="2" charset="2"/>
              <a:buChar char="q"/>
            </a:pPr>
            <a:r>
              <a:rPr lang="en-US" dirty="0" smtClean="0">
                <a:solidFill>
                  <a:schemeClr val="accent3">
                    <a:lumMod val="75000"/>
                  </a:schemeClr>
                </a:solidFill>
              </a:rPr>
              <a:t>Will serve </a:t>
            </a:r>
            <a:r>
              <a:rPr lang="en-US" dirty="0">
                <a:solidFill>
                  <a:schemeClr val="accent3">
                    <a:lumMod val="75000"/>
                  </a:schemeClr>
                </a:solidFill>
              </a:rPr>
              <a:t>as a resource for preparing </a:t>
            </a:r>
            <a:r>
              <a:rPr lang="en-US" dirty="0" smtClean="0">
                <a:solidFill>
                  <a:schemeClr val="accent3">
                    <a:lumMod val="75000"/>
                  </a:schemeClr>
                </a:solidFill>
              </a:rPr>
              <a:t>the 2018 UN Flagship Report </a:t>
            </a:r>
            <a:r>
              <a:rPr lang="en-US" dirty="0">
                <a:solidFill>
                  <a:schemeClr val="accent3">
                    <a:lumMod val="75000"/>
                  </a:schemeClr>
                </a:solidFill>
              </a:rPr>
              <a:t>by providing ideas and guidance in response to the GA request to report on </a:t>
            </a:r>
            <a:r>
              <a:rPr lang="en-US" dirty="0" smtClean="0">
                <a:solidFill>
                  <a:schemeClr val="accent3">
                    <a:lumMod val="75000"/>
                  </a:schemeClr>
                </a:solidFill>
              </a:rPr>
              <a:t>the </a:t>
            </a:r>
            <a:r>
              <a:rPr lang="en-US" dirty="0">
                <a:solidFill>
                  <a:schemeClr val="accent3">
                    <a:lumMod val="75000"/>
                  </a:schemeClr>
                </a:solidFill>
              </a:rPr>
              <a:t>2030 Agenda goals for persons with disabilities </a:t>
            </a:r>
            <a:r>
              <a:rPr lang="en-US" dirty="0" smtClean="0">
                <a:solidFill>
                  <a:schemeClr val="accent3">
                    <a:lumMod val="75000"/>
                  </a:schemeClr>
                </a:solidFill>
              </a:rPr>
              <a:t>and the provisions of CRPD</a:t>
            </a:r>
          </a:p>
          <a:p>
            <a:pPr marL="573786" lvl="3" indent="-285750">
              <a:buClr>
                <a:srgbClr val="FF6600"/>
              </a:buClr>
              <a:buFont typeface="Wingdings" panose="05000000000000000000" pitchFamily="2" charset="2"/>
              <a:buChar char="Ø"/>
            </a:pPr>
            <a:r>
              <a:rPr lang="en-US" dirty="0" smtClean="0">
                <a:solidFill>
                  <a:schemeClr val="accent3">
                    <a:lumMod val="75000"/>
                  </a:schemeClr>
                </a:solidFill>
              </a:rPr>
              <a:t>Mapping </a:t>
            </a:r>
            <a:r>
              <a:rPr lang="en-US" dirty="0">
                <a:solidFill>
                  <a:schemeClr val="accent3">
                    <a:lumMod val="75000"/>
                  </a:schemeClr>
                </a:solidFill>
              </a:rPr>
              <a:t>of data and information </a:t>
            </a:r>
            <a:r>
              <a:rPr lang="en-US" dirty="0" smtClean="0">
                <a:solidFill>
                  <a:schemeClr val="accent3">
                    <a:lumMod val="75000"/>
                  </a:schemeClr>
                </a:solidFill>
              </a:rPr>
              <a:t>available and planned for the future as well as existing data analysis</a:t>
            </a:r>
          </a:p>
          <a:p>
            <a:pPr marL="573786" lvl="3" indent="-285750">
              <a:buClr>
                <a:srgbClr val="FF6600"/>
              </a:buClr>
              <a:buFont typeface="Wingdings" panose="05000000000000000000" pitchFamily="2" charset="2"/>
              <a:buChar char="Ø"/>
            </a:pPr>
            <a:r>
              <a:rPr lang="en-US" dirty="0" smtClean="0">
                <a:solidFill>
                  <a:schemeClr val="accent3">
                    <a:lumMod val="75000"/>
                  </a:schemeClr>
                </a:solidFill>
              </a:rPr>
              <a:t>Feedback on reliability of data and data analysis</a:t>
            </a:r>
          </a:p>
          <a:p>
            <a:pPr marL="573786" lvl="3" indent="-285750">
              <a:buClr>
                <a:srgbClr val="FF6600"/>
              </a:buClr>
              <a:buFont typeface="Wingdings" panose="05000000000000000000" pitchFamily="2" charset="2"/>
              <a:buChar char="Ø"/>
            </a:pPr>
            <a:r>
              <a:rPr lang="en-US" dirty="0" smtClean="0">
                <a:solidFill>
                  <a:schemeClr val="accent3">
                    <a:lumMod val="75000"/>
                  </a:schemeClr>
                </a:solidFill>
              </a:rPr>
              <a:t>New approaches using data from unconventional sources</a:t>
            </a:r>
          </a:p>
          <a:p>
            <a:pPr marL="0" indent="0">
              <a:buClr>
                <a:srgbClr val="FF6600"/>
              </a:buClr>
            </a:pPr>
            <a:endParaRPr lang="en-US" dirty="0" smtClean="0">
              <a:solidFill>
                <a:schemeClr val="accent3">
                  <a:lumMod val="75000"/>
                </a:schemeClr>
              </a:solidFill>
            </a:endParaRPr>
          </a:p>
          <a:p>
            <a:pPr marL="285750" indent="-285750">
              <a:buClr>
                <a:srgbClr val="FF6600"/>
              </a:buClr>
              <a:buFont typeface="Wingdings" panose="05000000000000000000" pitchFamily="2" charset="2"/>
              <a:buChar char="q"/>
            </a:pPr>
            <a:r>
              <a:rPr lang="en-US" dirty="0" smtClean="0">
                <a:solidFill>
                  <a:schemeClr val="accent3">
                    <a:lumMod val="75000"/>
                  </a:schemeClr>
                </a:solidFill>
              </a:rPr>
              <a:t>Will support </a:t>
            </a:r>
            <a:r>
              <a:rPr lang="en-US" dirty="0">
                <a:solidFill>
                  <a:schemeClr val="accent3">
                    <a:lumMod val="75000"/>
                  </a:schemeClr>
                </a:solidFill>
              </a:rPr>
              <a:t>the IAEG-SDGs on how best to assist the process to identify disability </a:t>
            </a:r>
            <a:r>
              <a:rPr lang="en-US" dirty="0" smtClean="0">
                <a:solidFill>
                  <a:schemeClr val="accent3">
                    <a:lumMod val="75000"/>
                  </a:schemeClr>
                </a:solidFill>
              </a:rPr>
              <a:t>indicators</a:t>
            </a:r>
            <a:endParaRPr lang="en-US" dirty="0">
              <a:solidFill>
                <a:schemeClr val="accent3">
                  <a:lumMod val="75000"/>
                </a:schemeClr>
              </a:solidFill>
            </a:endParaRPr>
          </a:p>
          <a:p>
            <a:pPr marL="573786" lvl="3" indent="-285750">
              <a:buClr>
                <a:srgbClr val="FF6600"/>
              </a:buClr>
              <a:buFont typeface="Wingdings" panose="05000000000000000000" pitchFamily="2" charset="2"/>
              <a:buChar char="Ø"/>
            </a:pPr>
            <a:r>
              <a:rPr lang="en-US" dirty="0" smtClean="0">
                <a:solidFill>
                  <a:schemeClr val="accent3">
                    <a:lumMod val="75000"/>
                  </a:schemeClr>
                </a:solidFill>
              </a:rPr>
              <a:t>Response to requests from </a:t>
            </a:r>
          </a:p>
          <a:p>
            <a:pPr marL="802386" lvl="4" indent="-285750">
              <a:buClr>
                <a:srgbClr val="FF6600"/>
              </a:buClr>
            </a:pPr>
            <a:r>
              <a:rPr lang="en-US" dirty="0" smtClean="0">
                <a:solidFill>
                  <a:schemeClr val="accent3">
                    <a:lumMod val="75000"/>
                  </a:schemeClr>
                </a:solidFill>
              </a:rPr>
              <a:t>UN Partnership on the Rights of Persons with Disabilities</a:t>
            </a:r>
          </a:p>
          <a:p>
            <a:pPr marL="802386" lvl="4" indent="-285750">
              <a:buClr>
                <a:srgbClr val="FF6600"/>
              </a:buClr>
            </a:pPr>
            <a:r>
              <a:rPr lang="en-US" dirty="0" smtClean="0">
                <a:solidFill>
                  <a:schemeClr val="accent3">
                    <a:lumMod val="75000"/>
                  </a:schemeClr>
                </a:solidFill>
              </a:rPr>
              <a:t>IAEG-SDG indicators Secretariat</a:t>
            </a:r>
          </a:p>
          <a:p>
            <a:pPr marL="1040130" lvl="5" indent="-285750">
              <a:buClr>
                <a:srgbClr val="FF6600"/>
              </a:buClr>
            </a:pPr>
            <a:r>
              <a:rPr lang="en-US" dirty="0" smtClean="0">
                <a:solidFill>
                  <a:schemeClr val="accent3">
                    <a:lumMod val="75000"/>
                  </a:schemeClr>
                </a:solidFill>
              </a:rPr>
              <a:t>Presentation on disability indicators at its first meeting in June 2015</a:t>
            </a:r>
          </a:p>
          <a:p>
            <a:pPr marL="1040130" lvl="5" indent="-285750">
              <a:buClr>
                <a:srgbClr val="FF6600"/>
              </a:buClr>
            </a:pPr>
            <a:r>
              <a:rPr lang="en-US" dirty="0" smtClean="0">
                <a:solidFill>
                  <a:schemeClr val="accent3">
                    <a:lumMod val="75000"/>
                  </a:schemeClr>
                </a:solidFill>
              </a:rPr>
              <a:t>Submission of technical note on Disability Indicators in early August 2015</a:t>
            </a:r>
          </a:p>
          <a:p>
            <a:pPr marL="1040130" lvl="5" indent="-285750">
              <a:buClr>
                <a:srgbClr val="FF6600"/>
              </a:buClr>
            </a:pPr>
            <a:r>
              <a:rPr lang="en-US" dirty="0" smtClean="0">
                <a:solidFill>
                  <a:schemeClr val="accent3">
                    <a:lumMod val="75000"/>
                  </a:schemeClr>
                </a:solidFill>
              </a:rPr>
              <a:t>Getting wider feedback to improve the technical </a:t>
            </a:r>
            <a:r>
              <a:rPr lang="en-US" dirty="0" smtClean="0">
                <a:solidFill>
                  <a:schemeClr val="accent3">
                    <a:lumMod val="75000"/>
                  </a:schemeClr>
                </a:solidFill>
              </a:rPr>
              <a:t>note</a:t>
            </a:r>
            <a:endParaRPr lang="en-US" dirty="0">
              <a:solidFill>
                <a:schemeClr val="accent3">
                  <a:lumMod val="75000"/>
                </a:schemeClr>
              </a:solidFill>
            </a:endParaRPr>
          </a:p>
        </p:txBody>
      </p:sp>
    </p:spTree>
    <p:extLst>
      <p:ext uri="{BB962C8B-B14F-4D97-AF65-F5344CB8AC3E}">
        <p14:creationId xmlns:p14="http://schemas.microsoft.com/office/powerpoint/2010/main" val="513888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smtClean="0">
                <a:solidFill>
                  <a:srgbClr val="FF6600"/>
                </a:solidFill>
              </a:rPr>
              <a:t>timeline FOR THE 2018 UN FLAGSHIP REPORT</a:t>
            </a:r>
            <a:endParaRPr lang="en-US" sz="2000" dirty="0">
              <a:solidFill>
                <a:srgbClr val="FF6600"/>
              </a:solidFill>
            </a:endParaRPr>
          </a:p>
        </p:txBody>
      </p:sp>
      <p:sp>
        <p:nvSpPr>
          <p:cNvPr id="3" name="Content Placeholder 2"/>
          <p:cNvSpPr>
            <a:spLocks noGrp="1"/>
          </p:cNvSpPr>
          <p:nvPr>
            <p:ph idx="1"/>
          </p:nvPr>
        </p:nvSpPr>
        <p:spPr>
          <a:xfrm>
            <a:off x="822960" y="1100628"/>
            <a:ext cx="7520940" cy="3928572"/>
          </a:xfrm>
        </p:spPr>
        <p:txBody>
          <a:bodyPr>
            <a:normAutofit fontScale="92500" lnSpcReduction="10000"/>
          </a:bodyPr>
          <a:lstStyle/>
          <a:p>
            <a:pPr marL="285750" indent="-285750">
              <a:spcAft>
                <a:spcPts val="2400"/>
              </a:spcAft>
              <a:buClr>
                <a:srgbClr val="FF6600"/>
              </a:buClr>
              <a:buFont typeface="Wingdings" panose="05000000000000000000" pitchFamily="2" charset="2"/>
              <a:buChar char="q"/>
            </a:pPr>
            <a:r>
              <a:rPr lang="en-US" dirty="0" smtClean="0">
                <a:solidFill>
                  <a:schemeClr val="accent3">
                    <a:lumMod val="75000"/>
                  </a:schemeClr>
                </a:solidFill>
              </a:rPr>
              <a:t>Oct 2015: 1st meetings of the Global Network</a:t>
            </a:r>
          </a:p>
          <a:p>
            <a:pPr marL="573786" lvl="3" indent="-285750">
              <a:spcAft>
                <a:spcPts val="2400"/>
              </a:spcAft>
              <a:buClr>
                <a:srgbClr val="FF6600"/>
              </a:buClr>
              <a:buFont typeface="Wingdings" panose="05000000000000000000" pitchFamily="2" charset="2"/>
              <a:buChar char="ü"/>
            </a:pPr>
            <a:r>
              <a:rPr lang="en-US" dirty="0" smtClean="0">
                <a:solidFill>
                  <a:schemeClr val="accent3">
                    <a:lumMod val="75000"/>
                  </a:schemeClr>
                </a:solidFill>
              </a:rPr>
              <a:t>Oct 6-7: meeting with agencies and disabled persons’ organizations (DPO)</a:t>
            </a:r>
          </a:p>
          <a:p>
            <a:pPr marL="573786" lvl="3" indent="-285750">
              <a:spcAft>
                <a:spcPts val="2400"/>
              </a:spcAft>
              <a:buClr>
                <a:srgbClr val="FF6600"/>
              </a:buClr>
              <a:buFont typeface="Wingdings" panose="05000000000000000000" pitchFamily="2" charset="2"/>
              <a:buChar char="ü"/>
            </a:pPr>
            <a:r>
              <a:rPr lang="en-US" dirty="0" smtClean="0">
                <a:solidFill>
                  <a:schemeClr val="accent3">
                    <a:lumMod val="75000"/>
                  </a:schemeClr>
                </a:solidFill>
              </a:rPr>
              <a:t>Oct 29: meeting with countries</a:t>
            </a:r>
          </a:p>
          <a:p>
            <a:pPr marL="285750" indent="-285750">
              <a:spcAft>
                <a:spcPts val="2400"/>
              </a:spcAft>
              <a:buClr>
                <a:srgbClr val="FF6600"/>
              </a:buClr>
              <a:buFont typeface="Wingdings" panose="05000000000000000000" pitchFamily="2" charset="2"/>
              <a:buChar char="q"/>
            </a:pPr>
            <a:r>
              <a:rPr lang="en-US" dirty="0" smtClean="0">
                <a:solidFill>
                  <a:schemeClr val="accent3">
                    <a:lumMod val="75000"/>
                  </a:schemeClr>
                </a:solidFill>
              </a:rPr>
              <a:t>2016: coordinate with partners on content</a:t>
            </a:r>
          </a:p>
          <a:p>
            <a:pPr marL="285750" indent="-285750">
              <a:spcAft>
                <a:spcPts val="2400"/>
              </a:spcAft>
              <a:buClr>
                <a:srgbClr val="FF6600"/>
              </a:buClr>
              <a:buFont typeface="Wingdings" panose="05000000000000000000" pitchFamily="2" charset="2"/>
              <a:buChar char="q"/>
            </a:pPr>
            <a:r>
              <a:rPr lang="en-US" dirty="0" smtClean="0">
                <a:solidFill>
                  <a:schemeClr val="accent3">
                    <a:lumMod val="75000"/>
                  </a:schemeClr>
                </a:solidFill>
              </a:rPr>
              <a:t>End of 2016: final outline</a:t>
            </a:r>
          </a:p>
          <a:p>
            <a:pPr marL="285750" indent="-285750">
              <a:spcAft>
                <a:spcPts val="2400"/>
              </a:spcAft>
              <a:buClr>
                <a:srgbClr val="FF6600"/>
              </a:buClr>
              <a:buFont typeface="Wingdings" panose="05000000000000000000" pitchFamily="2" charset="2"/>
              <a:buChar char="q"/>
            </a:pPr>
            <a:r>
              <a:rPr lang="en-US" dirty="0" smtClean="0">
                <a:solidFill>
                  <a:schemeClr val="accent3">
                    <a:lumMod val="75000"/>
                  </a:schemeClr>
                </a:solidFill>
              </a:rPr>
              <a:t>2017: analysis and drafting</a:t>
            </a:r>
            <a:endParaRPr lang="en-US" dirty="0">
              <a:solidFill>
                <a:schemeClr val="accent3">
                  <a:lumMod val="75000"/>
                </a:schemeClr>
              </a:solidFill>
            </a:endParaRPr>
          </a:p>
          <a:p>
            <a:pPr marL="285750" indent="-285750">
              <a:spcAft>
                <a:spcPts val="2400"/>
              </a:spcAft>
              <a:buClr>
                <a:srgbClr val="FF6600"/>
              </a:buClr>
              <a:buFont typeface="Wingdings" panose="05000000000000000000" pitchFamily="2" charset="2"/>
              <a:buChar char="q"/>
            </a:pPr>
            <a:r>
              <a:rPr lang="en-US" dirty="0" smtClean="0">
                <a:solidFill>
                  <a:schemeClr val="accent3">
                    <a:lumMod val="75000"/>
                  </a:schemeClr>
                </a:solidFill>
              </a:rPr>
              <a:t>End of 2017: final </a:t>
            </a:r>
            <a:r>
              <a:rPr lang="en-US" dirty="0" smtClean="0">
                <a:solidFill>
                  <a:schemeClr val="accent3">
                    <a:lumMod val="75000"/>
                  </a:schemeClr>
                </a:solidFill>
              </a:rPr>
              <a:t>draft</a:t>
            </a:r>
            <a:endParaRPr lang="en-US" dirty="0" smtClean="0">
              <a:solidFill>
                <a:schemeClr val="accent3">
                  <a:lumMod val="75000"/>
                </a:schemeClr>
              </a:solidFill>
            </a:endParaRPr>
          </a:p>
        </p:txBody>
      </p:sp>
    </p:spTree>
    <p:extLst>
      <p:ext uri="{BB962C8B-B14F-4D97-AF65-F5344CB8AC3E}">
        <p14:creationId xmlns:p14="http://schemas.microsoft.com/office/powerpoint/2010/main" val="10797097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smtClean="0">
                <a:solidFill>
                  <a:srgbClr val="FF6600"/>
                </a:solidFill>
              </a:rPr>
              <a:t>1</a:t>
            </a:r>
            <a:r>
              <a:rPr lang="en-US" sz="2000" baseline="30000" dirty="0" smtClean="0">
                <a:solidFill>
                  <a:srgbClr val="FF6600"/>
                </a:solidFill>
              </a:rPr>
              <a:t>st</a:t>
            </a:r>
            <a:r>
              <a:rPr lang="en-US" sz="2000" dirty="0" smtClean="0">
                <a:solidFill>
                  <a:srgbClr val="FF6600"/>
                </a:solidFill>
              </a:rPr>
              <a:t> meeting with agencies and DPO</a:t>
            </a:r>
            <a:endParaRPr lang="en-US" sz="2000" dirty="0">
              <a:solidFill>
                <a:srgbClr val="FF6600"/>
              </a:solidFill>
            </a:endParaRPr>
          </a:p>
        </p:txBody>
      </p:sp>
      <p:sp>
        <p:nvSpPr>
          <p:cNvPr id="3" name="Content Placeholder 2"/>
          <p:cNvSpPr>
            <a:spLocks noGrp="1"/>
          </p:cNvSpPr>
          <p:nvPr>
            <p:ph idx="1"/>
          </p:nvPr>
        </p:nvSpPr>
        <p:spPr>
          <a:xfrm>
            <a:off x="822960" y="1100628"/>
            <a:ext cx="7520940" cy="3928572"/>
          </a:xfrm>
        </p:spPr>
        <p:txBody>
          <a:bodyPr>
            <a:normAutofit/>
          </a:bodyPr>
          <a:lstStyle/>
          <a:p>
            <a:pPr marL="0" indent="0">
              <a:buClr>
                <a:srgbClr val="FF6600"/>
              </a:buClr>
            </a:pPr>
            <a:r>
              <a:rPr lang="en-US" dirty="0" smtClean="0">
                <a:solidFill>
                  <a:schemeClr val="accent3">
                    <a:lumMod val="75000"/>
                  </a:schemeClr>
                </a:solidFill>
              </a:rPr>
              <a:t>Suggestions heard throughout the meeting</a:t>
            </a:r>
          </a:p>
          <a:p>
            <a:pPr marL="285750" indent="-285750">
              <a:buClr>
                <a:srgbClr val="FF6600"/>
              </a:buClr>
              <a:buFont typeface="Wingdings" panose="05000000000000000000" pitchFamily="2" charset="2"/>
              <a:buChar char="q"/>
            </a:pPr>
            <a:r>
              <a:rPr lang="en-US" dirty="0" smtClean="0">
                <a:solidFill>
                  <a:schemeClr val="accent3">
                    <a:lumMod val="75000"/>
                  </a:schemeClr>
                </a:solidFill>
              </a:rPr>
              <a:t>Deciding on issues covered by report</a:t>
            </a:r>
            <a:endParaRPr lang="en-US" dirty="0">
              <a:solidFill>
                <a:schemeClr val="accent3">
                  <a:lumMod val="75000"/>
                </a:schemeClr>
              </a:solidFill>
            </a:endParaRPr>
          </a:p>
          <a:p>
            <a:pPr marL="285750" indent="-285750">
              <a:buClr>
                <a:srgbClr val="FF6600"/>
              </a:buClr>
              <a:buFont typeface="Wingdings" panose="05000000000000000000" pitchFamily="2" charset="2"/>
              <a:buChar char="q"/>
            </a:pPr>
            <a:r>
              <a:rPr lang="en-US" dirty="0" smtClean="0">
                <a:solidFill>
                  <a:schemeClr val="accent3">
                    <a:lumMod val="75000"/>
                  </a:schemeClr>
                </a:solidFill>
              </a:rPr>
              <a:t>Decide on key indicators that can inform those issues</a:t>
            </a:r>
          </a:p>
          <a:p>
            <a:pPr marL="285750" indent="-285750">
              <a:buClr>
                <a:srgbClr val="FF6600"/>
              </a:buClr>
              <a:buFont typeface="Wingdings" panose="05000000000000000000" pitchFamily="2" charset="2"/>
              <a:buChar char="q"/>
            </a:pPr>
            <a:r>
              <a:rPr lang="en-US" dirty="0" smtClean="0">
                <a:solidFill>
                  <a:schemeClr val="accent3">
                    <a:lumMod val="75000"/>
                  </a:schemeClr>
                </a:solidFill>
              </a:rPr>
              <a:t>Produce a mapping of available data to inform those issues</a:t>
            </a:r>
          </a:p>
          <a:p>
            <a:pPr marL="285750" indent="-285750">
              <a:buClr>
                <a:srgbClr val="FF6600"/>
              </a:buClr>
              <a:buFont typeface="Wingdings" panose="05000000000000000000" pitchFamily="2" charset="2"/>
              <a:buChar char="q"/>
            </a:pPr>
            <a:r>
              <a:rPr lang="en-US" dirty="0" smtClean="0">
                <a:solidFill>
                  <a:schemeClr val="accent3">
                    <a:lumMod val="75000"/>
                  </a:schemeClr>
                </a:solidFill>
              </a:rPr>
              <a:t>Use SDGs as key framework, but under each SDG look at CRPD provisions</a:t>
            </a:r>
          </a:p>
          <a:p>
            <a:pPr marL="285750" indent="-285750">
              <a:buClr>
                <a:srgbClr val="FF6600"/>
              </a:buClr>
              <a:buFont typeface="Wingdings" panose="05000000000000000000" pitchFamily="2" charset="2"/>
              <a:buChar char="q"/>
            </a:pPr>
            <a:r>
              <a:rPr lang="en-US" dirty="0" smtClean="0">
                <a:solidFill>
                  <a:schemeClr val="accent3">
                    <a:lumMod val="75000"/>
                  </a:schemeClr>
                </a:solidFill>
              </a:rPr>
              <a:t>Coordinate with partners, UNSD, WHO, UNICEF, Washington Group, </a:t>
            </a:r>
            <a:r>
              <a:rPr lang="en-US" dirty="0" err="1" smtClean="0">
                <a:solidFill>
                  <a:schemeClr val="accent3">
                    <a:lumMod val="75000"/>
                  </a:schemeClr>
                </a:solidFill>
              </a:rPr>
              <a:t>Sightsavers</a:t>
            </a:r>
            <a:r>
              <a:rPr lang="en-US" dirty="0" smtClean="0">
                <a:solidFill>
                  <a:schemeClr val="accent3">
                    <a:lumMod val="75000"/>
                  </a:schemeClr>
                </a:solidFill>
              </a:rPr>
              <a:t> and others who can provide relevant disability data and information</a:t>
            </a:r>
          </a:p>
          <a:p>
            <a:pPr marL="285750" indent="-285750">
              <a:buClr>
                <a:srgbClr val="FF6600"/>
              </a:buClr>
              <a:buFont typeface="Wingdings" panose="05000000000000000000" pitchFamily="2" charset="2"/>
              <a:buChar char="q"/>
            </a:pPr>
            <a:r>
              <a:rPr lang="en-US" dirty="0" smtClean="0">
                <a:solidFill>
                  <a:schemeClr val="accent3">
                    <a:lumMod val="75000"/>
                  </a:schemeClr>
                </a:solidFill>
              </a:rPr>
              <a:t>Review country reports to Committee of the </a:t>
            </a:r>
            <a:r>
              <a:rPr lang="en-US" dirty="0" smtClean="0">
                <a:solidFill>
                  <a:schemeClr val="accent3">
                    <a:lumMod val="75000"/>
                  </a:schemeClr>
                </a:solidFill>
              </a:rPr>
              <a:t>CCRPD</a:t>
            </a:r>
            <a:endParaRPr lang="en-US" dirty="0">
              <a:solidFill>
                <a:schemeClr val="accent3">
                  <a:lumMod val="75000"/>
                </a:schemeClr>
              </a:solidFill>
            </a:endParaRPr>
          </a:p>
        </p:txBody>
      </p:sp>
    </p:spTree>
    <p:extLst>
      <p:ext uri="{BB962C8B-B14F-4D97-AF65-F5344CB8AC3E}">
        <p14:creationId xmlns:p14="http://schemas.microsoft.com/office/powerpoint/2010/main" val="37072170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smtClean="0">
                <a:solidFill>
                  <a:srgbClr val="FF6600"/>
                </a:solidFill>
              </a:rPr>
              <a:t>Next meetings of the global network </a:t>
            </a:r>
            <a:br>
              <a:rPr lang="en-US" sz="2000" dirty="0" smtClean="0">
                <a:solidFill>
                  <a:srgbClr val="FF6600"/>
                </a:solidFill>
              </a:rPr>
            </a:br>
            <a:r>
              <a:rPr lang="en-US" sz="2000" dirty="0" smtClean="0">
                <a:solidFill>
                  <a:srgbClr val="FF6600"/>
                </a:solidFill>
              </a:rPr>
              <a:t>and further communication</a:t>
            </a:r>
            <a:endParaRPr lang="en-US" sz="2000" dirty="0">
              <a:solidFill>
                <a:srgbClr val="FF6600"/>
              </a:solidFill>
            </a:endParaRPr>
          </a:p>
        </p:txBody>
      </p:sp>
      <p:sp>
        <p:nvSpPr>
          <p:cNvPr id="3" name="Content Placeholder 2"/>
          <p:cNvSpPr>
            <a:spLocks noGrp="1"/>
          </p:cNvSpPr>
          <p:nvPr>
            <p:ph idx="1"/>
          </p:nvPr>
        </p:nvSpPr>
        <p:spPr>
          <a:xfrm>
            <a:off x="822960" y="1100628"/>
            <a:ext cx="7520940" cy="3928572"/>
          </a:xfrm>
        </p:spPr>
        <p:txBody>
          <a:bodyPr>
            <a:normAutofit/>
          </a:bodyPr>
          <a:lstStyle/>
          <a:p>
            <a:pPr marL="285750" indent="-285750">
              <a:buClr>
                <a:srgbClr val="FF6600"/>
              </a:buClr>
              <a:buFont typeface="Wingdings" panose="05000000000000000000" pitchFamily="2" charset="2"/>
              <a:buChar char="q"/>
            </a:pPr>
            <a:r>
              <a:rPr lang="en-US" dirty="0" smtClean="0">
                <a:solidFill>
                  <a:schemeClr val="accent3">
                    <a:lumMod val="75000"/>
                  </a:schemeClr>
                </a:solidFill>
              </a:rPr>
              <a:t>Meetings twice a year</a:t>
            </a:r>
            <a:endParaRPr lang="en-US" dirty="0">
              <a:solidFill>
                <a:schemeClr val="accent3">
                  <a:lumMod val="75000"/>
                </a:schemeClr>
              </a:solidFill>
            </a:endParaRPr>
          </a:p>
          <a:p>
            <a:pPr marL="285750" indent="-285750">
              <a:buClr>
                <a:srgbClr val="FF6600"/>
              </a:buClr>
              <a:buFont typeface="Wingdings" panose="05000000000000000000" pitchFamily="2" charset="2"/>
              <a:buChar char="q"/>
            </a:pPr>
            <a:r>
              <a:rPr lang="en-US" dirty="0" smtClean="0">
                <a:solidFill>
                  <a:schemeClr val="accent3">
                    <a:lumMod val="75000"/>
                  </a:schemeClr>
                </a:solidFill>
              </a:rPr>
              <a:t>Electronic communication in between meetings</a:t>
            </a:r>
          </a:p>
          <a:p>
            <a:pPr marL="285750" indent="-285750">
              <a:buClr>
                <a:srgbClr val="FF6600"/>
              </a:buClr>
              <a:buFont typeface="Wingdings" panose="05000000000000000000" pitchFamily="2" charset="2"/>
              <a:buChar char="q"/>
            </a:pPr>
            <a:r>
              <a:rPr lang="en-US" dirty="0" smtClean="0">
                <a:solidFill>
                  <a:schemeClr val="accent3">
                    <a:lumMod val="75000"/>
                  </a:schemeClr>
                </a:solidFill>
              </a:rPr>
              <a:t>Next meeting after the approval of SDG indicators (March 2016)</a:t>
            </a:r>
          </a:p>
          <a:p>
            <a:pPr marL="573786" lvl="3" indent="-285750">
              <a:buClr>
                <a:srgbClr val="FF6600"/>
              </a:buClr>
              <a:buFont typeface="Wingdings" panose="05000000000000000000" pitchFamily="2" charset="2"/>
              <a:buChar char="Ø"/>
            </a:pPr>
            <a:r>
              <a:rPr lang="en-US" dirty="0" smtClean="0">
                <a:solidFill>
                  <a:schemeClr val="accent3">
                    <a:lumMod val="75000"/>
                  </a:schemeClr>
                </a:solidFill>
              </a:rPr>
              <a:t>2</a:t>
            </a:r>
            <a:r>
              <a:rPr lang="en-US" baseline="30000" dirty="0" smtClean="0">
                <a:solidFill>
                  <a:schemeClr val="accent3">
                    <a:lumMod val="75000"/>
                  </a:schemeClr>
                </a:solidFill>
              </a:rPr>
              <a:t>nd</a:t>
            </a:r>
            <a:r>
              <a:rPr lang="en-US" dirty="0" smtClean="0">
                <a:solidFill>
                  <a:schemeClr val="accent3">
                    <a:lumMod val="75000"/>
                  </a:schemeClr>
                </a:solidFill>
              </a:rPr>
              <a:t> week of April (12-13 April 2016)?</a:t>
            </a:r>
          </a:p>
          <a:p>
            <a:pPr marL="573786" lvl="3" indent="-285750">
              <a:buClr>
                <a:srgbClr val="FF6600"/>
              </a:buClr>
              <a:buFont typeface="Wingdings" panose="05000000000000000000" pitchFamily="2" charset="2"/>
              <a:buChar char="Ø"/>
            </a:pPr>
            <a:endParaRPr lang="en-US" dirty="0">
              <a:solidFill>
                <a:schemeClr val="accent3">
                  <a:lumMod val="75000"/>
                </a:schemeClr>
              </a:solidFill>
            </a:endParaRPr>
          </a:p>
          <a:p>
            <a:pPr marL="288036" lvl="3" indent="0">
              <a:buClr>
                <a:srgbClr val="FF6600"/>
              </a:buClr>
              <a:buNone/>
            </a:pPr>
            <a:endParaRPr lang="en-US" dirty="0">
              <a:solidFill>
                <a:schemeClr val="accent3">
                  <a:lumMod val="75000"/>
                </a:schemeClr>
              </a:solidFill>
            </a:endParaRPr>
          </a:p>
          <a:p>
            <a:pPr marL="288036" lvl="3" indent="0" algn="ctr">
              <a:buClr>
                <a:srgbClr val="FF6600"/>
              </a:buClr>
              <a:buNone/>
            </a:pPr>
            <a:r>
              <a:rPr lang="en-US" b="1" dirty="0" smtClean="0">
                <a:solidFill>
                  <a:srgbClr val="FF6600"/>
                </a:solidFill>
              </a:rPr>
              <a:t>Experts on disability statistics from </a:t>
            </a:r>
            <a:r>
              <a:rPr lang="en-US" b="1" dirty="0">
                <a:solidFill>
                  <a:srgbClr val="FF6600"/>
                </a:solidFill>
              </a:rPr>
              <a:t>countries </a:t>
            </a:r>
            <a:r>
              <a:rPr lang="en-US" b="1" dirty="0" smtClean="0">
                <a:solidFill>
                  <a:srgbClr val="FF6600"/>
                </a:solidFill>
              </a:rPr>
              <a:t>are welcome to participate in the Global </a:t>
            </a:r>
            <a:r>
              <a:rPr lang="en-US" b="1" dirty="0" smtClean="0">
                <a:solidFill>
                  <a:srgbClr val="FF6600"/>
                </a:solidFill>
              </a:rPr>
              <a:t>Network</a:t>
            </a:r>
            <a:endParaRPr lang="en-US" dirty="0">
              <a:solidFill>
                <a:schemeClr val="accent3">
                  <a:lumMod val="75000"/>
                </a:schemeClr>
              </a:solidFill>
            </a:endParaRPr>
          </a:p>
          <a:p>
            <a:pPr marL="182880" indent="-182880">
              <a:lnSpc>
                <a:spcPct val="120000"/>
              </a:lnSpc>
              <a:spcBef>
                <a:spcPts val="600"/>
              </a:spcBef>
            </a:pPr>
            <a:endParaRPr lang="en-US" dirty="0"/>
          </a:p>
        </p:txBody>
      </p:sp>
    </p:spTree>
    <p:extLst>
      <p:ext uri="{BB962C8B-B14F-4D97-AF65-F5344CB8AC3E}">
        <p14:creationId xmlns:p14="http://schemas.microsoft.com/office/powerpoint/2010/main" val="30386239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282</TotalTime>
  <Words>706</Words>
  <Application>Microsoft Office PowerPoint</Application>
  <PresentationFormat>On-screen Show (4:3)</PresentationFormat>
  <Paragraphs>75</Paragraphs>
  <Slides>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Franklin Gothic Book</vt:lpstr>
      <vt:lpstr>Franklin Gothic Medium</vt:lpstr>
      <vt:lpstr>Tunga</vt:lpstr>
      <vt:lpstr>Wingdings</vt:lpstr>
      <vt:lpstr>Angles</vt:lpstr>
      <vt:lpstr>Global network on monitoring &amp; evaluation for disability-inclusive development</vt:lpstr>
      <vt:lpstr>content</vt:lpstr>
      <vt:lpstr>Un flagship report on disability and development</vt:lpstr>
      <vt:lpstr>internationally agreed development goals and the provisions of CRPD</vt:lpstr>
      <vt:lpstr>Compile and analyZe statistics for the UN flagship</vt:lpstr>
      <vt:lpstr>The global network on m&amp;E for disability-inclusive development</vt:lpstr>
      <vt:lpstr>timeline FOR THE 2018 UN FLAGSHIP REPORT</vt:lpstr>
      <vt:lpstr>1st meeting with agencies and DPO</vt:lpstr>
      <vt:lpstr>Next meetings of the global network  and further communication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dc:creator>
  <cp:lastModifiedBy>Golden, Cordell (CDC/OPHSS/NCHS)</cp:lastModifiedBy>
  <cp:revision>68</cp:revision>
  <dcterms:created xsi:type="dcterms:W3CDTF">2015-05-31T18:46:35Z</dcterms:created>
  <dcterms:modified xsi:type="dcterms:W3CDTF">2015-12-09T16:53:10Z</dcterms:modified>
</cp:coreProperties>
</file>