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notesMasterIdLst>
    <p:notesMasterId r:id="rId20"/>
  </p:notesMasterIdLst>
  <p:sldIdLst>
    <p:sldId id="317" r:id="rId2"/>
    <p:sldId id="318" r:id="rId3"/>
    <p:sldId id="319" r:id="rId4"/>
    <p:sldId id="344" r:id="rId5"/>
    <p:sldId id="322" r:id="rId6"/>
    <p:sldId id="339" r:id="rId7"/>
    <p:sldId id="325" r:id="rId8"/>
    <p:sldId id="326" r:id="rId9"/>
    <p:sldId id="343" r:id="rId10"/>
    <p:sldId id="342" r:id="rId11"/>
    <p:sldId id="327" r:id="rId12"/>
    <p:sldId id="341" r:id="rId13"/>
    <p:sldId id="340" r:id="rId14"/>
    <p:sldId id="330" r:id="rId15"/>
    <p:sldId id="331" r:id="rId16"/>
    <p:sldId id="332" r:id="rId17"/>
    <p:sldId id="334" r:id="rId18"/>
    <p:sldId id="335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-108" charset="0"/>
        <a:ea typeface="ＭＳ Ｐゴシック" pitchFamily="-10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39" autoAdjust="0"/>
  </p:normalViewPr>
  <p:slideViewPr>
    <p:cSldViewPr>
      <p:cViewPr varScale="1">
        <p:scale>
          <a:sx n="76" d="100"/>
          <a:sy n="76" d="100"/>
        </p:scale>
        <p:origin x="-92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4031E9C-2096-4E5D-9A9D-7224C60694FB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CB4A90C-9102-4C4B-A3AF-D6536DEC92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466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fld id="{73553D4C-50A3-4ACB-A552-5374B0A93ED7}" type="slidenum">
              <a:rPr lang="en-US"/>
              <a:pPr eaLnBrk="1" hangingPunct="1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fld id="{73553D4C-50A3-4ACB-A552-5374B0A93ED7}" type="slidenum">
              <a:rPr lang="en-US"/>
              <a:pPr eaLnBrk="1" hangingPunct="1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 smtClean="0"/>
              <a:t> 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1pPr>
            <a:lvl2pPr marL="757066" indent="-291179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2pPr>
            <a:lvl3pPr marL="1164717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3pPr>
            <a:lvl4pPr marL="1630604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4pPr>
            <a:lvl5pPr marL="2096491" indent="-232943" eaLnBrk="0" hangingPunct="0"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Bookman Old Style" pitchFamily="-108" charset="0"/>
                <a:ea typeface="ＭＳ Ｐゴシック" pitchFamily="-108" charset="-128"/>
              </a:defRPr>
            </a:lvl9pPr>
          </a:lstStyle>
          <a:p>
            <a:pPr eaLnBrk="1" hangingPunct="1"/>
            <a:fld id="{D258EFCC-3F01-4CC5-811C-AF98748F9C10}" type="slidenum">
              <a:rPr lang="en-US"/>
              <a:pPr eaLnBrk="1" hangingPunct="1"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E8D803E-4DF1-444E-B8C2-4BC7D5C5D097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9A083CA-8EB3-43D7-B501-F0E2B7E75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8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1E1B67-CEA2-4938-8D91-C23C81ADEEEB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BEA1C-EF5C-45EE-8D60-3A5ADDD37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106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0FD29-FFC6-4D56-BE6B-ED96B67214CB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4A1-5DD4-4E8B-9914-E5CA2DB45A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62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BD903-EFCB-41A2-8928-AF5D0C61EE31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28C078-AFC4-460D-A087-7E3CEF882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600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60AC69-7645-415A-9031-73173A5CE74C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1FACF-C1EF-4D7B-AE16-8BDAE9223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180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4C19F8-815A-4E95-9217-D4D5114D3F40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5C9A2-DEEE-40C7-9989-D17335071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07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EAF15C-6BA0-4D6B-B1F7-A7A41A78B2E1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D035A-0642-49FA-81A3-671A229D16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711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7C8F53-63E6-4C85-8815-F8AF5AF35B1B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8459E-9789-4030-A78F-871457FC19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69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D7F43-1904-42C5-889F-B3C432874CF7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13815-FFE0-4F33-953A-980EA79F5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77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659CB7-08B0-4BC9-AD17-31DA0C0670F1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78BF7-7998-4FA9-A72B-A394E829AE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045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D046C-F53E-4BFE-8918-567308C46A0A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C95BE-431D-4D25-81DB-5766F90EBD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61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18527094-45E6-4BDA-8DFB-C61526E4CD00}" type="datetime1">
              <a:rPr lang="en-US"/>
              <a:pPr>
                <a:defRPr/>
              </a:pPr>
              <a:t>3/19/2015</a:t>
            </a:fld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r>
              <a:rPr lang="en-US"/>
              <a:t>WG-12 Bangkok, Thailand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Verdana" pitchFamily="-108" charset="0"/>
              </a:defRPr>
            </a:lvl1pPr>
          </a:lstStyle>
          <a:p>
            <a:pPr>
              <a:defRPr/>
            </a:pPr>
            <a:fld id="{3BAFCB19-9F59-446D-B954-4E2DCDDC9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5" r:id="rId1"/>
    <p:sldLayoutId id="2147483995" r:id="rId2"/>
    <p:sldLayoutId id="2147483996" r:id="rId3"/>
    <p:sldLayoutId id="2147483997" r:id="rId4"/>
    <p:sldLayoutId id="2147483998" r:id="rId5"/>
    <p:sldLayoutId id="2147483999" r:id="rId6"/>
    <p:sldLayoutId id="2147484000" r:id="rId7"/>
    <p:sldLayoutId id="2147484001" r:id="rId8"/>
    <p:sldLayoutId id="2147484002" r:id="rId9"/>
    <p:sldLayoutId id="2147484003" r:id="rId10"/>
    <p:sldLayoutId id="2147484004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ea typeface="ＭＳ Ｐゴシック" pitchFamily="-108" charset="-128"/>
          <a:cs typeface="ＭＳ Ｐゴシック" pitchFamily="-10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30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600">
          <a:solidFill>
            <a:schemeClr val="tx1"/>
          </a:solidFill>
          <a:latin typeface="+mn-lt"/>
          <a:ea typeface="ＭＳ Ｐゴシック" pitchFamily="-108" charset="-128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o"/>
        <a:defRPr sz="23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-108" charset="2"/>
        <a:buChar char="n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-108" charset="2"/>
        <a:buChar char="§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609600" y="739775"/>
            <a:ext cx="8458200" cy="1470025"/>
          </a:xfrm>
        </p:spPr>
        <p:txBody>
          <a:bodyPr/>
          <a:lstStyle/>
          <a:p>
            <a:r>
              <a:rPr lang="en-US" sz="2800" dirty="0" smtClean="0"/>
              <a:t>Summary of Annual Activities Related to Disability Statistics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90800"/>
            <a:ext cx="75438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000" dirty="0" smtClean="0"/>
              <a:t>Cordell Golden</a:t>
            </a:r>
          </a:p>
          <a:p>
            <a:pPr>
              <a:defRPr/>
            </a:pPr>
            <a:r>
              <a:rPr lang="en-US" sz="2000" dirty="0" smtClean="0"/>
              <a:t>National Center for Health Statistics</a:t>
            </a:r>
          </a:p>
          <a:p>
            <a:pPr>
              <a:defRPr/>
            </a:pPr>
            <a:r>
              <a:rPr lang="en-US" sz="2000" dirty="0" smtClean="0"/>
              <a:t>United States</a:t>
            </a:r>
          </a:p>
          <a:p>
            <a:pPr algn="ctr">
              <a:defRPr/>
            </a:pPr>
            <a:endParaRPr lang="en-US" sz="2000" dirty="0" smtClean="0"/>
          </a:p>
          <a:p>
            <a:pPr algn="ctr">
              <a:defRPr/>
            </a:pPr>
            <a:endParaRPr lang="en-US" sz="2000" dirty="0" smtClean="0"/>
          </a:p>
          <a:p>
            <a:pPr>
              <a:defRPr/>
            </a:pPr>
            <a:r>
              <a:rPr lang="en-US" sz="2200" b="1" dirty="0" smtClean="0"/>
              <a:t>Fourteenth Meeting of the Washington Group on Disability Statistics</a:t>
            </a:r>
          </a:p>
          <a:p>
            <a:pPr>
              <a:defRPr/>
            </a:pPr>
            <a:endParaRPr lang="en-US" sz="2000" b="1" dirty="0"/>
          </a:p>
          <a:p>
            <a:pPr algn="ctr">
              <a:defRPr/>
            </a:pPr>
            <a:endParaRPr lang="en-US" sz="2000" dirty="0" smtClean="0"/>
          </a:p>
          <a:p>
            <a:pPr algn="r">
              <a:defRPr/>
            </a:pPr>
            <a:r>
              <a:rPr lang="en-US" sz="1600" dirty="0" smtClean="0"/>
              <a:t>8-10 October 2014</a:t>
            </a:r>
          </a:p>
          <a:p>
            <a:pPr algn="r">
              <a:defRPr/>
            </a:pPr>
            <a:r>
              <a:rPr lang="en-US" sz="1600" dirty="0" smtClean="0"/>
              <a:t>Buenos Aires, Argentina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361950"/>
            <a:ext cx="8382000" cy="1162050"/>
          </a:xfrm>
        </p:spPr>
        <p:txBody>
          <a:bodyPr/>
          <a:lstStyle/>
          <a:p>
            <a:r>
              <a:rPr lang="en-US" sz="2400" b="0" dirty="0" smtClean="0"/>
              <a:t>Countries currently collecting or planning to collect information on disability from administrative records </a:t>
            </a:r>
            <a:r>
              <a:rPr lang="en-US" sz="2400" b="0" dirty="0" smtClean="0">
                <a:solidFill>
                  <a:schemeClr val="accent2"/>
                </a:solidFill>
              </a:rPr>
              <a:t>(n=20)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2027237"/>
            <a:ext cx="8153400" cy="3611563"/>
          </a:xfrm>
          <a:extLst/>
        </p:spPr>
        <p:txBody>
          <a:bodyPr numCol="3">
            <a:normAutofit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Argentina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Armenia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Aruba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Australia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Croatia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Denmark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Estonia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Germany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Italy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Latvia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Lithuania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Mexico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Mongolia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Oman 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Peru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Philippines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Spain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Thailand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Vanuatu</a:t>
            </a:r>
          </a:p>
        </p:txBody>
      </p:sp>
    </p:spTree>
    <p:extLst>
      <p:ext uri="{BB962C8B-B14F-4D97-AF65-F5344CB8AC3E}">
        <p14:creationId xmlns:p14="http://schemas.microsoft.com/office/powerpoint/2010/main" val="15175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507287" cy="1362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0" cap="none" dirty="0" smtClean="0">
                <a:ln w="0">
                  <a:noFill/>
                </a:ln>
                <a:solidFill>
                  <a:schemeClr val="tx1"/>
                </a:solidFill>
                <a:latin typeface="+mn-lt"/>
              </a:rPr>
              <a:t>Upcoming national data collection activities related to disability statistics</a:t>
            </a:r>
            <a:endParaRPr lang="en-US" sz="2800" b="0" cap="none" dirty="0">
              <a:ln w="0">
                <a:noFill/>
              </a:ln>
              <a:solidFill>
                <a:schemeClr val="tx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143000"/>
          </a:xfrm>
        </p:spPr>
        <p:txBody>
          <a:bodyPr/>
          <a:lstStyle/>
          <a:p>
            <a:r>
              <a:rPr lang="en-US" sz="2800" dirty="0" smtClean="0"/>
              <a:t>Type of data collection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76400"/>
            <a:ext cx="8458200" cy="5638800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Census </a:t>
            </a:r>
            <a:r>
              <a:rPr lang="en-US" sz="1800" b="1" dirty="0" smtClean="0">
                <a:solidFill>
                  <a:srgbClr val="C00000"/>
                </a:solidFill>
              </a:rPr>
              <a:t>(5)</a:t>
            </a:r>
            <a:r>
              <a:rPr lang="en-US" sz="2000" b="1" dirty="0" smtClean="0"/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Egypt, Hungary, Palestine, Philippines, Tunisia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2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Survey </a:t>
            </a:r>
            <a:r>
              <a:rPr lang="en-US" sz="1800" b="1" dirty="0" smtClean="0">
                <a:solidFill>
                  <a:srgbClr val="C00000"/>
                </a:solidFill>
              </a:rPr>
              <a:t>(27)</a:t>
            </a:r>
            <a:r>
              <a:rPr lang="en-US" sz="1800" b="1" dirty="0" smtClean="0"/>
              <a:t>:</a:t>
            </a:r>
            <a:r>
              <a:rPr lang="en-US" sz="1600" dirty="0" smtClean="0">
                <a:solidFill>
                  <a:srgbClr val="000000"/>
                </a:solidFill>
              </a:rPr>
              <a:t> Afghanistan, Argentina, Aruba, Australia, Cambodia, Canada, Costa Rica, Czech Republic, Dominican Republic, France, Germany, </a:t>
            </a:r>
            <a:r>
              <a:rPr lang="en-US" sz="1600" dirty="0" smtClean="0"/>
              <a:t>Israel, Italy, Latvia, Lesotho, Lithuania, Mexico, Netherlands, New Zealand, Oman, Peru, Poland, Samoa, St. Maarten, Thailand, United States, Yemen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200" baseline="60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800" b="1" dirty="0" smtClean="0"/>
              <a:t>Administrative Records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/>
              <a:t>:</a:t>
            </a:r>
            <a:r>
              <a:rPr lang="en-US" sz="1600" dirty="0" smtClean="0"/>
              <a:t> Estonia, Spain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200" baseline="30000" dirty="0" smtClean="0"/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/>
              <a:t>Census and Survey </a:t>
            </a:r>
            <a:r>
              <a:rPr lang="en-US" sz="1800" b="1" dirty="0" smtClean="0">
                <a:solidFill>
                  <a:srgbClr val="C00000"/>
                </a:solidFill>
              </a:rPr>
              <a:t>(1)</a:t>
            </a:r>
            <a:r>
              <a:rPr lang="en-US" sz="1800" b="1" dirty="0" smtClean="0"/>
              <a:t>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Vanuatu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1200" dirty="0" smtClean="0">
              <a:solidFill>
                <a:srgbClr val="000000"/>
              </a:solidFill>
            </a:endParaRP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Census </a:t>
            </a:r>
            <a:r>
              <a:rPr lang="en-US" sz="1800" b="1" dirty="0">
                <a:solidFill>
                  <a:srgbClr val="000000"/>
                </a:solidFill>
              </a:rPr>
              <a:t>and Administrative Records</a:t>
            </a:r>
            <a:r>
              <a:rPr lang="en-US" sz="1800" b="1" dirty="0" smtClean="0">
                <a:solidFill>
                  <a:srgbClr val="0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(1)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Croatia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Survey </a:t>
            </a:r>
            <a:r>
              <a:rPr lang="en-US" sz="1800" b="1" dirty="0">
                <a:solidFill>
                  <a:srgbClr val="000000"/>
                </a:solidFill>
              </a:rPr>
              <a:t>and Administrative Records </a:t>
            </a:r>
            <a:r>
              <a:rPr lang="en-US" sz="1800" b="1" dirty="0" smtClean="0">
                <a:solidFill>
                  <a:srgbClr val="C00000"/>
                </a:solidFill>
              </a:rPr>
              <a:t>(1)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/>
              <a:t>Denmark 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1200" dirty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No scheduled data collection </a:t>
            </a:r>
            <a:r>
              <a:rPr lang="en-US" sz="1800" b="1" dirty="0" smtClean="0">
                <a:solidFill>
                  <a:srgbClr val="C00000"/>
                </a:solidFill>
              </a:rPr>
              <a:t>(7)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Armenia, China (Hong Kong SAR), China (Macao), Mongolia, </a:t>
            </a:r>
            <a:r>
              <a:rPr lang="en-US" sz="1600" dirty="0" smtClean="0"/>
              <a:t>Panama, Singapore, Sweden</a:t>
            </a:r>
          </a:p>
        </p:txBody>
      </p:sp>
    </p:spTree>
    <p:extLst>
      <p:ext uri="{BB962C8B-B14F-4D97-AF65-F5344CB8AC3E}">
        <p14:creationId xmlns:p14="http://schemas.microsoft.com/office/powerpoint/2010/main" val="230354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>
                <a:solidFill>
                  <a:srgbClr val="000000"/>
                </a:solidFill>
              </a:rPr>
              <a:t>Date of </a:t>
            </a:r>
            <a:r>
              <a:rPr lang="en-US" sz="2400" dirty="0" smtClean="0">
                <a:solidFill>
                  <a:srgbClr val="000000"/>
                </a:solidFill>
              </a:rPr>
              <a:t>most recent or upcoming </a:t>
            </a:r>
            <a:r>
              <a:rPr lang="en-US" sz="2400" dirty="0">
                <a:solidFill>
                  <a:srgbClr val="000000"/>
                </a:solidFill>
              </a:rPr>
              <a:t>data collection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1790700" cy="4267200"/>
          </a:xfrm>
        </p:spPr>
        <p:txBody>
          <a:bodyPr/>
          <a:lstStyle/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2013</a:t>
            </a:r>
            <a:endParaRPr lang="en-US" sz="16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Germany</a:t>
            </a:r>
            <a:endParaRPr lang="en-US" sz="16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New Zealand</a:t>
            </a:r>
            <a:endParaRPr lang="en-US" sz="1600" dirty="0"/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Oman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Vanuatu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 smtClean="0">
              <a:solidFill>
                <a:srgbClr val="000000"/>
              </a:solidFill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200" kern="1200" dirty="0" smtClean="0">
                <a:solidFill>
                  <a:srgbClr val="000000"/>
                </a:solidFill>
              </a:rPr>
              <a:t>*</a:t>
            </a:r>
            <a:r>
              <a:rPr lang="en-US" sz="1200" kern="1200" dirty="0" smtClean="0">
                <a:solidFill>
                  <a:srgbClr val="000000"/>
                </a:solidFill>
                <a:latin typeface="Verdana" pitchFamily="-108" charset="0"/>
                <a:cs typeface="+mn-cs"/>
              </a:rPr>
              <a:t>Multiple </a:t>
            </a:r>
            <a:r>
              <a:rPr lang="en-US" sz="1200" kern="1200" dirty="0">
                <a:solidFill>
                  <a:srgbClr val="000000"/>
                </a:solidFill>
                <a:latin typeface="Verdana" pitchFamily="-108" charset="0"/>
                <a:cs typeface="+mn-cs"/>
              </a:rPr>
              <a:t>data collection activities scheduled</a:t>
            </a:r>
            <a:endParaRPr lang="en-US" sz="1800" dirty="0">
              <a:solidFill>
                <a:srgbClr val="000000"/>
              </a:solidFill>
              <a:latin typeface="Bookman Old Style" pitchFamily="-108" charset="0"/>
              <a:cs typeface="+mn-cs"/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 smtClean="0"/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endParaRPr lang="en-US" sz="1600" baseline="30000" dirty="0">
              <a:solidFill>
                <a:srgbClr val="000000"/>
              </a:solidFill>
            </a:endParaRPr>
          </a:p>
          <a:p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524000"/>
            <a:ext cx="2514600" cy="4267200"/>
          </a:xfrm>
        </p:spPr>
        <p:txBody>
          <a:bodyPr/>
          <a:lstStyle/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kern="1200" dirty="0">
                <a:solidFill>
                  <a:srgbClr val="000000"/>
                </a:solidFill>
              </a:rPr>
              <a:t>2015</a:t>
            </a:r>
            <a:endParaRPr lang="en-US" sz="1600" dirty="0"/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kern="1200" dirty="0">
                <a:solidFill>
                  <a:srgbClr val="000000"/>
                </a:solidFill>
              </a:rPr>
              <a:t>Aruba</a:t>
            </a:r>
            <a:r>
              <a:rPr lang="en-US" sz="1200" kern="1200" dirty="0">
                <a:solidFill>
                  <a:srgbClr val="000000"/>
                </a:solidFill>
              </a:rPr>
              <a:t>*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Australia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Canada</a:t>
            </a:r>
            <a:r>
              <a:rPr lang="en-US" sz="1200" kern="1200" dirty="0" smtClean="0">
                <a:solidFill>
                  <a:srgbClr val="000000"/>
                </a:solidFill>
              </a:rPr>
              <a:t>*</a:t>
            </a:r>
            <a:endParaRPr lang="en-US" sz="1600" kern="120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Denmark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Estonia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France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Israel</a:t>
            </a:r>
            <a:endParaRPr lang="en-US" sz="1600" dirty="0"/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Italy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Netherlands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St Maarten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baseline="20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baseline="2000" dirty="0" smtClean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8" name="Content Placeholder 3"/>
          <p:cNvSpPr txBox="1">
            <a:spLocks/>
          </p:cNvSpPr>
          <p:nvPr/>
        </p:nvSpPr>
        <p:spPr bwMode="auto">
          <a:xfrm>
            <a:off x="6172200" y="1828800"/>
            <a:ext cx="23622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8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1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2016</a:t>
            </a:r>
            <a:endParaRPr lang="en-US" sz="1600" kern="0" dirty="0" smtClean="0"/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Canada</a:t>
            </a:r>
            <a:r>
              <a:rPr lang="en-US" sz="1200" dirty="0">
                <a:solidFill>
                  <a:srgbClr val="000000"/>
                </a:solidFill>
              </a:rPr>
              <a:t>*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Czech Republic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Egypt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Lesotho</a:t>
            </a:r>
            <a:endParaRPr lang="en-US" sz="160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endParaRPr lang="en-US" sz="160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b="1" u="sng" dirty="0" smtClean="0">
                <a:solidFill>
                  <a:srgbClr val="000000"/>
                </a:solidFill>
              </a:rPr>
              <a:t>2017</a:t>
            </a:r>
            <a:endParaRPr lang="en-US" sz="1600" b="1" u="sng" dirty="0">
              <a:solidFill>
                <a:srgbClr val="000000"/>
              </a:solidFill>
            </a:endParaRPr>
          </a:p>
          <a:p>
            <a:pPr marL="0" lv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None/>
            </a:pPr>
            <a:r>
              <a:rPr lang="en-US" sz="1600" dirty="0">
                <a:solidFill>
                  <a:srgbClr val="000000"/>
                </a:solidFill>
              </a:rPr>
              <a:t>Canada</a:t>
            </a:r>
            <a:r>
              <a:rPr lang="en-US" sz="1200" dirty="0">
                <a:solidFill>
                  <a:srgbClr val="000000"/>
                </a:solidFill>
              </a:rPr>
              <a:t>*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Dominican Republic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Palestine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dirty="0" smtClean="0">
                <a:solidFill>
                  <a:srgbClr val="000000"/>
                </a:solidFill>
              </a:rPr>
              <a:t>Thailand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sz="1600" b="1" u="sng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u="sng" dirty="0" smtClean="0">
                <a:solidFill>
                  <a:srgbClr val="000000"/>
                </a:solidFill>
              </a:rPr>
              <a:t>2020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Philippines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endParaRPr lang="en-US" sz="1600" kern="120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2021</a:t>
            </a:r>
            <a:endParaRPr lang="en-US" sz="1600" kern="120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Hungary</a:t>
            </a:r>
            <a:endParaRPr lang="en-US" sz="1800" dirty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Font typeface="Wingdings" pitchFamily="-108" charset="2"/>
              <a:buNone/>
            </a:pPr>
            <a:endParaRPr lang="en-US" sz="1400" kern="1200" dirty="0" smtClean="0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2247900" y="1752600"/>
            <a:ext cx="20955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800">
                <a:solidFill>
                  <a:schemeClr val="tx1"/>
                </a:solidFill>
                <a:latin typeface="+mn-lt"/>
                <a:ea typeface="ＭＳ Ｐゴシック" pitchFamily="-108" charset="-128"/>
                <a:cs typeface="ＭＳ Ｐゴシック" pitchFamily="-108" charset="-128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24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o"/>
              <a:defRPr sz="20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n"/>
              <a:defRPr sz="1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-108" charset="2"/>
              <a:buChar char="§"/>
              <a:defRPr sz="1800">
                <a:solidFill>
                  <a:schemeClr val="tx1"/>
                </a:solidFill>
                <a:latin typeface="+mn-lt"/>
                <a:ea typeface="ＭＳ Ｐゴシック" pitchFamily="-108" charset="-128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b="1" u="sng" kern="1200" dirty="0" smtClean="0">
                <a:solidFill>
                  <a:srgbClr val="000000"/>
                </a:solidFill>
              </a:rPr>
              <a:t>2014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Afghanistan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Argentina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Aruba</a:t>
            </a:r>
            <a:r>
              <a:rPr lang="en-US" sz="1200" kern="1200" dirty="0" smtClean="0">
                <a:solidFill>
                  <a:srgbClr val="000000"/>
                </a:solidFill>
              </a:rPr>
              <a:t>*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Cambodia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Costa Rica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Egypt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France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Latvia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Lithuania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Mexico</a:t>
            </a:r>
            <a:endParaRPr lang="en-US" sz="1600" kern="0" dirty="0" smtClean="0">
              <a:solidFill>
                <a:srgbClr val="000000"/>
              </a:solidFill>
            </a:endParaRP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Poland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St Maarten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r>
              <a:rPr lang="en-US" sz="1600" kern="1200" dirty="0" smtClean="0">
                <a:solidFill>
                  <a:srgbClr val="000000"/>
                </a:solidFill>
              </a:rPr>
              <a:t>Tunisia</a:t>
            </a:r>
          </a:p>
          <a:p>
            <a:pPr marL="0" indent="0" eaLnBrk="1" fontAlgn="t" hangingPunct="1"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Font typeface="Wingdings" pitchFamily="-108" charset="2"/>
              <a:buNone/>
            </a:pPr>
            <a:endParaRPr lang="en-US" sz="1600" kern="0" baseline="30000" dirty="0" smtClean="0">
              <a:solidFill>
                <a:srgbClr val="000000"/>
              </a:solidFill>
            </a:endParaRPr>
          </a:p>
          <a:p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15734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-762000" y="381000"/>
            <a:ext cx="7772400" cy="1143000"/>
          </a:xfrm>
        </p:spPr>
        <p:txBody>
          <a:bodyPr/>
          <a:lstStyle/>
          <a:p>
            <a:pPr algn="ctr"/>
            <a:r>
              <a:rPr lang="en-US" sz="2800" dirty="0" smtClean="0"/>
              <a:t>Frequency of data collection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5257800"/>
          </a:xfrm>
        </p:spPr>
        <p:txBody>
          <a:bodyPr>
            <a:no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Ongoing </a:t>
            </a:r>
            <a:r>
              <a:rPr lang="en-US" sz="1800" b="1" dirty="0" smtClean="0">
                <a:solidFill>
                  <a:srgbClr val="C00000"/>
                </a:solidFill>
              </a:rPr>
              <a:t>(4)</a:t>
            </a:r>
            <a:r>
              <a:rPr lang="en-US" sz="2000" b="1" dirty="0" smtClean="0"/>
              <a:t>: </a:t>
            </a:r>
            <a:r>
              <a:rPr lang="en-US" sz="1600" dirty="0">
                <a:solidFill>
                  <a:srgbClr val="000000"/>
                </a:solidFill>
              </a:rPr>
              <a:t>Croatia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  <a:r>
              <a:rPr lang="en-US" sz="1600" dirty="0" smtClean="0"/>
              <a:t>, Netherlands, United States, Yemen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2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Ad hoc/Periodically</a:t>
            </a:r>
            <a:r>
              <a:rPr lang="en-US" sz="1800" b="1" dirty="0">
                <a:solidFill>
                  <a:srgbClr val="C00000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20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St. Maarten, Vanuatu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200" dirty="0" smtClean="0"/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/>
              <a:t>Annually </a:t>
            </a:r>
            <a:r>
              <a:rPr lang="en-US" sz="1800" b="1" dirty="0" smtClean="0">
                <a:solidFill>
                  <a:srgbClr val="C00000"/>
                </a:solidFill>
              </a:rPr>
              <a:t>(6)</a:t>
            </a:r>
            <a:r>
              <a:rPr lang="en-US" sz="1800" b="1" dirty="0" smtClean="0"/>
              <a:t>: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/>
              <a:t>Afghanistan, Canada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  <a:r>
              <a:rPr lang="en-US" sz="1600" dirty="0" smtClean="0"/>
              <a:t>, Costa Rica, Estonia, Israel, Spain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1200" baseline="60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Every 2-4 years </a:t>
            </a:r>
            <a:r>
              <a:rPr lang="en-US" sz="1800" b="1" dirty="0" smtClean="0">
                <a:solidFill>
                  <a:srgbClr val="C00000"/>
                </a:solidFill>
              </a:rPr>
              <a:t>(7)</a:t>
            </a:r>
            <a:r>
              <a:rPr lang="en-US" sz="1800" b="1" dirty="0" smtClean="0"/>
              <a:t>:</a:t>
            </a:r>
            <a:r>
              <a:rPr lang="en-US" sz="1600" dirty="0" smtClean="0"/>
              <a:t> Australia, </a:t>
            </a:r>
            <a:r>
              <a:rPr lang="en-US" sz="1600" dirty="0" smtClean="0">
                <a:solidFill>
                  <a:srgbClr val="000000"/>
                </a:solidFill>
              </a:rPr>
              <a:t>Canada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  <a:r>
              <a:rPr lang="en-US" sz="1600" dirty="0" smtClean="0"/>
              <a:t>, Denmark, Dominican Republic, France, Germany, Mexico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200" baseline="30000" dirty="0" smtClean="0"/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/>
              <a:t>Every 5-10 years</a:t>
            </a:r>
            <a:r>
              <a:rPr lang="en-US" sz="1800" b="1" dirty="0" smtClean="0">
                <a:solidFill>
                  <a:schemeClr val="accent1"/>
                </a:solidFill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</a:rPr>
              <a:t>(18)</a:t>
            </a:r>
            <a:r>
              <a:rPr lang="en-US" sz="1800" b="1" dirty="0" smtClean="0"/>
              <a:t>: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Argentina</a:t>
            </a:r>
            <a:r>
              <a:rPr lang="en-US" sz="1600" dirty="0">
                <a:solidFill>
                  <a:srgbClr val="000000"/>
                </a:solidFill>
              </a:rPr>
              <a:t>, Canada</a:t>
            </a:r>
            <a:r>
              <a:rPr lang="en-US" sz="1600" baseline="30000" dirty="0">
                <a:solidFill>
                  <a:srgbClr val="000000"/>
                </a:solidFill>
              </a:rPr>
              <a:t>*</a:t>
            </a:r>
            <a:r>
              <a:rPr lang="en-US" sz="1600" dirty="0">
                <a:solidFill>
                  <a:srgbClr val="000000"/>
                </a:solidFill>
              </a:rPr>
              <a:t>,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Croatia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  <a:r>
              <a:rPr lang="en-US" sz="1600" dirty="0" smtClean="0">
                <a:solidFill>
                  <a:srgbClr val="000000"/>
                </a:solidFill>
              </a:rPr>
              <a:t>, </a:t>
            </a:r>
            <a:r>
              <a:rPr lang="en-US" sz="1600" dirty="0" smtClean="0"/>
              <a:t>Egypt, Hungary, Italy, Latvia, Lesotho, Lithuania, Mexico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  <a:r>
              <a:rPr lang="en-US" sz="1600" dirty="0" smtClean="0">
                <a:solidFill>
                  <a:srgbClr val="000000"/>
                </a:solidFill>
              </a:rPr>
              <a:t>,</a:t>
            </a:r>
            <a:r>
              <a:rPr lang="en-US" sz="1600" dirty="0" smtClean="0"/>
              <a:t> New Zealand, Palestine, Philippines, Poland, </a:t>
            </a:r>
            <a:r>
              <a:rPr lang="en-US" sz="1600" dirty="0" smtClean="0">
                <a:solidFill>
                  <a:srgbClr val="000000"/>
                </a:solidFill>
              </a:rPr>
              <a:t>Samoa, Thailand, Tunisia, </a:t>
            </a:r>
            <a:r>
              <a:rPr lang="en-US" sz="1600" dirty="0">
                <a:solidFill>
                  <a:srgbClr val="000000"/>
                </a:solidFill>
              </a:rPr>
              <a:t>Vanuatu</a:t>
            </a:r>
            <a:r>
              <a:rPr lang="en-US" sz="1600" baseline="30000" dirty="0" smtClean="0">
                <a:solidFill>
                  <a:srgbClr val="000000"/>
                </a:solidFill>
              </a:rPr>
              <a:t>*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endParaRPr lang="en-US" sz="1200" dirty="0">
              <a:solidFill>
                <a:srgbClr val="000000"/>
              </a:solidFill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Undetermined/Not specified </a:t>
            </a:r>
            <a:r>
              <a:rPr lang="en-US" sz="1800" b="1" dirty="0" smtClean="0">
                <a:solidFill>
                  <a:srgbClr val="C00000"/>
                </a:solidFill>
              </a:rPr>
              <a:t>(12)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/>
              <a:t>Armenia, Aruba, Cambodia, China (Hong Kong SAR), China (Macao), </a:t>
            </a:r>
            <a:r>
              <a:rPr lang="en-US" sz="1600" dirty="0" smtClean="0">
                <a:solidFill>
                  <a:srgbClr val="000000"/>
                </a:solidFill>
              </a:rPr>
              <a:t>Czech Republic, Mongolia, </a:t>
            </a:r>
            <a:r>
              <a:rPr lang="en-US" sz="1600" dirty="0" smtClean="0"/>
              <a:t>Oman, Panama, Peru, Singapore, Sweden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endParaRPr lang="en-US" sz="1600" dirty="0" smtClean="0"/>
          </a:p>
          <a:p>
            <a:pPr marL="0" indent="0" algn="l" rtl="0" eaLnBrk="1" fontAlgn="base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kern="1200" baseline="30000" dirty="0" smtClean="0">
                <a:solidFill>
                  <a:srgbClr val="000000"/>
                </a:solidFill>
                <a:effectLst/>
                <a:ea typeface="ＭＳ Ｐゴシック"/>
                <a:cs typeface="+mn-cs"/>
              </a:rPr>
              <a:t>*</a:t>
            </a:r>
            <a:r>
              <a:rPr lang="en-US" sz="1200" kern="1200" dirty="0" smtClean="0">
                <a:solidFill>
                  <a:srgbClr val="000000"/>
                </a:solidFill>
                <a:effectLst/>
                <a:ea typeface="ＭＳ Ｐゴシック"/>
                <a:cs typeface="+mn-cs"/>
              </a:rPr>
              <a:t>Multiple data collection activities scheduled with different frequency intervals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-1981200" y="381000"/>
            <a:ext cx="8229600" cy="1066800"/>
          </a:xfrm>
        </p:spPr>
        <p:txBody>
          <a:bodyPr/>
          <a:lstStyle/>
          <a:p>
            <a:pPr algn="ctr"/>
            <a:r>
              <a:rPr lang="en-US" sz="2800" dirty="0" smtClean="0"/>
              <a:t>Sampling Frame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05800" cy="4572000"/>
          </a:xfrm>
        </p:spPr>
        <p:txBody>
          <a:bodyPr/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Most recent or upcoming Population Census </a:t>
            </a:r>
            <a:r>
              <a:rPr lang="en-US" sz="1400" dirty="0" smtClean="0"/>
              <a:t>(Argentina, Aruba, Canada, Costa Rica, Dominican Republic, Egypt, Germany, Lesotho, New Zealand, Oman, Palestine, Peru, Poland, Samoa, United States, Vanuatu, Yemen)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National Population or Housing Registries</a:t>
            </a:r>
            <a:r>
              <a:rPr lang="en-US" sz="1600" dirty="0" smtClean="0"/>
              <a:t> </a:t>
            </a:r>
            <a:r>
              <a:rPr lang="en-US" sz="1400" dirty="0" smtClean="0"/>
              <a:t>(Afghanistan, Croatia, France, Germany, Hungary, Israel, Italy, Latvia, Lithuania, Mexico, Poland, St. Maarten, Spain)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National </a:t>
            </a:r>
            <a:r>
              <a:rPr lang="en-US" sz="1600" b="1" dirty="0">
                <a:solidFill>
                  <a:srgbClr val="000000"/>
                </a:solidFill>
              </a:rPr>
              <a:t>Household </a:t>
            </a:r>
            <a:r>
              <a:rPr lang="en-US" sz="1600" b="1" dirty="0" smtClean="0">
                <a:solidFill>
                  <a:srgbClr val="000000"/>
                </a:solidFill>
              </a:rPr>
              <a:t>or Labor Force Survey </a:t>
            </a:r>
            <a:r>
              <a:rPr lang="en-US" sz="1400" dirty="0" smtClean="0">
                <a:solidFill>
                  <a:srgbClr val="000000"/>
                </a:solidFill>
              </a:rPr>
              <a:t>(Canada, Thailand)</a:t>
            </a:r>
            <a:endParaRPr lang="en-US" sz="1400" dirty="0">
              <a:solidFill>
                <a:srgbClr val="000000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Government administrative records and other data sources </a:t>
            </a:r>
            <a:r>
              <a:rPr lang="en-US" sz="1400" dirty="0" smtClean="0">
                <a:solidFill>
                  <a:srgbClr val="000000"/>
                </a:solidFill>
              </a:rPr>
              <a:t>(Latvia)</a:t>
            </a:r>
            <a:endParaRPr lang="en-US" sz="1400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Respondents identified as having an Activity Limitation in previous survey</a:t>
            </a:r>
            <a:r>
              <a:rPr lang="en-US" sz="1600" dirty="0" smtClean="0"/>
              <a:t> </a:t>
            </a:r>
            <a:r>
              <a:rPr lang="en-US" sz="1400" dirty="0" smtClean="0"/>
              <a:t>(Canada)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Multi-stage sampling </a:t>
            </a:r>
            <a:r>
              <a:rPr lang="en-US" sz="1400" dirty="0" smtClean="0"/>
              <a:t>(Australia, Czech Republic, Netherlands, Italy)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Random sampling </a:t>
            </a:r>
            <a:r>
              <a:rPr lang="en-US" sz="1400" dirty="0" smtClean="0"/>
              <a:t>(Cambodia, Denmark, Mexico, United States)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-2133600" y="228600"/>
            <a:ext cx="7772400" cy="1143000"/>
          </a:xfrm>
        </p:spPr>
        <p:txBody>
          <a:bodyPr/>
          <a:lstStyle/>
          <a:p>
            <a:pPr algn="ctr"/>
            <a:r>
              <a:rPr lang="en-US" sz="2800" dirty="0" smtClean="0"/>
              <a:t>Sample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1676400"/>
            <a:ext cx="5334000" cy="5715000"/>
          </a:xfrm>
        </p:spPr>
        <p:txBody>
          <a:bodyPr>
            <a:normAutofit/>
          </a:bodyPr>
          <a:lstStyle/>
          <a:p>
            <a:pPr>
              <a:buFont typeface="Wingdings" pitchFamily="-108" charset="2"/>
              <a:buNone/>
              <a:defRPr/>
            </a:pPr>
            <a:r>
              <a:rPr lang="en-US" sz="1600" b="1" u="sng" dirty="0" smtClean="0"/>
              <a:t>Persons</a:t>
            </a:r>
            <a:r>
              <a:rPr lang="en-US" sz="1600" b="1" dirty="0" smtClean="0"/>
              <a:t>:</a:t>
            </a:r>
          </a:p>
          <a:p>
            <a:pPr>
              <a:buFont typeface="Wingdings" pitchFamily="-108" charset="2"/>
              <a:buNone/>
              <a:defRPr/>
            </a:pPr>
            <a:endParaRPr lang="en-US" sz="1600" b="1" dirty="0" smtClean="0"/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2,000 – 5,000: </a:t>
            </a:r>
            <a:r>
              <a:rPr lang="en-US" sz="1400" dirty="0" smtClean="0">
                <a:solidFill>
                  <a:srgbClr val="000000"/>
                </a:solidFill>
              </a:rPr>
              <a:t>Denmark, Oman, Lithuania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5,001 – 10,000: 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Israel, Czech Republic, Netherlands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10,001 – 15,000: </a:t>
            </a:r>
            <a:r>
              <a:rPr lang="en-US" sz="1400" dirty="0" smtClean="0">
                <a:solidFill>
                  <a:srgbClr val="000000"/>
                </a:solidFill>
              </a:rPr>
              <a:t>Hungary, Latvia, Italy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20,000 – 25,000: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France, New Zealand, Spain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30,000 – 45,000: </a:t>
            </a:r>
            <a:r>
              <a:rPr lang="en-US" sz="1400" dirty="0" smtClean="0">
                <a:solidFill>
                  <a:srgbClr val="000000"/>
                </a:solidFill>
              </a:rPr>
              <a:t>Canada*</a:t>
            </a:r>
          </a:p>
          <a:p>
            <a:pPr lvl="0">
              <a:buClr>
                <a:srgbClr val="CC0000"/>
              </a:buClr>
              <a:buNone/>
              <a:defRPr/>
            </a:pPr>
            <a:r>
              <a:rPr lang="en-US" sz="1400" b="1" dirty="0" smtClean="0">
                <a:solidFill>
                  <a:srgbClr val="000000"/>
                </a:solidFill>
              </a:rPr>
              <a:t>141,026: </a:t>
            </a:r>
            <a:r>
              <a:rPr lang="en-US" sz="1400" dirty="0" smtClean="0">
                <a:solidFill>
                  <a:srgbClr val="000000"/>
                </a:solidFill>
              </a:rPr>
              <a:t>Estonia</a:t>
            </a:r>
          </a:p>
          <a:p>
            <a:pPr>
              <a:buNone/>
              <a:defRPr/>
            </a:pPr>
            <a:r>
              <a:rPr lang="en-US" sz="1400" b="1" dirty="0" smtClean="0"/>
              <a:t>522,842: </a:t>
            </a:r>
            <a:r>
              <a:rPr lang="en-US" sz="1400" dirty="0" smtClean="0"/>
              <a:t>Croatia</a:t>
            </a:r>
          </a:p>
          <a:p>
            <a:pPr>
              <a:buFont typeface="Wingdings" pitchFamily="-108" charset="2"/>
              <a:buNone/>
              <a:defRPr/>
            </a:pPr>
            <a:endParaRPr lang="en-US" sz="1600" b="1" dirty="0"/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600" b="1" u="sng" kern="1200" dirty="0">
                <a:solidFill>
                  <a:srgbClr val="000000"/>
                </a:solidFill>
                <a:cs typeface="+mn-cs"/>
              </a:rPr>
              <a:t>Enumeration areas:</a:t>
            </a: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endParaRPr lang="en-US" sz="1400" b="1" kern="1200" dirty="0" smtClean="0">
              <a:solidFill>
                <a:srgbClr val="000000"/>
              </a:solidFill>
              <a:cs typeface="+mn-cs"/>
            </a:endParaRPr>
          </a:p>
          <a:p>
            <a:pPr marL="0" lvl="0" indent="0" eaLnBrk="1" hangingPunct="1">
              <a:spcBef>
                <a:spcPct val="0"/>
              </a:spcBef>
              <a:buClrTx/>
              <a:buNone/>
            </a:pPr>
            <a:r>
              <a:rPr lang="en-US" sz="1400" b="1" kern="1200" dirty="0" smtClean="0">
                <a:solidFill>
                  <a:srgbClr val="000000"/>
                </a:solidFill>
                <a:cs typeface="+mn-cs"/>
              </a:rPr>
              <a:t>223</a:t>
            </a:r>
            <a:r>
              <a:rPr lang="en-US" sz="1400" b="1" kern="1200" dirty="0">
                <a:solidFill>
                  <a:srgbClr val="000000"/>
                </a:solidFill>
                <a:cs typeface="+mn-cs"/>
              </a:rPr>
              <a:t>:</a:t>
            </a:r>
            <a:r>
              <a:rPr lang="en-US" sz="1400" kern="1200" dirty="0">
                <a:solidFill>
                  <a:srgbClr val="000000"/>
                </a:solidFill>
                <a:cs typeface="+mn-cs"/>
              </a:rPr>
              <a:t> </a:t>
            </a:r>
            <a:r>
              <a:rPr lang="en-US" sz="1400" kern="1200" dirty="0" smtClean="0">
                <a:solidFill>
                  <a:srgbClr val="000000"/>
                </a:solidFill>
                <a:cs typeface="+mn-cs"/>
              </a:rPr>
              <a:t>Lesotho</a:t>
            </a:r>
            <a:endParaRPr lang="en-US" sz="1400" kern="1200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19460" name="Rectangle 3"/>
          <p:cNvSpPr>
            <a:spLocks noChangeArrowheads="1"/>
          </p:cNvSpPr>
          <p:nvPr/>
        </p:nvSpPr>
        <p:spPr bwMode="auto">
          <a:xfrm>
            <a:off x="533400" y="1676400"/>
            <a:ext cx="4876800" cy="5724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1600" b="1" u="sng" dirty="0">
                <a:latin typeface="+mn-lt"/>
              </a:rPr>
              <a:t>Households</a:t>
            </a:r>
            <a:r>
              <a:rPr lang="en-US" sz="1600" b="1" dirty="0" smtClean="0">
                <a:latin typeface="+mn-lt"/>
              </a:rPr>
              <a:t>:</a:t>
            </a:r>
          </a:p>
          <a:p>
            <a:endParaRPr lang="en-US" sz="1400" b="1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1% : </a:t>
            </a:r>
            <a:r>
              <a:rPr lang="en-US" sz="1400" dirty="0" smtClean="0">
                <a:latin typeface="+mn-lt"/>
              </a:rPr>
              <a:t>Germany</a:t>
            </a:r>
          </a:p>
          <a:p>
            <a:r>
              <a:rPr lang="en-US" sz="1400" b="1" dirty="0" smtClean="0">
                <a:latin typeface="+mn-lt"/>
              </a:rPr>
              <a:t>50%: </a:t>
            </a:r>
            <a:r>
              <a:rPr lang="en-US" sz="1400" dirty="0" smtClean="0">
                <a:latin typeface="+mn-lt"/>
              </a:rPr>
              <a:t>Afghanistan</a:t>
            </a:r>
          </a:p>
          <a:p>
            <a:r>
              <a:rPr lang="en-US" sz="1400" b="1" dirty="0" smtClean="0">
                <a:latin typeface="+mn-lt"/>
              </a:rPr>
              <a:t>100%: </a:t>
            </a:r>
            <a:r>
              <a:rPr lang="en-US" sz="1400" dirty="0" smtClean="0">
                <a:latin typeface="+mn-lt"/>
              </a:rPr>
              <a:t>Egypt, Tunisia</a:t>
            </a:r>
          </a:p>
          <a:p>
            <a:endParaRPr lang="en-US" sz="1400" dirty="0" smtClean="0">
              <a:latin typeface="+mn-lt"/>
            </a:endParaRPr>
          </a:p>
          <a:p>
            <a:r>
              <a:rPr lang="en-US" sz="1400" b="1" dirty="0" smtClean="0">
                <a:latin typeface="+mn-lt"/>
              </a:rPr>
              <a:t>600 – 1,000: </a:t>
            </a:r>
            <a:r>
              <a:rPr lang="en-US" sz="1400" dirty="0" smtClean="0">
                <a:latin typeface="+mn-lt"/>
              </a:rPr>
              <a:t>Aruba, St. Maarten</a:t>
            </a:r>
          </a:p>
          <a:p>
            <a:r>
              <a:rPr lang="en-US" sz="1400" b="1" dirty="0" smtClean="0">
                <a:latin typeface="+mn-lt"/>
              </a:rPr>
              <a:t>2,000 – 5,000:</a:t>
            </a:r>
          </a:p>
          <a:p>
            <a:r>
              <a:rPr lang="en-US" sz="1400" dirty="0" smtClean="0">
                <a:latin typeface="+mn-lt"/>
              </a:rPr>
              <a:t>Vanuatu, Cambodia, Samoa,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Oman</a:t>
            </a:r>
          </a:p>
          <a:p>
            <a:pPr lvl="0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13,440: </a:t>
            </a:r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Costa Rica</a:t>
            </a:r>
          </a:p>
          <a:p>
            <a:pPr lvl="0"/>
            <a:r>
              <a:rPr lang="en-US" sz="1400" b="1" dirty="0" smtClean="0">
                <a:solidFill>
                  <a:srgbClr val="000000"/>
                </a:solidFill>
                <a:latin typeface="+mn-lt"/>
              </a:rPr>
              <a:t>20,000 – 25,000:</a:t>
            </a:r>
          </a:p>
          <a:p>
            <a:pPr lvl="0"/>
            <a:r>
              <a:rPr lang="en-US" sz="1400" dirty="0" smtClean="0">
                <a:solidFill>
                  <a:srgbClr val="000000"/>
                </a:solidFill>
                <a:latin typeface="+mn-lt"/>
              </a:rPr>
              <a:t>Yemen,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</a:rPr>
              <a:t>Mexico, Poland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Verdana"/>
              </a:rPr>
              <a:t>30,000</a:t>
            </a:r>
            <a:r>
              <a:rPr lang="en-US" sz="1400" b="1" kern="0" dirty="0">
                <a:solidFill>
                  <a:srgbClr val="000000"/>
                </a:solidFill>
                <a:latin typeface="Verdana"/>
              </a:rPr>
              <a:t>: </a:t>
            </a:r>
            <a:r>
              <a:rPr lang="en-US" sz="1400" kern="0" dirty="0">
                <a:solidFill>
                  <a:srgbClr val="000000"/>
                </a:solidFill>
                <a:latin typeface="Verdana"/>
              </a:rPr>
              <a:t>Dominican Republic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</a:rPr>
              <a:t>47,120: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</a:rPr>
              <a:t>Mexico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</a:rPr>
              <a:t>72,800: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</a:rPr>
              <a:t>Thailand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</a:rPr>
              <a:t>90,300: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</a:rPr>
              <a:t>Canada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</a:rPr>
              <a:t>101,389: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</a:rPr>
              <a:t>Mexico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</a:rPr>
              <a:t>222,960</a:t>
            </a:r>
            <a:r>
              <a:rPr lang="en-US" sz="1400" b="1" kern="0" dirty="0">
                <a:solidFill>
                  <a:srgbClr val="000000"/>
                </a:solidFill>
                <a:latin typeface="+mn-lt"/>
              </a:rPr>
              <a:t>: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</a:rPr>
              <a:t>Peru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r>
              <a:rPr lang="en-US" sz="1400" b="1" kern="0" dirty="0" smtClean="0">
                <a:solidFill>
                  <a:srgbClr val="000000"/>
                </a:solidFill>
                <a:latin typeface="+mn-lt"/>
              </a:rPr>
              <a:t>19 Million: </a:t>
            </a:r>
            <a:r>
              <a:rPr lang="en-US" sz="1400" kern="0" dirty="0" smtClean="0">
                <a:solidFill>
                  <a:srgbClr val="000000"/>
                </a:solidFill>
                <a:latin typeface="+mn-lt"/>
              </a:rPr>
              <a:t>Philippines</a:t>
            </a:r>
          </a:p>
          <a:p>
            <a:pPr marL="469900" lvl="0" indent="-469900" eaLnBrk="0" hangingPunct="0">
              <a:spcBef>
                <a:spcPct val="20000"/>
              </a:spcBef>
              <a:buClr>
                <a:srgbClr val="CC0000"/>
              </a:buClr>
              <a:defRPr/>
            </a:pPr>
            <a:endParaRPr lang="en-US" sz="1200" b="1" kern="0" dirty="0">
              <a:solidFill>
                <a:srgbClr val="000000"/>
              </a:solidFill>
              <a:latin typeface="+mn-lt"/>
            </a:endParaRPr>
          </a:p>
          <a:p>
            <a:endParaRPr lang="en-US" sz="2400" b="1" dirty="0" smtClean="0"/>
          </a:p>
          <a:p>
            <a:pPr lvl="0"/>
            <a:endParaRPr lang="en-US" sz="1600" b="1" dirty="0">
              <a:solidFill>
                <a:srgbClr val="000000"/>
              </a:solidFill>
              <a:latin typeface="+mn-lt"/>
            </a:endParaRPr>
          </a:p>
          <a:p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686800" cy="1066800"/>
          </a:xfrm>
        </p:spPr>
        <p:txBody>
          <a:bodyPr/>
          <a:lstStyle/>
          <a:p>
            <a:r>
              <a:rPr lang="en-US" sz="2400" dirty="0" smtClean="0"/>
              <a:t>Language data collection activity will be administered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8305800" cy="5638800"/>
          </a:xfrm>
        </p:spPr>
        <p:txBody>
          <a:bodyPr>
            <a:normAutofit/>
          </a:bodyPr>
          <a:lstStyle/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Arabic </a:t>
            </a:r>
            <a:r>
              <a:rPr lang="en-US" sz="1800" b="1" dirty="0" smtClean="0">
                <a:solidFill>
                  <a:srgbClr val="C00000"/>
                </a:solidFill>
              </a:rPr>
              <a:t>(6)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>
                <a:solidFill>
                  <a:srgbClr val="000000"/>
                </a:solidFill>
              </a:rPr>
              <a:t>Egypt, Israel, </a:t>
            </a:r>
            <a:r>
              <a:rPr lang="en-US" sz="1600" dirty="0" smtClean="0">
                <a:solidFill>
                  <a:srgbClr val="000000"/>
                </a:solidFill>
              </a:rPr>
              <a:t>Oman</a:t>
            </a:r>
            <a:r>
              <a:rPr lang="en-US" sz="1600" dirty="0">
                <a:solidFill>
                  <a:srgbClr val="000000"/>
                </a:solidFill>
              </a:rPr>
              <a:t>, Palestine, </a:t>
            </a:r>
            <a:r>
              <a:rPr lang="en-US" sz="1600" dirty="0" smtClean="0">
                <a:solidFill>
                  <a:srgbClr val="000000"/>
                </a:solidFill>
              </a:rPr>
              <a:t>Tunisia, Yemen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English </a:t>
            </a:r>
            <a:r>
              <a:rPr lang="en-US" sz="1800" b="1" dirty="0">
                <a:solidFill>
                  <a:srgbClr val="000000"/>
                </a:solidFill>
              </a:rPr>
              <a:t>(with translation</a:t>
            </a:r>
            <a:r>
              <a:rPr lang="en-US" sz="1800" b="1" dirty="0" smtClean="0">
                <a:solidFill>
                  <a:srgbClr val="000000"/>
                </a:solidFill>
              </a:rPr>
              <a:t>) </a:t>
            </a:r>
            <a:r>
              <a:rPr lang="en-US" sz="1800" b="1" dirty="0" smtClean="0">
                <a:solidFill>
                  <a:srgbClr val="C00000"/>
                </a:solidFill>
              </a:rPr>
              <a:t>(9)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 smtClean="0">
                <a:solidFill>
                  <a:srgbClr val="000000"/>
                </a:solidFill>
              </a:rPr>
              <a:t>Aruba, Australia, Canada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rgbClr val="000000"/>
                </a:solidFill>
              </a:rPr>
              <a:t>Lesotho, New </a:t>
            </a:r>
            <a:r>
              <a:rPr lang="en-US" sz="1600" dirty="0">
                <a:solidFill>
                  <a:srgbClr val="000000"/>
                </a:solidFill>
              </a:rPr>
              <a:t>Zealand, Oman, </a:t>
            </a:r>
            <a:r>
              <a:rPr lang="en-US" sz="1600" dirty="0" smtClean="0">
                <a:solidFill>
                  <a:srgbClr val="000000"/>
                </a:solidFill>
              </a:rPr>
              <a:t>Philippines, St. </a:t>
            </a:r>
            <a:r>
              <a:rPr lang="en-US" sz="1600" dirty="0">
                <a:solidFill>
                  <a:srgbClr val="000000"/>
                </a:solidFill>
              </a:rPr>
              <a:t>Maarten, United </a:t>
            </a:r>
            <a:r>
              <a:rPr lang="en-US" sz="1600" dirty="0" smtClean="0">
                <a:solidFill>
                  <a:srgbClr val="000000"/>
                </a:solidFill>
              </a:rPr>
              <a:t>States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French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Canada, </a:t>
            </a:r>
            <a:r>
              <a:rPr lang="en-US" sz="1600" dirty="0" smtClean="0">
                <a:solidFill>
                  <a:srgbClr val="000000"/>
                </a:solidFill>
              </a:rPr>
              <a:t>France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German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>
                <a:solidFill>
                  <a:srgbClr val="000000"/>
                </a:solidFill>
              </a:rPr>
              <a:t>: </a:t>
            </a:r>
            <a:r>
              <a:rPr lang="en-US" sz="1600" dirty="0">
                <a:solidFill>
                  <a:srgbClr val="000000"/>
                </a:solidFill>
              </a:rPr>
              <a:t>Germany, </a:t>
            </a:r>
            <a:r>
              <a:rPr lang="en-US" sz="1600" dirty="0" smtClean="0">
                <a:solidFill>
                  <a:srgbClr val="000000"/>
                </a:solidFill>
              </a:rPr>
              <a:t>Italy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/>
              <a:t>Russian </a:t>
            </a:r>
            <a:r>
              <a:rPr lang="en-US" sz="1800" b="1" dirty="0" smtClean="0">
                <a:solidFill>
                  <a:srgbClr val="C00000"/>
                </a:solidFill>
              </a:rPr>
              <a:t>(2)</a:t>
            </a:r>
            <a:r>
              <a:rPr lang="en-US" sz="1800" b="1" dirty="0" smtClean="0"/>
              <a:t>:</a:t>
            </a:r>
            <a:r>
              <a:rPr lang="en-US" sz="1800" dirty="0" smtClean="0"/>
              <a:t> </a:t>
            </a:r>
            <a:r>
              <a:rPr lang="en-US" sz="1600" dirty="0" smtClean="0"/>
              <a:t>Israel, Latvia</a:t>
            </a:r>
          </a:p>
          <a:p>
            <a:pPr mar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Spanish </a:t>
            </a:r>
            <a:r>
              <a:rPr lang="en-US" sz="1800" b="1" dirty="0" smtClean="0">
                <a:solidFill>
                  <a:srgbClr val="C00000"/>
                </a:solidFill>
              </a:rPr>
              <a:t>(9)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Argentina, Aruba, Costa Rica, Dominican Republic, Mexico, Netherlands, Peru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rgbClr val="000000"/>
                </a:solidFill>
              </a:rPr>
              <a:t>Spain</a:t>
            </a:r>
            <a:r>
              <a:rPr lang="en-US" sz="1600" dirty="0">
                <a:solidFill>
                  <a:srgbClr val="000000"/>
                </a:solidFill>
              </a:rPr>
              <a:t>, United </a:t>
            </a:r>
            <a:r>
              <a:rPr lang="en-US" sz="1600" dirty="0" smtClean="0">
                <a:solidFill>
                  <a:srgbClr val="000000"/>
                </a:solidFill>
              </a:rPr>
              <a:t>States</a:t>
            </a:r>
          </a:p>
          <a:p>
            <a:pPr marL="0" lvl="0" indent="0">
              <a:buClr>
                <a:srgbClr val="CC0000">
                  <a:lumMod val="75000"/>
                </a:srgbClr>
              </a:buClr>
              <a:buNone/>
              <a:defRPr/>
            </a:pPr>
            <a:r>
              <a:rPr lang="en-US" sz="1800" b="1" dirty="0">
                <a:solidFill>
                  <a:srgbClr val="000000"/>
                </a:solidFill>
              </a:rPr>
              <a:t>National or local </a:t>
            </a:r>
            <a:r>
              <a:rPr lang="en-US" sz="1800" b="1" dirty="0" smtClean="0">
                <a:solidFill>
                  <a:srgbClr val="000000"/>
                </a:solidFill>
              </a:rPr>
              <a:t>language </a:t>
            </a:r>
            <a:r>
              <a:rPr lang="en-US" sz="1800" b="1" dirty="0" smtClean="0">
                <a:solidFill>
                  <a:srgbClr val="C00000"/>
                </a:solidFill>
              </a:rPr>
              <a:t>(19)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b="1" dirty="0" smtClean="0">
                <a:solidFill>
                  <a:srgbClr val="CC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Afghanistan, Aruba, Cambodia, Croatia</a:t>
            </a:r>
            <a:r>
              <a:rPr lang="en-US" sz="1600" dirty="0">
                <a:solidFill>
                  <a:srgbClr val="000000"/>
                </a:solidFill>
              </a:rPr>
              <a:t>, Czech Republic, </a:t>
            </a:r>
            <a:r>
              <a:rPr lang="en-US" sz="1600" dirty="0" smtClean="0">
                <a:solidFill>
                  <a:srgbClr val="000000"/>
                </a:solidFill>
              </a:rPr>
              <a:t>Denmark, Germany, </a:t>
            </a:r>
            <a:r>
              <a:rPr lang="en-US" sz="1600" dirty="0">
                <a:solidFill>
                  <a:srgbClr val="000000"/>
                </a:solidFill>
              </a:rPr>
              <a:t>Hungary, </a:t>
            </a:r>
            <a:r>
              <a:rPr lang="en-US" sz="1600" dirty="0" smtClean="0">
                <a:solidFill>
                  <a:srgbClr val="000000"/>
                </a:solidFill>
              </a:rPr>
              <a:t>Israel</a:t>
            </a:r>
            <a:r>
              <a:rPr lang="en-US" sz="1600" dirty="0">
                <a:solidFill>
                  <a:srgbClr val="000000"/>
                </a:solidFill>
              </a:rPr>
              <a:t>, </a:t>
            </a:r>
            <a:r>
              <a:rPr lang="en-US" sz="1600" dirty="0" smtClean="0">
                <a:solidFill>
                  <a:srgbClr val="000000"/>
                </a:solidFill>
              </a:rPr>
              <a:t>Italy, Latvia, Lesotho, </a:t>
            </a:r>
            <a:r>
              <a:rPr lang="en-US" sz="1600" dirty="0">
                <a:solidFill>
                  <a:srgbClr val="000000"/>
                </a:solidFill>
              </a:rPr>
              <a:t>Lithuania, </a:t>
            </a:r>
            <a:r>
              <a:rPr lang="en-US" sz="1600" dirty="0" smtClean="0">
                <a:solidFill>
                  <a:srgbClr val="000000"/>
                </a:solidFill>
              </a:rPr>
              <a:t>Philippines, </a:t>
            </a:r>
            <a:r>
              <a:rPr lang="en-US" sz="1600" dirty="0">
                <a:solidFill>
                  <a:srgbClr val="000000"/>
                </a:solidFill>
              </a:rPr>
              <a:t>Poland, </a:t>
            </a:r>
            <a:r>
              <a:rPr lang="en-US" sz="1600" dirty="0" smtClean="0">
                <a:solidFill>
                  <a:srgbClr val="000000"/>
                </a:solidFill>
              </a:rPr>
              <a:t>Samoa, </a:t>
            </a:r>
            <a:r>
              <a:rPr lang="en-US" sz="1600" dirty="0">
                <a:solidFill>
                  <a:srgbClr val="000000"/>
                </a:solidFill>
              </a:rPr>
              <a:t>Spain, </a:t>
            </a:r>
            <a:r>
              <a:rPr lang="en-US" sz="1600" dirty="0" smtClean="0">
                <a:solidFill>
                  <a:srgbClr val="000000"/>
                </a:solidFill>
              </a:rPr>
              <a:t>Thailand, Vanuatu</a:t>
            </a:r>
            <a:endParaRPr lang="en-US" sz="1600" dirty="0">
              <a:solidFill>
                <a:srgbClr val="000000"/>
              </a:solidFill>
            </a:endParaRP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800" b="1" dirty="0" smtClean="0">
                <a:solidFill>
                  <a:srgbClr val="000000"/>
                </a:solidFill>
              </a:rPr>
              <a:t>Sign language </a:t>
            </a:r>
            <a:r>
              <a:rPr lang="en-US" sz="1800" b="1" dirty="0" smtClean="0">
                <a:solidFill>
                  <a:srgbClr val="C00000"/>
                </a:solidFill>
              </a:rPr>
              <a:t>(1)</a:t>
            </a:r>
            <a:r>
              <a:rPr lang="en-US" sz="1800" b="1" dirty="0" smtClean="0">
                <a:solidFill>
                  <a:srgbClr val="000000"/>
                </a:solidFill>
              </a:rPr>
              <a:t>:</a:t>
            </a:r>
            <a:r>
              <a:rPr lang="en-US" sz="1800" dirty="0" smtClean="0">
                <a:solidFill>
                  <a:srgbClr val="000000"/>
                </a:solidFill>
              </a:rPr>
              <a:t> </a:t>
            </a:r>
            <a:r>
              <a:rPr lang="en-US" sz="1600" dirty="0" smtClean="0">
                <a:solidFill>
                  <a:srgbClr val="000000"/>
                </a:solidFill>
              </a:rPr>
              <a:t>Argentina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066800"/>
          </a:xfrm>
        </p:spPr>
        <p:txBody>
          <a:bodyPr/>
          <a:lstStyle/>
          <a:p>
            <a:r>
              <a:rPr lang="en-US" sz="2800" dirty="0" smtClean="0"/>
              <a:t>Other national activities related to disability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7848600" cy="4419600"/>
          </a:xfrm>
        </p:spPr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dirty="0" smtClean="0"/>
              <a:t>Working to determine the feasibility of implementing a national disability data registry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Development </a:t>
            </a:r>
            <a:r>
              <a:rPr lang="en-US" sz="1800" dirty="0">
                <a:solidFill>
                  <a:srgbClr val="000000"/>
                </a:solidFill>
              </a:rPr>
              <a:t>of new administrative records related to </a:t>
            </a:r>
            <a:r>
              <a:rPr lang="en-US" sz="1800" dirty="0" smtClean="0">
                <a:solidFill>
                  <a:srgbClr val="000000"/>
                </a:solidFill>
              </a:rPr>
              <a:t>disability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dirty="0" smtClean="0"/>
              <a:t>Workgroup formed focusing on the development of disability indicators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Pilot </a:t>
            </a:r>
            <a:r>
              <a:rPr lang="en-US" sz="1800" dirty="0">
                <a:solidFill>
                  <a:srgbClr val="000000"/>
                </a:solidFill>
              </a:rPr>
              <a:t>testing for upcoming censuses and </a:t>
            </a:r>
            <a:r>
              <a:rPr lang="en-US" sz="1800" dirty="0" smtClean="0">
                <a:solidFill>
                  <a:srgbClr val="000000"/>
                </a:solidFill>
              </a:rPr>
              <a:t>surveys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Evaluation </a:t>
            </a:r>
            <a:r>
              <a:rPr lang="en-US" sz="1800" dirty="0">
                <a:solidFill>
                  <a:srgbClr val="000000"/>
                </a:solidFill>
              </a:rPr>
              <a:t>of disability modules used in censuses and surveys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800" dirty="0" smtClean="0">
                <a:solidFill>
                  <a:srgbClr val="000000"/>
                </a:solidFill>
              </a:rPr>
              <a:t>Publication </a:t>
            </a:r>
            <a:r>
              <a:rPr lang="en-US" sz="1800" dirty="0">
                <a:solidFill>
                  <a:srgbClr val="000000"/>
                </a:solidFill>
              </a:rPr>
              <a:t>and dissemination of disability data and reports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800" dirty="0" smtClean="0"/>
              <a:t>Discussions with government officials about future disability data collection activities</a:t>
            </a:r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800" dirty="0">
                <a:solidFill>
                  <a:srgbClr val="000000"/>
                </a:solidFill>
              </a:rPr>
              <a:t>Training workshops related to disability data </a:t>
            </a:r>
            <a:r>
              <a:rPr lang="en-US" sz="1800" dirty="0" smtClean="0">
                <a:solidFill>
                  <a:srgbClr val="000000"/>
                </a:solidFill>
              </a:rPr>
              <a:t>collection</a:t>
            </a:r>
            <a:endParaRPr lang="en-US"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5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/>
          <a:lstStyle/>
          <a:p>
            <a:r>
              <a:rPr lang="en-US" sz="2800" dirty="0" smtClean="0"/>
              <a:t>Responding Countries </a:t>
            </a:r>
            <a:r>
              <a:rPr lang="en-US" sz="2800" dirty="0" smtClean="0">
                <a:solidFill>
                  <a:schemeClr val="accent2"/>
                </a:solidFill>
              </a:rPr>
              <a:t>(n= 44)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752600"/>
            <a:ext cx="7772400" cy="5105400"/>
          </a:xfrm>
        </p:spPr>
        <p:txBody>
          <a:bodyPr>
            <a:normAutofit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Africa/Middle East </a:t>
            </a:r>
            <a:r>
              <a:rPr lang="en-US" sz="2000" b="1" dirty="0" smtClean="0">
                <a:solidFill>
                  <a:schemeClr val="accent2"/>
                </a:solidFill>
              </a:rPr>
              <a:t>(8)</a:t>
            </a:r>
            <a:r>
              <a:rPr lang="en-US" sz="2000" b="1" dirty="0" smtClean="0"/>
              <a:t>: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/>
              <a:t>Afghanistan, Egypt, Israel, Lesotho, Oman, Palestine, Tunisia, Yemen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2000" b="1" dirty="0" smtClean="0"/>
              <a:t>Asia/Pacific </a:t>
            </a:r>
            <a:r>
              <a:rPr lang="en-US" sz="2000" b="1" dirty="0" smtClean="0">
                <a:solidFill>
                  <a:schemeClr val="accent2"/>
                </a:solidFill>
              </a:rPr>
              <a:t>(11</a:t>
            </a:r>
            <a:r>
              <a:rPr lang="en-US" sz="1800" b="1" dirty="0" smtClean="0">
                <a:solidFill>
                  <a:schemeClr val="accent2"/>
                </a:solidFill>
              </a:rPr>
              <a:t>)</a:t>
            </a:r>
            <a:r>
              <a:rPr lang="en-US" sz="1800" b="1" dirty="0" smtClean="0"/>
              <a:t>: </a:t>
            </a:r>
            <a:r>
              <a:rPr lang="en-US" sz="1800" dirty="0" smtClean="0"/>
              <a:t>Australia,</a:t>
            </a:r>
            <a:r>
              <a:rPr lang="en-US" sz="1800" b="1" dirty="0" smtClean="0"/>
              <a:t> </a:t>
            </a:r>
            <a:r>
              <a:rPr lang="en-US" sz="1800" dirty="0" smtClean="0"/>
              <a:t>Cambodia, China (Hong Kong SAR), </a:t>
            </a:r>
            <a:r>
              <a:rPr lang="en-US" sz="1800" dirty="0">
                <a:solidFill>
                  <a:srgbClr val="000000"/>
                </a:solidFill>
              </a:rPr>
              <a:t>China </a:t>
            </a:r>
            <a:r>
              <a:rPr lang="en-US" sz="1800" dirty="0" smtClean="0">
                <a:solidFill>
                  <a:srgbClr val="000000"/>
                </a:solidFill>
              </a:rPr>
              <a:t>(Macao), </a:t>
            </a:r>
            <a:r>
              <a:rPr lang="en-US" sz="1800" dirty="0" smtClean="0"/>
              <a:t>Mongolia, New Zealand, Philippines, Samoa, Singapore, </a:t>
            </a:r>
            <a:r>
              <a:rPr lang="en-US" sz="1800" dirty="0"/>
              <a:t>Thailand, Vanuatu</a:t>
            </a:r>
            <a:endParaRPr lang="en-US" sz="1800" dirty="0" smtClean="0"/>
          </a:p>
          <a:p>
            <a:pPr>
              <a:buClr>
                <a:schemeClr val="accent2">
                  <a:lumMod val="75000"/>
                </a:schemeClr>
              </a:buClr>
              <a:defRPr/>
            </a:pPr>
            <a:endParaRPr lang="en-US" sz="18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Europe </a:t>
            </a:r>
            <a:r>
              <a:rPr lang="en-US" sz="2000" b="1" dirty="0" smtClean="0">
                <a:solidFill>
                  <a:schemeClr val="accent2"/>
                </a:solidFill>
              </a:rPr>
              <a:t>(15)</a:t>
            </a:r>
            <a:r>
              <a:rPr lang="en-US" sz="2000" b="1" dirty="0" smtClean="0"/>
              <a:t>:</a:t>
            </a:r>
            <a:r>
              <a:rPr lang="en-US" sz="2000" b="1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/>
              <a:t>Armenia, Croatia, Czech Republic, Denmark, Estonia, France, Germany, Hungary, Italy, Latvia, Lithuania, Netherlands, Poland, Spain, Sweden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18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000" b="1" dirty="0" smtClean="0"/>
              <a:t>North/South America </a:t>
            </a:r>
            <a:r>
              <a:rPr lang="en-US" sz="2000" b="1" dirty="0" smtClean="0">
                <a:solidFill>
                  <a:schemeClr val="accent2"/>
                </a:solidFill>
              </a:rPr>
              <a:t>(10)</a:t>
            </a:r>
            <a:r>
              <a:rPr lang="en-US" sz="2000" b="1" dirty="0" smtClean="0"/>
              <a:t>: </a:t>
            </a:r>
            <a:r>
              <a:rPr lang="en-US" sz="1800" dirty="0" smtClean="0"/>
              <a:t>Argentina,</a:t>
            </a:r>
            <a:r>
              <a:rPr lang="en-US" sz="1800" b="1" dirty="0" smtClean="0"/>
              <a:t> </a:t>
            </a:r>
            <a:r>
              <a:rPr lang="en-US" sz="1800" dirty="0" smtClean="0"/>
              <a:t>Aruba, Canada, Dominican Republic, Costa Rica, Mexico, Panama, Peru, St. Maarten, United States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066800"/>
          </a:xfrm>
        </p:spPr>
        <p:txBody>
          <a:bodyPr/>
          <a:lstStyle/>
          <a:p>
            <a:r>
              <a:rPr lang="en-US" sz="2800" dirty="0" smtClean="0"/>
              <a:t>New or updated information for 2014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05800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New information </a:t>
            </a:r>
            <a:r>
              <a:rPr lang="en-US" sz="2200" b="1" dirty="0" smtClean="0">
                <a:solidFill>
                  <a:schemeClr val="accent2"/>
                </a:solidFill>
              </a:rPr>
              <a:t>(18)</a:t>
            </a:r>
            <a:r>
              <a:rPr lang="en-US" sz="2200" b="1" dirty="0" smtClean="0"/>
              <a:t>:</a:t>
            </a:r>
            <a:r>
              <a:rPr lang="en-US" sz="2200" dirty="0" smtClean="0">
                <a:solidFill>
                  <a:schemeClr val="accent1"/>
                </a:solidFill>
              </a:rPr>
              <a:t> 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900" dirty="0" smtClean="0"/>
              <a:t>Afghanistan, Aruba, Australia, Cambodia, Canada, Costa Rica, Czech Republic, Denmark, Dominican Republic, Egypt, Estonia, Latvia, Netherlands, Samoa, Tunisia, United States, Vanuatu, Yemen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b="1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Update of information previously provided </a:t>
            </a:r>
            <a:r>
              <a:rPr lang="en-US" sz="2200" b="1" dirty="0" smtClean="0">
                <a:solidFill>
                  <a:schemeClr val="accent2"/>
                </a:solidFill>
              </a:rPr>
              <a:t>(7)</a:t>
            </a:r>
            <a:r>
              <a:rPr lang="en-US" sz="2200" b="1" dirty="0" smtClean="0"/>
              <a:t>: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None/>
              <a:defRPr/>
            </a:pPr>
            <a:r>
              <a:rPr lang="en-US" sz="1900" dirty="0" smtClean="0">
                <a:solidFill>
                  <a:srgbClr val="000000"/>
                </a:solidFill>
              </a:rPr>
              <a:t>China (Hong Kong SAR), Croatia, </a:t>
            </a:r>
            <a:r>
              <a:rPr lang="en-US" sz="1900" dirty="0" smtClean="0"/>
              <a:t>France, Israel, Lesotho, Mexico, New Zealand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endParaRPr lang="en-US" sz="2200" dirty="0" smtClean="0"/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2200" b="1" dirty="0" smtClean="0"/>
              <a:t>No update from previous report </a:t>
            </a:r>
            <a:r>
              <a:rPr lang="en-US" sz="2200" b="1" dirty="0" smtClean="0">
                <a:solidFill>
                  <a:schemeClr val="accent2"/>
                </a:solidFill>
              </a:rPr>
              <a:t>(19)</a:t>
            </a:r>
            <a:r>
              <a:rPr lang="en-US" sz="2200" b="1" dirty="0" smtClean="0"/>
              <a:t>:</a:t>
            </a:r>
          </a:p>
          <a:p>
            <a:pPr marL="0" indent="0">
              <a:buClr>
                <a:schemeClr val="accent2">
                  <a:lumMod val="75000"/>
                </a:schemeClr>
              </a:buClr>
              <a:buFont typeface="Wingdings" pitchFamily="-108" charset="2"/>
              <a:buNone/>
              <a:defRPr/>
            </a:pPr>
            <a:r>
              <a:rPr lang="en-US" sz="1900" dirty="0" smtClean="0"/>
              <a:t>Argentina, Armenia, China (Macao), Germany, Hungary, Italy, Lithuania, Mongolia, Oman, Palestine, Panama, Peru, Philippines, Poland, Singapore, Spain, St. Maarten, Sweden, Thailand</a:t>
            </a:r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507287" cy="1362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0" cap="none" dirty="0" smtClean="0">
                <a:ln w="0">
                  <a:noFill/>
                </a:ln>
                <a:solidFill>
                  <a:schemeClr val="tx1"/>
                </a:solidFill>
                <a:latin typeface="+mn-lt"/>
              </a:rPr>
              <a:t>Monitoring the use of the WG Short Set questions on disability</a:t>
            </a:r>
            <a:endParaRPr lang="en-US" sz="2800" b="0" cap="none" dirty="0">
              <a:ln w="0">
                <a:noFill/>
              </a:ln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57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 smtClean="0"/>
              <a:t>Countries using the WG short set or some variant in the most recent census cycle</a:t>
            </a:r>
            <a:r>
              <a:rPr lang="en-US" sz="2400" b="0" baseline="30000" dirty="0" smtClean="0"/>
              <a:t>*</a:t>
            </a:r>
            <a:r>
              <a:rPr lang="en-US" sz="2400" b="0" dirty="0" smtClean="0"/>
              <a:t> </a:t>
            </a:r>
            <a:r>
              <a:rPr lang="en-US" sz="2400" b="0" dirty="0" smtClean="0">
                <a:solidFill>
                  <a:schemeClr val="accent2"/>
                </a:solidFill>
              </a:rPr>
              <a:t>(n=38)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98637"/>
            <a:ext cx="8153400" cy="4068763"/>
          </a:xfrm>
          <a:extLst/>
        </p:spPr>
        <p:txBody>
          <a:bodyPr numCol="3">
            <a:normAutofit fontScale="92500" lnSpcReduction="20000"/>
          </a:bodyPr>
          <a:lstStyle/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Argentina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Aruba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Bangladesh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Brazil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Cambodia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Chad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Costa Rica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Croatia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Dominican Republic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Fiji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Israel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Italy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Ivory Coast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Kazakhstan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Kenya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Malawi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Mexico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Mongolia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Mozambique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Netherlands Antilles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Oman 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Palestine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Paraguay</a:t>
            </a:r>
          </a:p>
          <a:p>
            <a:pPr>
              <a:buFont typeface="Wingdings" pitchFamily="-108" charset="2"/>
              <a:buNone/>
              <a:defRPr/>
            </a:pPr>
            <a:r>
              <a:rPr lang="en-US" sz="2000" dirty="0" smtClean="0"/>
              <a:t>Peru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Philippines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Qatar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Rwanda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Samoa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St. Maarten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South Africa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Sri Lanka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Tanzania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Tunisia</a:t>
            </a:r>
          </a:p>
          <a:p>
            <a:pPr>
              <a:buClr>
                <a:schemeClr val="bg1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Turkey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Uganda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Vietnam</a:t>
            </a:r>
          </a:p>
          <a:p>
            <a:pPr>
              <a:buClr>
                <a:schemeClr val="tx2"/>
              </a:buClr>
              <a:buFont typeface="Wingdings" pitchFamily="-108" charset="2"/>
              <a:buNone/>
              <a:defRPr/>
            </a:pPr>
            <a:r>
              <a:rPr lang="en-US" sz="2000" dirty="0" smtClean="0"/>
              <a:t>Zimbabwe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667000" y="6248400"/>
            <a:ext cx="6172200" cy="4619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*Based on information obtained from 2009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- </a:t>
            </a: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2014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country reports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533400" y="273050"/>
            <a:ext cx="7924800" cy="1162050"/>
          </a:xfrm>
        </p:spPr>
        <p:txBody>
          <a:bodyPr/>
          <a:lstStyle/>
          <a:p>
            <a:r>
              <a:rPr lang="en-US" sz="2400" b="0" dirty="0">
                <a:solidFill>
                  <a:srgbClr val="000000"/>
                </a:solidFill>
              </a:rPr>
              <a:t>Countries indicating that the WG short set was included on previous censuses, national surveys, disability modules or pre-tests</a:t>
            </a:r>
            <a:r>
              <a:rPr lang="en-US" sz="2400" b="0" baseline="30000" dirty="0">
                <a:solidFill>
                  <a:srgbClr val="000000"/>
                </a:solidFill>
              </a:rPr>
              <a:t>*</a:t>
            </a:r>
            <a:r>
              <a:rPr lang="en-US" sz="2400" b="0" dirty="0">
                <a:solidFill>
                  <a:srgbClr val="000000"/>
                </a:solidFill>
              </a:rPr>
              <a:t> </a:t>
            </a:r>
            <a:r>
              <a:rPr lang="en-US" sz="2400" b="0" dirty="0">
                <a:solidFill>
                  <a:srgbClr val="CC0000"/>
                </a:solidFill>
              </a:rPr>
              <a:t>(</a:t>
            </a:r>
            <a:r>
              <a:rPr lang="en-US" sz="2400" b="0" dirty="0" smtClean="0">
                <a:solidFill>
                  <a:srgbClr val="CC0000"/>
                </a:solidFill>
              </a:rPr>
              <a:t>n=50)</a:t>
            </a:r>
            <a:endParaRPr lang="en-US" sz="2400" b="0" dirty="0" smtClean="0">
              <a:solidFill>
                <a:schemeClr val="accent2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905000"/>
            <a:ext cx="8382000" cy="4267200"/>
          </a:xfrm>
          <a:extLst/>
        </p:spPr>
        <p:txBody>
          <a:bodyPr numCol="3">
            <a:normAutofit fontScale="77500" lnSpcReduction="20000"/>
          </a:bodyPr>
          <a:lstStyle/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Afghanistan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Argentina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Armenia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Aruba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Bangladesh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Bermuda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Brazil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Burundi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Cambodia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Canada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Chad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Croatia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China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China (Hong Kong SAR)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Dominican Republic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Egypt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Estonia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Fiji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France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Iran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Israel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Ivory </a:t>
            </a:r>
            <a:r>
              <a:rPr lang="en-US" sz="2000" dirty="0" smtClean="0"/>
              <a:t>Coast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Japan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Jordan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Kazakhstan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Kenya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Latvia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Malta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Mexico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Mongolia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Mozambique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Oman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Palestine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Panama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Paraguay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Peru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Philippines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Poland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Qatar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Rwanda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St. Maarten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South </a:t>
            </a:r>
            <a:r>
              <a:rPr lang="en-US" sz="2000" dirty="0" smtClean="0"/>
              <a:t>Africa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Sri </a:t>
            </a:r>
            <a:r>
              <a:rPr lang="en-US" sz="2000" dirty="0" smtClean="0"/>
              <a:t>Lanka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Thailand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/>
              <a:t>Turkey</a:t>
            </a:r>
            <a:endParaRPr lang="en-US" sz="2000" dirty="0"/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Uganda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United Arab Emirates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United </a:t>
            </a:r>
            <a:r>
              <a:rPr lang="en-US" sz="2000" dirty="0" smtClean="0"/>
              <a:t>States</a:t>
            </a: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 smtClean="0">
                <a:solidFill>
                  <a:srgbClr val="FF0000"/>
                </a:solidFill>
              </a:rPr>
              <a:t>Yemen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Clr>
                <a:schemeClr val="bg1"/>
              </a:buClr>
              <a:buNone/>
              <a:defRPr/>
            </a:pPr>
            <a:r>
              <a:rPr lang="en-US" sz="2000" dirty="0"/>
              <a:t>Zambia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>
          <a:xfrm>
            <a:off x="2667000" y="6248400"/>
            <a:ext cx="6172200" cy="461963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ClrTx/>
              <a:defRPr/>
            </a:pP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*Based on information obtained from 2009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- </a:t>
            </a:r>
            <a:r>
              <a:rPr lang="en-US" kern="1200" dirty="0" smtClean="0">
                <a:solidFill>
                  <a:srgbClr val="000000"/>
                </a:solidFill>
                <a:cs typeface="+mn-cs"/>
              </a:rPr>
              <a:t>2014 </a:t>
            </a:r>
            <a:r>
              <a:rPr lang="en-US" kern="1200" dirty="0">
                <a:solidFill>
                  <a:srgbClr val="000000"/>
                </a:solidFill>
                <a:cs typeface="+mn-cs"/>
              </a:rPr>
              <a:t>country reports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3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458200" cy="1143000"/>
          </a:xfrm>
        </p:spPr>
        <p:txBody>
          <a:bodyPr/>
          <a:lstStyle/>
          <a:p>
            <a:pPr algn="ctr"/>
            <a:r>
              <a:rPr lang="en-US" sz="2400" dirty="0" smtClean="0"/>
              <a:t>Reason short set of WG questions were not included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5410200"/>
          </a:xfrm>
        </p:spPr>
        <p:txBody>
          <a:bodyPr>
            <a:normAutofit/>
          </a:bodyPr>
          <a:lstStyle/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WG questions were not finalized when last census  or data collection was conducted </a:t>
            </a:r>
            <a:r>
              <a:rPr lang="en-US" sz="1400" i="1" dirty="0" smtClean="0">
                <a:solidFill>
                  <a:schemeClr val="tx2"/>
                </a:solidFill>
              </a:rPr>
              <a:t>(Afghanistan, United States)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Required to use the same questions that were used in previous censuses or data collections</a:t>
            </a:r>
            <a:r>
              <a:rPr lang="en-US" sz="1800" b="1" dirty="0" smtClean="0"/>
              <a:t> </a:t>
            </a:r>
            <a:r>
              <a:rPr lang="en-US" sz="1400" i="1" dirty="0" smtClean="0">
                <a:solidFill>
                  <a:schemeClr val="tx2"/>
                </a:solidFill>
              </a:rPr>
              <a:t>(Canada, Croatia, France, Italy, Spain, Sweden)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Not aware of the WG questions when planning previous data collection </a:t>
            </a:r>
            <a:r>
              <a:rPr lang="en-US" sz="1600" i="1" dirty="0" smtClean="0">
                <a:solidFill>
                  <a:schemeClr val="tx2"/>
                </a:solidFill>
              </a:rPr>
              <a:t>(</a:t>
            </a:r>
            <a:r>
              <a:rPr lang="en-US" sz="1400" i="1" dirty="0" smtClean="0">
                <a:solidFill>
                  <a:schemeClr val="tx2"/>
                </a:solidFill>
              </a:rPr>
              <a:t>Croatia, Lesotho, Samoa, Tunisia, Vanuatu)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Disability questions are not asked on population census </a:t>
            </a:r>
            <a:r>
              <a:rPr lang="en-US" sz="1400" i="1" dirty="0" smtClean="0">
                <a:solidFill>
                  <a:schemeClr val="tx2"/>
                </a:solidFill>
              </a:rPr>
              <a:t>(China - Hong Kong SAR, Cyprus, Latvia, Lithuania, Spain)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Disability is defined by other sources - administrative records, established surveys, and law </a:t>
            </a:r>
            <a:r>
              <a:rPr lang="en-US" sz="1400" i="1" dirty="0" smtClean="0">
                <a:solidFill>
                  <a:schemeClr val="tx2"/>
                </a:solidFill>
              </a:rPr>
              <a:t>(Armenia, Denmark, Germany, Lithuania, Sweden)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534400" cy="1066800"/>
          </a:xfrm>
        </p:spPr>
        <p:txBody>
          <a:bodyPr/>
          <a:lstStyle/>
          <a:p>
            <a:r>
              <a:rPr lang="en-US" sz="2400" dirty="0" smtClean="0"/>
              <a:t>Reason short set of WG questions were not included – (</a:t>
            </a:r>
            <a:r>
              <a:rPr lang="en-US" sz="2400" i="1" dirty="0" smtClean="0"/>
              <a:t>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953000"/>
          </a:xfrm>
        </p:spPr>
        <p:txBody>
          <a:bodyPr>
            <a:normAutofit/>
          </a:bodyPr>
          <a:lstStyle/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b="1" dirty="0" smtClean="0">
                <a:solidFill>
                  <a:srgbClr val="000000"/>
                </a:solidFill>
              </a:rPr>
              <a:t>WG questions did not fit the scope or purpose of the data collection </a:t>
            </a:r>
            <a:r>
              <a:rPr lang="en-US" sz="1400" i="1" dirty="0" smtClean="0">
                <a:solidFill>
                  <a:srgbClr val="000000"/>
                </a:solidFill>
              </a:rPr>
              <a:t>(Australia, Costa Rica, Lithuania, Poland)</a:t>
            </a:r>
            <a:endParaRPr lang="en-US" sz="1400" i="1" dirty="0">
              <a:solidFill>
                <a:srgbClr val="000000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b="1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Decisions regarding disability questions made by different  organization or higher authority </a:t>
            </a:r>
            <a:r>
              <a:rPr lang="en-US" sz="1400" i="1" dirty="0" smtClean="0"/>
              <a:t>(Canada, Costa Rica, Cyprus, Hungary, Italy, Lithuania, Netherlands, Poland, Spain, Sweden, Vanuatu)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b="1" i="1" dirty="0"/>
          </a:p>
          <a:p>
            <a:pPr lvl="0">
              <a:buClr>
                <a:srgbClr val="CC0000">
                  <a:lumMod val="75000"/>
                </a:srgbClr>
              </a:buClr>
              <a:buFont typeface="Wingdings" pitchFamily="2" charset="2"/>
              <a:buChar char="§"/>
              <a:defRPr/>
            </a:pPr>
            <a:r>
              <a:rPr lang="en-US" sz="1600" b="1" dirty="0">
                <a:solidFill>
                  <a:srgbClr val="000000"/>
                </a:solidFill>
              </a:rPr>
              <a:t>Very difficulty to add new questions to data collection </a:t>
            </a:r>
            <a:r>
              <a:rPr lang="en-US" sz="1400" i="1" dirty="0">
                <a:solidFill>
                  <a:srgbClr val="000000"/>
                </a:solidFill>
              </a:rPr>
              <a:t>(Croatia)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/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Too many questions/space restrictions </a:t>
            </a:r>
            <a:r>
              <a:rPr lang="en-US" sz="1400" i="1" dirty="0" smtClean="0">
                <a:solidFill>
                  <a:schemeClr val="tx2"/>
                </a:solidFill>
              </a:rPr>
              <a:t>(Lithuania, New Zealand)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Questions similar to the WG short set have been used or will be used in the future </a:t>
            </a:r>
            <a:r>
              <a:rPr lang="en-US" sz="1400" i="1" dirty="0" smtClean="0">
                <a:solidFill>
                  <a:schemeClr val="tx2"/>
                </a:solidFill>
              </a:rPr>
              <a:t>(Costa Rica, United States</a:t>
            </a:r>
            <a:r>
              <a:rPr lang="en-US" sz="1600" i="1" dirty="0" smtClean="0">
                <a:solidFill>
                  <a:schemeClr val="tx2"/>
                </a:solidFill>
              </a:rPr>
              <a:t>)</a:t>
            </a: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endParaRPr lang="en-US" sz="1600" i="1" dirty="0" smtClean="0">
              <a:solidFill>
                <a:schemeClr val="tx2"/>
              </a:solidFill>
            </a:endParaRPr>
          </a:p>
          <a:p>
            <a:pPr>
              <a:buClr>
                <a:schemeClr val="accent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1600" b="1" dirty="0" smtClean="0"/>
              <a:t>WG short set may be included in future census or data collection activities </a:t>
            </a:r>
            <a:r>
              <a:rPr lang="en-US" sz="1400" i="1" dirty="0" smtClean="0">
                <a:solidFill>
                  <a:schemeClr val="tx2"/>
                </a:solidFill>
              </a:rPr>
              <a:t>(Canada, Lesotho, Poland, Singapore, Sweden, Togo)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22313" y="2828925"/>
            <a:ext cx="7507287" cy="1362075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n-US" sz="2800" b="0" cap="none" dirty="0" smtClean="0">
                <a:ln w="0">
                  <a:noFill/>
                </a:ln>
                <a:solidFill>
                  <a:schemeClr val="tx1"/>
                </a:solidFill>
                <a:latin typeface="+mn-lt"/>
              </a:rPr>
              <a:t>Use of administrative records to collect information on disability</a:t>
            </a:r>
            <a:endParaRPr lang="en-US" sz="2800" b="0" cap="none" dirty="0">
              <a:ln w="0">
                <a:noFill/>
              </a:ln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579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4118</TotalTime>
  <Words>1645</Words>
  <Application>Microsoft Office PowerPoint</Application>
  <PresentationFormat>On-screen Show (4:3)</PresentationFormat>
  <Paragraphs>316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Profile</vt:lpstr>
      <vt:lpstr>Summary of Annual Activities Related to Disability Statistics</vt:lpstr>
      <vt:lpstr>Responding Countries (n= 44)</vt:lpstr>
      <vt:lpstr>New or updated information for 2014</vt:lpstr>
      <vt:lpstr>Monitoring the use of the WG Short Set questions on disability</vt:lpstr>
      <vt:lpstr>Countries using the WG short set or some variant in the most recent census cycle* (n=38)</vt:lpstr>
      <vt:lpstr>Countries indicating that the WG short set was included on previous censuses, national surveys, disability modules or pre-tests* (n=50)</vt:lpstr>
      <vt:lpstr>Reason short set of WG questions were not included</vt:lpstr>
      <vt:lpstr>Reason short set of WG questions were not included – (continued)</vt:lpstr>
      <vt:lpstr>Use of administrative records to collect information on disability</vt:lpstr>
      <vt:lpstr>Countries currently collecting or planning to collect information on disability from administrative records (n=20)</vt:lpstr>
      <vt:lpstr>Upcoming national data collection activities related to disability statistics</vt:lpstr>
      <vt:lpstr>Type of data collection</vt:lpstr>
      <vt:lpstr>Date of most recent or upcoming data collection</vt:lpstr>
      <vt:lpstr>Frequency of data collection</vt:lpstr>
      <vt:lpstr>Sampling Frame</vt:lpstr>
      <vt:lpstr>Sample Size</vt:lpstr>
      <vt:lpstr>Language data collection activity will be administered</vt:lpstr>
      <vt:lpstr>Other national activities related to disability</vt:lpstr>
    </vt:vector>
  </TitlesOfParts>
  <Company>NCHS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Fifth Annual Meeting of the WG: Objectives and Agenda</dc:title>
  <dc:creator>egr4</dc:creator>
  <cp:lastModifiedBy>CDC User</cp:lastModifiedBy>
  <cp:revision>309</cp:revision>
  <cp:lastPrinted>2014-10-01T20:45:05Z</cp:lastPrinted>
  <dcterms:created xsi:type="dcterms:W3CDTF">2012-10-14T11:43:24Z</dcterms:created>
  <dcterms:modified xsi:type="dcterms:W3CDTF">2015-03-19T20:02:04Z</dcterms:modified>
</cp:coreProperties>
</file>