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handoutMasterIdLst>
    <p:handoutMasterId r:id="rId23"/>
  </p:handoutMasterIdLst>
  <p:sldIdLst>
    <p:sldId id="259" r:id="rId3"/>
    <p:sldId id="303" r:id="rId4"/>
    <p:sldId id="302" r:id="rId5"/>
    <p:sldId id="304" r:id="rId6"/>
    <p:sldId id="308" r:id="rId7"/>
    <p:sldId id="316" r:id="rId8"/>
    <p:sldId id="305" r:id="rId9"/>
    <p:sldId id="306" r:id="rId10"/>
    <p:sldId id="309" r:id="rId11"/>
    <p:sldId id="307" r:id="rId12"/>
    <p:sldId id="310" r:id="rId13"/>
    <p:sldId id="311" r:id="rId14"/>
    <p:sldId id="312" r:id="rId15"/>
    <p:sldId id="315" r:id="rId16"/>
    <p:sldId id="313" r:id="rId17"/>
    <p:sldId id="317" r:id="rId18"/>
    <p:sldId id="318" r:id="rId19"/>
    <p:sldId id="319" r:id="rId20"/>
    <p:sldId id="31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7E2F"/>
    <a:srgbClr val="EE5F2A"/>
    <a:srgbClr val="E1B922"/>
    <a:srgbClr val="F9B74A"/>
    <a:srgbClr val="B75529"/>
    <a:srgbClr val="E48127"/>
    <a:srgbClr val="ABA234"/>
    <a:srgbClr val="F0EC74"/>
    <a:srgbClr val="E1C222"/>
    <a:srgbClr val="EDD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8" autoAdjust="0"/>
    <p:restoredTop sz="86439" autoAdjust="0"/>
  </p:normalViewPr>
  <p:slideViewPr>
    <p:cSldViewPr>
      <p:cViewPr varScale="1">
        <p:scale>
          <a:sx n="78" d="100"/>
          <a:sy n="78" d="100"/>
        </p:scale>
        <p:origin x="-32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09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4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41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9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tif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82001">
                <a:srgbClr val="EDDA7B">
                  <a:lumMod val="8000"/>
                  <a:lumOff val="92000"/>
                </a:srgb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0" name="Freeform 8"/>
          <p:cNvSpPr>
            <a:spLocks/>
          </p:cNvSpPr>
          <p:nvPr userDrawn="1"/>
        </p:nvSpPr>
        <p:spPr bwMode="auto">
          <a:xfrm>
            <a:off x="0" y="3997477"/>
            <a:ext cx="1489982" cy="2860523"/>
          </a:xfrm>
          <a:custGeom>
            <a:avLst/>
            <a:gdLst/>
            <a:ahLst/>
            <a:cxnLst>
              <a:cxn ang="0">
                <a:pos x="0" y="776"/>
              </a:cxn>
              <a:cxn ang="0">
                <a:pos x="0" y="776"/>
              </a:cxn>
              <a:cxn ang="0">
                <a:pos x="38" y="703"/>
              </a:cxn>
              <a:cxn ang="0">
                <a:pos x="78" y="634"/>
              </a:cxn>
              <a:cxn ang="0">
                <a:pos x="119" y="566"/>
              </a:cxn>
              <a:cxn ang="0">
                <a:pos x="162" y="502"/>
              </a:cxn>
              <a:cxn ang="0">
                <a:pos x="208" y="441"/>
              </a:cxn>
              <a:cxn ang="0">
                <a:pos x="256" y="381"/>
              </a:cxn>
              <a:cxn ang="0">
                <a:pos x="305" y="327"/>
              </a:cxn>
              <a:cxn ang="0">
                <a:pos x="330" y="300"/>
              </a:cxn>
              <a:cxn ang="0">
                <a:pos x="357" y="274"/>
              </a:cxn>
              <a:cxn ang="0">
                <a:pos x="385" y="249"/>
              </a:cxn>
              <a:cxn ang="0">
                <a:pos x="411" y="226"/>
              </a:cxn>
              <a:cxn ang="0">
                <a:pos x="439" y="203"/>
              </a:cxn>
              <a:cxn ang="0">
                <a:pos x="469" y="182"/>
              </a:cxn>
              <a:cxn ang="0">
                <a:pos x="497" y="160"/>
              </a:cxn>
              <a:cxn ang="0">
                <a:pos x="527" y="140"/>
              </a:cxn>
              <a:cxn ang="0">
                <a:pos x="558" y="122"/>
              </a:cxn>
              <a:cxn ang="0">
                <a:pos x="588" y="104"/>
              </a:cxn>
              <a:cxn ang="0">
                <a:pos x="619" y="87"/>
              </a:cxn>
              <a:cxn ang="0">
                <a:pos x="652" y="71"/>
              </a:cxn>
              <a:cxn ang="0">
                <a:pos x="685" y="56"/>
              </a:cxn>
              <a:cxn ang="0">
                <a:pos x="718" y="43"/>
              </a:cxn>
              <a:cxn ang="0">
                <a:pos x="751" y="31"/>
              </a:cxn>
              <a:cxn ang="0">
                <a:pos x="786" y="20"/>
              </a:cxn>
              <a:cxn ang="0">
                <a:pos x="822" y="10"/>
              </a:cxn>
              <a:cxn ang="0">
                <a:pos x="857" y="0"/>
              </a:cxn>
              <a:cxn ang="0">
                <a:pos x="857" y="0"/>
              </a:cxn>
              <a:cxn ang="0">
                <a:pos x="806" y="46"/>
              </a:cxn>
              <a:cxn ang="0">
                <a:pos x="754" y="94"/>
              </a:cxn>
              <a:cxn ang="0">
                <a:pos x="706" y="144"/>
              </a:cxn>
              <a:cxn ang="0">
                <a:pos x="660" y="196"/>
              </a:cxn>
              <a:cxn ang="0">
                <a:pos x="617" y="249"/>
              </a:cxn>
              <a:cxn ang="0">
                <a:pos x="576" y="304"/>
              </a:cxn>
              <a:cxn ang="0">
                <a:pos x="536" y="362"/>
              </a:cxn>
              <a:cxn ang="0">
                <a:pos x="498" y="419"/>
              </a:cxn>
              <a:cxn ang="0">
                <a:pos x="462" y="479"/>
              </a:cxn>
              <a:cxn ang="0">
                <a:pos x="429" y="538"/>
              </a:cxn>
              <a:cxn ang="0">
                <a:pos x="398" y="601"/>
              </a:cxn>
              <a:cxn ang="0">
                <a:pos x="368" y="664"/>
              </a:cxn>
              <a:cxn ang="0">
                <a:pos x="340" y="728"/>
              </a:cxn>
              <a:cxn ang="0">
                <a:pos x="315" y="792"/>
              </a:cxn>
              <a:cxn ang="0">
                <a:pos x="291" y="858"/>
              </a:cxn>
              <a:cxn ang="0">
                <a:pos x="269" y="925"/>
              </a:cxn>
              <a:cxn ang="0">
                <a:pos x="249" y="992"/>
              </a:cxn>
              <a:cxn ang="0">
                <a:pos x="229" y="1060"/>
              </a:cxn>
              <a:cxn ang="0">
                <a:pos x="213" y="1128"/>
              </a:cxn>
              <a:cxn ang="0">
                <a:pos x="198" y="1197"/>
              </a:cxn>
              <a:cxn ang="0">
                <a:pos x="185" y="1266"/>
              </a:cxn>
              <a:cxn ang="0">
                <a:pos x="173" y="1336"/>
              </a:cxn>
              <a:cxn ang="0">
                <a:pos x="162" y="1405"/>
              </a:cxn>
              <a:cxn ang="0">
                <a:pos x="154" y="1474"/>
              </a:cxn>
              <a:cxn ang="0">
                <a:pos x="147" y="1544"/>
              </a:cxn>
              <a:cxn ang="0">
                <a:pos x="140" y="1613"/>
              </a:cxn>
              <a:cxn ang="0">
                <a:pos x="137" y="1682"/>
              </a:cxn>
              <a:cxn ang="0">
                <a:pos x="134" y="1752"/>
              </a:cxn>
              <a:cxn ang="0">
                <a:pos x="132" y="1821"/>
              </a:cxn>
              <a:cxn ang="0">
                <a:pos x="132" y="1889"/>
              </a:cxn>
              <a:cxn ang="0">
                <a:pos x="134" y="1956"/>
              </a:cxn>
              <a:cxn ang="0">
                <a:pos x="135" y="2024"/>
              </a:cxn>
              <a:cxn ang="0">
                <a:pos x="0" y="2024"/>
              </a:cxn>
              <a:cxn ang="0">
                <a:pos x="0" y="776"/>
              </a:cxn>
              <a:cxn ang="0">
                <a:pos x="0" y="776"/>
              </a:cxn>
            </a:cxnLst>
            <a:rect l="0" t="0" r="r" b="b"/>
            <a:pathLst>
              <a:path w="857" h="2024">
                <a:moveTo>
                  <a:pt x="0" y="776"/>
                </a:moveTo>
                <a:lnTo>
                  <a:pt x="0" y="776"/>
                </a:lnTo>
                <a:lnTo>
                  <a:pt x="38" y="703"/>
                </a:lnTo>
                <a:lnTo>
                  <a:pt x="78" y="634"/>
                </a:lnTo>
                <a:lnTo>
                  <a:pt x="119" y="566"/>
                </a:lnTo>
                <a:lnTo>
                  <a:pt x="162" y="502"/>
                </a:lnTo>
                <a:lnTo>
                  <a:pt x="208" y="441"/>
                </a:lnTo>
                <a:lnTo>
                  <a:pt x="256" y="381"/>
                </a:lnTo>
                <a:lnTo>
                  <a:pt x="305" y="327"/>
                </a:lnTo>
                <a:lnTo>
                  <a:pt x="330" y="300"/>
                </a:lnTo>
                <a:lnTo>
                  <a:pt x="357" y="274"/>
                </a:lnTo>
                <a:lnTo>
                  <a:pt x="385" y="249"/>
                </a:lnTo>
                <a:lnTo>
                  <a:pt x="411" y="226"/>
                </a:lnTo>
                <a:lnTo>
                  <a:pt x="439" y="203"/>
                </a:lnTo>
                <a:lnTo>
                  <a:pt x="469" y="182"/>
                </a:lnTo>
                <a:lnTo>
                  <a:pt x="497" y="160"/>
                </a:lnTo>
                <a:lnTo>
                  <a:pt x="527" y="140"/>
                </a:lnTo>
                <a:lnTo>
                  <a:pt x="558" y="122"/>
                </a:lnTo>
                <a:lnTo>
                  <a:pt x="588" y="104"/>
                </a:lnTo>
                <a:lnTo>
                  <a:pt x="619" y="87"/>
                </a:lnTo>
                <a:lnTo>
                  <a:pt x="652" y="71"/>
                </a:lnTo>
                <a:lnTo>
                  <a:pt x="685" y="56"/>
                </a:lnTo>
                <a:lnTo>
                  <a:pt x="718" y="43"/>
                </a:lnTo>
                <a:lnTo>
                  <a:pt x="751" y="31"/>
                </a:lnTo>
                <a:lnTo>
                  <a:pt x="786" y="20"/>
                </a:lnTo>
                <a:lnTo>
                  <a:pt x="822" y="10"/>
                </a:lnTo>
                <a:lnTo>
                  <a:pt x="857" y="0"/>
                </a:lnTo>
                <a:lnTo>
                  <a:pt x="857" y="0"/>
                </a:lnTo>
                <a:lnTo>
                  <a:pt x="806" y="46"/>
                </a:lnTo>
                <a:lnTo>
                  <a:pt x="754" y="94"/>
                </a:lnTo>
                <a:lnTo>
                  <a:pt x="706" y="144"/>
                </a:lnTo>
                <a:lnTo>
                  <a:pt x="660" y="196"/>
                </a:lnTo>
                <a:lnTo>
                  <a:pt x="617" y="249"/>
                </a:lnTo>
                <a:lnTo>
                  <a:pt x="576" y="304"/>
                </a:lnTo>
                <a:lnTo>
                  <a:pt x="536" y="362"/>
                </a:lnTo>
                <a:lnTo>
                  <a:pt x="498" y="419"/>
                </a:lnTo>
                <a:lnTo>
                  <a:pt x="462" y="479"/>
                </a:lnTo>
                <a:lnTo>
                  <a:pt x="429" y="538"/>
                </a:lnTo>
                <a:lnTo>
                  <a:pt x="398" y="601"/>
                </a:lnTo>
                <a:lnTo>
                  <a:pt x="368" y="664"/>
                </a:lnTo>
                <a:lnTo>
                  <a:pt x="340" y="728"/>
                </a:lnTo>
                <a:lnTo>
                  <a:pt x="315" y="792"/>
                </a:lnTo>
                <a:lnTo>
                  <a:pt x="291" y="858"/>
                </a:lnTo>
                <a:lnTo>
                  <a:pt x="269" y="925"/>
                </a:lnTo>
                <a:lnTo>
                  <a:pt x="249" y="992"/>
                </a:lnTo>
                <a:lnTo>
                  <a:pt x="229" y="1060"/>
                </a:lnTo>
                <a:lnTo>
                  <a:pt x="213" y="1128"/>
                </a:lnTo>
                <a:lnTo>
                  <a:pt x="198" y="1197"/>
                </a:lnTo>
                <a:lnTo>
                  <a:pt x="185" y="1266"/>
                </a:lnTo>
                <a:lnTo>
                  <a:pt x="173" y="1336"/>
                </a:lnTo>
                <a:lnTo>
                  <a:pt x="162" y="1405"/>
                </a:lnTo>
                <a:lnTo>
                  <a:pt x="154" y="1474"/>
                </a:lnTo>
                <a:lnTo>
                  <a:pt x="147" y="1544"/>
                </a:lnTo>
                <a:lnTo>
                  <a:pt x="140" y="1613"/>
                </a:lnTo>
                <a:lnTo>
                  <a:pt x="137" y="1682"/>
                </a:lnTo>
                <a:lnTo>
                  <a:pt x="134" y="1752"/>
                </a:lnTo>
                <a:lnTo>
                  <a:pt x="132" y="1821"/>
                </a:lnTo>
                <a:lnTo>
                  <a:pt x="132" y="1889"/>
                </a:lnTo>
                <a:lnTo>
                  <a:pt x="134" y="1956"/>
                </a:lnTo>
                <a:lnTo>
                  <a:pt x="135" y="2024"/>
                </a:lnTo>
                <a:lnTo>
                  <a:pt x="0" y="2024"/>
                </a:lnTo>
                <a:lnTo>
                  <a:pt x="0" y="776"/>
                </a:lnTo>
                <a:lnTo>
                  <a:pt x="0" y="776"/>
                </a:lnTo>
                <a:close/>
              </a:path>
            </a:pathLst>
          </a:custGeom>
          <a:solidFill>
            <a:srgbClr val="E48127">
              <a:alpha val="33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1"/>
          <p:cNvSpPr>
            <a:spLocks/>
          </p:cNvSpPr>
          <p:nvPr userDrawn="1"/>
        </p:nvSpPr>
        <p:spPr bwMode="auto">
          <a:xfrm>
            <a:off x="467544" y="4357817"/>
            <a:ext cx="1600844" cy="2500187"/>
          </a:xfrm>
          <a:custGeom>
            <a:avLst/>
            <a:gdLst/>
            <a:ahLst/>
            <a:cxnLst>
              <a:cxn ang="0">
                <a:pos x="99" y="1804"/>
              </a:cxn>
              <a:cxn ang="0">
                <a:pos x="57" y="1647"/>
              </a:cxn>
              <a:cxn ang="0">
                <a:pos x="29" y="1492"/>
              </a:cxn>
              <a:cxn ang="0">
                <a:pos x="10" y="1342"/>
              </a:cxn>
              <a:cxn ang="0">
                <a:pos x="1" y="1195"/>
              </a:cxn>
              <a:cxn ang="0">
                <a:pos x="1" y="1054"/>
              </a:cxn>
              <a:cxn ang="0">
                <a:pos x="10" y="919"/>
              </a:cxn>
              <a:cxn ang="0">
                <a:pos x="26" y="790"/>
              </a:cxn>
              <a:cxn ang="0">
                <a:pos x="49" y="667"/>
              </a:cxn>
              <a:cxn ang="0">
                <a:pos x="81" y="553"/>
              </a:cxn>
              <a:cxn ang="0">
                <a:pos x="117" y="445"/>
              </a:cxn>
              <a:cxn ang="0">
                <a:pos x="158" y="346"/>
              </a:cxn>
              <a:cxn ang="0">
                <a:pos x="203" y="255"/>
              </a:cxn>
              <a:cxn ang="0">
                <a:pos x="254" y="176"/>
              </a:cxn>
              <a:cxn ang="0">
                <a:pos x="307" y="105"/>
              </a:cxn>
              <a:cxn ang="0">
                <a:pos x="363" y="47"/>
              </a:cxn>
              <a:cxn ang="0">
                <a:pos x="421" y="0"/>
              </a:cxn>
              <a:cxn ang="0">
                <a:pos x="383" y="57"/>
              </a:cxn>
              <a:cxn ang="0">
                <a:pos x="317" y="176"/>
              </a:cxn>
              <a:cxn ang="0">
                <a:pos x="265" y="298"/>
              </a:cxn>
              <a:cxn ang="0">
                <a:pos x="226" y="421"/>
              </a:cxn>
              <a:cxn ang="0">
                <a:pos x="201" y="544"/>
              </a:cxn>
              <a:cxn ang="0">
                <a:pos x="188" y="667"/>
              </a:cxn>
              <a:cxn ang="0">
                <a:pos x="186" y="789"/>
              </a:cxn>
              <a:cxn ang="0">
                <a:pos x="196" y="911"/>
              </a:cxn>
              <a:cxn ang="0">
                <a:pos x="219" y="1030"/>
              </a:cxn>
              <a:cxn ang="0">
                <a:pos x="252" y="1147"/>
              </a:cxn>
              <a:cxn ang="0">
                <a:pos x="297" y="1261"/>
              </a:cxn>
              <a:cxn ang="0">
                <a:pos x="351" y="1371"/>
              </a:cxn>
              <a:cxn ang="0">
                <a:pos x="416" y="1477"/>
              </a:cxn>
              <a:cxn ang="0">
                <a:pos x="492" y="1578"/>
              </a:cxn>
              <a:cxn ang="0">
                <a:pos x="576" y="1674"/>
              </a:cxn>
              <a:cxn ang="0">
                <a:pos x="668" y="1763"/>
              </a:cxn>
              <a:cxn ang="0">
                <a:pos x="99" y="1804"/>
              </a:cxn>
            </a:cxnLst>
            <a:rect l="0" t="0" r="r" b="b"/>
            <a:pathLst>
              <a:path w="718" h="1804">
                <a:moveTo>
                  <a:pt x="99" y="1804"/>
                </a:moveTo>
                <a:lnTo>
                  <a:pt x="99" y="1804"/>
                </a:lnTo>
                <a:lnTo>
                  <a:pt x="77" y="1725"/>
                </a:lnTo>
                <a:lnTo>
                  <a:pt x="57" y="1647"/>
                </a:lnTo>
                <a:lnTo>
                  <a:pt x="43" y="1570"/>
                </a:lnTo>
                <a:lnTo>
                  <a:pt x="29" y="1492"/>
                </a:lnTo>
                <a:lnTo>
                  <a:pt x="18" y="1416"/>
                </a:lnTo>
                <a:lnTo>
                  <a:pt x="10" y="1342"/>
                </a:lnTo>
                <a:lnTo>
                  <a:pt x="5" y="1267"/>
                </a:lnTo>
                <a:lnTo>
                  <a:pt x="1" y="1195"/>
                </a:lnTo>
                <a:lnTo>
                  <a:pt x="0" y="1124"/>
                </a:lnTo>
                <a:lnTo>
                  <a:pt x="1" y="1054"/>
                </a:lnTo>
                <a:lnTo>
                  <a:pt x="5" y="987"/>
                </a:lnTo>
                <a:lnTo>
                  <a:pt x="10" y="919"/>
                </a:lnTo>
                <a:lnTo>
                  <a:pt x="18" y="853"/>
                </a:lnTo>
                <a:lnTo>
                  <a:pt x="26" y="790"/>
                </a:lnTo>
                <a:lnTo>
                  <a:pt x="38" y="728"/>
                </a:lnTo>
                <a:lnTo>
                  <a:pt x="49" y="667"/>
                </a:lnTo>
                <a:lnTo>
                  <a:pt x="64" y="609"/>
                </a:lnTo>
                <a:lnTo>
                  <a:pt x="81" y="553"/>
                </a:lnTo>
                <a:lnTo>
                  <a:pt x="97" y="496"/>
                </a:lnTo>
                <a:lnTo>
                  <a:pt x="117" y="445"/>
                </a:lnTo>
                <a:lnTo>
                  <a:pt x="137" y="394"/>
                </a:lnTo>
                <a:lnTo>
                  <a:pt x="158" y="346"/>
                </a:lnTo>
                <a:lnTo>
                  <a:pt x="180" y="300"/>
                </a:lnTo>
                <a:lnTo>
                  <a:pt x="203" y="255"/>
                </a:lnTo>
                <a:lnTo>
                  <a:pt x="227" y="214"/>
                </a:lnTo>
                <a:lnTo>
                  <a:pt x="254" y="176"/>
                </a:lnTo>
                <a:lnTo>
                  <a:pt x="280" y="140"/>
                </a:lnTo>
                <a:lnTo>
                  <a:pt x="307" y="105"/>
                </a:lnTo>
                <a:lnTo>
                  <a:pt x="335" y="76"/>
                </a:lnTo>
                <a:lnTo>
                  <a:pt x="363" y="47"/>
                </a:lnTo>
                <a:lnTo>
                  <a:pt x="391" y="21"/>
                </a:lnTo>
                <a:lnTo>
                  <a:pt x="421" y="0"/>
                </a:lnTo>
                <a:lnTo>
                  <a:pt x="421" y="0"/>
                </a:lnTo>
                <a:lnTo>
                  <a:pt x="383" y="57"/>
                </a:lnTo>
                <a:lnTo>
                  <a:pt x="348" y="117"/>
                </a:lnTo>
                <a:lnTo>
                  <a:pt x="317" y="176"/>
                </a:lnTo>
                <a:lnTo>
                  <a:pt x="289" y="237"/>
                </a:lnTo>
                <a:lnTo>
                  <a:pt x="265" y="298"/>
                </a:lnTo>
                <a:lnTo>
                  <a:pt x="244" y="359"/>
                </a:lnTo>
                <a:lnTo>
                  <a:pt x="226" y="421"/>
                </a:lnTo>
                <a:lnTo>
                  <a:pt x="213" y="482"/>
                </a:lnTo>
                <a:lnTo>
                  <a:pt x="201" y="544"/>
                </a:lnTo>
                <a:lnTo>
                  <a:pt x="193" y="605"/>
                </a:lnTo>
                <a:lnTo>
                  <a:pt x="188" y="667"/>
                </a:lnTo>
                <a:lnTo>
                  <a:pt x="185" y="728"/>
                </a:lnTo>
                <a:lnTo>
                  <a:pt x="186" y="789"/>
                </a:lnTo>
                <a:lnTo>
                  <a:pt x="189" y="850"/>
                </a:lnTo>
                <a:lnTo>
                  <a:pt x="196" y="911"/>
                </a:lnTo>
                <a:lnTo>
                  <a:pt x="206" y="970"/>
                </a:lnTo>
                <a:lnTo>
                  <a:pt x="219" y="1030"/>
                </a:lnTo>
                <a:lnTo>
                  <a:pt x="234" y="1089"/>
                </a:lnTo>
                <a:lnTo>
                  <a:pt x="252" y="1147"/>
                </a:lnTo>
                <a:lnTo>
                  <a:pt x="274" y="1205"/>
                </a:lnTo>
                <a:lnTo>
                  <a:pt x="297" y="1261"/>
                </a:lnTo>
                <a:lnTo>
                  <a:pt x="323" y="1317"/>
                </a:lnTo>
                <a:lnTo>
                  <a:pt x="351" y="1371"/>
                </a:lnTo>
                <a:lnTo>
                  <a:pt x="383" y="1424"/>
                </a:lnTo>
                <a:lnTo>
                  <a:pt x="416" y="1477"/>
                </a:lnTo>
                <a:lnTo>
                  <a:pt x="452" y="1528"/>
                </a:lnTo>
                <a:lnTo>
                  <a:pt x="492" y="1578"/>
                </a:lnTo>
                <a:lnTo>
                  <a:pt x="531" y="1626"/>
                </a:lnTo>
                <a:lnTo>
                  <a:pt x="576" y="1674"/>
                </a:lnTo>
                <a:lnTo>
                  <a:pt x="620" y="1718"/>
                </a:lnTo>
                <a:lnTo>
                  <a:pt x="668" y="1763"/>
                </a:lnTo>
                <a:lnTo>
                  <a:pt x="718" y="1804"/>
                </a:lnTo>
                <a:lnTo>
                  <a:pt x="99" y="1804"/>
                </a:lnTo>
                <a:lnTo>
                  <a:pt x="99" y="1804"/>
                </a:lnTo>
                <a:close/>
              </a:path>
            </a:pathLst>
          </a:custGeom>
          <a:solidFill>
            <a:srgbClr val="F9B74A">
              <a:alpha val="33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/>
          <p:cNvSpPr>
            <a:spLocks/>
          </p:cNvSpPr>
          <p:nvPr userDrawn="1"/>
        </p:nvSpPr>
        <p:spPr bwMode="auto">
          <a:xfrm>
            <a:off x="7543804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rgbClr val="C0692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319151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rgbClr val="B7552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2103239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rgbClr val="917E2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3068692" y="6376243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57" y="4484171"/>
            <a:ext cx="1999661" cy="2274005"/>
          </a:xfrm>
          <a:prstGeom prst="rect">
            <a:avLst/>
          </a:prstGeom>
        </p:spPr>
      </p:pic>
      <p:grpSp>
        <p:nvGrpSpPr>
          <p:cNvPr id="35" name="Group 34"/>
          <p:cNvGrpSpPr/>
          <p:nvPr userDrawn="1"/>
        </p:nvGrpSpPr>
        <p:grpSpPr>
          <a:xfrm>
            <a:off x="168711" y="260648"/>
            <a:ext cx="931693" cy="3816424"/>
            <a:chOff x="168711" y="116632"/>
            <a:chExt cx="931693" cy="3816424"/>
          </a:xfrm>
        </p:grpSpPr>
        <p:sp>
          <p:nvSpPr>
            <p:cNvPr id="20" name="Oval 19"/>
            <p:cNvSpPr/>
            <p:nvPr userDrawn="1"/>
          </p:nvSpPr>
          <p:spPr>
            <a:xfrm>
              <a:off x="168711" y="116632"/>
              <a:ext cx="914400" cy="914400"/>
            </a:xfrm>
            <a:prstGeom prst="ellipse">
              <a:avLst/>
            </a:prstGeom>
            <a:solidFill>
              <a:srgbClr val="E1B922">
                <a:alpha val="1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179512" y="3018656"/>
              <a:ext cx="914400" cy="914400"/>
            </a:xfrm>
            <a:prstGeom prst="ellipse">
              <a:avLst/>
            </a:prstGeom>
            <a:solidFill>
              <a:srgbClr val="ABA234">
                <a:alpha val="1372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186004" y="1556792"/>
              <a:ext cx="914400" cy="914400"/>
            </a:xfrm>
            <a:prstGeom prst="ellipse">
              <a:avLst/>
            </a:prstGeom>
            <a:solidFill>
              <a:srgbClr val="F9B74A">
                <a:alpha val="1333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168711" y="817180"/>
              <a:ext cx="914400" cy="914400"/>
            </a:xfrm>
            <a:prstGeom prst="ellipse">
              <a:avLst/>
            </a:prstGeom>
            <a:solidFill>
              <a:srgbClr val="E48127">
                <a:alpha val="1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179512" y="2276872"/>
              <a:ext cx="914400" cy="914400"/>
            </a:xfrm>
            <a:prstGeom prst="ellipse">
              <a:avLst/>
            </a:prstGeom>
            <a:solidFill>
              <a:srgbClr val="EE5F2A">
                <a:alpha val="1254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4721231" y="5715000"/>
            <a:ext cx="4394144" cy="1043176"/>
            <a:chOff x="4721231" y="5715000"/>
            <a:chExt cx="4394144" cy="1043176"/>
          </a:xfrm>
        </p:grpSpPr>
        <p:grpSp>
          <p:nvGrpSpPr>
            <p:cNvPr id="17" name="Group 16"/>
            <p:cNvGrpSpPr/>
            <p:nvPr userDrawn="1"/>
          </p:nvGrpSpPr>
          <p:grpSpPr>
            <a:xfrm>
              <a:off x="6705749" y="5715000"/>
              <a:ext cx="2409626" cy="1043176"/>
              <a:chOff x="0" y="1"/>
              <a:chExt cx="6289634" cy="3086658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32050" y="1"/>
                <a:ext cx="2957584" cy="3086658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732898"/>
                <a:ext cx="3476778" cy="1620861"/>
              </a:xfrm>
              <a:prstGeom prst="rect">
                <a:avLst/>
              </a:prstGeom>
            </p:spPr>
          </p:pic>
        </p:grpSp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1231" y="5962692"/>
              <a:ext cx="786873" cy="77867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6806" y="5916612"/>
              <a:ext cx="943284" cy="824756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7552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917E2F"/>
                </a:solidFill>
              </a:defRPr>
            </a:lvl1pPr>
            <a:lvl2pPr>
              <a:defRPr>
                <a:solidFill>
                  <a:srgbClr val="917E2F"/>
                </a:solidFill>
              </a:defRPr>
            </a:lvl2pPr>
            <a:lvl3pPr>
              <a:defRPr>
                <a:solidFill>
                  <a:srgbClr val="917E2F"/>
                </a:solidFill>
              </a:defRPr>
            </a:lvl3pPr>
            <a:lvl4pPr>
              <a:defRPr>
                <a:solidFill>
                  <a:srgbClr val="917E2F"/>
                </a:solidFill>
              </a:defRPr>
            </a:lvl4pPr>
            <a:lvl5pPr>
              <a:defRPr>
                <a:solidFill>
                  <a:srgbClr val="917E2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5785421"/>
            <a:ext cx="1133475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17E2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917E2F"/>
                </a:solidFill>
              </a:defRPr>
            </a:lvl1pPr>
            <a:lvl2pPr>
              <a:defRPr sz="2000">
                <a:solidFill>
                  <a:srgbClr val="917E2F"/>
                </a:solidFill>
              </a:defRPr>
            </a:lvl2pPr>
            <a:lvl3pPr>
              <a:defRPr sz="1800">
                <a:solidFill>
                  <a:srgbClr val="917E2F"/>
                </a:solidFill>
              </a:defRPr>
            </a:lvl3pPr>
            <a:lvl4pPr>
              <a:defRPr sz="1600">
                <a:solidFill>
                  <a:srgbClr val="917E2F"/>
                </a:solidFill>
              </a:defRPr>
            </a:lvl4pPr>
            <a:lvl5pPr>
              <a:defRPr sz="1600">
                <a:solidFill>
                  <a:srgbClr val="917E2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F1548-A370-498C-A14B-E715C2319CD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>
            <a:off x="7543804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rgbClr val="E4812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3733804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E1C22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30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8229600" cy="492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Freeform 7"/>
          <p:cNvSpPr>
            <a:spLocks/>
          </p:cNvSpPr>
          <p:nvPr userDrawn="1"/>
        </p:nvSpPr>
        <p:spPr bwMode="auto">
          <a:xfrm>
            <a:off x="0" y="4581128"/>
            <a:ext cx="1093889" cy="63853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4" y="18"/>
              </a:cxn>
              <a:cxn ang="0">
                <a:pos x="246" y="40"/>
              </a:cxn>
              <a:cxn ang="0">
                <a:pos x="365" y="64"/>
              </a:cxn>
              <a:cxn ang="0">
                <a:pos x="596" y="127"/>
              </a:cxn>
              <a:cxn ang="0">
                <a:pos x="815" y="200"/>
              </a:cxn>
              <a:cxn ang="0">
                <a:pos x="1025" y="286"/>
              </a:cxn>
              <a:cxn ang="0">
                <a:pos x="1223" y="380"/>
              </a:cxn>
              <a:cxn ang="0">
                <a:pos x="1411" y="482"/>
              </a:cxn>
              <a:cxn ang="0">
                <a:pos x="1588" y="591"/>
              </a:cxn>
              <a:cxn ang="0">
                <a:pos x="1753" y="707"/>
              </a:cxn>
              <a:cxn ang="0">
                <a:pos x="1907" y="824"/>
              </a:cxn>
              <a:cxn ang="0">
                <a:pos x="2047" y="946"/>
              </a:cxn>
              <a:cxn ang="0">
                <a:pos x="2177" y="1066"/>
              </a:cxn>
              <a:cxn ang="0">
                <a:pos x="2293" y="1189"/>
              </a:cxn>
              <a:cxn ang="0">
                <a:pos x="2397" y="1308"/>
              </a:cxn>
              <a:cxn ang="0">
                <a:pos x="2488" y="1423"/>
              </a:cxn>
              <a:cxn ang="0">
                <a:pos x="2565" y="1534"/>
              </a:cxn>
              <a:cxn ang="0">
                <a:pos x="2600" y="1587"/>
              </a:cxn>
              <a:cxn ang="0">
                <a:pos x="2535" y="1522"/>
              </a:cxn>
              <a:cxn ang="0">
                <a:pos x="2455" y="1451"/>
              </a:cxn>
              <a:cxn ang="0">
                <a:pos x="2359" y="1375"/>
              </a:cxn>
              <a:cxn ang="0">
                <a:pos x="2247" y="1294"/>
              </a:cxn>
              <a:cxn ang="0">
                <a:pos x="2119" y="1215"/>
              </a:cxn>
              <a:cxn ang="0">
                <a:pos x="1981" y="1134"/>
              </a:cxn>
              <a:cxn ang="0">
                <a:pos x="1827" y="1058"/>
              </a:cxn>
              <a:cxn ang="0">
                <a:pos x="1662" y="986"/>
              </a:cxn>
              <a:cxn ang="0">
                <a:pos x="1486" y="921"/>
              </a:cxn>
              <a:cxn ang="0">
                <a:pos x="1299" y="865"/>
              </a:cxn>
              <a:cxn ang="0">
                <a:pos x="1103" y="819"/>
              </a:cxn>
              <a:cxn ang="0">
                <a:pos x="896" y="787"/>
              </a:cxn>
              <a:cxn ang="0">
                <a:pos x="791" y="776"/>
              </a:cxn>
              <a:cxn ang="0">
                <a:pos x="683" y="769"/>
              </a:cxn>
              <a:cxn ang="0">
                <a:pos x="573" y="768"/>
              </a:cxn>
              <a:cxn ang="0">
                <a:pos x="462" y="769"/>
              </a:cxn>
              <a:cxn ang="0">
                <a:pos x="348" y="776"/>
              </a:cxn>
              <a:cxn ang="0">
                <a:pos x="234" y="787"/>
              </a:cxn>
              <a:cxn ang="0">
                <a:pos x="117" y="806"/>
              </a:cxn>
              <a:cxn ang="0">
                <a:pos x="0" y="827"/>
              </a:cxn>
              <a:cxn ang="0">
                <a:pos x="0" y="0"/>
              </a:cxn>
            </a:cxnLst>
            <a:rect l="0" t="0" r="r" b="b"/>
            <a:pathLst>
              <a:path w="2600" h="1587">
                <a:moveTo>
                  <a:pt x="0" y="0"/>
                </a:moveTo>
                <a:lnTo>
                  <a:pt x="0" y="0"/>
                </a:lnTo>
                <a:lnTo>
                  <a:pt x="63" y="8"/>
                </a:lnTo>
                <a:lnTo>
                  <a:pt x="124" y="18"/>
                </a:lnTo>
                <a:lnTo>
                  <a:pt x="185" y="28"/>
                </a:lnTo>
                <a:lnTo>
                  <a:pt x="246" y="40"/>
                </a:lnTo>
                <a:lnTo>
                  <a:pt x="305" y="53"/>
                </a:lnTo>
                <a:lnTo>
                  <a:pt x="365" y="64"/>
                </a:lnTo>
                <a:lnTo>
                  <a:pt x="480" y="94"/>
                </a:lnTo>
                <a:lnTo>
                  <a:pt x="596" y="127"/>
                </a:lnTo>
                <a:lnTo>
                  <a:pt x="706" y="162"/>
                </a:lnTo>
                <a:lnTo>
                  <a:pt x="815" y="200"/>
                </a:lnTo>
                <a:lnTo>
                  <a:pt x="921" y="241"/>
                </a:lnTo>
                <a:lnTo>
                  <a:pt x="1025" y="286"/>
                </a:lnTo>
                <a:lnTo>
                  <a:pt x="1126" y="330"/>
                </a:lnTo>
                <a:lnTo>
                  <a:pt x="1223" y="380"/>
                </a:lnTo>
                <a:lnTo>
                  <a:pt x="1319" y="429"/>
                </a:lnTo>
                <a:lnTo>
                  <a:pt x="1411" y="482"/>
                </a:lnTo>
                <a:lnTo>
                  <a:pt x="1502" y="537"/>
                </a:lnTo>
                <a:lnTo>
                  <a:pt x="1588" y="591"/>
                </a:lnTo>
                <a:lnTo>
                  <a:pt x="1672" y="649"/>
                </a:lnTo>
                <a:lnTo>
                  <a:pt x="1753" y="707"/>
                </a:lnTo>
                <a:lnTo>
                  <a:pt x="1831" y="764"/>
                </a:lnTo>
                <a:lnTo>
                  <a:pt x="1907" y="824"/>
                </a:lnTo>
                <a:lnTo>
                  <a:pt x="1979" y="885"/>
                </a:lnTo>
                <a:lnTo>
                  <a:pt x="2047" y="946"/>
                </a:lnTo>
                <a:lnTo>
                  <a:pt x="2113" y="1005"/>
                </a:lnTo>
                <a:lnTo>
                  <a:pt x="2177" y="1066"/>
                </a:lnTo>
                <a:lnTo>
                  <a:pt x="2237" y="1128"/>
                </a:lnTo>
                <a:lnTo>
                  <a:pt x="2293" y="1189"/>
                </a:lnTo>
                <a:lnTo>
                  <a:pt x="2347" y="1248"/>
                </a:lnTo>
                <a:lnTo>
                  <a:pt x="2397" y="1308"/>
                </a:lnTo>
                <a:lnTo>
                  <a:pt x="2445" y="1365"/>
                </a:lnTo>
                <a:lnTo>
                  <a:pt x="2488" y="1423"/>
                </a:lnTo>
                <a:lnTo>
                  <a:pt x="2529" y="1479"/>
                </a:lnTo>
                <a:lnTo>
                  <a:pt x="2565" y="1534"/>
                </a:lnTo>
                <a:lnTo>
                  <a:pt x="2600" y="1587"/>
                </a:lnTo>
                <a:lnTo>
                  <a:pt x="2600" y="1587"/>
                </a:lnTo>
                <a:lnTo>
                  <a:pt x="2570" y="1555"/>
                </a:lnTo>
                <a:lnTo>
                  <a:pt x="2535" y="1522"/>
                </a:lnTo>
                <a:lnTo>
                  <a:pt x="2497" y="1487"/>
                </a:lnTo>
                <a:lnTo>
                  <a:pt x="2455" y="1451"/>
                </a:lnTo>
                <a:lnTo>
                  <a:pt x="2408" y="1413"/>
                </a:lnTo>
                <a:lnTo>
                  <a:pt x="2359" y="1375"/>
                </a:lnTo>
                <a:lnTo>
                  <a:pt x="2304" y="1336"/>
                </a:lnTo>
                <a:lnTo>
                  <a:pt x="2247" y="1294"/>
                </a:lnTo>
                <a:lnTo>
                  <a:pt x="2185" y="1255"/>
                </a:lnTo>
                <a:lnTo>
                  <a:pt x="2119" y="1215"/>
                </a:lnTo>
                <a:lnTo>
                  <a:pt x="2052" y="1174"/>
                </a:lnTo>
                <a:lnTo>
                  <a:pt x="1981" y="1134"/>
                </a:lnTo>
                <a:lnTo>
                  <a:pt x="1905" y="1096"/>
                </a:lnTo>
                <a:lnTo>
                  <a:pt x="1827" y="1058"/>
                </a:lnTo>
                <a:lnTo>
                  <a:pt x="1746" y="1020"/>
                </a:lnTo>
                <a:lnTo>
                  <a:pt x="1662" y="986"/>
                </a:lnTo>
                <a:lnTo>
                  <a:pt x="1576" y="953"/>
                </a:lnTo>
                <a:lnTo>
                  <a:pt x="1486" y="921"/>
                </a:lnTo>
                <a:lnTo>
                  <a:pt x="1393" y="891"/>
                </a:lnTo>
                <a:lnTo>
                  <a:pt x="1299" y="865"/>
                </a:lnTo>
                <a:lnTo>
                  <a:pt x="1202" y="840"/>
                </a:lnTo>
                <a:lnTo>
                  <a:pt x="1103" y="819"/>
                </a:lnTo>
                <a:lnTo>
                  <a:pt x="1000" y="801"/>
                </a:lnTo>
                <a:lnTo>
                  <a:pt x="896" y="787"/>
                </a:lnTo>
                <a:lnTo>
                  <a:pt x="843" y="781"/>
                </a:lnTo>
                <a:lnTo>
                  <a:pt x="791" y="776"/>
                </a:lnTo>
                <a:lnTo>
                  <a:pt x="738" y="773"/>
                </a:lnTo>
                <a:lnTo>
                  <a:pt x="683" y="769"/>
                </a:lnTo>
                <a:lnTo>
                  <a:pt x="629" y="768"/>
                </a:lnTo>
                <a:lnTo>
                  <a:pt x="573" y="768"/>
                </a:lnTo>
                <a:lnTo>
                  <a:pt x="518" y="768"/>
                </a:lnTo>
                <a:lnTo>
                  <a:pt x="462" y="769"/>
                </a:lnTo>
                <a:lnTo>
                  <a:pt x="406" y="773"/>
                </a:lnTo>
                <a:lnTo>
                  <a:pt x="348" y="776"/>
                </a:lnTo>
                <a:lnTo>
                  <a:pt x="292" y="781"/>
                </a:lnTo>
                <a:lnTo>
                  <a:pt x="234" y="787"/>
                </a:lnTo>
                <a:lnTo>
                  <a:pt x="177" y="796"/>
                </a:lnTo>
                <a:lnTo>
                  <a:pt x="117" y="806"/>
                </a:lnTo>
                <a:lnTo>
                  <a:pt x="59" y="816"/>
                </a:lnTo>
                <a:lnTo>
                  <a:pt x="0" y="82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48127">
              <a:alpha val="41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8"/>
          <p:cNvSpPr>
            <a:spLocks/>
          </p:cNvSpPr>
          <p:nvPr userDrawn="1"/>
        </p:nvSpPr>
        <p:spPr bwMode="auto">
          <a:xfrm>
            <a:off x="0" y="5202456"/>
            <a:ext cx="843845" cy="1655544"/>
          </a:xfrm>
          <a:custGeom>
            <a:avLst/>
            <a:gdLst/>
            <a:ahLst/>
            <a:cxnLst>
              <a:cxn ang="0">
                <a:pos x="0" y="776"/>
              </a:cxn>
              <a:cxn ang="0">
                <a:pos x="0" y="776"/>
              </a:cxn>
              <a:cxn ang="0">
                <a:pos x="38" y="703"/>
              </a:cxn>
              <a:cxn ang="0">
                <a:pos x="78" y="634"/>
              </a:cxn>
              <a:cxn ang="0">
                <a:pos x="119" y="566"/>
              </a:cxn>
              <a:cxn ang="0">
                <a:pos x="162" y="502"/>
              </a:cxn>
              <a:cxn ang="0">
                <a:pos x="208" y="441"/>
              </a:cxn>
              <a:cxn ang="0">
                <a:pos x="256" y="381"/>
              </a:cxn>
              <a:cxn ang="0">
                <a:pos x="305" y="327"/>
              </a:cxn>
              <a:cxn ang="0">
                <a:pos x="330" y="300"/>
              </a:cxn>
              <a:cxn ang="0">
                <a:pos x="357" y="274"/>
              </a:cxn>
              <a:cxn ang="0">
                <a:pos x="385" y="249"/>
              </a:cxn>
              <a:cxn ang="0">
                <a:pos x="411" y="226"/>
              </a:cxn>
              <a:cxn ang="0">
                <a:pos x="439" y="203"/>
              </a:cxn>
              <a:cxn ang="0">
                <a:pos x="469" y="182"/>
              </a:cxn>
              <a:cxn ang="0">
                <a:pos x="497" y="160"/>
              </a:cxn>
              <a:cxn ang="0">
                <a:pos x="527" y="140"/>
              </a:cxn>
              <a:cxn ang="0">
                <a:pos x="558" y="122"/>
              </a:cxn>
              <a:cxn ang="0">
                <a:pos x="588" y="104"/>
              </a:cxn>
              <a:cxn ang="0">
                <a:pos x="619" y="87"/>
              </a:cxn>
              <a:cxn ang="0">
                <a:pos x="652" y="71"/>
              </a:cxn>
              <a:cxn ang="0">
                <a:pos x="685" y="56"/>
              </a:cxn>
              <a:cxn ang="0">
                <a:pos x="718" y="43"/>
              </a:cxn>
              <a:cxn ang="0">
                <a:pos x="751" y="31"/>
              </a:cxn>
              <a:cxn ang="0">
                <a:pos x="786" y="20"/>
              </a:cxn>
              <a:cxn ang="0">
                <a:pos x="822" y="10"/>
              </a:cxn>
              <a:cxn ang="0">
                <a:pos x="857" y="0"/>
              </a:cxn>
              <a:cxn ang="0">
                <a:pos x="857" y="0"/>
              </a:cxn>
              <a:cxn ang="0">
                <a:pos x="806" y="46"/>
              </a:cxn>
              <a:cxn ang="0">
                <a:pos x="754" y="94"/>
              </a:cxn>
              <a:cxn ang="0">
                <a:pos x="706" y="144"/>
              </a:cxn>
              <a:cxn ang="0">
                <a:pos x="660" y="196"/>
              </a:cxn>
              <a:cxn ang="0">
                <a:pos x="617" y="249"/>
              </a:cxn>
              <a:cxn ang="0">
                <a:pos x="576" y="304"/>
              </a:cxn>
              <a:cxn ang="0">
                <a:pos x="536" y="362"/>
              </a:cxn>
              <a:cxn ang="0">
                <a:pos x="498" y="419"/>
              </a:cxn>
              <a:cxn ang="0">
                <a:pos x="462" y="479"/>
              </a:cxn>
              <a:cxn ang="0">
                <a:pos x="429" y="538"/>
              </a:cxn>
              <a:cxn ang="0">
                <a:pos x="398" y="601"/>
              </a:cxn>
              <a:cxn ang="0">
                <a:pos x="368" y="664"/>
              </a:cxn>
              <a:cxn ang="0">
                <a:pos x="340" y="728"/>
              </a:cxn>
              <a:cxn ang="0">
                <a:pos x="315" y="792"/>
              </a:cxn>
              <a:cxn ang="0">
                <a:pos x="291" y="858"/>
              </a:cxn>
              <a:cxn ang="0">
                <a:pos x="269" y="925"/>
              </a:cxn>
              <a:cxn ang="0">
                <a:pos x="249" y="992"/>
              </a:cxn>
              <a:cxn ang="0">
                <a:pos x="229" y="1060"/>
              </a:cxn>
              <a:cxn ang="0">
                <a:pos x="213" y="1128"/>
              </a:cxn>
              <a:cxn ang="0">
                <a:pos x="198" y="1197"/>
              </a:cxn>
              <a:cxn ang="0">
                <a:pos x="185" y="1266"/>
              </a:cxn>
              <a:cxn ang="0">
                <a:pos x="173" y="1336"/>
              </a:cxn>
              <a:cxn ang="0">
                <a:pos x="162" y="1405"/>
              </a:cxn>
              <a:cxn ang="0">
                <a:pos x="154" y="1474"/>
              </a:cxn>
              <a:cxn ang="0">
                <a:pos x="147" y="1544"/>
              </a:cxn>
              <a:cxn ang="0">
                <a:pos x="140" y="1613"/>
              </a:cxn>
              <a:cxn ang="0">
                <a:pos x="137" y="1682"/>
              </a:cxn>
              <a:cxn ang="0">
                <a:pos x="134" y="1752"/>
              </a:cxn>
              <a:cxn ang="0">
                <a:pos x="132" y="1821"/>
              </a:cxn>
              <a:cxn ang="0">
                <a:pos x="132" y="1889"/>
              </a:cxn>
              <a:cxn ang="0">
                <a:pos x="134" y="1956"/>
              </a:cxn>
              <a:cxn ang="0">
                <a:pos x="135" y="2024"/>
              </a:cxn>
              <a:cxn ang="0">
                <a:pos x="0" y="2024"/>
              </a:cxn>
              <a:cxn ang="0">
                <a:pos x="0" y="776"/>
              </a:cxn>
              <a:cxn ang="0">
                <a:pos x="0" y="776"/>
              </a:cxn>
            </a:cxnLst>
            <a:rect l="0" t="0" r="r" b="b"/>
            <a:pathLst>
              <a:path w="857" h="2024">
                <a:moveTo>
                  <a:pt x="0" y="776"/>
                </a:moveTo>
                <a:lnTo>
                  <a:pt x="0" y="776"/>
                </a:lnTo>
                <a:lnTo>
                  <a:pt x="38" y="703"/>
                </a:lnTo>
                <a:lnTo>
                  <a:pt x="78" y="634"/>
                </a:lnTo>
                <a:lnTo>
                  <a:pt x="119" y="566"/>
                </a:lnTo>
                <a:lnTo>
                  <a:pt x="162" y="502"/>
                </a:lnTo>
                <a:lnTo>
                  <a:pt x="208" y="441"/>
                </a:lnTo>
                <a:lnTo>
                  <a:pt x="256" y="381"/>
                </a:lnTo>
                <a:lnTo>
                  <a:pt x="305" y="327"/>
                </a:lnTo>
                <a:lnTo>
                  <a:pt x="330" y="300"/>
                </a:lnTo>
                <a:lnTo>
                  <a:pt x="357" y="274"/>
                </a:lnTo>
                <a:lnTo>
                  <a:pt x="385" y="249"/>
                </a:lnTo>
                <a:lnTo>
                  <a:pt x="411" y="226"/>
                </a:lnTo>
                <a:lnTo>
                  <a:pt x="439" y="203"/>
                </a:lnTo>
                <a:lnTo>
                  <a:pt x="469" y="182"/>
                </a:lnTo>
                <a:lnTo>
                  <a:pt x="497" y="160"/>
                </a:lnTo>
                <a:lnTo>
                  <a:pt x="527" y="140"/>
                </a:lnTo>
                <a:lnTo>
                  <a:pt x="558" y="122"/>
                </a:lnTo>
                <a:lnTo>
                  <a:pt x="588" y="104"/>
                </a:lnTo>
                <a:lnTo>
                  <a:pt x="619" y="87"/>
                </a:lnTo>
                <a:lnTo>
                  <a:pt x="652" y="71"/>
                </a:lnTo>
                <a:lnTo>
                  <a:pt x="685" y="56"/>
                </a:lnTo>
                <a:lnTo>
                  <a:pt x="718" y="43"/>
                </a:lnTo>
                <a:lnTo>
                  <a:pt x="751" y="31"/>
                </a:lnTo>
                <a:lnTo>
                  <a:pt x="786" y="20"/>
                </a:lnTo>
                <a:lnTo>
                  <a:pt x="822" y="10"/>
                </a:lnTo>
                <a:lnTo>
                  <a:pt x="857" y="0"/>
                </a:lnTo>
                <a:lnTo>
                  <a:pt x="857" y="0"/>
                </a:lnTo>
                <a:lnTo>
                  <a:pt x="806" y="46"/>
                </a:lnTo>
                <a:lnTo>
                  <a:pt x="754" y="94"/>
                </a:lnTo>
                <a:lnTo>
                  <a:pt x="706" y="144"/>
                </a:lnTo>
                <a:lnTo>
                  <a:pt x="660" y="196"/>
                </a:lnTo>
                <a:lnTo>
                  <a:pt x="617" y="249"/>
                </a:lnTo>
                <a:lnTo>
                  <a:pt x="576" y="304"/>
                </a:lnTo>
                <a:lnTo>
                  <a:pt x="536" y="362"/>
                </a:lnTo>
                <a:lnTo>
                  <a:pt x="498" y="419"/>
                </a:lnTo>
                <a:lnTo>
                  <a:pt x="462" y="479"/>
                </a:lnTo>
                <a:lnTo>
                  <a:pt x="429" y="538"/>
                </a:lnTo>
                <a:lnTo>
                  <a:pt x="398" y="601"/>
                </a:lnTo>
                <a:lnTo>
                  <a:pt x="368" y="664"/>
                </a:lnTo>
                <a:lnTo>
                  <a:pt x="340" y="728"/>
                </a:lnTo>
                <a:lnTo>
                  <a:pt x="315" y="792"/>
                </a:lnTo>
                <a:lnTo>
                  <a:pt x="291" y="858"/>
                </a:lnTo>
                <a:lnTo>
                  <a:pt x="269" y="925"/>
                </a:lnTo>
                <a:lnTo>
                  <a:pt x="249" y="992"/>
                </a:lnTo>
                <a:lnTo>
                  <a:pt x="229" y="1060"/>
                </a:lnTo>
                <a:lnTo>
                  <a:pt x="213" y="1128"/>
                </a:lnTo>
                <a:lnTo>
                  <a:pt x="198" y="1197"/>
                </a:lnTo>
                <a:lnTo>
                  <a:pt x="185" y="1266"/>
                </a:lnTo>
                <a:lnTo>
                  <a:pt x="173" y="1336"/>
                </a:lnTo>
                <a:lnTo>
                  <a:pt x="162" y="1405"/>
                </a:lnTo>
                <a:lnTo>
                  <a:pt x="154" y="1474"/>
                </a:lnTo>
                <a:lnTo>
                  <a:pt x="147" y="1544"/>
                </a:lnTo>
                <a:lnTo>
                  <a:pt x="140" y="1613"/>
                </a:lnTo>
                <a:lnTo>
                  <a:pt x="137" y="1682"/>
                </a:lnTo>
                <a:lnTo>
                  <a:pt x="134" y="1752"/>
                </a:lnTo>
                <a:lnTo>
                  <a:pt x="132" y="1821"/>
                </a:lnTo>
                <a:lnTo>
                  <a:pt x="132" y="1889"/>
                </a:lnTo>
                <a:lnTo>
                  <a:pt x="134" y="1956"/>
                </a:lnTo>
                <a:lnTo>
                  <a:pt x="135" y="2024"/>
                </a:lnTo>
                <a:lnTo>
                  <a:pt x="0" y="2024"/>
                </a:lnTo>
                <a:lnTo>
                  <a:pt x="0" y="776"/>
                </a:lnTo>
                <a:lnTo>
                  <a:pt x="0" y="776"/>
                </a:lnTo>
                <a:close/>
              </a:path>
            </a:pathLst>
          </a:custGeom>
          <a:solidFill>
            <a:srgbClr val="E48127">
              <a:alpha val="44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9"/>
          <p:cNvSpPr>
            <a:spLocks/>
          </p:cNvSpPr>
          <p:nvPr userDrawn="1"/>
        </p:nvSpPr>
        <p:spPr bwMode="auto">
          <a:xfrm>
            <a:off x="-32082" y="4946147"/>
            <a:ext cx="767405" cy="547027"/>
          </a:xfrm>
          <a:custGeom>
            <a:avLst/>
            <a:gdLst/>
            <a:ahLst/>
            <a:cxnLst>
              <a:cxn ang="0">
                <a:pos x="0" y="118"/>
              </a:cxn>
              <a:cxn ang="0">
                <a:pos x="165" y="69"/>
              </a:cxn>
              <a:cxn ang="0">
                <a:pos x="327" y="33"/>
              </a:cxn>
              <a:cxn ang="0">
                <a:pos x="487" y="11"/>
              </a:cxn>
              <a:cxn ang="0">
                <a:pos x="645" y="1"/>
              </a:cxn>
              <a:cxn ang="0">
                <a:pos x="797" y="1"/>
              </a:cxn>
              <a:cxn ang="0">
                <a:pos x="946" y="13"/>
              </a:cxn>
              <a:cxn ang="0">
                <a:pos x="1088" y="33"/>
              </a:cxn>
              <a:cxn ang="0">
                <a:pos x="1225" y="62"/>
              </a:cxn>
              <a:cxn ang="0">
                <a:pos x="1352" y="97"/>
              </a:cxn>
              <a:cxn ang="0">
                <a:pos x="1472" y="138"/>
              </a:cxn>
              <a:cxn ang="0">
                <a:pos x="1585" y="184"/>
              </a:cxn>
              <a:cxn ang="0">
                <a:pos x="1685" y="236"/>
              </a:cxn>
              <a:cxn ang="0">
                <a:pos x="1776" y="288"/>
              </a:cxn>
              <a:cxn ang="0">
                <a:pos x="1854" y="343"/>
              </a:cxn>
              <a:cxn ang="0">
                <a:pos x="1921" y="399"/>
              </a:cxn>
              <a:cxn ang="0">
                <a:pos x="1974" y="455"/>
              </a:cxn>
              <a:cxn ang="0">
                <a:pos x="1920" y="434"/>
              </a:cxn>
              <a:cxn ang="0">
                <a:pos x="1804" y="394"/>
              </a:cxn>
              <a:cxn ang="0">
                <a:pos x="1680" y="361"/>
              </a:cxn>
              <a:cxn ang="0">
                <a:pos x="1548" y="338"/>
              </a:cxn>
              <a:cxn ang="0">
                <a:pos x="1413" y="323"/>
              </a:cxn>
              <a:cxn ang="0">
                <a:pos x="1273" y="321"/>
              </a:cxn>
              <a:cxn ang="0">
                <a:pos x="1132" y="331"/>
              </a:cxn>
              <a:cxn ang="0">
                <a:pos x="990" y="356"/>
              </a:cxn>
              <a:cxn ang="0">
                <a:pos x="919" y="374"/>
              </a:cxn>
              <a:cxn ang="0">
                <a:pos x="850" y="396"/>
              </a:cxn>
              <a:cxn ang="0">
                <a:pos x="781" y="424"/>
              </a:cxn>
              <a:cxn ang="0">
                <a:pos x="711" y="455"/>
              </a:cxn>
              <a:cxn ang="0">
                <a:pos x="645" y="490"/>
              </a:cxn>
              <a:cxn ang="0">
                <a:pos x="579" y="531"/>
              </a:cxn>
              <a:cxn ang="0">
                <a:pos x="515" y="577"/>
              </a:cxn>
              <a:cxn ang="0">
                <a:pos x="452" y="629"/>
              </a:cxn>
              <a:cxn ang="0">
                <a:pos x="391" y="685"/>
              </a:cxn>
              <a:cxn ang="0">
                <a:pos x="333" y="747"/>
              </a:cxn>
              <a:cxn ang="0">
                <a:pos x="277" y="815"/>
              </a:cxn>
              <a:cxn ang="0">
                <a:pos x="223" y="889"/>
              </a:cxn>
              <a:cxn ang="0">
                <a:pos x="172" y="970"/>
              </a:cxn>
              <a:cxn ang="0">
                <a:pos x="124" y="1056"/>
              </a:cxn>
              <a:cxn ang="0">
                <a:pos x="79" y="1150"/>
              </a:cxn>
              <a:cxn ang="0">
                <a:pos x="38" y="1249"/>
              </a:cxn>
              <a:cxn ang="0">
                <a:pos x="0" y="1357"/>
              </a:cxn>
              <a:cxn ang="0">
                <a:pos x="0" y="118"/>
              </a:cxn>
            </a:cxnLst>
            <a:rect l="0" t="0" r="r" b="b"/>
            <a:pathLst>
              <a:path w="1974" h="1357">
                <a:moveTo>
                  <a:pt x="0" y="118"/>
                </a:moveTo>
                <a:lnTo>
                  <a:pt x="0" y="118"/>
                </a:lnTo>
                <a:lnTo>
                  <a:pt x="83" y="92"/>
                </a:lnTo>
                <a:lnTo>
                  <a:pt x="165" y="69"/>
                </a:lnTo>
                <a:lnTo>
                  <a:pt x="246" y="49"/>
                </a:lnTo>
                <a:lnTo>
                  <a:pt x="327" y="33"/>
                </a:lnTo>
                <a:lnTo>
                  <a:pt x="408" y="21"/>
                </a:lnTo>
                <a:lnTo>
                  <a:pt x="487" y="11"/>
                </a:lnTo>
                <a:lnTo>
                  <a:pt x="566" y="5"/>
                </a:lnTo>
                <a:lnTo>
                  <a:pt x="645" y="1"/>
                </a:lnTo>
                <a:lnTo>
                  <a:pt x="721" y="0"/>
                </a:lnTo>
                <a:lnTo>
                  <a:pt x="797" y="1"/>
                </a:lnTo>
                <a:lnTo>
                  <a:pt x="873" y="6"/>
                </a:lnTo>
                <a:lnTo>
                  <a:pt x="946" y="13"/>
                </a:lnTo>
                <a:lnTo>
                  <a:pt x="1018" y="23"/>
                </a:lnTo>
                <a:lnTo>
                  <a:pt x="1088" y="33"/>
                </a:lnTo>
                <a:lnTo>
                  <a:pt x="1157" y="47"/>
                </a:lnTo>
                <a:lnTo>
                  <a:pt x="1225" y="62"/>
                </a:lnTo>
                <a:lnTo>
                  <a:pt x="1289" y="79"/>
                </a:lnTo>
                <a:lnTo>
                  <a:pt x="1352" y="97"/>
                </a:lnTo>
                <a:lnTo>
                  <a:pt x="1413" y="117"/>
                </a:lnTo>
                <a:lnTo>
                  <a:pt x="1472" y="138"/>
                </a:lnTo>
                <a:lnTo>
                  <a:pt x="1530" y="161"/>
                </a:lnTo>
                <a:lnTo>
                  <a:pt x="1585" y="184"/>
                </a:lnTo>
                <a:lnTo>
                  <a:pt x="1636" y="209"/>
                </a:lnTo>
                <a:lnTo>
                  <a:pt x="1685" y="236"/>
                </a:lnTo>
                <a:lnTo>
                  <a:pt x="1732" y="262"/>
                </a:lnTo>
                <a:lnTo>
                  <a:pt x="1776" y="288"/>
                </a:lnTo>
                <a:lnTo>
                  <a:pt x="1816" y="315"/>
                </a:lnTo>
                <a:lnTo>
                  <a:pt x="1854" y="343"/>
                </a:lnTo>
                <a:lnTo>
                  <a:pt x="1888" y="371"/>
                </a:lnTo>
                <a:lnTo>
                  <a:pt x="1921" y="399"/>
                </a:lnTo>
                <a:lnTo>
                  <a:pt x="1949" y="427"/>
                </a:lnTo>
                <a:lnTo>
                  <a:pt x="1974" y="455"/>
                </a:lnTo>
                <a:lnTo>
                  <a:pt x="1974" y="455"/>
                </a:lnTo>
                <a:lnTo>
                  <a:pt x="1920" y="434"/>
                </a:lnTo>
                <a:lnTo>
                  <a:pt x="1864" y="412"/>
                </a:lnTo>
                <a:lnTo>
                  <a:pt x="1804" y="394"/>
                </a:lnTo>
                <a:lnTo>
                  <a:pt x="1743" y="376"/>
                </a:lnTo>
                <a:lnTo>
                  <a:pt x="1680" y="361"/>
                </a:lnTo>
                <a:lnTo>
                  <a:pt x="1614" y="348"/>
                </a:lnTo>
                <a:lnTo>
                  <a:pt x="1548" y="338"/>
                </a:lnTo>
                <a:lnTo>
                  <a:pt x="1481" y="330"/>
                </a:lnTo>
                <a:lnTo>
                  <a:pt x="1413" y="323"/>
                </a:lnTo>
                <a:lnTo>
                  <a:pt x="1344" y="320"/>
                </a:lnTo>
                <a:lnTo>
                  <a:pt x="1273" y="321"/>
                </a:lnTo>
                <a:lnTo>
                  <a:pt x="1203" y="325"/>
                </a:lnTo>
                <a:lnTo>
                  <a:pt x="1132" y="331"/>
                </a:lnTo>
                <a:lnTo>
                  <a:pt x="1061" y="341"/>
                </a:lnTo>
                <a:lnTo>
                  <a:pt x="990" y="356"/>
                </a:lnTo>
                <a:lnTo>
                  <a:pt x="954" y="364"/>
                </a:lnTo>
                <a:lnTo>
                  <a:pt x="919" y="374"/>
                </a:lnTo>
                <a:lnTo>
                  <a:pt x="885" y="384"/>
                </a:lnTo>
                <a:lnTo>
                  <a:pt x="850" y="396"/>
                </a:lnTo>
                <a:lnTo>
                  <a:pt x="815" y="409"/>
                </a:lnTo>
                <a:lnTo>
                  <a:pt x="781" y="424"/>
                </a:lnTo>
                <a:lnTo>
                  <a:pt x="746" y="439"/>
                </a:lnTo>
                <a:lnTo>
                  <a:pt x="711" y="455"/>
                </a:lnTo>
                <a:lnTo>
                  <a:pt x="678" y="472"/>
                </a:lnTo>
                <a:lnTo>
                  <a:pt x="645" y="490"/>
                </a:lnTo>
                <a:lnTo>
                  <a:pt x="612" y="510"/>
                </a:lnTo>
                <a:lnTo>
                  <a:pt x="579" y="531"/>
                </a:lnTo>
                <a:lnTo>
                  <a:pt x="546" y="554"/>
                </a:lnTo>
                <a:lnTo>
                  <a:pt x="515" y="577"/>
                </a:lnTo>
                <a:lnTo>
                  <a:pt x="484" y="602"/>
                </a:lnTo>
                <a:lnTo>
                  <a:pt x="452" y="629"/>
                </a:lnTo>
                <a:lnTo>
                  <a:pt x="421" y="657"/>
                </a:lnTo>
                <a:lnTo>
                  <a:pt x="391" y="685"/>
                </a:lnTo>
                <a:lnTo>
                  <a:pt x="361" y="716"/>
                </a:lnTo>
                <a:lnTo>
                  <a:pt x="333" y="747"/>
                </a:lnTo>
                <a:lnTo>
                  <a:pt x="304" y="780"/>
                </a:lnTo>
                <a:lnTo>
                  <a:pt x="277" y="815"/>
                </a:lnTo>
                <a:lnTo>
                  <a:pt x="249" y="851"/>
                </a:lnTo>
                <a:lnTo>
                  <a:pt x="223" y="889"/>
                </a:lnTo>
                <a:lnTo>
                  <a:pt x="198" y="929"/>
                </a:lnTo>
                <a:lnTo>
                  <a:pt x="172" y="970"/>
                </a:lnTo>
                <a:lnTo>
                  <a:pt x="149" y="1012"/>
                </a:lnTo>
                <a:lnTo>
                  <a:pt x="124" y="1056"/>
                </a:lnTo>
                <a:lnTo>
                  <a:pt x="101" y="1102"/>
                </a:lnTo>
                <a:lnTo>
                  <a:pt x="79" y="1150"/>
                </a:lnTo>
                <a:lnTo>
                  <a:pt x="58" y="1198"/>
                </a:lnTo>
                <a:lnTo>
                  <a:pt x="38" y="1249"/>
                </a:lnTo>
                <a:lnTo>
                  <a:pt x="18" y="1302"/>
                </a:lnTo>
                <a:lnTo>
                  <a:pt x="0" y="1357"/>
                </a:lnTo>
                <a:lnTo>
                  <a:pt x="0" y="118"/>
                </a:lnTo>
                <a:lnTo>
                  <a:pt x="0" y="118"/>
                </a:lnTo>
                <a:close/>
              </a:path>
            </a:pathLst>
          </a:custGeom>
          <a:solidFill>
            <a:srgbClr val="E48127">
              <a:alpha val="25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1"/>
          <p:cNvSpPr>
            <a:spLocks/>
          </p:cNvSpPr>
          <p:nvPr userDrawn="1"/>
        </p:nvSpPr>
        <p:spPr bwMode="auto">
          <a:xfrm>
            <a:off x="306104" y="5411004"/>
            <a:ext cx="906631" cy="1446996"/>
          </a:xfrm>
          <a:custGeom>
            <a:avLst/>
            <a:gdLst/>
            <a:ahLst/>
            <a:cxnLst>
              <a:cxn ang="0">
                <a:pos x="99" y="1804"/>
              </a:cxn>
              <a:cxn ang="0">
                <a:pos x="57" y="1647"/>
              </a:cxn>
              <a:cxn ang="0">
                <a:pos x="29" y="1492"/>
              </a:cxn>
              <a:cxn ang="0">
                <a:pos x="10" y="1342"/>
              </a:cxn>
              <a:cxn ang="0">
                <a:pos x="1" y="1195"/>
              </a:cxn>
              <a:cxn ang="0">
                <a:pos x="1" y="1054"/>
              </a:cxn>
              <a:cxn ang="0">
                <a:pos x="10" y="919"/>
              </a:cxn>
              <a:cxn ang="0">
                <a:pos x="26" y="790"/>
              </a:cxn>
              <a:cxn ang="0">
                <a:pos x="49" y="667"/>
              </a:cxn>
              <a:cxn ang="0">
                <a:pos x="81" y="553"/>
              </a:cxn>
              <a:cxn ang="0">
                <a:pos x="117" y="445"/>
              </a:cxn>
              <a:cxn ang="0">
                <a:pos x="158" y="346"/>
              </a:cxn>
              <a:cxn ang="0">
                <a:pos x="203" y="255"/>
              </a:cxn>
              <a:cxn ang="0">
                <a:pos x="254" y="176"/>
              </a:cxn>
              <a:cxn ang="0">
                <a:pos x="307" y="105"/>
              </a:cxn>
              <a:cxn ang="0">
                <a:pos x="363" y="47"/>
              </a:cxn>
              <a:cxn ang="0">
                <a:pos x="421" y="0"/>
              </a:cxn>
              <a:cxn ang="0">
                <a:pos x="383" y="57"/>
              </a:cxn>
              <a:cxn ang="0">
                <a:pos x="317" y="176"/>
              </a:cxn>
              <a:cxn ang="0">
                <a:pos x="265" y="298"/>
              </a:cxn>
              <a:cxn ang="0">
                <a:pos x="226" y="421"/>
              </a:cxn>
              <a:cxn ang="0">
                <a:pos x="201" y="544"/>
              </a:cxn>
              <a:cxn ang="0">
                <a:pos x="188" y="667"/>
              </a:cxn>
              <a:cxn ang="0">
                <a:pos x="186" y="789"/>
              </a:cxn>
              <a:cxn ang="0">
                <a:pos x="196" y="911"/>
              </a:cxn>
              <a:cxn ang="0">
                <a:pos x="219" y="1030"/>
              </a:cxn>
              <a:cxn ang="0">
                <a:pos x="252" y="1147"/>
              </a:cxn>
              <a:cxn ang="0">
                <a:pos x="297" y="1261"/>
              </a:cxn>
              <a:cxn ang="0">
                <a:pos x="351" y="1371"/>
              </a:cxn>
              <a:cxn ang="0">
                <a:pos x="416" y="1477"/>
              </a:cxn>
              <a:cxn ang="0">
                <a:pos x="492" y="1578"/>
              </a:cxn>
              <a:cxn ang="0">
                <a:pos x="576" y="1674"/>
              </a:cxn>
              <a:cxn ang="0">
                <a:pos x="668" y="1763"/>
              </a:cxn>
              <a:cxn ang="0">
                <a:pos x="99" y="1804"/>
              </a:cxn>
            </a:cxnLst>
            <a:rect l="0" t="0" r="r" b="b"/>
            <a:pathLst>
              <a:path w="718" h="1804">
                <a:moveTo>
                  <a:pt x="99" y="1804"/>
                </a:moveTo>
                <a:lnTo>
                  <a:pt x="99" y="1804"/>
                </a:lnTo>
                <a:lnTo>
                  <a:pt x="77" y="1725"/>
                </a:lnTo>
                <a:lnTo>
                  <a:pt x="57" y="1647"/>
                </a:lnTo>
                <a:lnTo>
                  <a:pt x="43" y="1570"/>
                </a:lnTo>
                <a:lnTo>
                  <a:pt x="29" y="1492"/>
                </a:lnTo>
                <a:lnTo>
                  <a:pt x="18" y="1416"/>
                </a:lnTo>
                <a:lnTo>
                  <a:pt x="10" y="1342"/>
                </a:lnTo>
                <a:lnTo>
                  <a:pt x="5" y="1267"/>
                </a:lnTo>
                <a:lnTo>
                  <a:pt x="1" y="1195"/>
                </a:lnTo>
                <a:lnTo>
                  <a:pt x="0" y="1124"/>
                </a:lnTo>
                <a:lnTo>
                  <a:pt x="1" y="1054"/>
                </a:lnTo>
                <a:lnTo>
                  <a:pt x="5" y="987"/>
                </a:lnTo>
                <a:lnTo>
                  <a:pt x="10" y="919"/>
                </a:lnTo>
                <a:lnTo>
                  <a:pt x="18" y="853"/>
                </a:lnTo>
                <a:lnTo>
                  <a:pt x="26" y="790"/>
                </a:lnTo>
                <a:lnTo>
                  <a:pt x="38" y="728"/>
                </a:lnTo>
                <a:lnTo>
                  <a:pt x="49" y="667"/>
                </a:lnTo>
                <a:lnTo>
                  <a:pt x="64" y="609"/>
                </a:lnTo>
                <a:lnTo>
                  <a:pt x="81" y="553"/>
                </a:lnTo>
                <a:lnTo>
                  <a:pt x="97" y="496"/>
                </a:lnTo>
                <a:lnTo>
                  <a:pt x="117" y="445"/>
                </a:lnTo>
                <a:lnTo>
                  <a:pt x="137" y="394"/>
                </a:lnTo>
                <a:lnTo>
                  <a:pt x="158" y="346"/>
                </a:lnTo>
                <a:lnTo>
                  <a:pt x="180" y="300"/>
                </a:lnTo>
                <a:lnTo>
                  <a:pt x="203" y="255"/>
                </a:lnTo>
                <a:lnTo>
                  <a:pt x="227" y="214"/>
                </a:lnTo>
                <a:lnTo>
                  <a:pt x="254" y="176"/>
                </a:lnTo>
                <a:lnTo>
                  <a:pt x="280" y="140"/>
                </a:lnTo>
                <a:lnTo>
                  <a:pt x="307" y="105"/>
                </a:lnTo>
                <a:lnTo>
                  <a:pt x="335" y="76"/>
                </a:lnTo>
                <a:lnTo>
                  <a:pt x="363" y="47"/>
                </a:lnTo>
                <a:lnTo>
                  <a:pt x="391" y="21"/>
                </a:lnTo>
                <a:lnTo>
                  <a:pt x="421" y="0"/>
                </a:lnTo>
                <a:lnTo>
                  <a:pt x="421" y="0"/>
                </a:lnTo>
                <a:lnTo>
                  <a:pt x="383" y="57"/>
                </a:lnTo>
                <a:lnTo>
                  <a:pt x="348" y="117"/>
                </a:lnTo>
                <a:lnTo>
                  <a:pt x="317" y="176"/>
                </a:lnTo>
                <a:lnTo>
                  <a:pt x="289" y="237"/>
                </a:lnTo>
                <a:lnTo>
                  <a:pt x="265" y="298"/>
                </a:lnTo>
                <a:lnTo>
                  <a:pt x="244" y="359"/>
                </a:lnTo>
                <a:lnTo>
                  <a:pt x="226" y="421"/>
                </a:lnTo>
                <a:lnTo>
                  <a:pt x="213" y="482"/>
                </a:lnTo>
                <a:lnTo>
                  <a:pt x="201" y="544"/>
                </a:lnTo>
                <a:lnTo>
                  <a:pt x="193" y="605"/>
                </a:lnTo>
                <a:lnTo>
                  <a:pt x="188" y="667"/>
                </a:lnTo>
                <a:lnTo>
                  <a:pt x="185" y="728"/>
                </a:lnTo>
                <a:lnTo>
                  <a:pt x="186" y="789"/>
                </a:lnTo>
                <a:lnTo>
                  <a:pt x="189" y="850"/>
                </a:lnTo>
                <a:lnTo>
                  <a:pt x="196" y="911"/>
                </a:lnTo>
                <a:lnTo>
                  <a:pt x="206" y="970"/>
                </a:lnTo>
                <a:lnTo>
                  <a:pt x="219" y="1030"/>
                </a:lnTo>
                <a:lnTo>
                  <a:pt x="234" y="1089"/>
                </a:lnTo>
                <a:lnTo>
                  <a:pt x="252" y="1147"/>
                </a:lnTo>
                <a:lnTo>
                  <a:pt x="274" y="1205"/>
                </a:lnTo>
                <a:lnTo>
                  <a:pt x="297" y="1261"/>
                </a:lnTo>
                <a:lnTo>
                  <a:pt x="323" y="1317"/>
                </a:lnTo>
                <a:lnTo>
                  <a:pt x="351" y="1371"/>
                </a:lnTo>
                <a:lnTo>
                  <a:pt x="383" y="1424"/>
                </a:lnTo>
                <a:lnTo>
                  <a:pt x="416" y="1477"/>
                </a:lnTo>
                <a:lnTo>
                  <a:pt x="452" y="1528"/>
                </a:lnTo>
                <a:lnTo>
                  <a:pt x="492" y="1578"/>
                </a:lnTo>
                <a:lnTo>
                  <a:pt x="531" y="1626"/>
                </a:lnTo>
                <a:lnTo>
                  <a:pt x="576" y="1674"/>
                </a:lnTo>
                <a:lnTo>
                  <a:pt x="620" y="1718"/>
                </a:lnTo>
                <a:lnTo>
                  <a:pt x="668" y="1763"/>
                </a:lnTo>
                <a:lnTo>
                  <a:pt x="718" y="1804"/>
                </a:lnTo>
                <a:lnTo>
                  <a:pt x="99" y="1804"/>
                </a:lnTo>
                <a:lnTo>
                  <a:pt x="99" y="1804"/>
                </a:lnTo>
                <a:close/>
              </a:path>
            </a:pathLst>
          </a:custGeom>
          <a:solidFill>
            <a:srgbClr val="E48127">
              <a:alpha val="37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293" y="5715000"/>
            <a:ext cx="1133082" cy="10431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B7552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917E2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917E2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917E2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917E2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917E2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244981"/>
            <a:ext cx="7920880" cy="3046988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Mental Health measures workgroup</a:t>
            </a:r>
            <a:br>
              <a:rPr lang="en-US" sz="3600" dirty="0" smtClean="0"/>
            </a:br>
            <a:r>
              <a:rPr lang="en-US" sz="3600" dirty="0" smtClean="0"/>
              <a:t>Update</a:t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6858000" cy="1557349"/>
          </a:xfrm>
        </p:spPr>
        <p:txBody>
          <a:bodyPr/>
          <a:lstStyle/>
          <a:p>
            <a:pPr algn="ctr"/>
            <a:r>
              <a:rPr lang="en-ZA" sz="2800" b="1" dirty="0" smtClean="0">
                <a:solidFill>
                  <a:srgbClr val="B75529"/>
                </a:solidFill>
              </a:rPr>
              <a:t>14</a:t>
            </a:r>
            <a:r>
              <a:rPr lang="en-ZA" sz="2800" b="1" baseline="30000" dirty="0" smtClean="0">
                <a:solidFill>
                  <a:srgbClr val="B75529"/>
                </a:solidFill>
              </a:rPr>
              <a:t>th</a:t>
            </a:r>
            <a:r>
              <a:rPr lang="en-ZA" sz="2800" b="1" dirty="0" smtClean="0">
                <a:solidFill>
                  <a:srgbClr val="B75529"/>
                </a:solidFill>
              </a:rPr>
              <a:t> Washington Group meeting</a:t>
            </a:r>
          </a:p>
          <a:p>
            <a:pPr algn="ctr"/>
            <a:r>
              <a:rPr lang="en-ZA" sz="2800" b="1" dirty="0" smtClean="0">
                <a:solidFill>
                  <a:srgbClr val="B75529"/>
                </a:solidFill>
              </a:rPr>
              <a:t>Buenos Aires</a:t>
            </a:r>
          </a:p>
          <a:p>
            <a:pPr algn="ctr"/>
            <a:r>
              <a:rPr lang="en-ZA" sz="2800" b="1" dirty="0" smtClean="0">
                <a:solidFill>
                  <a:srgbClr val="B75529"/>
                </a:solidFill>
              </a:rPr>
              <a:t>8-10 October 2014</a:t>
            </a:r>
            <a:endParaRPr lang="en-ZA" sz="2800" dirty="0" smtClean="0">
              <a:solidFill>
                <a:srgbClr val="E481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9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Kessler 10 (K6)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6612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dirty="0" smtClean="0"/>
              <a:t>The </a:t>
            </a:r>
            <a:r>
              <a:rPr lang="en-ZA" dirty="0"/>
              <a:t>following questions ask about how you have been feeling during the </a:t>
            </a:r>
            <a:r>
              <a:rPr lang="en-ZA" b="1" u="sng" dirty="0"/>
              <a:t>past 30 days</a:t>
            </a:r>
            <a:r>
              <a:rPr lang="en-ZA" dirty="0"/>
              <a:t>. For each question, please circle the number that best describes how often you had this feeling. 	</a:t>
            </a:r>
          </a:p>
          <a:p>
            <a:pPr marL="0" indent="0">
              <a:buNone/>
            </a:pPr>
            <a:r>
              <a:rPr lang="en-ZA" b="1" dirty="0"/>
              <a:t>Q1. </a:t>
            </a:r>
            <a:r>
              <a:rPr lang="en-ZA" dirty="0"/>
              <a:t>	</a:t>
            </a:r>
            <a:r>
              <a:rPr lang="en-ZA" b="1" dirty="0"/>
              <a:t>During the past 30 days, about how often did you feel … </a:t>
            </a:r>
            <a:endParaRPr lang="en-ZA" dirty="0"/>
          </a:p>
          <a:p>
            <a:pPr marL="457200" indent="-457200">
              <a:buFont typeface="Arial" pitchFamily="34" charset="0"/>
              <a:buAutoNum type="alphaLcPeriod"/>
            </a:pPr>
            <a:r>
              <a:rPr lang="fr-FR" dirty="0">
                <a:solidFill>
                  <a:srgbClr val="EE5F2A"/>
                </a:solidFill>
              </a:rPr>
              <a:t>…</a:t>
            </a:r>
            <a:r>
              <a:rPr lang="en-ZA" dirty="0">
                <a:solidFill>
                  <a:srgbClr val="EE5F2A"/>
                </a:solidFill>
              </a:rPr>
              <a:t>tired out for no good reason </a:t>
            </a:r>
            <a:r>
              <a:rPr lang="fr-FR" dirty="0">
                <a:solidFill>
                  <a:srgbClr val="EE5F2A"/>
                </a:solidFill>
              </a:rPr>
              <a:t>?</a:t>
            </a:r>
          </a:p>
          <a:p>
            <a:pPr marL="457200" indent="-457200">
              <a:buAutoNum type="alphaLcPeriod"/>
            </a:pPr>
            <a:r>
              <a:rPr lang="fr-FR" dirty="0" smtClean="0"/>
              <a:t>…</a:t>
            </a:r>
            <a:r>
              <a:rPr lang="fr-FR" dirty="0" err="1"/>
              <a:t>nervous</a:t>
            </a:r>
            <a:r>
              <a:rPr lang="fr-FR" dirty="0"/>
              <a:t>? 		</a:t>
            </a:r>
            <a:endParaRPr lang="fr-FR" dirty="0" smtClean="0"/>
          </a:p>
          <a:p>
            <a:pPr marL="457200" indent="-457200">
              <a:buAutoNum type="alphaLcPeriod"/>
            </a:pPr>
            <a:r>
              <a:rPr lang="en-ZA" dirty="0" smtClean="0">
                <a:solidFill>
                  <a:srgbClr val="EE5F2A"/>
                </a:solidFill>
              </a:rPr>
              <a:t>…so </a:t>
            </a:r>
            <a:r>
              <a:rPr lang="en-ZA" dirty="0">
                <a:solidFill>
                  <a:srgbClr val="EE5F2A"/>
                </a:solidFill>
              </a:rPr>
              <a:t>nervous that nothing could calm you down? </a:t>
            </a:r>
            <a:endParaRPr lang="en-ZA" dirty="0" smtClean="0">
              <a:solidFill>
                <a:srgbClr val="EE5F2A"/>
              </a:solidFill>
            </a:endParaRPr>
          </a:p>
          <a:p>
            <a:pPr marL="457200" indent="-457200">
              <a:buAutoNum type="alphaLcPeriod"/>
            </a:pPr>
            <a:r>
              <a:rPr lang="en-ZA" dirty="0" smtClean="0"/>
              <a:t>…</a:t>
            </a:r>
            <a:r>
              <a:rPr lang="en-ZA" dirty="0"/>
              <a:t>hopeless? 		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dirty="0" smtClean="0"/>
              <a:t>…restless </a:t>
            </a:r>
            <a:r>
              <a:rPr lang="en-ZA" dirty="0"/>
              <a:t>or fidgety? 		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dirty="0" smtClean="0">
                <a:solidFill>
                  <a:srgbClr val="EE5F2A"/>
                </a:solidFill>
              </a:rPr>
              <a:t>…</a:t>
            </a:r>
            <a:r>
              <a:rPr lang="en-ZA" dirty="0">
                <a:solidFill>
                  <a:srgbClr val="EE5F2A"/>
                </a:solidFill>
              </a:rPr>
              <a:t>so restless that you could not sit still? 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dirty="0" smtClean="0">
                <a:solidFill>
                  <a:srgbClr val="EE5F2A"/>
                </a:solidFill>
              </a:rPr>
              <a:t>…depressed?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dirty="0" smtClean="0"/>
              <a:t>…</a:t>
            </a:r>
            <a:r>
              <a:rPr lang="en-ZA" dirty="0"/>
              <a:t>so depressed that nothing could cheer you up? 	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dirty="0" smtClean="0"/>
              <a:t>…that </a:t>
            </a:r>
            <a:r>
              <a:rPr lang="en-ZA" dirty="0"/>
              <a:t>everything was an effort? 	</a:t>
            </a:r>
          </a:p>
          <a:p>
            <a:pPr marL="457200" indent="-457200">
              <a:buFont typeface="Arial" pitchFamily="34" charset="0"/>
              <a:buAutoNum type="alphaLcPeriod"/>
            </a:pPr>
            <a:r>
              <a:rPr lang="en-ZA" sz="2500" dirty="0"/>
              <a:t>…worthless? 	</a:t>
            </a:r>
          </a:p>
          <a:p>
            <a:r>
              <a:rPr lang="fr-FR" b="1" dirty="0" smtClean="0"/>
              <a:t>1 =</a:t>
            </a:r>
            <a:r>
              <a:rPr lang="en-ZA" dirty="0"/>
              <a:t> </a:t>
            </a:r>
            <a:r>
              <a:rPr lang="en-ZA" b="1" dirty="0" smtClean="0"/>
              <a:t>All </a:t>
            </a:r>
            <a:r>
              <a:rPr lang="en-ZA" b="1" dirty="0"/>
              <a:t>of the time </a:t>
            </a:r>
            <a:endParaRPr lang="en-ZA" b="1" dirty="0" smtClean="0"/>
          </a:p>
          <a:p>
            <a:r>
              <a:rPr lang="en-ZA" b="1" dirty="0" smtClean="0"/>
              <a:t>2 = </a:t>
            </a:r>
            <a:r>
              <a:rPr lang="en-ZA" b="1" dirty="0"/>
              <a:t>Most of the time </a:t>
            </a:r>
            <a:endParaRPr lang="en-ZA" b="1" dirty="0" smtClean="0"/>
          </a:p>
          <a:p>
            <a:r>
              <a:rPr lang="en-ZA" b="1" dirty="0" smtClean="0"/>
              <a:t>3 = Some </a:t>
            </a:r>
            <a:r>
              <a:rPr lang="en-ZA" b="1" dirty="0"/>
              <a:t>of the time </a:t>
            </a:r>
            <a:endParaRPr lang="en-ZA" b="1" dirty="0" smtClean="0"/>
          </a:p>
          <a:p>
            <a:r>
              <a:rPr lang="en-ZA" b="1" dirty="0" smtClean="0"/>
              <a:t>4 = A </a:t>
            </a:r>
            <a:r>
              <a:rPr lang="en-ZA" b="1" dirty="0"/>
              <a:t>little of the time </a:t>
            </a:r>
            <a:endParaRPr lang="en-ZA" b="1" dirty="0" smtClean="0"/>
          </a:p>
          <a:p>
            <a:r>
              <a:rPr lang="en-ZA" b="1" dirty="0" smtClean="0"/>
              <a:t>5 = None </a:t>
            </a:r>
            <a:r>
              <a:rPr lang="en-ZA" b="1" dirty="0"/>
              <a:t>of the time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459112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K10/6 continued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b="1" dirty="0" smtClean="0"/>
              <a:t>Q2. </a:t>
            </a:r>
            <a:r>
              <a:rPr lang="en-ZA" dirty="0" smtClean="0"/>
              <a:t>The last set of questions asked about feelings that might have occurred during the past 30 days. Taking them altogether, did these feelings occur </a:t>
            </a:r>
            <a:r>
              <a:rPr lang="en-ZA" b="1" dirty="0" smtClean="0"/>
              <a:t>more often </a:t>
            </a:r>
            <a:r>
              <a:rPr lang="en-ZA" dirty="0" smtClean="0"/>
              <a:t>in the past 30 days than is usual for you, </a:t>
            </a:r>
            <a:r>
              <a:rPr lang="en-ZA" b="1" dirty="0" smtClean="0"/>
              <a:t>about the same </a:t>
            </a:r>
            <a:r>
              <a:rPr lang="en-ZA" dirty="0" smtClean="0"/>
              <a:t>as usual, or </a:t>
            </a:r>
            <a:r>
              <a:rPr lang="en-ZA" b="1" dirty="0" smtClean="0"/>
              <a:t>less often </a:t>
            </a:r>
            <a:r>
              <a:rPr lang="en-ZA" dirty="0" smtClean="0"/>
              <a:t>than usual? </a:t>
            </a:r>
          </a:p>
          <a:p>
            <a:pPr lvl="1"/>
            <a:r>
              <a:rPr lang="en-ZA" b="1" dirty="0" smtClean="0"/>
              <a:t>Q2a. A lot </a:t>
            </a:r>
            <a:r>
              <a:rPr lang="en-ZA" dirty="0" smtClean="0"/>
              <a:t>less than usual, </a:t>
            </a:r>
            <a:r>
              <a:rPr lang="en-ZA" b="1" dirty="0" smtClean="0"/>
              <a:t>somewhat </a:t>
            </a:r>
            <a:r>
              <a:rPr lang="en-ZA" dirty="0" smtClean="0"/>
              <a:t>less, or </a:t>
            </a:r>
            <a:r>
              <a:rPr lang="en-ZA" b="1" dirty="0" smtClean="0"/>
              <a:t>only a little </a:t>
            </a:r>
            <a:r>
              <a:rPr lang="en-ZA" dirty="0" smtClean="0"/>
              <a:t>less than usual? </a:t>
            </a:r>
          </a:p>
          <a:p>
            <a:pPr lvl="1"/>
            <a:r>
              <a:rPr lang="en-ZA" b="1" dirty="0" smtClean="0"/>
              <a:t>Q2b. A lot </a:t>
            </a:r>
            <a:r>
              <a:rPr lang="en-ZA" dirty="0" smtClean="0"/>
              <a:t>more than usual, </a:t>
            </a:r>
            <a:r>
              <a:rPr lang="en-ZA" b="1" dirty="0" smtClean="0"/>
              <a:t>somewhat </a:t>
            </a:r>
            <a:r>
              <a:rPr lang="en-ZA" dirty="0" smtClean="0"/>
              <a:t>more, or </a:t>
            </a:r>
            <a:r>
              <a:rPr lang="en-ZA" b="1" dirty="0" smtClean="0"/>
              <a:t>only a little more </a:t>
            </a:r>
            <a:r>
              <a:rPr lang="en-ZA" dirty="0" smtClean="0"/>
              <a:t>than usual? </a:t>
            </a:r>
            <a:endParaRPr lang="en-ZA" b="1" dirty="0" smtClean="0"/>
          </a:p>
          <a:p>
            <a:r>
              <a:rPr lang="en-ZA" b="1" dirty="0" smtClean="0"/>
              <a:t>Q3. </a:t>
            </a:r>
            <a:r>
              <a:rPr lang="en-ZA" dirty="0" smtClean="0"/>
              <a:t>[Not counting (that day/those days)], how many days in the past 30 were you able to do only half or less of what you would normally have been able to do because of these feelings? </a:t>
            </a:r>
          </a:p>
          <a:p>
            <a:r>
              <a:rPr lang="en-ZA" b="1" dirty="0" smtClean="0"/>
              <a:t>Q4. </a:t>
            </a:r>
            <a:r>
              <a:rPr lang="en-ZA" dirty="0" smtClean="0"/>
              <a:t>During the past 30 days, how many times did you see a doctor or other health professional about these feelings? </a:t>
            </a:r>
          </a:p>
          <a:p>
            <a:r>
              <a:rPr lang="en-ZA" b="1" dirty="0" smtClean="0"/>
              <a:t>Q5. </a:t>
            </a:r>
            <a:r>
              <a:rPr lang="en-ZA" dirty="0" smtClean="0"/>
              <a:t>During the past 30 days, how often have physical health problems been the main cause of these feelings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65619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Mental Health inventory (MHI) SF36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/>
              <a:t>How much of the time in the </a:t>
            </a:r>
            <a:r>
              <a:rPr lang="en-ZA" u="sng" dirty="0"/>
              <a:t>previous 4 weeks</a:t>
            </a:r>
            <a:r>
              <a:rPr lang="en-ZA" dirty="0"/>
              <a:t>:</a:t>
            </a:r>
          </a:p>
          <a:p>
            <a:pPr lvl="0"/>
            <a:r>
              <a:rPr lang="en-ZA" dirty="0"/>
              <a:t>Have you been very nervous?</a:t>
            </a:r>
          </a:p>
          <a:p>
            <a:pPr lvl="0"/>
            <a:r>
              <a:rPr lang="en-ZA" dirty="0"/>
              <a:t>Have you felt so down in the dumps nothing could cheer you up?</a:t>
            </a:r>
          </a:p>
          <a:p>
            <a:pPr lvl="0"/>
            <a:r>
              <a:rPr lang="en-ZA" dirty="0"/>
              <a:t>Have you felt calm and peaceful?</a:t>
            </a:r>
          </a:p>
          <a:p>
            <a:pPr lvl="0"/>
            <a:r>
              <a:rPr lang="en-ZA" dirty="0"/>
              <a:t>Have you felt downhearted and depressed?</a:t>
            </a:r>
          </a:p>
          <a:p>
            <a:pPr lvl="0"/>
            <a:r>
              <a:rPr lang="en-ZA" dirty="0"/>
              <a:t>Have you been happy?</a:t>
            </a:r>
          </a:p>
          <a:p>
            <a:endParaRPr lang="en-ZA" dirty="0"/>
          </a:p>
          <a:p>
            <a:pPr marL="0" indent="0">
              <a:buNone/>
            </a:pPr>
            <a:r>
              <a:rPr lang="en-ZA" dirty="0"/>
              <a:t>The response categories: </a:t>
            </a:r>
          </a:p>
          <a:p>
            <a:pPr lvl="0"/>
            <a:r>
              <a:rPr lang="en-ZA" dirty="0"/>
              <a:t>All of the time</a:t>
            </a:r>
          </a:p>
          <a:p>
            <a:pPr lvl="0"/>
            <a:r>
              <a:rPr lang="en-ZA" dirty="0"/>
              <a:t>Most of the time </a:t>
            </a:r>
          </a:p>
          <a:p>
            <a:pPr lvl="0"/>
            <a:r>
              <a:rPr lang="en-ZA" dirty="0"/>
              <a:t>Some of the time </a:t>
            </a:r>
          </a:p>
          <a:p>
            <a:pPr lvl="0"/>
            <a:r>
              <a:rPr lang="en-ZA" dirty="0"/>
              <a:t>A little of the time </a:t>
            </a:r>
          </a:p>
          <a:p>
            <a:pPr lvl="0"/>
            <a:r>
              <a:rPr lang="en-ZA" dirty="0"/>
              <a:t>None of the </a:t>
            </a:r>
            <a:r>
              <a:rPr lang="en-ZA" dirty="0" smtClean="0"/>
              <a:t>time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8620567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CES-D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dirty="0"/>
              <a:t>Response options: </a:t>
            </a:r>
          </a:p>
          <a:p>
            <a:pPr lvl="0"/>
            <a:r>
              <a:rPr lang="en-ZA" sz="2200" dirty="0"/>
              <a:t>Rarely or none of the time (less than 1 day)</a:t>
            </a:r>
          </a:p>
          <a:p>
            <a:pPr lvl="0"/>
            <a:r>
              <a:rPr lang="en-ZA" sz="2200" dirty="0"/>
              <a:t>Some or little of the time (1-2 days)</a:t>
            </a:r>
          </a:p>
          <a:p>
            <a:pPr lvl="0"/>
            <a:r>
              <a:rPr lang="en-ZA" sz="2200" dirty="0"/>
              <a:t>Occasionally or a moderate amount of time (3-4 days)</a:t>
            </a:r>
          </a:p>
          <a:p>
            <a:pPr lvl="0"/>
            <a:r>
              <a:rPr lang="en-ZA" sz="2200" dirty="0"/>
              <a:t>All of the time (5-7 days)</a:t>
            </a:r>
          </a:p>
          <a:p>
            <a:pPr marL="0" indent="0">
              <a:buNone/>
            </a:pPr>
            <a:r>
              <a:rPr lang="en-ZA" dirty="0"/>
              <a:t> </a:t>
            </a:r>
          </a:p>
          <a:p>
            <a:pPr marL="0" indent="0">
              <a:buNone/>
            </a:pPr>
            <a:r>
              <a:rPr lang="en-ZA" dirty="0"/>
              <a:t>During the </a:t>
            </a:r>
            <a:r>
              <a:rPr lang="en-ZA" b="1" u="sng" dirty="0"/>
              <a:t>past week</a:t>
            </a:r>
            <a:r>
              <a:rPr lang="en-ZA" dirty="0"/>
              <a:t>, </a:t>
            </a:r>
          </a:p>
          <a:p>
            <a:pPr lvl="1"/>
            <a:r>
              <a:rPr lang="en-ZA" sz="2200" dirty="0"/>
              <a:t>I was bothered by things that usually don’t bother me </a:t>
            </a:r>
          </a:p>
          <a:p>
            <a:pPr lvl="1"/>
            <a:r>
              <a:rPr lang="en-ZA" sz="2200" dirty="0"/>
              <a:t>I had trouble keeping my mind on what I was doing </a:t>
            </a:r>
          </a:p>
          <a:p>
            <a:pPr lvl="1"/>
            <a:r>
              <a:rPr lang="en-ZA" sz="2200" dirty="0"/>
              <a:t>I felt depressed </a:t>
            </a:r>
          </a:p>
          <a:p>
            <a:pPr lvl="1"/>
            <a:r>
              <a:rPr lang="en-ZA" sz="2200" dirty="0"/>
              <a:t>I felt that everything I did was an effort </a:t>
            </a:r>
          </a:p>
          <a:p>
            <a:pPr lvl="1"/>
            <a:r>
              <a:rPr lang="en-ZA" sz="2200" dirty="0"/>
              <a:t>I felt hopeful about the future </a:t>
            </a:r>
          </a:p>
          <a:p>
            <a:pPr lvl="1"/>
            <a:r>
              <a:rPr lang="en-ZA" sz="2200" dirty="0"/>
              <a:t>I felt fearful </a:t>
            </a:r>
          </a:p>
          <a:p>
            <a:pPr lvl="1"/>
            <a:r>
              <a:rPr lang="en-ZA" sz="2200" dirty="0"/>
              <a:t>My sleep was restless </a:t>
            </a:r>
          </a:p>
          <a:p>
            <a:pPr lvl="1"/>
            <a:r>
              <a:rPr lang="en-ZA" sz="2200" dirty="0"/>
              <a:t>I was happy </a:t>
            </a:r>
          </a:p>
          <a:p>
            <a:pPr lvl="1"/>
            <a:r>
              <a:rPr lang="en-ZA" sz="2200" dirty="0" smtClean="0"/>
              <a:t>I </a:t>
            </a:r>
            <a:r>
              <a:rPr lang="en-ZA" sz="2200" dirty="0"/>
              <a:t>felt lonely </a:t>
            </a:r>
          </a:p>
          <a:p>
            <a:pPr lvl="1"/>
            <a:r>
              <a:rPr lang="en-ZA" sz="2200" dirty="0" smtClean="0"/>
              <a:t>I </a:t>
            </a:r>
            <a:r>
              <a:rPr lang="en-ZA" sz="2200" dirty="0"/>
              <a:t>could not “get going</a:t>
            </a:r>
            <a:r>
              <a:rPr lang="en-ZA" sz="2200" dirty="0" smtClean="0"/>
              <a:t>”</a:t>
            </a:r>
            <a:endParaRPr lang="en-ZA" sz="2200" dirty="0"/>
          </a:p>
        </p:txBody>
      </p:sp>
    </p:spTree>
    <p:extLst>
      <p:ext uri="{BB962C8B-B14F-4D97-AF65-F5344CB8AC3E}">
        <p14:creationId xmlns:p14="http://schemas.microsoft.com/office/powerpoint/2010/main" val="38024573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4081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GAD7</a:t>
            </a:r>
            <a:endParaRPr lang="en-ZA" dirty="0"/>
          </a:p>
        </p:txBody>
      </p:sp>
      <p:pic>
        <p:nvPicPr>
          <p:cNvPr id="1027" name="Picture 3" descr="Generalized Anxiety Disorder 7-item (GAD-7) scale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252" y="908720"/>
            <a:ext cx="9271008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Generalized Anxiety Disorder 7-item (GAD-7) scale follow-up ques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373216"/>
            <a:ext cx="8280920" cy="148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0358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Country efforts in collection MH data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World Mental health survey :  ~2003; full battery of tests</a:t>
            </a:r>
          </a:p>
          <a:p>
            <a:r>
              <a:rPr lang="en-ZA" dirty="0" smtClean="0"/>
              <a:t>EUROHIS project and MINDFUL project – indicator on Mental Health</a:t>
            </a:r>
          </a:p>
          <a:p>
            <a:r>
              <a:rPr lang="en-ZA" dirty="0" smtClean="0"/>
              <a:t>Latin America</a:t>
            </a:r>
          </a:p>
          <a:p>
            <a:pPr lvl="1"/>
            <a:r>
              <a:rPr lang="en-ZA" dirty="0" smtClean="0"/>
              <a:t>Chile: second disability survey including 4 MH questions – intellectual , psychiatric, communication and drug/alcohol abuse problems</a:t>
            </a:r>
          </a:p>
          <a:p>
            <a:pPr lvl="1"/>
            <a:r>
              <a:rPr lang="en-ZA" dirty="0" smtClean="0"/>
              <a:t>Colombia: 2003 and 2013 – studies in MH</a:t>
            </a:r>
          </a:p>
          <a:p>
            <a:pPr lvl="1"/>
            <a:r>
              <a:rPr lang="en-ZA" dirty="0" smtClean="0"/>
              <a:t>Mexico: 2010 census – Q on ‘</a:t>
            </a:r>
            <a:r>
              <a:rPr lang="en-ZA" dirty="0" err="1" smtClean="0"/>
              <a:t>limitaci</a:t>
            </a:r>
            <a:r>
              <a:rPr lang="en-ZA" dirty="0"/>
              <a:t> ó </a:t>
            </a:r>
            <a:r>
              <a:rPr lang="en-ZA" dirty="0" smtClean="0"/>
              <a:t>n mental’, ‘</a:t>
            </a:r>
            <a:r>
              <a:rPr lang="en-ZA" dirty="0" err="1" smtClean="0"/>
              <a:t>poner</a:t>
            </a:r>
            <a:r>
              <a:rPr lang="en-ZA" dirty="0" smtClean="0"/>
              <a:t> </a:t>
            </a:r>
            <a:r>
              <a:rPr lang="en-ZA" dirty="0" err="1" smtClean="0"/>
              <a:t>atención</a:t>
            </a:r>
            <a:r>
              <a:rPr lang="en-ZA" dirty="0" smtClean="0"/>
              <a:t> o </a:t>
            </a:r>
            <a:r>
              <a:rPr lang="en-ZA" dirty="0" err="1" smtClean="0"/>
              <a:t>aprender</a:t>
            </a:r>
            <a:r>
              <a:rPr lang="en-ZA" dirty="0" smtClean="0"/>
              <a:t> </a:t>
            </a:r>
            <a:r>
              <a:rPr lang="en-ZA" dirty="0" err="1" smtClean="0"/>
              <a:t>cosas</a:t>
            </a:r>
            <a:r>
              <a:rPr lang="en-ZA" dirty="0" smtClean="0"/>
              <a:t> </a:t>
            </a:r>
            <a:r>
              <a:rPr lang="en-ZA" dirty="0" err="1" smtClean="0"/>
              <a:t>sencillas</a:t>
            </a:r>
            <a:r>
              <a:rPr lang="en-ZA" dirty="0" smtClean="0"/>
              <a:t>’ , </a:t>
            </a:r>
            <a:r>
              <a:rPr lang="en-ZA" dirty="0" err="1" smtClean="0"/>
              <a:t>entonces</a:t>
            </a:r>
            <a:r>
              <a:rPr lang="en-ZA" dirty="0" smtClean="0"/>
              <a:t>, ¿no </a:t>
            </a:r>
            <a:r>
              <a:rPr lang="en-ZA" dirty="0" err="1" smtClean="0"/>
              <a:t>tiene</a:t>
            </a:r>
            <a:r>
              <a:rPr lang="en-ZA" dirty="0" smtClean="0"/>
              <a:t> </a:t>
            </a:r>
            <a:r>
              <a:rPr lang="en-ZA" dirty="0" err="1" smtClean="0"/>
              <a:t>dificultad</a:t>
            </a:r>
            <a:r>
              <a:rPr lang="en-ZA" dirty="0" smtClean="0"/>
              <a:t> </a:t>
            </a:r>
            <a:r>
              <a:rPr lang="en-ZA" dirty="0" err="1" smtClean="0"/>
              <a:t>fisica</a:t>
            </a:r>
            <a:r>
              <a:rPr lang="en-ZA" dirty="0" smtClean="0"/>
              <a:t> o mental’</a:t>
            </a:r>
          </a:p>
          <a:p>
            <a:pPr lvl="1"/>
            <a:r>
              <a:rPr lang="en-ZA" dirty="0" smtClean="0"/>
              <a:t>Peru: single MH questions as part of disability survey; Institute on Mental Health do research in this area </a:t>
            </a:r>
          </a:p>
          <a:p>
            <a:r>
              <a:rPr lang="en-ZA" dirty="0" smtClean="0"/>
              <a:t>Use of registries in Denmark</a:t>
            </a:r>
          </a:p>
          <a:p>
            <a:r>
              <a:rPr lang="en-ZA" dirty="0" smtClean="0"/>
              <a:t>Others? </a:t>
            </a:r>
          </a:p>
        </p:txBody>
      </p:sp>
    </p:spTree>
    <p:extLst>
      <p:ext uri="{BB962C8B-B14F-4D97-AF65-F5344CB8AC3E}">
        <p14:creationId xmlns:p14="http://schemas.microsoft.com/office/powerpoint/2010/main" val="10318634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Summary of features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dirty="0" smtClean="0"/>
              <a:t>Scales</a:t>
            </a:r>
          </a:p>
          <a:p>
            <a:r>
              <a:rPr lang="en-ZA" dirty="0" smtClean="0"/>
              <a:t>CMD scales cover anxiety and depression</a:t>
            </a:r>
          </a:p>
          <a:p>
            <a:r>
              <a:rPr lang="en-ZA" dirty="0" smtClean="0"/>
              <a:t>Screening</a:t>
            </a:r>
          </a:p>
          <a:p>
            <a:r>
              <a:rPr lang="en-ZA" dirty="0" smtClean="0"/>
              <a:t>Common questions</a:t>
            </a:r>
          </a:p>
          <a:p>
            <a:r>
              <a:rPr lang="en-ZA" dirty="0" smtClean="0"/>
              <a:t>Use of scaled response options</a:t>
            </a:r>
          </a:p>
          <a:p>
            <a:r>
              <a:rPr lang="en-ZA" dirty="0" smtClean="0"/>
              <a:t>Generally short period of time (7 days – 30 days)</a:t>
            </a:r>
          </a:p>
          <a:p>
            <a:r>
              <a:rPr lang="en-ZA" dirty="0" smtClean="0"/>
              <a:t>Composite scoring using set algorithms</a:t>
            </a:r>
          </a:p>
          <a:p>
            <a:endParaRPr lang="en-ZA" dirty="0"/>
          </a:p>
          <a:p>
            <a:pPr marL="0" indent="0">
              <a:buNone/>
            </a:pPr>
            <a:r>
              <a:rPr lang="en-ZA" dirty="0" smtClean="0"/>
              <a:t>WG ES-F – DEP and ANX</a:t>
            </a:r>
          </a:p>
          <a:p>
            <a:r>
              <a:rPr lang="en-ZA" dirty="0" smtClean="0"/>
              <a:t>Scaled responses</a:t>
            </a:r>
          </a:p>
          <a:p>
            <a:r>
              <a:rPr lang="en-ZA" dirty="0" smtClean="0"/>
              <a:t>Different type of analysis – separate domain analyses</a:t>
            </a:r>
          </a:p>
          <a:p>
            <a:r>
              <a:rPr lang="en-ZA" dirty="0" smtClean="0"/>
              <a:t>Inclusion in an overall disability summary measure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274255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Adding stats on MH to disability summary measures: </a:t>
            </a:r>
          </a:p>
          <a:p>
            <a:r>
              <a:rPr lang="en-ZA" dirty="0" smtClean="0"/>
              <a:t>Increase estimates significantly</a:t>
            </a:r>
          </a:p>
          <a:p>
            <a:r>
              <a:rPr lang="en-ZA" dirty="0" smtClean="0"/>
              <a:t>Problems of having a single summary measure covering a wide range of domains</a:t>
            </a:r>
          </a:p>
          <a:p>
            <a:r>
              <a:rPr lang="en-ZA" dirty="0" smtClean="0"/>
              <a:t>? Dissemination and statistical literacy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604719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Approach to MH measures 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dirty="0" smtClean="0"/>
              <a:t>Conceptual framework: </a:t>
            </a:r>
          </a:p>
          <a:p>
            <a:pPr lvl="1"/>
            <a:r>
              <a:rPr lang="en-ZA" dirty="0" smtClean="0"/>
              <a:t>ICF - mental functions, activity and participation</a:t>
            </a:r>
          </a:p>
          <a:p>
            <a:pPr lvl="1"/>
            <a:r>
              <a:rPr lang="en-ZA" dirty="0" smtClean="0"/>
              <a:t>Mental health – e.g. CMD and SMD; mental illness vs intellectual/cognitive disability</a:t>
            </a:r>
          </a:p>
          <a:p>
            <a:pPr lvl="1"/>
            <a:r>
              <a:rPr lang="en-ZA" dirty="0" smtClean="0"/>
              <a:t>To be developed further</a:t>
            </a:r>
          </a:p>
          <a:p>
            <a:r>
              <a:rPr lang="en-ZA" dirty="0" smtClean="0"/>
              <a:t>Purpose of measurement: </a:t>
            </a:r>
          </a:p>
          <a:p>
            <a:pPr lvl="1"/>
            <a:r>
              <a:rPr lang="en-ZA" dirty="0" smtClean="0"/>
              <a:t>Describe population at risk (Screen for CMDs)</a:t>
            </a:r>
          </a:p>
          <a:p>
            <a:pPr lvl="1"/>
            <a:r>
              <a:rPr lang="en-ZA" dirty="0" smtClean="0"/>
              <a:t>Classify population to measure disparities</a:t>
            </a:r>
          </a:p>
          <a:p>
            <a:r>
              <a:rPr lang="en-ZA" dirty="0" smtClean="0"/>
              <a:t>Approach to measurement</a:t>
            </a:r>
          </a:p>
          <a:p>
            <a:pPr lvl="1"/>
            <a:r>
              <a:rPr lang="en-ZA" dirty="0" smtClean="0"/>
              <a:t>Existing scales</a:t>
            </a:r>
          </a:p>
          <a:p>
            <a:pPr lvl="1"/>
            <a:r>
              <a:rPr lang="en-ZA" dirty="0" smtClean="0"/>
              <a:t>WG ES-F – ANX and DEP</a:t>
            </a:r>
          </a:p>
          <a:p>
            <a:pPr lvl="1"/>
            <a:r>
              <a:rPr lang="en-ZA" dirty="0" smtClean="0"/>
              <a:t>Further measures?</a:t>
            </a:r>
          </a:p>
          <a:p>
            <a:r>
              <a:rPr lang="en-ZA" dirty="0" smtClean="0"/>
              <a:t>Population reference</a:t>
            </a:r>
          </a:p>
          <a:p>
            <a:pPr lvl="1"/>
            <a:r>
              <a:rPr lang="en-ZA" dirty="0" smtClean="0"/>
              <a:t>Adults</a:t>
            </a:r>
          </a:p>
          <a:p>
            <a:pPr lvl="1"/>
            <a:r>
              <a:rPr lang="en-ZA" dirty="0" smtClean="0"/>
              <a:t>Youth?</a:t>
            </a:r>
          </a:p>
          <a:p>
            <a:pPr lvl="1"/>
            <a:r>
              <a:rPr lang="en-ZA" dirty="0" smtClean="0"/>
              <a:t>Young children</a:t>
            </a:r>
            <a:r>
              <a:rPr lang="en-ZA" dirty="0" smtClean="0"/>
              <a:t>?</a:t>
            </a: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18816578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Some suggestions for way forward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7"/>
          </a:xfrm>
        </p:spPr>
        <p:txBody>
          <a:bodyPr>
            <a:normAutofit fontScale="92500"/>
          </a:bodyPr>
          <a:lstStyle/>
          <a:p>
            <a:r>
              <a:rPr lang="en-ZA" dirty="0" smtClean="0"/>
              <a:t>Focus on CMDs – multidimensional (anxiety, depression, ?PTSD)</a:t>
            </a:r>
          </a:p>
          <a:p>
            <a:r>
              <a:rPr lang="en-ZA" dirty="0" smtClean="0"/>
              <a:t>Focus on cognitive testing</a:t>
            </a:r>
          </a:p>
          <a:p>
            <a:r>
              <a:rPr lang="en-ZA" dirty="0" smtClean="0"/>
              <a:t>Systematic review of use of MH scales in population surveys</a:t>
            </a:r>
          </a:p>
          <a:p>
            <a:r>
              <a:rPr lang="en-ZA" dirty="0" smtClean="0"/>
              <a:t>Compare WG ES-F ANX and DEP questions and compare to use of scales</a:t>
            </a:r>
          </a:p>
          <a:p>
            <a:r>
              <a:rPr lang="en-ZA" dirty="0" smtClean="0"/>
              <a:t>Symptom indicators, functioning and ADL/IADL functioning as consequence of CMD</a:t>
            </a:r>
          </a:p>
          <a:p>
            <a:r>
              <a:rPr lang="en-ZA" dirty="0" smtClean="0"/>
              <a:t>Common functioning profiles: </a:t>
            </a:r>
          </a:p>
          <a:p>
            <a:pPr lvl="1"/>
            <a:r>
              <a:rPr lang="en-ZA" dirty="0" smtClean="0"/>
              <a:t>Cognitive/intellectual disability</a:t>
            </a:r>
          </a:p>
          <a:p>
            <a:pPr lvl="1"/>
            <a:r>
              <a:rPr lang="en-ZA" dirty="0" smtClean="0"/>
              <a:t>Severe mental illness</a:t>
            </a:r>
          </a:p>
          <a:p>
            <a:pPr lvl="1"/>
            <a:r>
              <a:rPr lang="en-ZA" dirty="0" smtClean="0"/>
              <a:t>Common mental disorders</a:t>
            </a:r>
          </a:p>
          <a:p>
            <a:r>
              <a:rPr lang="en-ZA" dirty="0" smtClean="0"/>
              <a:t>Consultation process</a:t>
            </a:r>
          </a:p>
          <a:p>
            <a:pPr lvl="1"/>
            <a:r>
              <a:rPr lang="en-ZA" dirty="0" smtClean="0"/>
              <a:t>The ‘UNICEF’ equivalent for MH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898519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Overview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 smtClean="0"/>
          </a:p>
          <a:p>
            <a:endParaRPr lang="en-ZA" dirty="0"/>
          </a:p>
          <a:p>
            <a:r>
              <a:rPr lang="en-ZA" dirty="0" smtClean="0"/>
              <a:t>Discussion document – revised</a:t>
            </a:r>
          </a:p>
          <a:p>
            <a:r>
              <a:rPr lang="en-ZA" dirty="0" smtClean="0"/>
              <a:t>Key considerations</a:t>
            </a:r>
          </a:p>
          <a:p>
            <a:r>
              <a:rPr lang="en-ZA" dirty="0" smtClean="0"/>
              <a:t>Review of most commonly used instruments</a:t>
            </a:r>
          </a:p>
          <a:p>
            <a:r>
              <a:rPr lang="en-ZA" dirty="0" smtClean="0"/>
              <a:t>Proposal for next steps</a:t>
            </a:r>
          </a:p>
        </p:txBody>
      </p:sp>
    </p:spTree>
    <p:extLst>
      <p:ext uri="{BB962C8B-B14F-4D97-AF65-F5344CB8AC3E}">
        <p14:creationId xmlns:p14="http://schemas.microsoft.com/office/powerpoint/2010/main" val="26000425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Revising the background document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Based on inputs from group members and a few mental health experts</a:t>
            </a:r>
          </a:p>
          <a:p>
            <a:r>
              <a:rPr lang="en-ZA" dirty="0" smtClean="0"/>
              <a:t>Contextualises the importance of Mental health in public health and disability statistics</a:t>
            </a:r>
          </a:p>
          <a:p>
            <a:r>
              <a:rPr lang="en-ZA" dirty="0" smtClean="0"/>
              <a:t>Raises important issues around current measures used </a:t>
            </a:r>
          </a:p>
          <a:p>
            <a:pPr lvl="1"/>
            <a:r>
              <a:rPr lang="en-ZA" dirty="0" smtClean="0"/>
              <a:t>Clinical rating scales used in surveys by lay interviewers</a:t>
            </a:r>
          </a:p>
          <a:p>
            <a:pPr lvl="1"/>
            <a:r>
              <a:rPr lang="en-ZA" dirty="0" smtClean="0"/>
              <a:t>Content of survey measures: Common mental disorders (CMD) and/or severe mental disorders (SMD)</a:t>
            </a:r>
          </a:p>
          <a:p>
            <a:pPr lvl="1"/>
            <a:r>
              <a:rPr lang="en-ZA" dirty="0" err="1" smtClean="0"/>
              <a:t>Uni</a:t>
            </a:r>
            <a:r>
              <a:rPr lang="en-ZA" dirty="0" smtClean="0"/>
              <a:t>- or multidimensional constructs</a:t>
            </a:r>
          </a:p>
          <a:p>
            <a:r>
              <a:rPr lang="en-ZA" dirty="0" smtClean="0"/>
              <a:t>Provides some country examples (e.g. Latin American countries, Eurostat)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676867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9"/>
            <a:ext cx="8712968" cy="830261"/>
          </a:xfrm>
        </p:spPr>
        <p:txBody>
          <a:bodyPr>
            <a:normAutofit/>
          </a:bodyPr>
          <a:lstStyle/>
          <a:p>
            <a:r>
              <a:rPr lang="en-ZA" dirty="0" smtClean="0"/>
              <a:t>Main points from background document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MH measures are important</a:t>
            </a:r>
          </a:p>
          <a:p>
            <a:pPr lvl="1"/>
            <a:r>
              <a:rPr lang="en-ZA" dirty="0" smtClean="0"/>
              <a:t>Growing awareness of mental health problems</a:t>
            </a:r>
          </a:p>
          <a:p>
            <a:pPr lvl="1"/>
            <a:r>
              <a:rPr lang="en-ZA" dirty="0" smtClean="0"/>
              <a:t>Movement for Global Mental Health </a:t>
            </a:r>
          </a:p>
          <a:p>
            <a:pPr lvl="1"/>
            <a:r>
              <a:rPr lang="en-ZA" dirty="0" smtClean="0"/>
              <a:t>Inclusion the sustainable </a:t>
            </a:r>
            <a:r>
              <a:rPr lang="en-ZA" dirty="0"/>
              <a:t>development </a:t>
            </a:r>
            <a:r>
              <a:rPr lang="en-ZA" dirty="0" smtClean="0"/>
              <a:t>goals (MH and poverty; unmet needs)</a:t>
            </a:r>
          </a:p>
          <a:p>
            <a:r>
              <a:rPr lang="en-ZA" dirty="0" smtClean="0"/>
              <a:t>What to focus on: </a:t>
            </a:r>
          </a:p>
          <a:p>
            <a:pPr lvl="1"/>
            <a:r>
              <a:rPr lang="en-ZA" dirty="0" smtClean="0"/>
              <a:t>common mental disorders (Anxiety, depression and possibly  PTSD)</a:t>
            </a:r>
          </a:p>
          <a:p>
            <a:pPr lvl="1"/>
            <a:r>
              <a:rPr lang="en-ZA" dirty="0" smtClean="0"/>
              <a:t>Severe mental illness – Different kinds of questions?</a:t>
            </a:r>
          </a:p>
          <a:p>
            <a:r>
              <a:rPr lang="en-ZA" dirty="0" smtClean="0"/>
              <a:t>Do screening or diagnosis</a:t>
            </a:r>
          </a:p>
          <a:p>
            <a:r>
              <a:rPr lang="en-ZA" dirty="0" err="1" smtClean="0"/>
              <a:t>Uni</a:t>
            </a:r>
            <a:r>
              <a:rPr lang="en-ZA" dirty="0" smtClean="0"/>
              <a:t>- or multi-dimensional </a:t>
            </a:r>
          </a:p>
          <a:p>
            <a:pPr lvl="1"/>
            <a:r>
              <a:rPr lang="en-ZA" dirty="0" smtClean="0"/>
              <a:t>E.g. Just depression or just anxiety or combination </a:t>
            </a:r>
          </a:p>
          <a:p>
            <a:r>
              <a:rPr lang="en-ZA" dirty="0" smtClean="0"/>
              <a:t>Taking into account existing measures and how these are </a:t>
            </a:r>
            <a:r>
              <a:rPr lang="en-ZA" dirty="0" smtClean="0"/>
              <a:t>used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560272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Uses of common scales: </a:t>
            </a:r>
          </a:p>
          <a:p>
            <a:pPr lvl="1"/>
            <a:r>
              <a:rPr lang="en-ZA" dirty="0" smtClean="0"/>
              <a:t>Clinical screening and/or diagnosis</a:t>
            </a:r>
          </a:p>
          <a:p>
            <a:pPr lvl="1"/>
            <a:r>
              <a:rPr lang="en-ZA" dirty="0" smtClean="0"/>
              <a:t>Research tool – identifying participants, monitoring change over time, categories of severity</a:t>
            </a:r>
          </a:p>
          <a:p>
            <a:pPr lvl="1"/>
            <a:r>
              <a:rPr lang="en-ZA" b="1" dirty="0" smtClean="0">
                <a:solidFill>
                  <a:srgbClr val="B75529"/>
                </a:solidFill>
              </a:rPr>
              <a:t>Surveys</a:t>
            </a:r>
          </a:p>
          <a:p>
            <a:pPr marL="0" indent="0">
              <a:buNone/>
            </a:pPr>
            <a:r>
              <a:rPr lang="en-ZA" dirty="0" smtClean="0"/>
              <a:t>  </a:t>
            </a:r>
          </a:p>
          <a:p>
            <a:r>
              <a:rPr lang="en-ZA" dirty="0" smtClean="0"/>
              <a:t>Different scoring approaches: </a:t>
            </a:r>
          </a:p>
          <a:p>
            <a:pPr lvl="1"/>
            <a:r>
              <a:rPr lang="en-ZA" dirty="0"/>
              <a:t>Algorithm for combining all questions into a summary score with </a:t>
            </a:r>
            <a:r>
              <a:rPr lang="en-ZA" dirty="0" err="1"/>
              <a:t>cutoff</a:t>
            </a:r>
            <a:r>
              <a:rPr lang="en-ZA" dirty="0"/>
              <a:t> points </a:t>
            </a:r>
            <a:r>
              <a:rPr lang="en-ZA" dirty="0" smtClean="0"/>
              <a:t>– Scales; composite score</a:t>
            </a:r>
          </a:p>
          <a:p>
            <a:pPr lvl="1"/>
            <a:r>
              <a:rPr lang="en-ZA" dirty="0" smtClean="0"/>
              <a:t>Individual </a:t>
            </a:r>
            <a:r>
              <a:rPr lang="en-ZA" dirty="0"/>
              <a:t>question </a:t>
            </a:r>
            <a:r>
              <a:rPr lang="en-ZA" dirty="0" smtClean="0"/>
              <a:t>analysis – WG </a:t>
            </a:r>
            <a:r>
              <a:rPr lang="en-ZA" dirty="0" smtClean="0"/>
              <a:t>ES-F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6101959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/>
              <a:t>Workplan</a:t>
            </a:r>
            <a:r>
              <a:rPr lang="en-ZA" dirty="0" smtClean="0"/>
              <a:t> set out in October 2013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Define the aim and the approach in measuring mental health (or mental disability</a:t>
            </a:r>
            <a:r>
              <a:rPr lang="en-GB" dirty="0" smtClean="0"/>
              <a:t>?)</a:t>
            </a:r>
            <a:endParaRPr lang="en-ZA" dirty="0"/>
          </a:p>
          <a:p>
            <a:pPr lvl="0"/>
            <a:r>
              <a:rPr lang="en-ZA" b="1" dirty="0"/>
              <a:t>Review of all the work carried out in Europe and prepare additional research to determine the suitability of these for other regions of the world. </a:t>
            </a:r>
            <a:endParaRPr lang="en-ZA" dirty="0"/>
          </a:p>
          <a:p>
            <a:pPr lvl="0"/>
            <a:r>
              <a:rPr lang="en-ZA" b="1" dirty="0"/>
              <a:t>Review any work in other regions of the world. </a:t>
            </a:r>
            <a:endParaRPr lang="en-ZA" dirty="0"/>
          </a:p>
          <a:p>
            <a:pPr lvl="0"/>
            <a:r>
              <a:rPr lang="en-ZA" dirty="0"/>
              <a:t>Consideration of the relationship between mental health measures and measures of Quality of Life, Wellbeing and satisfaction. </a:t>
            </a:r>
          </a:p>
          <a:p>
            <a:pPr lvl="0"/>
            <a:r>
              <a:rPr lang="en-ZA" dirty="0"/>
              <a:t>Separating out measures of severe mental illness and CMDs and deciding whether to include both or only CMDs in a proposed module. </a:t>
            </a:r>
          </a:p>
        </p:txBody>
      </p:sp>
    </p:spTree>
    <p:extLst>
      <p:ext uri="{BB962C8B-B14F-4D97-AF65-F5344CB8AC3E}">
        <p14:creationId xmlns:p14="http://schemas.microsoft.com/office/powerpoint/2010/main" val="9561564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Common instruments for MH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80920" cy="5355975"/>
          </a:xfrm>
        </p:spPr>
        <p:txBody>
          <a:bodyPr>
            <a:normAutofit/>
          </a:bodyPr>
          <a:lstStyle/>
          <a:p>
            <a:r>
              <a:rPr lang="en-ZA" dirty="0" smtClean="0"/>
              <a:t>Depression and anxiety measures</a:t>
            </a:r>
          </a:p>
          <a:p>
            <a:pPr lvl="1"/>
            <a:r>
              <a:rPr lang="en-ZA" dirty="0" smtClean="0"/>
              <a:t>Patient health questionnaire (PHQ2, PHQ8, PHQ9)</a:t>
            </a:r>
          </a:p>
          <a:p>
            <a:pPr lvl="1"/>
            <a:r>
              <a:rPr lang="en-ZA" dirty="0" smtClean="0"/>
              <a:t>Kessler scales (K6, K10)</a:t>
            </a:r>
          </a:p>
          <a:p>
            <a:pPr lvl="1"/>
            <a:r>
              <a:rPr lang="en-ZA" dirty="0" smtClean="0"/>
              <a:t>Centre for Epidemiological Studies </a:t>
            </a:r>
            <a:r>
              <a:rPr lang="en-ZA" dirty="0"/>
              <a:t>D</a:t>
            </a:r>
            <a:r>
              <a:rPr lang="en-ZA" dirty="0" smtClean="0"/>
              <a:t>epression scale (CES-D)</a:t>
            </a:r>
          </a:p>
          <a:p>
            <a:pPr lvl="1"/>
            <a:r>
              <a:rPr lang="en-ZA" dirty="0" smtClean="0"/>
              <a:t>Generalised anxiety disorder (GAD2, GAD7)</a:t>
            </a:r>
          </a:p>
          <a:p>
            <a:pPr lvl="1"/>
            <a:r>
              <a:rPr lang="en-ZA" dirty="0" smtClean="0"/>
              <a:t>Modules from other scales – e.g. MH Inventory from SF36</a:t>
            </a:r>
          </a:p>
          <a:p>
            <a:r>
              <a:rPr lang="en-ZA" dirty="0" smtClean="0"/>
              <a:t>PTSD</a:t>
            </a:r>
          </a:p>
          <a:p>
            <a:pPr lvl="1"/>
            <a:r>
              <a:rPr lang="en-ZA" dirty="0" smtClean="0"/>
              <a:t>Primary care PTSD screen (PC-PTSD)</a:t>
            </a:r>
          </a:p>
          <a:p>
            <a:r>
              <a:rPr lang="en-ZA" dirty="0" smtClean="0"/>
              <a:t>Washington Group extended set questions: </a:t>
            </a:r>
          </a:p>
          <a:p>
            <a:pPr lvl="1"/>
            <a:r>
              <a:rPr lang="en-ZA" dirty="0" smtClean="0"/>
              <a:t>Anxiety</a:t>
            </a:r>
          </a:p>
          <a:p>
            <a:pPr lvl="1"/>
            <a:r>
              <a:rPr lang="en-ZA" dirty="0" smtClean="0"/>
              <a:t>Depression</a:t>
            </a:r>
          </a:p>
          <a:p>
            <a:pPr lvl="1"/>
            <a:r>
              <a:rPr lang="en-ZA" dirty="0" smtClean="0"/>
              <a:t>(Fatigue)</a:t>
            </a:r>
          </a:p>
          <a:p>
            <a:pPr lvl="1"/>
            <a:r>
              <a:rPr lang="en-ZA" dirty="0" smtClean="0"/>
              <a:t>(Pain) </a:t>
            </a:r>
          </a:p>
        </p:txBody>
      </p:sp>
    </p:spTree>
    <p:extLst>
      <p:ext uri="{BB962C8B-B14F-4D97-AF65-F5344CB8AC3E}">
        <p14:creationId xmlns:p14="http://schemas.microsoft.com/office/powerpoint/2010/main" val="318362811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Patient health questionnaire - PHQ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dirty="0" smtClean="0">
                <a:solidFill>
                  <a:srgbClr val="B75529"/>
                </a:solidFill>
              </a:rPr>
              <a:t>PHQ full version led to many variations</a:t>
            </a:r>
          </a:p>
          <a:p>
            <a:pPr lvl="1"/>
            <a:r>
              <a:rPr lang="en-ZA" dirty="0" smtClean="0">
                <a:solidFill>
                  <a:srgbClr val="EE5F2A"/>
                </a:solidFill>
              </a:rPr>
              <a:t>PHQ2 – mild and moderate depression; screening; 0-6</a:t>
            </a:r>
          </a:p>
          <a:p>
            <a:pPr lvl="1"/>
            <a:r>
              <a:rPr lang="en-ZA" dirty="0" smtClean="0"/>
              <a:t>PHQ4 – mild and moderate depression and anxiety (PHQ2+GAD2)</a:t>
            </a:r>
          </a:p>
          <a:p>
            <a:pPr lvl="1"/>
            <a:r>
              <a:rPr lang="en-ZA" dirty="0" smtClean="0"/>
              <a:t>PHQ8 – mild and </a:t>
            </a:r>
            <a:r>
              <a:rPr lang="en-ZA" dirty="0"/>
              <a:t>moderate </a:t>
            </a:r>
            <a:r>
              <a:rPr lang="en-ZA" dirty="0" smtClean="0"/>
              <a:t>depression (exclude suicidal thoughts)</a:t>
            </a:r>
            <a:endParaRPr lang="en-ZA" dirty="0"/>
          </a:p>
          <a:p>
            <a:pPr lvl="1"/>
            <a:r>
              <a:rPr lang="en-ZA" dirty="0" smtClean="0">
                <a:solidFill>
                  <a:srgbClr val="EE5F2A"/>
                </a:solidFill>
              </a:rPr>
              <a:t>PHQ9 – mild and </a:t>
            </a:r>
            <a:r>
              <a:rPr lang="en-ZA" dirty="0">
                <a:solidFill>
                  <a:srgbClr val="EE5F2A"/>
                </a:solidFill>
              </a:rPr>
              <a:t>moderate </a:t>
            </a:r>
            <a:r>
              <a:rPr lang="en-ZA" dirty="0" smtClean="0">
                <a:solidFill>
                  <a:srgbClr val="EE5F2A"/>
                </a:solidFill>
              </a:rPr>
              <a:t>depression; screening + severity; 0</a:t>
            </a:r>
            <a:r>
              <a:rPr lang="en-ZA" dirty="0" smtClean="0">
                <a:solidFill>
                  <a:srgbClr val="B75529"/>
                </a:solidFill>
              </a:rPr>
              <a:t>-27</a:t>
            </a:r>
            <a:endParaRPr lang="en-ZA" dirty="0">
              <a:solidFill>
                <a:srgbClr val="B75529"/>
              </a:solidFill>
            </a:endParaRPr>
          </a:p>
          <a:p>
            <a:pPr lvl="1"/>
            <a:r>
              <a:rPr lang="en-ZA" dirty="0" smtClean="0"/>
              <a:t>PHQ10 – mild and </a:t>
            </a:r>
            <a:r>
              <a:rPr lang="en-ZA" dirty="0"/>
              <a:t>moderate depression and anxiety</a:t>
            </a:r>
            <a:endParaRPr lang="en-ZA" dirty="0" smtClean="0"/>
          </a:p>
          <a:p>
            <a:pPr lvl="1"/>
            <a:r>
              <a:rPr lang="en-ZA" dirty="0" smtClean="0"/>
              <a:t>PHQ15 – physical symptoms + trouble sleeping and low energy</a:t>
            </a:r>
          </a:p>
          <a:p>
            <a:r>
              <a:rPr lang="en-ZA" dirty="0" smtClean="0">
                <a:solidFill>
                  <a:srgbClr val="B75529"/>
                </a:solidFill>
              </a:rPr>
              <a:t>PHQ2 and 9 most used</a:t>
            </a:r>
          </a:p>
          <a:p>
            <a:r>
              <a:rPr lang="en-ZA" dirty="0" smtClean="0"/>
              <a:t>Validated </a:t>
            </a:r>
          </a:p>
          <a:p>
            <a:r>
              <a:rPr lang="en-ZA" dirty="0" smtClean="0"/>
              <a:t>Translated into a number of languages – High, Middle and Low income </a:t>
            </a:r>
            <a:r>
              <a:rPr lang="en-ZA" dirty="0" smtClean="0"/>
              <a:t>countries</a:t>
            </a: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414371514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PHQ9 (PHQ2 and PHQ8)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6612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sz="2600" dirty="0">
                <a:solidFill>
                  <a:srgbClr val="B75529"/>
                </a:solidFill>
              </a:rPr>
              <a:t>Over the </a:t>
            </a:r>
            <a:r>
              <a:rPr lang="en-ZA" sz="2600" u="sng" dirty="0"/>
              <a:t>last 2 weeks</a:t>
            </a:r>
            <a:r>
              <a:rPr lang="en-ZA" sz="2600" dirty="0">
                <a:solidFill>
                  <a:srgbClr val="B75529"/>
                </a:solidFill>
              </a:rPr>
              <a:t>, how often have you </a:t>
            </a:r>
            <a:r>
              <a:rPr lang="en-ZA" sz="2600" dirty="0" smtClean="0">
                <a:solidFill>
                  <a:srgbClr val="B75529"/>
                </a:solidFill>
              </a:rPr>
              <a:t>been bothered </a:t>
            </a:r>
            <a:r>
              <a:rPr lang="en-ZA" sz="2600" dirty="0">
                <a:solidFill>
                  <a:srgbClr val="B75529"/>
                </a:solidFill>
              </a:rPr>
              <a:t>by any of the following problems</a:t>
            </a:r>
            <a:r>
              <a:rPr lang="en-ZA" sz="2600" dirty="0" smtClean="0">
                <a:solidFill>
                  <a:srgbClr val="B75529"/>
                </a:solidFill>
              </a:rPr>
              <a:t>?</a:t>
            </a:r>
          </a:p>
          <a:p>
            <a:pPr marL="457200" indent="-457200">
              <a:buAutoNum type="arabicPeriod"/>
            </a:pPr>
            <a:r>
              <a:rPr lang="en-ZA" b="1" dirty="0" smtClean="0">
                <a:solidFill>
                  <a:srgbClr val="EE5F2A"/>
                </a:solidFill>
              </a:rPr>
              <a:t>Little </a:t>
            </a:r>
            <a:r>
              <a:rPr lang="en-ZA" b="1" dirty="0">
                <a:solidFill>
                  <a:srgbClr val="EE5F2A"/>
                </a:solidFill>
              </a:rPr>
              <a:t>interest or pleasure in doing things................ </a:t>
            </a:r>
            <a:endParaRPr lang="en-ZA" b="1" dirty="0" smtClean="0">
              <a:solidFill>
                <a:srgbClr val="EE5F2A"/>
              </a:solidFill>
            </a:endParaRPr>
          </a:p>
          <a:p>
            <a:pPr marL="457200" indent="-457200">
              <a:buAutoNum type="arabicPeriod"/>
            </a:pPr>
            <a:r>
              <a:rPr lang="en-ZA" b="1" dirty="0" smtClean="0">
                <a:solidFill>
                  <a:srgbClr val="EE5F2A"/>
                </a:solidFill>
              </a:rPr>
              <a:t>Feeling </a:t>
            </a:r>
            <a:r>
              <a:rPr lang="en-ZA" b="1" dirty="0">
                <a:solidFill>
                  <a:srgbClr val="EE5F2A"/>
                </a:solidFill>
              </a:rPr>
              <a:t>down, depressed, or hopeless.................. </a:t>
            </a:r>
            <a:endParaRPr lang="en-ZA" b="1" dirty="0" smtClean="0">
              <a:solidFill>
                <a:srgbClr val="EE5F2A"/>
              </a:solidFill>
            </a:endParaRPr>
          </a:p>
          <a:p>
            <a:pPr marL="457200" indent="-457200">
              <a:buAutoNum type="arabicPeriod"/>
            </a:pPr>
            <a:r>
              <a:rPr lang="en-ZA" dirty="0" smtClean="0"/>
              <a:t>Trouble </a:t>
            </a:r>
            <a:r>
              <a:rPr lang="en-ZA" dirty="0"/>
              <a:t>falling or staying asleep, or sleeping too much..........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dirty="0" smtClean="0"/>
              <a:t>Feeling </a:t>
            </a:r>
            <a:r>
              <a:rPr lang="en-ZA" sz="2500" dirty="0"/>
              <a:t>tired or having little energy................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dirty="0" smtClean="0"/>
              <a:t>Poor </a:t>
            </a:r>
            <a:r>
              <a:rPr lang="en-ZA" sz="2500" dirty="0"/>
              <a:t>appetite or overeating..............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dirty="0" smtClean="0"/>
              <a:t>Feeling </a:t>
            </a:r>
            <a:r>
              <a:rPr lang="en-ZA" sz="2500" dirty="0"/>
              <a:t>bad about yourself - or that you are a failure or have let yourself or your family down......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dirty="0" smtClean="0"/>
              <a:t>Trouble </a:t>
            </a:r>
            <a:r>
              <a:rPr lang="en-ZA" sz="2500" dirty="0"/>
              <a:t>concentrating on things, such as reading the newspaper or watching television..................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dirty="0" smtClean="0"/>
              <a:t>Moving </a:t>
            </a:r>
            <a:r>
              <a:rPr lang="en-ZA" sz="2500" dirty="0"/>
              <a:t>or speaking so slowly that other people could have noticed? Or the opposite - being so fidgety or restless that you have been moving around a lot more than usual.............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ZA" sz="2500" b="1" dirty="0" smtClean="0">
                <a:solidFill>
                  <a:srgbClr val="E1B922"/>
                </a:solidFill>
              </a:rPr>
              <a:t>Thoughts </a:t>
            </a:r>
            <a:r>
              <a:rPr lang="en-ZA" sz="2500" b="1" dirty="0">
                <a:solidFill>
                  <a:srgbClr val="E1B922"/>
                </a:solidFill>
              </a:rPr>
              <a:t>that you would be better off dead or of hurting yourself in some way</a:t>
            </a:r>
            <a:r>
              <a:rPr lang="en-ZA" sz="2500" b="1" dirty="0" smtClean="0">
                <a:solidFill>
                  <a:srgbClr val="E1B922"/>
                </a:solidFill>
              </a:rPr>
              <a:t>....................</a:t>
            </a:r>
          </a:p>
          <a:p>
            <a:pPr marL="0" indent="0">
              <a:buNone/>
            </a:pPr>
            <a:r>
              <a:rPr lang="en-ZA" sz="2600" dirty="0" smtClean="0">
                <a:solidFill>
                  <a:srgbClr val="B75529"/>
                </a:solidFill>
              </a:rPr>
              <a:t>Response options</a:t>
            </a:r>
            <a:r>
              <a:rPr lang="en-ZA" sz="2800" dirty="0" smtClean="0">
                <a:solidFill>
                  <a:srgbClr val="B75529"/>
                </a:solidFill>
              </a:rPr>
              <a:t> </a:t>
            </a:r>
          </a:p>
          <a:p>
            <a:r>
              <a:rPr lang="en-ZA" dirty="0" smtClean="0"/>
              <a:t>0 = Not </a:t>
            </a:r>
            <a:r>
              <a:rPr lang="en-ZA" dirty="0"/>
              <a:t>at </a:t>
            </a:r>
            <a:r>
              <a:rPr lang="en-ZA" dirty="0" smtClean="0"/>
              <a:t>all;  1 = Several days; 2 = More than half </a:t>
            </a:r>
            <a:r>
              <a:rPr lang="en-ZA" dirty="0"/>
              <a:t>the days </a:t>
            </a:r>
            <a:endParaRPr lang="en-ZA" dirty="0" smtClean="0"/>
          </a:p>
          <a:p>
            <a:pPr marL="400050" lvl="1" indent="0">
              <a:buNone/>
            </a:pPr>
            <a:r>
              <a:rPr lang="en-ZA" sz="2400" dirty="0" smtClean="0"/>
              <a:t>3 = Nearly every day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8649584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Wave_BusDesignSlides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GreenWave_BusDesignSlides</Template>
  <TotalTime>1666</TotalTime>
  <Words>1385</Words>
  <Application>Microsoft Office PowerPoint</Application>
  <PresentationFormat>On-screen Show (4:3)</PresentationFormat>
  <Paragraphs>199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GreenWave_BusDesignSlides</vt:lpstr>
      <vt:lpstr>  Mental Health measures workgroup Update </vt:lpstr>
      <vt:lpstr>Overview</vt:lpstr>
      <vt:lpstr>Revising the background document</vt:lpstr>
      <vt:lpstr>Main points from background document</vt:lpstr>
      <vt:lpstr>PowerPoint Presentation</vt:lpstr>
      <vt:lpstr>Workplan set out in October 2013</vt:lpstr>
      <vt:lpstr>Common instruments for MH </vt:lpstr>
      <vt:lpstr>Patient health questionnaire - PHQ</vt:lpstr>
      <vt:lpstr>PHQ9 (PHQ2 and PHQ8)</vt:lpstr>
      <vt:lpstr>Kessler 10 (K6)</vt:lpstr>
      <vt:lpstr>K10/6 continued</vt:lpstr>
      <vt:lpstr>Mental Health inventory (MHI) SF36</vt:lpstr>
      <vt:lpstr>CES-D</vt:lpstr>
      <vt:lpstr>GAD7</vt:lpstr>
      <vt:lpstr>Country efforts in collection MH data</vt:lpstr>
      <vt:lpstr>Summary of features</vt:lpstr>
      <vt:lpstr>PowerPoint Presentation</vt:lpstr>
      <vt:lpstr>Approach to MH measures work</vt:lpstr>
      <vt:lpstr>Some suggestions for way forward </vt:lpstr>
    </vt:vector>
  </TitlesOfParts>
  <Company>University of Cape Town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AFFIRM Template</dc:title>
  <dc:creator>Kevin Ernstzen</dc:creator>
  <cp:lastModifiedBy>CDC User</cp:lastModifiedBy>
  <cp:revision>140</cp:revision>
  <dcterms:created xsi:type="dcterms:W3CDTF">2013-05-27T14:23:33Z</dcterms:created>
  <dcterms:modified xsi:type="dcterms:W3CDTF">2015-03-19T20:45:45Z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