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17"/>
  </p:notesMasterIdLst>
  <p:sldIdLst>
    <p:sldId id="317" r:id="rId2"/>
    <p:sldId id="318" r:id="rId3"/>
    <p:sldId id="319" r:id="rId4"/>
    <p:sldId id="322" r:id="rId5"/>
    <p:sldId id="339" r:id="rId6"/>
    <p:sldId id="325" r:id="rId7"/>
    <p:sldId id="326" r:id="rId8"/>
    <p:sldId id="327" r:id="rId9"/>
    <p:sldId id="341" r:id="rId10"/>
    <p:sldId id="340" r:id="rId11"/>
    <p:sldId id="330" r:id="rId12"/>
    <p:sldId id="331" r:id="rId13"/>
    <p:sldId id="342" r:id="rId14"/>
    <p:sldId id="334" r:id="rId15"/>
    <p:sldId id="33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8" autoAdjust="0"/>
    <p:restoredTop sz="86439" autoAdjust="0"/>
  </p:normalViewPr>
  <p:slideViewPr>
    <p:cSldViewPr>
      <p:cViewPr>
        <p:scale>
          <a:sx n="100" d="100"/>
          <a:sy n="100" d="100"/>
        </p:scale>
        <p:origin x="-2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31E9C-2096-4E5D-9A9D-7224C60694F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B4A90C-9102-4C4B-A3AF-D6536DEC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D803E-4DF1-444E-B8C2-4BC7D5C5D097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E1B67-CEA2-4938-8D91-C23C81ADEEE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FD29-FFC6-4D56-BE6B-ED96B67214C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D903-EFCB-41A2-8928-AF5D0C61EE3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AC69-7645-415A-9031-73173A5CE74C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19F8-815A-4E95-9217-D4D5114D3F4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F15C-6BA0-4D6B-B1F7-A7A41A78B2E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8F53-63E6-4C85-8815-F8AF5AF35B1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7F43-1904-42C5-889F-B3C432874CF7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9CB7-08B0-4BC9-AD17-31DA0C0670F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D046C-F53E-4BFE-8918-567308C46A0A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18527094-45E6-4BDA-8DFB-C61526E4CD0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r>
              <a:rPr lang="en-US"/>
              <a:t>WG-12 Bangkok, Thailand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39775"/>
            <a:ext cx="8458200" cy="1470025"/>
          </a:xfrm>
        </p:spPr>
        <p:txBody>
          <a:bodyPr/>
          <a:lstStyle/>
          <a:p>
            <a:r>
              <a:rPr lang="en-US" sz="2800" dirty="0" smtClean="0"/>
              <a:t>Summary of Annual Activities Related to Disability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5438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Cordell Golden</a:t>
            </a:r>
          </a:p>
          <a:p>
            <a:pPr>
              <a:defRPr/>
            </a:pPr>
            <a:r>
              <a:rPr lang="en-US" sz="2000" dirty="0" smtClean="0"/>
              <a:t>National Center for Health Statistics</a:t>
            </a:r>
          </a:p>
          <a:p>
            <a:pPr>
              <a:defRPr/>
            </a:pPr>
            <a:r>
              <a:rPr lang="en-US" sz="2000" dirty="0" smtClean="0"/>
              <a:t>United States</a:t>
            </a:r>
          </a:p>
          <a:p>
            <a:pPr algn="ctr">
              <a:defRPr/>
            </a:pPr>
            <a:endParaRPr lang="en-US" sz="2000" dirty="0" smtClean="0"/>
          </a:p>
          <a:p>
            <a:pPr algn="ctr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200" b="1" dirty="0" smtClean="0"/>
              <a:t>Thirteenth Meeting of the Washington Group on Disability Statistics</a:t>
            </a:r>
          </a:p>
          <a:p>
            <a:pPr>
              <a:defRPr/>
            </a:pPr>
            <a:endParaRPr lang="en-US" sz="2000" b="1" dirty="0"/>
          </a:p>
          <a:p>
            <a:pPr algn="ctr">
              <a:defRPr/>
            </a:pPr>
            <a:endParaRPr lang="en-US" sz="2000" dirty="0" smtClean="0"/>
          </a:p>
          <a:p>
            <a:pPr algn="r">
              <a:defRPr/>
            </a:pPr>
            <a:r>
              <a:rPr lang="en-US" sz="1600" dirty="0" smtClean="0"/>
              <a:t>29-31 October 2013</a:t>
            </a:r>
          </a:p>
          <a:p>
            <a:pPr algn="r">
              <a:defRPr/>
            </a:pPr>
            <a:r>
              <a:rPr lang="en-US" sz="1600" dirty="0" smtClean="0"/>
              <a:t>Amman, Jordan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Date of next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924300" cy="4267200"/>
          </a:xfrm>
        </p:spPr>
        <p:txBody>
          <a:bodyPr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2012</a:t>
            </a:r>
            <a:endParaRPr lang="en-US" sz="1600" kern="1200" dirty="0" smtClean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Paraguay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Peru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Spain</a:t>
            </a:r>
            <a:r>
              <a:rPr lang="en-US" sz="1600" kern="1200" baseline="2000" dirty="0" smtClean="0">
                <a:solidFill>
                  <a:srgbClr val="000000"/>
                </a:solidFill>
              </a:rPr>
              <a:t>*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b="1" u="sng" kern="12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2013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Canada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China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China (Hong Kong SAR</a:t>
            </a:r>
            <a:r>
              <a:rPr lang="en-US" sz="1600" kern="1200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Czech </a:t>
            </a:r>
            <a:r>
              <a:rPr lang="en-US" sz="1600" kern="1200" dirty="0">
                <a:solidFill>
                  <a:srgbClr val="000000"/>
                </a:solidFill>
              </a:rPr>
              <a:t>Republic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Germany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New Zealand</a:t>
            </a:r>
            <a:endParaRPr lang="en-US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Oman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Togo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Yemen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828800"/>
            <a:ext cx="4267200" cy="4114800"/>
          </a:xfrm>
        </p:spPr>
        <p:txBody>
          <a:bodyPr numCol="2"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2014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Argentina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Ghana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Israel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Latvia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Lithuania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Poland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St </a:t>
            </a:r>
            <a:r>
              <a:rPr lang="en-US" sz="1600" kern="1200" dirty="0" smtClean="0">
                <a:solidFill>
                  <a:srgbClr val="000000"/>
                </a:solidFill>
              </a:rPr>
              <a:t>Maarten</a:t>
            </a:r>
            <a:r>
              <a:rPr lang="en-US" sz="1600" kern="1200" baseline="30000" dirty="0" smtClean="0">
                <a:solidFill>
                  <a:srgbClr val="000000"/>
                </a:solidFill>
              </a:rPr>
              <a:t>*</a:t>
            </a:r>
            <a:endParaRPr lang="en-US" sz="1600" baseline="300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2015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Costa Rica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Finland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France</a:t>
            </a:r>
            <a:endParaRPr lang="en-US" sz="1600" dirty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Italy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Jordan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St Maarten</a:t>
            </a:r>
            <a:r>
              <a:rPr lang="en-US" sz="1600" kern="1200" baseline="2000" dirty="0" smtClean="0">
                <a:solidFill>
                  <a:srgbClr val="000000"/>
                </a:solidFill>
              </a:rPr>
              <a:t>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u="sng" kern="1200" dirty="0" smtClean="0">
              <a:solidFill>
                <a:srgbClr val="000000"/>
              </a:solidFill>
              <a:latin typeface="Bookman Old Style" pitchFamily="-108" charset="0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u="sng" kern="1200" dirty="0" smtClean="0">
              <a:solidFill>
                <a:srgbClr val="000000"/>
              </a:solidFill>
              <a:latin typeface="Bookman Old Style" pitchFamily="-108" charset="0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2016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Egypt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Iran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Japan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2017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Palestine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Thailand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2019</a:t>
            </a: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Kenya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2021</a:t>
            </a: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Hungary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kern="1200" dirty="0">
              <a:solidFill>
                <a:srgbClr val="00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200" kern="1200" baseline="30000" dirty="0">
                <a:solidFill>
                  <a:srgbClr val="000000"/>
                </a:solidFill>
              </a:rPr>
              <a:t>*</a:t>
            </a:r>
            <a:r>
              <a:rPr lang="en-US" sz="1200" kern="1200" dirty="0">
                <a:solidFill>
                  <a:srgbClr val="000000"/>
                </a:solidFill>
              </a:rPr>
              <a:t>Multiple data collection activities scheduled</a:t>
            </a:r>
            <a:endParaRPr lang="en-US" sz="1600" kern="1200" baseline="20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0" y="381000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/>
              <a:t>Frequency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Ongoing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2000" b="1" dirty="0" smtClean="0"/>
              <a:t>: </a:t>
            </a:r>
            <a:r>
              <a:rPr lang="en-US" sz="1600" dirty="0">
                <a:solidFill>
                  <a:srgbClr val="000000"/>
                </a:solidFill>
              </a:rPr>
              <a:t>Croatia</a:t>
            </a:r>
            <a:r>
              <a:rPr lang="en-US" sz="1600" baseline="30000" dirty="0" smtClean="0">
                <a:solidFill>
                  <a:srgbClr val="000000"/>
                </a:solidFill>
              </a:rPr>
              <a:t>*, </a:t>
            </a:r>
            <a:r>
              <a:rPr lang="en-US" sz="1600" dirty="0" smtClean="0"/>
              <a:t>Canada, United States,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Annually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/>
              <a:t>China, Israel, Spain</a:t>
            </a:r>
            <a:r>
              <a:rPr lang="en-US" sz="1600" baseline="30000" dirty="0">
                <a:solidFill>
                  <a:srgbClr val="000000"/>
                </a:solidFill>
              </a:rPr>
              <a:t>*</a:t>
            </a:r>
            <a:endParaRPr lang="en-US" sz="16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Every 2-4 years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600" dirty="0" smtClean="0"/>
              <a:t> Germany, Latvia, St Maarten</a:t>
            </a:r>
            <a:r>
              <a:rPr lang="en-US" sz="1600" baseline="30000" dirty="0" smtClean="0"/>
              <a:t>*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Every 5-10 years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(16)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China (Hong Kong SAR), Costa Rica, Croatia</a:t>
            </a:r>
            <a:r>
              <a:rPr lang="en-US" sz="1600" baseline="30000" dirty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Egypt, Ghana, Hungary, Iran, Italy, Japan, Lithuania, New Zealand, Palestine, Paraguay, Poland, </a:t>
            </a:r>
            <a:r>
              <a:rPr lang="en-US" sz="1600" dirty="0">
                <a:solidFill>
                  <a:srgbClr val="000000"/>
                </a:solidFill>
              </a:rPr>
              <a:t>St Maarten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>
                <a:solidFill>
                  <a:srgbClr val="000000"/>
                </a:solidFill>
              </a:rPr>
              <a:t>, Thailand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Undetermined/Not specified </a:t>
            </a:r>
            <a:r>
              <a:rPr lang="en-US" sz="1800" b="1" dirty="0" smtClean="0">
                <a:solidFill>
                  <a:srgbClr val="C00000"/>
                </a:solidFill>
              </a:rPr>
              <a:t>(6)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>
                <a:solidFill>
                  <a:srgbClr val="000000"/>
                </a:solidFill>
              </a:rPr>
              <a:t>Czech </a:t>
            </a:r>
            <a:r>
              <a:rPr lang="en-US" sz="1600" dirty="0" smtClean="0">
                <a:solidFill>
                  <a:srgbClr val="000000"/>
                </a:solidFill>
              </a:rPr>
              <a:t>Republic, France, Jordan, </a:t>
            </a:r>
            <a:r>
              <a:rPr lang="en-US" sz="1600" dirty="0" smtClean="0"/>
              <a:t>Oman, Peru, Togo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627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algn="l" eaLnBrk="1" hangingPunct="1"/>
            <a:r>
              <a:rPr lang="en-US" baseline="30000" dirty="0" smtClean="0">
                <a:latin typeface="Verdana" pitchFamily="-108" charset="0"/>
              </a:rPr>
              <a:t>*</a:t>
            </a:r>
            <a:r>
              <a:rPr lang="en-US" dirty="0" smtClean="0">
                <a:latin typeface="Verdana" pitchFamily="-108" charset="0"/>
              </a:rPr>
              <a:t>Multiple </a:t>
            </a:r>
            <a:r>
              <a:rPr lang="en-US" dirty="0">
                <a:latin typeface="Verdana" pitchFamily="-108" charset="0"/>
              </a:rPr>
              <a:t>data collection activities scheduled with different frequency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981200" y="3810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/>
              <a:t>Sampling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Most recent or upcoming Population Census </a:t>
            </a:r>
            <a:r>
              <a:rPr lang="en-US" sz="1400" dirty="0" smtClean="0"/>
              <a:t>(Argentina, France, Germany, Japan, Latvia, New Zealand, Oman, Palestine, Peru, Togo, United States,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National Population or Housing Registries</a:t>
            </a:r>
            <a:r>
              <a:rPr lang="en-US" sz="1600" dirty="0" smtClean="0"/>
              <a:t> </a:t>
            </a:r>
            <a:r>
              <a:rPr lang="en-US" sz="1400" dirty="0" smtClean="0"/>
              <a:t>(China – Hong Kong SAR, Costa Rica, Croatia, Germany, Hungary, Israel, Latvia, Lithuania, Poland, St Maarten, Spain)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National Household </a:t>
            </a:r>
            <a:r>
              <a:rPr lang="en-US" sz="1600" b="1" dirty="0" smtClean="0">
                <a:solidFill>
                  <a:srgbClr val="000000"/>
                </a:solidFill>
              </a:rPr>
              <a:t>or Labor Force Survey </a:t>
            </a:r>
            <a:r>
              <a:rPr lang="en-US" sz="1400" dirty="0" smtClean="0">
                <a:solidFill>
                  <a:srgbClr val="000000"/>
                </a:solidFill>
              </a:rPr>
              <a:t>(Canada, Egypt, Thailand)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Government administrative records </a:t>
            </a:r>
            <a:r>
              <a:rPr lang="en-US" sz="1400" dirty="0">
                <a:solidFill>
                  <a:srgbClr val="000000"/>
                </a:solidFill>
              </a:rPr>
              <a:t>(China – Hong Kong </a:t>
            </a:r>
            <a:r>
              <a:rPr lang="en-US" sz="1400" dirty="0" smtClean="0">
                <a:solidFill>
                  <a:srgbClr val="000000"/>
                </a:solidFill>
              </a:rPr>
              <a:t>SAR)</a:t>
            </a:r>
            <a:endParaRPr lang="en-US" sz="1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Respondents identified as having a </a:t>
            </a:r>
            <a:r>
              <a:rPr lang="en-US" sz="1600" b="1" i="1" dirty="0" smtClean="0"/>
              <a:t>disability </a:t>
            </a:r>
            <a:r>
              <a:rPr lang="en-US" sz="1600" b="1" dirty="0" smtClean="0"/>
              <a:t>during a previous data collection</a:t>
            </a:r>
            <a:r>
              <a:rPr lang="en-US" sz="1600" dirty="0" smtClean="0"/>
              <a:t> </a:t>
            </a:r>
            <a:r>
              <a:rPr lang="en-US" sz="1400" dirty="0" smtClean="0"/>
              <a:t>(China)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Multi-stage sampling </a:t>
            </a:r>
            <a:r>
              <a:rPr lang="en-US" sz="1400" dirty="0" smtClean="0"/>
              <a:t>(Italy)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Random sampling </a:t>
            </a:r>
            <a:r>
              <a:rPr lang="en-US" sz="1400" dirty="0" smtClean="0"/>
              <a:t>(Finland, United States)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Sample Size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4212" y="1752600"/>
            <a:ext cx="4040188" cy="3951288"/>
          </a:xfrm>
        </p:spPr>
        <p:txBody>
          <a:bodyPr/>
          <a:lstStyle/>
          <a:p>
            <a:pPr lvl="0">
              <a:buClr>
                <a:srgbClr val="CC0000"/>
              </a:buClr>
              <a:buNone/>
              <a:defRPr/>
            </a:pPr>
            <a:r>
              <a:rPr lang="en-US" sz="1600" b="1" u="sng" dirty="0">
                <a:solidFill>
                  <a:srgbClr val="000000"/>
                </a:solidFill>
              </a:rPr>
              <a:t>Persons</a:t>
            </a:r>
            <a:r>
              <a:rPr lang="en-US" sz="1600" b="1" dirty="0">
                <a:solidFill>
                  <a:srgbClr val="000000"/>
                </a:solidFill>
              </a:rPr>
              <a:t>: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4,850: </a:t>
            </a:r>
            <a:r>
              <a:rPr lang="en-US" sz="1400" b="1" dirty="0">
                <a:solidFill>
                  <a:srgbClr val="000000"/>
                </a:solidFill>
              </a:rPr>
              <a:t>Lithuania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5,330: </a:t>
            </a:r>
            <a:r>
              <a:rPr lang="en-US" sz="1400" b="1" dirty="0">
                <a:solidFill>
                  <a:srgbClr val="000000"/>
                </a:solidFill>
              </a:rPr>
              <a:t>Finland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9,400: </a:t>
            </a:r>
            <a:r>
              <a:rPr lang="en-US" sz="1400" b="1" dirty="0">
                <a:solidFill>
                  <a:srgbClr val="000000"/>
                </a:solidFill>
              </a:rPr>
              <a:t>Israel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10,000: </a:t>
            </a:r>
            <a:r>
              <a:rPr lang="en-US" sz="1400" b="1" dirty="0">
                <a:solidFill>
                  <a:srgbClr val="000000"/>
                </a:solidFill>
              </a:rPr>
              <a:t>Czech Republic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10,000:</a:t>
            </a:r>
            <a:r>
              <a:rPr lang="en-US" sz="1400" b="1" dirty="0">
                <a:solidFill>
                  <a:srgbClr val="000000"/>
                </a:solidFill>
              </a:rPr>
              <a:t> Latvia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10,893: </a:t>
            </a:r>
            <a:r>
              <a:rPr lang="en-US" sz="1400" b="1" dirty="0">
                <a:solidFill>
                  <a:srgbClr val="000000"/>
                </a:solidFill>
              </a:rPr>
              <a:t>Hungary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11,000 (Aged 60+): </a:t>
            </a:r>
            <a:r>
              <a:rPr lang="en-US" sz="1400" b="1" dirty="0">
                <a:solidFill>
                  <a:srgbClr val="000000"/>
                </a:solidFill>
              </a:rPr>
              <a:t>France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14,000:</a:t>
            </a:r>
            <a:r>
              <a:rPr lang="en-US" sz="1400" b="1" dirty="0">
                <a:solidFill>
                  <a:srgbClr val="000000"/>
                </a:solidFill>
              </a:rPr>
              <a:t> Italy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20,000: </a:t>
            </a:r>
            <a:r>
              <a:rPr lang="en-US" sz="1400" b="1" dirty="0">
                <a:solidFill>
                  <a:srgbClr val="000000"/>
                </a:solidFill>
              </a:rPr>
              <a:t>New Zealand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30,000: </a:t>
            </a:r>
            <a:r>
              <a:rPr lang="en-US" sz="1400" b="1" dirty="0">
                <a:solidFill>
                  <a:srgbClr val="000000"/>
                </a:solidFill>
              </a:rPr>
              <a:t>Canada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33,000:</a:t>
            </a:r>
            <a:r>
              <a:rPr lang="en-US" sz="1400" b="1" dirty="0">
                <a:solidFill>
                  <a:srgbClr val="000000"/>
                </a:solidFill>
              </a:rPr>
              <a:t> Costa Rica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39,825: </a:t>
            </a:r>
            <a:r>
              <a:rPr lang="en-US" sz="1400" b="1" dirty="0">
                <a:solidFill>
                  <a:srgbClr val="000000"/>
                </a:solidFill>
              </a:rPr>
              <a:t>China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175,000:</a:t>
            </a:r>
            <a:r>
              <a:rPr lang="en-US" sz="1400" b="1" dirty="0">
                <a:solidFill>
                  <a:srgbClr val="000000"/>
                </a:solidFill>
              </a:rPr>
              <a:t> Spain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216,700 (workers):</a:t>
            </a:r>
            <a:r>
              <a:rPr lang="en-US" sz="1400" b="1" dirty="0">
                <a:solidFill>
                  <a:srgbClr val="000000"/>
                </a:solidFill>
              </a:rPr>
              <a:t> Spain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522,842: </a:t>
            </a:r>
            <a:r>
              <a:rPr lang="en-US" sz="1400" b="1" dirty="0">
                <a:solidFill>
                  <a:srgbClr val="000000"/>
                </a:solidFill>
              </a:rPr>
              <a:t>Croatia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419600" y="1763712"/>
            <a:ext cx="4343400" cy="395128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Households</a:t>
            </a:r>
            <a:r>
              <a:rPr lang="en-US" sz="1600" b="1" kern="1200" dirty="0">
                <a:solidFill>
                  <a:srgbClr val="000000"/>
                </a:solidFill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1% : </a:t>
            </a:r>
            <a:r>
              <a:rPr lang="en-US" sz="1400" b="1" kern="1200" dirty="0">
                <a:solidFill>
                  <a:srgbClr val="000000"/>
                </a:solidFill>
              </a:rPr>
              <a:t>Germany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1,200: </a:t>
            </a:r>
            <a:r>
              <a:rPr lang="en-US" sz="1400" b="1" kern="1200" dirty="0">
                <a:solidFill>
                  <a:srgbClr val="000000"/>
                </a:solidFill>
              </a:rPr>
              <a:t>St Maarten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3,500:</a:t>
            </a:r>
            <a:r>
              <a:rPr lang="en-US" sz="1400" b="1" kern="1200" dirty="0">
                <a:solidFill>
                  <a:srgbClr val="000000"/>
                </a:solidFill>
              </a:rPr>
              <a:t> St Maarten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3,000:</a:t>
            </a:r>
            <a:r>
              <a:rPr lang="en-US" sz="1400" b="1" kern="1200" dirty="0">
                <a:solidFill>
                  <a:srgbClr val="000000"/>
                </a:solidFill>
              </a:rPr>
              <a:t> Oman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5,000:</a:t>
            </a:r>
            <a:r>
              <a:rPr lang="en-US" sz="1400" b="1" kern="1200" dirty="0">
                <a:solidFill>
                  <a:srgbClr val="000000"/>
                </a:solidFill>
              </a:rPr>
              <a:t> Oman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12,300:</a:t>
            </a:r>
            <a:r>
              <a:rPr lang="en-US" sz="1400" b="1" kern="1200" dirty="0">
                <a:solidFill>
                  <a:srgbClr val="000000"/>
                </a:solidFill>
              </a:rPr>
              <a:t> Ghana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14,440:</a:t>
            </a:r>
            <a:r>
              <a:rPr lang="en-US" sz="1400" b="1" kern="1200" dirty="0">
                <a:solidFill>
                  <a:srgbClr val="000000"/>
                </a:solidFill>
              </a:rPr>
              <a:t> Yemen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48,000: </a:t>
            </a:r>
            <a:r>
              <a:rPr lang="en-US" sz="1400" b="1" dirty="0">
                <a:solidFill>
                  <a:srgbClr val="000000"/>
                </a:solidFill>
              </a:rPr>
              <a:t>China (Hong Kong SAR)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24,000: </a:t>
            </a:r>
            <a:r>
              <a:rPr lang="en-US" sz="1400" b="1" dirty="0">
                <a:solidFill>
                  <a:srgbClr val="000000"/>
                </a:solidFill>
              </a:rPr>
              <a:t>Poland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72,800: </a:t>
            </a:r>
            <a:r>
              <a:rPr lang="en-US" sz="1400" b="1" dirty="0">
                <a:solidFill>
                  <a:srgbClr val="000000"/>
                </a:solidFill>
              </a:rPr>
              <a:t>Thailand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340,000: </a:t>
            </a:r>
            <a:r>
              <a:rPr lang="en-US" sz="1400" b="1" dirty="0">
                <a:solidFill>
                  <a:srgbClr val="000000"/>
                </a:solidFill>
              </a:rPr>
              <a:t>Peru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270,000: </a:t>
            </a:r>
            <a:r>
              <a:rPr lang="en-US" sz="1400" b="1" dirty="0">
                <a:solidFill>
                  <a:srgbClr val="000000"/>
                </a:solidFill>
              </a:rPr>
              <a:t>Japan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en-US" b="1" kern="1200" dirty="0">
              <a:solidFill>
                <a:srgbClr val="000000"/>
              </a:solidFill>
              <a:latin typeface="Bookman Old Style" pitchFamily="-10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Persons &amp; Households: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kern="1200" dirty="0">
                <a:solidFill>
                  <a:srgbClr val="000000"/>
                </a:solidFill>
              </a:rPr>
              <a:t>48,000 HH + 2,000 persons (institutionalized): </a:t>
            </a:r>
            <a:r>
              <a:rPr lang="en-US" sz="1400" b="1" kern="1200" dirty="0">
                <a:solidFill>
                  <a:srgbClr val="000000"/>
                </a:solidFill>
              </a:rPr>
              <a:t>China (Hong Kong SAR)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1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86800" cy="1066800"/>
          </a:xfrm>
        </p:spPr>
        <p:txBody>
          <a:bodyPr/>
          <a:lstStyle/>
          <a:p>
            <a:r>
              <a:rPr lang="en-US" sz="2400" dirty="0" smtClean="0"/>
              <a:t>Language data collection activity will be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Arabic </a:t>
            </a:r>
            <a:r>
              <a:rPr lang="en-US" sz="1800" b="1" dirty="0" smtClean="0">
                <a:solidFill>
                  <a:srgbClr val="C00000"/>
                </a:solidFill>
              </a:rPr>
              <a:t>(6)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Egypt, Israel, </a:t>
            </a:r>
            <a:r>
              <a:rPr lang="en-US" sz="1600" dirty="0" smtClean="0">
                <a:solidFill>
                  <a:srgbClr val="000000"/>
                </a:solidFill>
              </a:rPr>
              <a:t>Jordan, Oman</a:t>
            </a:r>
            <a:r>
              <a:rPr lang="en-US" sz="1600" dirty="0">
                <a:solidFill>
                  <a:srgbClr val="000000"/>
                </a:solidFill>
              </a:rPr>
              <a:t>, Palestine, </a:t>
            </a:r>
            <a:r>
              <a:rPr lang="en-US" sz="1600" dirty="0" smtClean="0">
                <a:solidFill>
                  <a:srgbClr val="000000"/>
                </a:solidFill>
              </a:rPr>
              <a:t>Yemen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Chinese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China, China </a:t>
            </a:r>
            <a:r>
              <a:rPr lang="en-US" sz="1600" dirty="0">
                <a:solidFill>
                  <a:srgbClr val="000000"/>
                </a:solidFill>
              </a:rPr>
              <a:t>(Hong Kong SAR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English </a:t>
            </a:r>
            <a:r>
              <a:rPr lang="en-US" sz="1800" b="1" dirty="0">
                <a:solidFill>
                  <a:srgbClr val="000000"/>
                </a:solidFill>
              </a:rPr>
              <a:t>(with translation</a:t>
            </a:r>
            <a:r>
              <a:rPr lang="en-US" sz="1800" b="1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C00000"/>
                </a:solidFill>
              </a:rPr>
              <a:t>(8)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Canada</a:t>
            </a:r>
            <a:r>
              <a:rPr lang="en-US" sz="1600" dirty="0">
                <a:solidFill>
                  <a:srgbClr val="000000"/>
                </a:solidFill>
              </a:rPr>
              <a:t>, China (Hong Kong SAR), </a:t>
            </a:r>
            <a:r>
              <a:rPr lang="en-US" sz="1600" dirty="0" smtClean="0">
                <a:solidFill>
                  <a:srgbClr val="000000"/>
                </a:solidFill>
              </a:rPr>
              <a:t>Ghana, Kenya, New </a:t>
            </a:r>
            <a:r>
              <a:rPr lang="en-US" sz="1600" dirty="0">
                <a:solidFill>
                  <a:srgbClr val="000000"/>
                </a:solidFill>
              </a:rPr>
              <a:t>Zealand, Oman, </a:t>
            </a:r>
            <a:r>
              <a:rPr lang="en-US" sz="1600" dirty="0" smtClean="0">
                <a:solidFill>
                  <a:srgbClr val="000000"/>
                </a:solidFill>
              </a:rPr>
              <a:t>St </a:t>
            </a:r>
            <a:r>
              <a:rPr lang="en-US" sz="1600" dirty="0">
                <a:solidFill>
                  <a:srgbClr val="000000"/>
                </a:solidFill>
              </a:rPr>
              <a:t>Maarten, United States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French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Canada, France, </a:t>
            </a:r>
            <a:r>
              <a:rPr lang="en-US" sz="1600" dirty="0" smtClean="0">
                <a:solidFill>
                  <a:srgbClr val="000000"/>
                </a:solidFill>
              </a:rPr>
              <a:t>St Maarten, Togo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German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Germany, </a:t>
            </a:r>
            <a:r>
              <a:rPr lang="en-US" sz="1600" dirty="0" smtClean="0">
                <a:solidFill>
                  <a:srgbClr val="000000"/>
                </a:solidFill>
              </a:rPr>
              <a:t>Italy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Russian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Israel, Latvia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Spanish </a:t>
            </a:r>
            <a:r>
              <a:rPr lang="en-US" sz="1800" b="1" dirty="0" smtClean="0">
                <a:solidFill>
                  <a:srgbClr val="C00000"/>
                </a:solidFill>
              </a:rPr>
              <a:t>(7)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Argentina, Costa Rica, Paraguay, Peru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St Maarten, Spain</a:t>
            </a:r>
            <a:r>
              <a:rPr lang="en-US" sz="1600" dirty="0">
                <a:solidFill>
                  <a:srgbClr val="000000"/>
                </a:solidFill>
              </a:rPr>
              <a:t>, United </a:t>
            </a:r>
            <a:r>
              <a:rPr lang="en-US" sz="1600" dirty="0" smtClean="0">
                <a:solidFill>
                  <a:srgbClr val="000000"/>
                </a:solidFill>
              </a:rPr>
              <a:t>States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National or local </a:t>
            </a:r>
            <a:r>
              <a:rPr lang="en-US" sz="1800" b="1" dirty="0" smtClean="0">
                <a:solidFill>
                  <a:srgbClr val="000000"/>
                </a:solidFill>
              </a:rPr>
              <a:t>language </a:t>
            </a:r>
            <a:r>
              <a:rPr lang="en-US" sz="1800" b="1" dirty="0" smtClean="0">
                <a:solidFill>
                  <a:srgbClr val="C00000"/>
                </a:solidFill>
              </a:rPr>
              <a:t>(15)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CC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Croatia, Czech Republic, Finland, Ghana, Hungary, Iran, Israel, Japan, Kenya, Lithuania, Paraguay, Poland, St Maarten, Spain, Thailand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Sign language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Argentina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2800" dirty="0" smtClean="0"/>
              <a:t>Other national activities related to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4196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Next wave of European Health Interview Survey (EHIS)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Training workshops related to disability data collection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Cognitive testing of disability questions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Development of new administrative records related to disability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Publication and dissemination of disability data and reports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with government agencies about future disability data collection activities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Evaluation of disability modules used in previous data collections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about linking disability survey data to administrative records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Pilot testing for upcoming censuses and surveys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Processing and analysis of recently collected survey and census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/>
              <a:t>Responding Countries </a:t>
            </a:r>
            <a:r>
              <a:rPr lang="en-US" sz="2800" dirty="0" smtClean="0">
                <a:solidFill>
                  <a:schemeClr val="accent2"/>
                </a:solidFill>
              </a:rPr>
              <a:t>(n= 48)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Africa/Middle East </a:t>
            </a:r>
            <a:r>
              <a:rPr lang="en-US" sz="2000" b="1" dirty="0" smtClean="0">
                <a:solidFill>
                  <a:schemeClr val="accent2"/>
                </a:solidFill>
              </a:rPr>
              <a:t>(11)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Egypt, Ghana, Iran, Israel, Jordan, Kenya, Oman, Palestine, Qatar, Togo,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Asia/Pacific </a:t>
            </a:r>
            <a:r>
              <a:rPr lang="en-US" sz="2000" b="1" dirty="0" smtClean="0">
                <a:solidFill>
                  <a:schemeClr val="accent2"/>
                </a:solidFill>
              </a:rPr>
              <a:t>(9</a:t>
            </a:r>
            <a:r>
              <a:rPr lang="en-US" sz="1800" b="1" dirty="0" smtClean="0">
                <a:solidFill>
                  <a:schemeClr val="accent2"/>
                </a:solidFill>
              </a:rPr>
              <a:t>)</a:t>
            </a:r>
            <a:r>
              <a:rPr lang="en-US" sz="1800" b="1" dirty="0" smtClean="0"/>
              <a:t>: </a:t>
            </a:r>
            <a:r>
              <a:rPr lang="en-US" sz="1800" dirty="0" smtClean="0"/>
              <a:t>Bangladesh, China, China (Hong Kong SAR), Japan, Mongolia, New Zealand, Philippines, Singapore, Thailand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sz="18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Europe </a:t>
            </a:r>
            <a:r>
              <a:rPr lang="en-US" sz="2000" b="1" dirty="0" smtClean="0">
                <a:solidFill>
                  <a:schemeClr val="accent2"/>
                </a:solidFill>
              </a:rPr>
              <a:t>(16)</a:t>
            </a:r>
            <a:r>
              <a:rPr lang="en-US" sz="2000" b="1" dirty="0" smtClean="0"/>
              <a:t>: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Armenia, Croatia, Cyprus, Czech Republic, Denmark, Finland, France, Germany, Hungary, Italy, Latvia, Lithuania, Poland, Spain, Sweden, Turkey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sz="18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000" b="1" dirty="0" smtClean="0"/>
              <a:t>North/South America </a:t>
            </a:r>
            <a:r>
              <a:rPr lang="en-US" sz="2000" b="1" dirty="0" smtClean="0">
                <a:solidFill>
                  <a:schemeClr val="accent2"/>
                </a:solidFill>
              </a:rPr>
              <a:t>(12)</a:t>
            </a:r>
            <a:r>
              <a:rPr lang="en-US" sz="2000" b="1" dirty="0" smtClean="0"/>
              <a:t>: </a:t>
            </a:r>
            <a:r>
              <a:rPr lang="en-US" sz="1800" dirty="0" smtClean="0"/>
              <a:t>Argentina,</a:t>
            </a:r>
            <a:r>
              <a:rPr lang="en-US" sz="1800" b="1" dirty="0" smtClean="0"/>
              <a:t> </a:t>
            </a:r>
            <a:r>
              <a:rPr lang="en-US" sz="1800" dirty="0" smtClean="0"/>
              <a:t>Aruba, Bermuda, Brazil, Canada, Costa Rica, Mexico, Panama, Paraguay, Peru, St. Maarten, United States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/>
              <a:t>New or updated information for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New information </a:t>
            </a:r>
            <a:r>
              <a:rPr lang="en-US" sz="2200" b="1" dirty="0" smtClean="0">
                <a:solidFill>
                  <a:schemeClr val="accent2"/>
                </a:solidFill>
              </a:rPr>
              <a:t>(12)</a:t>
            </a:r>
            <a:r>
              <a:rPr lang="en-US" sz="2200" b="1" dirty="0" smtClean="0"/>
              <a:t>: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Canada, Finland, Ghana, Hungary, Iran, Jordan, Kenya, Mexico, Paraguay, Qatar, Spain, United States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Update of information previously provided </a:t>
            </a:r>
            <a:r>
              <a:rPr lang="en-US" sz="2200" b="1" dirty="0" smtClean="0">
                <a:solidFill>
                  <a:schemeClr val="accent2"/>
                </a:solidFill>
              </a:rPr>
              <a:t>(19)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900" dirty="0" smtClean="0"/>
              <a:t>Bangladesh, China, </a:t>
            </a:r>
            <a:r>
              <a:rPr lang="en-US" sz="1900" dirty="0">
                <a:solidFill>
                  <a:srgbClr val="000000"/>
                </a:solidFill>
              </a:rPr>
              <a:t>China </a:t>
            </a:r>
            <a:r>
              <a:rPr lang="en-US" sz="1900" dirty="0" smtClean="0">
                <a:solidFill>
                  <a:srgbClr val="000000"/>
                </a:solidFill>
              </a:rPr>
              <a:t>(Hong Kong SAR), Costa Rica, Croatia, </a:t>
            </a:r>
            <a:r>
              <a:rPr lang="en-US" sz="1900" dirty="0" smtClean="0"/>
              <a:t>Denmark, Egypt, France, Germany, Israel, Italy, Japan, Latvia, New Zealand, Peru, Poland, St Maarten, Thailand, Turkey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No update from previous report </a:t>
            </a:r>
            <a:r>
              <a:rPr lang="en-US" sz="2200" b="1" dirty="0" smtClean="0">
                <a:solidFill>
                  <a:schemeClr val="accent2"/>
                </a:solidFill>
              </a:rPr>
              <a:t>(17)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Argentina, Armenia, Aruba, Bermuda, Brazil, Cyprus, Czech Republic, Lithuania, Mongolia, Oman, Palestine, Panama, Philippines, Singapore, Sweden, Togo, Yemen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/>
              <a:t>Countries using the WG short set or some variant in the most recent census cycle</a:t>
            </a:r>
            <a:r>
              <a:rPr lang="en-US" sz="2400" b="0" baseline="30000" dirty="0" smtClean="0"/>
              <a:t>*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accent2"/>
                </a:solidFill>
              </a:rPr>
              <a:t>(n=35)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068763"/>
          </a:xfrm>
          <a:extLst/>
        </p:spPr>
        <p:txBody>
          <a:bodyPr numCol="3"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Bangladesh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Brazil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Chad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Costa Rica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Ivory Coast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Kenya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Malawi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Mongolia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Netherlands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Oman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Palestine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Paraguay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Philippines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Qatar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St Maarten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Sri Lanka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2013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reports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</a:rPr>
              <a:t>Countries indicating that the WG short set was included on previous censuses, national surveys, disability modules or pre-tests</a:t>
            </a:r>
            <a:r>
              <a:rPr lang="en-US" sz="2400" b="0" baseline="30000" dirty="0">
                <a:solidFill>
                  <a:srgbClr val="000000"/>
                </a:solidFill>
              </a:rPr>
              <a:t>*</a:t>
            </a:r>
            <a:r>
              <a:rPr lang="en-US" sz="2400" b="0" dirty="0">
                <a:solidFill>
                  <a:srgbClr val="000000"/>
                </a:solidFill>
              </a:rPr>
              <a:t> </a:t>
            </a:r>
            <a:r>
              <a:rPr lang="en-US" sz="2400" b="0" dirty="0">
                <a:solidFill>
                  <a:srgbClr val="CC0000"/>
                </a:solidFill>
              </a:rPr>
              <a:t>(</a:t>
            </a:r>
            <a:r>
              <a:rPr lang="en-US" sz="2400" b="0" dirty="0" smtClean="0">
                <a:solidFill>
                  <a:srgbClr val="CC0000"/>
                </a:solidFill>
              </a:rPr>
              <a:t>n=46)</a:t>
            </a:r>
            <a:endParaRPr lang="en-US" sz="24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51037"/>
            <a:ext cx="8382000" cy="4068763"/>
          </a:xfrm>
          <a:extLst/>
        </p:spPr>
        <p:txBody>
          <a:bodyPr numCol="3">
            <a:normAutofit fontScale="77500" lnSpcReduction="20000"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Argentina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Bangladesh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Bermuda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Brazil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Burundi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Canada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Chad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Croatia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Egypt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France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France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Hong Kong </a:t>
            </a:r>
            <a:r>
              <a:rPr lang="en-US" sz="2000" dirty="0" smtClean="0"/>
              <a:t>SAR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Iran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Israel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Ivory </a:t>
            </a:r>
            <a:r>
              <a:rPr lang="en-US" sz="2000" dirty="0" smtClean="0"/>
              <a:t>Coast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Japan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Jordan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Kenya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Latvia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Malta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Mexico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Mongolia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Mozambique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Oman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Palestine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Panama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Paraguay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Peru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Philippines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Qatar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St Maarten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South </a:t>
            </a:r>
            <a:r>
              <a:rPr lang="en-US" sz="2000" dirty="0" smtClean="0"/>
              <a:t>Africa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Sri </a:t>
            </a:r>
            <a:r>
              <a:rPr lang="en-US" sz="2000" dirty="0" smtClean="0"/>
              <a:t>Lanka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Thailand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Turkey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Uganda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Arab Emirates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States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Zambia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2013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reports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/>
            <a:r>
              <a:rPr lang="en-US" sz="2400" dirty="0" smtClean="0"/>
              <a:t>Reason short set of WG questions were not included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4102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questions were not finalized when last census  or data collection was conducted </a:t>
            </a:r>
            <a:r>
              <a:rPr lang="en-US" sz="1400" i="1" dirty="0" smtClean="0">
                <a:solidFill>
                  <a:schemeClr val="tx2"/>
                </a:solidFill>
              </a:rPr>
              <a:t>(United States)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Required to use the same questions that were used in previous censuses or data collections</a:t>
            </a:r>
            <a:r>
              <a:rPr lang="en-US" sz="1800" b="1" dirty="0" smtClean="0"/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(Canada, Croatia, Cyprus, Finland, Italy, Spain, Sweden,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Not aware of the WG questions when planning previous data collection </a:t>
            </a:r>
            <a:r>
              <a:rPr lang="en-US" sz="1600" i="1" dirty="0" smtClean="0">
                <a:solidFill>
                  <a:schemeClr val="tx2"/>
                </a:solidFill>
              </a:rPr>
              <a:t>(</a:t>
            </a:r>
            <a:r>
              <a:rPr lang="en-US" sz="1400" i="1" dirty="0" smtClean="0">
                <a:solidFill>
                  <a:schemeClr val="tx2"/>
                </a:solidFill>
              </a:rPr>
              <a:t>Croatia,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questions are not asked on population census </a:t>
            </a:r>
            <a:r>
              <a:rPr lang="en-US" sz="1400" i="1" dirty="0" smtClean="0">
                <a:solidFill>
                  <a:schemeClr val="tx2"/>
                </a:solidFill>
              </a:rPr>
              <a:t>(China - Hong Kong SAR, Costa Rica, Cyprus, Finland, France, Japan, Lithuania, Spain)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Disability is defined by other sources - administrative records, established surveys, and law </a:t>
            </a:r>
            <a:r>
              <a:rPr lang="en-US" sz="1400" i="1" dirty="0" smtClean="0">
                <a:solidFill>
                  <a:schemeClr val="tx2"/>
                </a:solidFill>
              </a:rPr>
              <a:t>(China, Denmark, Finland, France, Germany, Japan, Lithuania, Sweden)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534400" cy="1066800"/>
          </a:xfrm>
        </p:spPr>
        <p:txBody>
          <a:bodyPr/>
          <a:lstStyle/>
          <a:p>
            <a:r>
              <a:rPr lang="en-US" sz="2400" dirty="0" smtClean="0"/>
              <a:t>Reason short set of WG questions were not included – (</a:t>
            </a:r>
            <a:r>
              <a:rPr lang="en-US" sz="2400" i="1" dirty="0" smtClean="0"/>
              <a:t>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953000"/>
          </a:xfrm>
        </p:spPr>
        <p:txBody>
          <a:bodyPr>
            <a:normAutofit/>
          </a:bodyPr>
          <a:lstStyle/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rgbClr val="000000"/>
                </a:solidFill>
              </a:rPr>
              <a:t>Questions not designed for children </a:t>
            </a:r>
            <a:r>
              <a:rPr lang="en-US" sz="1400" i="1" dirty="0">
                <a:solidFill>
                  <a:srgbClr val="000000"/>
                </a:solidFill>
              </a:rPr>
              <a:t>(Costa Rica)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b="1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Too expensive to add additional questions to census </a:t>
            </a:r>
            <a:r>
              <a:rPr lang="en-US" sz="1400" i="1" dirty="0" smtClean="0">
                <a:solidFill>
                  <a:schemeClr val="tx2"/>
                </a:solidFill>
              </a:rPr>
              <a:t>(Lithuania)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Too many questions/reduce respondent burden</a:t>
            </a:r>
            <a:r>
              <a:rPr lang="en-US" sz="1800" b="1" dirty="0" smtClean="0"/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(Latvia, New Zealand, Togo)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Questions similar to the WG short set have been used or will be used in the future </a:t>
            </a:r>
            <a:r>
              <a:rPr lang="en-US" sz="1400" i="1" dirty="0" smtClean="0">
                <a:solidFill>
                  <a:schemeClr val="tx2"/>
                </a:solidFill>
              </a:rPr>
              <a:t>(Finland, United States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i="1" dirty="0" smtClean="0">
              <a:solidFill>
                <a:schemeClr val="tx2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WG short set may be included in future census or data collection activities </a:t>
            </a:r>
            <a:r>
              <a:rPr lang="en-US" sz="1400" i="1" dirty="0" smtClean="0">
                <a:solidFill>
                  <a:schemeClr val="tx2"/>
                </a:solidFill>
              </a:rPr>
              <a:t>(Canada, Denmark, France, Ghana, Poland, Singapore, Sweden, Togo)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Upcoming national data collection activities related to disability statistics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Type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Census </a:t>
            </a:r>
            <a:r>
              <a:rPr lang="en-US" sz="1800" b="1" dirty="0" smtClean="0">
                <a:solidFill>
                  <a:srgbClr val="C00000"/>
                </a:solidFill>
              </a:rPr>
              <a:t>(6)</a:t>
            </a:r>
            <a:r>
              <a:rPr lang="en-US" sz="2000" b="1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Egypt, Jordan, Kenya, Hungary, Palestine, Paraguay</a:t>
            </a:r>
            <a:endParaRPr lang="en-US" sz="16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Survey </a:t>
            </a:r>
            <a:r>
              <a:rPr lang="en-US" sz="1800" b="1" dirty="0" smtClean="0">
                <a:solidFill>
                  <a:srgbClr val="C00000"/>
                </a:solidFill>
              </a:rPr>
              <a:t>(13)</a:t>
            </a:r>
            <a:r>
              <a:rPr lang="en-US" sz="18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Argentina, Canada, </a:t>
            </a:r>
            <a:r>
              <a:rPr lang="en-US" sz="1600" dirty="0" smtClean="0"/>
              <a:t>China, </a:t>
            </a:r>
            <a:r>
              <a:rPr lang="it-IT" sz="1600" dirty="0"/>
              <a:t>China (Hong Kong SAR), Costa </a:t>
            </a:r>
            <a:r>
              <a:rPr lang="it-IT" sz="1600" dirty="0" smtClean="0"/>
              <a:t>Rica, </a:t>
            </a:r>
            <a:r>
              <a:rPr lang="en-US" sz="1600" dirty="0">
                <a:solidFill>
                  <a:srgbClr val="000000"/>
                </a:solidFill>
              </a:rPr>
              <a:t>Czech </a:t>
            </a:r>
            <a:r>
              <a:rPr lang="en-US" sz="1600" dirty="0" smtClean="0">
                <a:solidFill>
                  <a:srgbClr val="000000"/>
                </a:solidFill>
              </a:rPr>
              <a:t>Republic, Egypt, France, </a:t>
            </a:r>
            <a:r>
              <a:rPr lang="en-US" sz="1600" dirty="0" smtClean="0"/>
              <a:t>Israel, Japan, New Zealand, United States, Yemen</a:t>
            </a:r>
            <a:endParaRPr lang="en-US" sz="16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Administrative Records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600" dirty="0" smtClean="0"/>
              <a:t> Mongolia, Qatar, Turkey</a:t>
            </a:r>
            <a:endParaRPr lang="en-US" sz="1600" baseline="300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Census and Survey </a:t>
            </a:r>
            <a:r>
              <a:rPr lang="en-US" sz="1800" b="1" dirty="0" smtClean="0">
                <a:solidFill>
                  <a:srgbClr val="C00000"/>
                </a:solidFill>
              </a:rPr>
              <a:t>(1)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St Maarten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Census </a:t>
            </a:r>
            <a:r>
              <a:rPr lang="en-US" sz="1800" b="1" dirty="0">
                <a:solidFill>
                  <a:srgbClr val="000000"/>
                </a:solidFill>
              </a:rPr>
              <a:t>and Administrative Records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Croatia, Iran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Survey </a:t>
            </a:r>
            <a:r>
              <a:rPr lang="en-US" sz="1800" b="1" dirty="0">
                <a:solidFill>
                  <a:srgbClr val="000000"/>
                </a:solidFill>
              </a:rPr>
              <a:t>and Administrative Records </a:t>
            </a:r>
            <a:r>
              <a:rPr lang="en-US" sz="1800" b="1" dirty="0" smtClean="0">
                <a:solidFill>
                  <a:srgbClr val="C00000"/>
                </a:solidFill>
              </a:rPr>
              <a:t>(12</a:t>
            </a:r>
            <a:r>
              <a:rPr lang="en-US" sz="1800" b="1" dirty="0">
                <a:solidFill>
                  <a:srgbClr val="C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Finland, Germany, Italy, Ghana, Latvia, Lithuania, Oman, Peru, Poland, Spain, Thailand, Togo 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No scheduled data collection </a:t>
            </a:r>
            <a:r>
              <a:rPr lang="en-US" sz="1800" b="1" dirty="0" smtClean="0">
                <a:solidFill>
                  <a:srgbClr val="C00000"/>
                </a:solidFill>
              </a:rPr>
              <a:t>(11)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Armenia, Aruba, Bangladesh, Bermuda, Brazil, Cyprus, </a:t>
            </a:r>
            <a:r>
              <a:rPr lang="en-US" sz="1600" dirty="0" smtClean="0"/>
              <a:t>Denmark, Mexico, Panama, Singapore, Sweden</a:t>
            </a:r>
          </a:p>
        </p:txBody>
      </p:sp>
    </p:spTree>
    <p:extLst>
      <p:ext uri="{BB962C8B-B14F-4D97-AF65-F5344CB8AC3E}">
        <p14:creationId xmlns:p14="http://schemas.microsoft.com/office/powerpoint/2010/main" val="23035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1493</Words>
  <Application>Microsoft Office PowerPoint</Application>
  <PresentationFormat>On-screen Show (4:3)</PresentationFormat>
  <Paragraphs>268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Profile</vt:lpstr>
      <vt:lpstr>Summary of Annual Activities Related to Disability Statistics</vt:lpstr>
      <vt:lpstr>Responding Countries (n= 48)</vt:lpstr>
      <vt:lpstr>New or updated information for 2013</vt:lpstr>
      <vt:lpstr>Countries using the WG short set or some variant in the most recent census cycle* (n=35)</vt:lpstr>
      <vt:lpstr>Countries indicating that the WG short set was included on previous censuses, national surveys, disability modules or pre-tests* (n=46)</vt:lpstr>
      <vt:lpstr>Reason short set of WG questions were not included</vt:lpstr>
      <vt:lpstr>Reason short set of WG questions were not included – (continued)</vt:lpstr>
      <vt:lpstr>Upcoming national data collection activities related to disability statistics</vt:lpstr>
      <vt:lpstr>Type of data collection</vt:lpstr>
      <vt:lpstr>Date of next data collection</vt:lpstr>
      <vt:lpstr>Frequency of data collection</vt:lpstr>
      <vt:lpstr>Sampling Frame</vt:lpstr>
      <vt:lpstr>Sample Size</vt:lpstr>
      <vt:lpstr>Language data collection activity will be administered</vt:lpstr>
      <vt:lpstr>Other national activities related to disability</vt:lpstr>
    </vt:vector>
  </TitlesOfParts>
  <Company>NCHS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EJZ6</cp:lastModifiedBy>
  <cp:revision>282</cp:revision>
  <cp:lastPrinted>2013-10-25T21:28:25Z</cp:lastPrinted>
  <dcterms:created xsi:type="dcterms:W3CDTF">2012-10-14T11:43:24Z</dcterms:created>
  <dcterms:modified xsi:type="dcterms:W3CDTF">2014-03-26T15:08:09Z</dcterms:modified>
</cp:coreProperties>
</file>