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1"/>
  </p:sldMasterIdLst>
  <p:notesMasterIdLst>
    <p:notesMasterId r:id="rId17"/>
  </p:notesMasterIdLst>
  <p:sldIdLst>
    <p:sldId id="317" r:id="rId2"/>
    <p:sldId id="318" r:id="rId3"/>
    <p:sldId id="319" r:id="rId4"/>
    <p:sldId id="322" r:id="rId5"/>
    <p:sldId id="339" r:id="rId6"/>
    <p:sldId id="325" r:id="rId7"/>
    <p:sldId id="326" r:id="rId8"/>
    <p:sldId id="327" r:id="rId9"/>
    <p:sldId id="341" r:id="rId10"/>
    <p:sldId id="340" r:id="rId11"/>
    <p:sldId id="330" r:id="rId12"/>
    <p:sldId id="331" r:id="rId13"/>
    <p:sldId id="342" r:id="rId14"/>
    <p:sldId id="334" r:id="rId15"/>
    <p:sldId id="335" r:id="rId1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-108" charset="0"/>
        <a:ea typeface="ＭＳ Ｐゴシック" pitchFamily="-108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-108" charset="0"/>
        <a:ea typeface="ＭＳ Ｐゴシック" pitchFamily="-108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-108" charset="0"/>
        <a:ea typeface="ＭＳ Ｐゴシック" pitchFamily="-108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-108" charset="0"/>
        <a:ea typeface="ＭＳ Ｐゴシック" pitchFamily="-108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-108" charset="0"/>
        <a:ea typeface="ＭＳ Ｐゴシック" pitchFamily="-108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Bookman Old Style" pitchFamily="-108" charset="0"/>
        <a:ea typeface="ＭＳ Ｐゴシック" pitchFamily="-108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Bookman Old Style" pitchFamily="-108" charset="0"/>
        <a:ea typeface="ＭＳ Ｐゴシック" pitchFamily="-108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Bookman Old Style" pitchFamily="-108" charset="0"/>
        <a:ea typeface="ＭＳ Ｐゴシック" pitchFamily="-108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Bookman Old Style" pitchFamily="-108" charset="0"/>
        <a:ea typeface="ＭＳ Ｐゴシック" pitchFamily="-108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718" autoAdjust="0"/>
    <p:restoredTop sz="86439" autoAdjust="0"/>
  </p:normalViewPr>
  <p:slideViewPr>
    <p:cSldViewPr>
      <p:cViewPr>
        <p:scale>
          <a:sx n="100" d="100"/>
          <a:sy n="100" d="100"/>
        </p:scale>
        <p:origin x="-288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4031E9C-2096-4E5D-9A9D-7224C60694FB}" type="datetime1">
              <a:rPr lang="en-US"/>
              <a:pPr>
                <a:defRPr/>
              </a:pPr>
              <a:t>3/26/2014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7" tIns="46589" rIns="93177" bIns="46589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CB4A90C-9102-4C4B-A3AF-D6536DEC92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4666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ＭＳ Ｐゴシック" pitchFamily="-10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9pPr>
          </a:lstStyle>
          <a:p>
            <a:pPr eaLnBrk="1" hangingPunct="1"/>
            <a:fld id="{73553D4C-50A3-4ACB-A552-5374B0A93ED7}" type="slidenum">
              <a:rPr lang="en-US"/>
              <a:pPr eaLnBrk="1" hangingPunct="1"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9pPr>
          </a:lstStyle>
          <a:p>
            <a:pPr eaLnBrk="1" hangingPunct="1"/>
            <a:fld id="{73553D4C-50A3-4ACB-A552-5374B0A93ED7}" type="slidenum">
              <a:rPr lang="en-US"/>
              <a:pPr eaLnBrk="1" hangingPunct="1"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573 h 1000"/>
              <a:gd name="T6" fmla="*/ 0 w 1000"/>
              <a:gd name="T7" fmla="*/ 11998573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E8D803E-4DF1-444E-B8C2-4BC7D5C5D097}" type="datetime1">
              <a:rPr lang="en-US"/>
              <a:pPr>
                <a:defRPr/>
              </a:pPr>
              <a:t>3/26/2014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WG-12 Bangkok, Thailand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9A083CA-8EB3-43D7-B501-F0E2B7E75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988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1E1B67-CEA2-4938-8D91-C23C81ADEEEB}" type="datetime1">
              <a:rPr lang="en-US"/>
              <a:pPr>
                <a:defRPr/>
              </a:pPr>
              <a:t>3/26/2014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WG-12 Bangkok, Thailand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BEA1C-EF5C-45EE-8D60-3A5ADDD373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106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0FD29-FFC6-4D56-BE6B-ED96B67214CB}" type="datetime1">
              <a:rPr lang="en-US"/>
              <a:pPr>
                <a:defRPr/>
              </a:pPr>
              <a:t>3/26/2014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WG-12 Bangkok, Thailand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E14A1-5DD4-4E8B-9914-E5CA2DB45A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462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BD903-EFCB-41A2-8928-AF5D0C61EE31}" type="datetime1">
              <a:rPr lang="en-US"/>
              <a:pPr>
                <a:defRPr/>
              </a:pPr>
              <a:t>3/26/2014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WG-12 Bangkok, Thailand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28C078-AFC4-460D-A087-7E3CEF8820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600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0AC69-7645-415A-9031-73173A5CE74C}" type="datetime1">
              <a:rPr lang="en-US"/>
              <a:pPr>
                <a:defRPr/>
              </a:pPr>
              <a:t>3/26/2014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WG-12 Bangkok, Thailand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1FACF-C1EF-4D7B-AE16-8BDAE9223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180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4C19F8-815A-4E95-9217-D4D5114D3F40}" type="datetime1">
              <a:rPr lang="en-US"/>
              <a:pPr>
                <a:defRPr/>
              </a:pPr>
              <a:t>3/26/2014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WG-12 Bangkok, Thailand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F5C9A2-DEEE-40C7-9989-D17335071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707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EAF15C-6BA0-4D6B-B1F7-A7A41A78B2E1}" type="datetime1">
              <a:rPr lang="en-US"/>
              <a:pPr>
                <a:defRPr/>
              </a:pPr>
              <a:t>3/26/2014</a:t>
            </a:fld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WG-12 Bangkok, Thailand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D035A-0642-49FA-81A3-671A229D16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711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C8F53-63E6-4C85-8815-F8AF5AF35B1B}" type="datetime1">
              <a:rPr lang="en-US"/>
              <a:pPr>
                <a:defRPr/>
              </a:pPr>
              <a:t>3/26/2014</a:t>
            </a:fld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WG-12 Bangkok, Thailand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8459E-9789-4030-A78F-871457FC19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695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9D7F43-1904-42C5-889F-B3C432874CF7}" type="datetime1">
              <a:rPr lang="en-US"/>
              <a:pPr>
                <a:defRPr/>
              </a:pPr>
              <a:t>3/26/2014</a:t>
            </a:fld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WG-12 Bangkok, Thailand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13815-FFE0-4F33-953A-980EA79F5A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773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659CB7-08B0-4BC9-AD17-31DA0C0670F1}" type="datetime1">
              <a:rPr lang="en-US"/>
              <a:pPr>
                <a:defRPr/>
              </a:pPr>
              <a:t>3/26/2014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WG-12 Bangkok, Thailand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78BF7-7998-4FA9-A72B-A394E829AE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045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8D046C-F53E-4BFE-8918-567308C46A0A}" type="datetime1">
              <a:rPr lang="en-US"/>
              <a:pPr>
                <a:defRPr/>
              </a:pPr>
              <a:t>3/26/2014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WG-12 Bangkok, Thailand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C95BE-431D-4D25-81DB-5766F90EBD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461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354 h 1000"/>
              <a:gd name="T6" fmla="*/ 0 w 1000"/>
              <a:gd name="T7" fmla="*/ 11998354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Verdana" pitchFamily="-108" charset="0"/>
              </a:defRPr>
            </a:lvl1pPr>
          </a:lstStyle>
          <a:p>
            <a:pPr>
              <a:defRPr/>
            </a:pPr>
            <a:fld id="{18527094-45E6-4BDA-8DFB-C61526E4CD00}" type="datetime1">
              <a:rPr lang="en-US"/>
              <a:pPr>
                <a:defRPr/>
              </a:pPr>
              <a:t>3/26/2014</a:t>
            </a:fld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Verdana" pitchFamily="-108" charset="0"/>
              </a:defRPr>
            </a:lvl1pPr>
          </a:lstStyle>
          <a:p>
            <a:pPr>
              <a:defRPr/>
            </a:pPr>
            <a:r>
              <a:rPr lang="en-US"/>
              <a:t>WG-12 Bangkok, Thailand</a:t>
            </a: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Verdana" pitchFamily="-108" charset="0"/>
              </a:defRPr>
            </a:lvl1pPr>
          </a:lstStyle>
          <a:p>
            <a:pPr>
              <a:defRPr/>
            </a:pPr>
            <a:fld id="{3BAFCB19-9F59-446D-B954-4E2DCDDC99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5" r:id="rId1"/>
    <p:sldLayoutId id="2147483995" r:id="rId2"/>
    <p:sldLayoutId id="2147483996" r:id="rId3"/>
    <p:sldLayoutId id="2147483997" r:id="rId4"/>
    <p:sldLayoutId id="2147483998" r:id="rId5"/>
    <p:sldLayoutId id="2147483999" r:id="rId6"/>
    <p:sldLayoutId id="2147484000" r:id="rId7"/>
    <p:sldLayoutId id="2147484001" r:id="rId8"/>
    <p:sldLayoutId id="2147484002" r:id="rId9"/>
    <p:sldLayoutId id="2147484003" r:id="rId10"/>
    <p:sldLayoutId id="2147484004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ＭＳ Ｐゴシック" pitchFamily="-108" charset="-128"/>
          <a:cs typeface="ＭＳ Ｐゴシック" pitchFamily="-108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ＭＳ Ｐゴシック" pitchFamily="-108" charset="-128"/>
          <a:cs typeface="ＭＳ Ｐゴシック" pitchFamily="-10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ＭＳ Ｐゴシック" pitchFamily="-108" charset="-128"/>
          <a:cs typeface="ＭＳ Ｐゴシック" pitchFamily="-10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ＭＳ Ｐゴシック" pitchFamily="-108" charset="-128"/>
          <a:cs typeface="ＭＳ Ｐゴシック" pitchFamily="-10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ＭＳ Ｐゴシック" pitchFamily="-108" charset="-128"/>
          <a:cs typeface="ＭＳ Ｐゴシック" pitchFamily="-108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-108" charset="2"/>
        <a:buChar char="o"/>
        <a:defRPr sz="3000">
          <a:solidFill>
            <a:schemeClr val="tx1"/>
          </a:solidFill>
          <a:latin typeface="+mn-lt"/>
          <a:ea typeface="ＭＳ Ｐゴシック" pitchFamily="-108" charset="-128"/>
          <a:cs typeface="ＭＳ Ｐゴシック" pitchFamily="-108" charset="-128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-108" charset="2"/>
        <a:buChar char="n"/>
        <a:defRPr sz="2600">
          <a:solidFill>
            <a:schemeClr val="tx1"/>
          </a:solidFill>
          <a:latin typeface="+mn-lt"/>
          <a:ea typeface="ＭＳ Ｐゴシック" pitchFamily="-108" charset="-128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-108" charset="2"/>
        <a:buChar char="o"/>
        <a:defRPr sz="2300">
          <a:solidFill>
            <a:schemeClr val="tx1"/>
          </a:solidFill>
          <a:latin typeface="+mn-lt"/>
          <a:ea typeface="ＭＳ Ｐゴシック" pitchFamily="-108" charset="-128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-108" charset="2"/>
        <a:buChar char="n"/>
        <a:defRPr sz="2000">
          <a:solidFill>
            <a:schemeClr val="tx1"/>
          </a:solidFill>
          <a:latin typeface="+mn-lt"/>
          <a:ea typeface="ＭＳ Ｐゴシック" pitchFamily="-108" charset="-128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-108" charset="2"/>
        <a:buChar char="§"/>
        <a:defRPr sz="2000">
          <a:solidFill>
            <a:schemeClr val="tx1"/>
          </a:solidFill>
          <a:latin typeface="+mn-lt"/>
          <a:ea typeface="ＭＳ Ｐゴシック" pitchFamily="-108" charset="-128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09600" y="739775"/>
            <a:ext cx="8458200" cy="1470025"/>
          </a:xfrm>
        </p:spPr>
        <p:txBody>
          <a:bodyPr/>
          <a:lstStyle/>
          <a:p>
            <a:r>
              <a:rPr lang="en-US" sz="2800" dirty="0" smtClean="0"/>
              <a:t>Summary of Annual Activities Related to Disability Statistics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90800"/>
            <a:ext cx="7543800" cy="4114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000" dirty="0" smtClean="0"/>
              <a:t>Cordell Golden</a:t>
            </a:r>
          </a:p>
          <a:p>
            <a:pPr>
              <a:defRPr/>
            </a:pPr>
            <a:r>
              <a:rPr lang="en-US" sz="2000" dirty="0" smtClean="0"/>
              <a:t>National Center for Health Statistics</a:t>
            </a:r>
          </a:p>
          <a:p>
            <a:pPr>
              <a:defRPr/>
            </a:pPr>
            <a:r>
              <a:rPr lang="en-US" sz="2000" dirty="0" smtClean="0"/>
              <a:t>United States</a:t>
            </a:r>
          </a:p>
          <a:p>
            <a:pPr algn="ctr">
              <a:defRPr/>
            </a:pPr>
            <a:endParaRPr lang="en-US" sz="2000" dirty="0" smtClean="0"/>
          </a:p>
          <a:p>
            <a:pPr algn="ctr">
              <a:defRPr/>
            </a:pPr>
            <a:endParaRPr lang="en-US" sz="2000" dirty="0" smtClean="0"/>
          </a:p>
          <a:p>
            <a:pPr>
              <a:defRPr/>
            </a:pPr>
            <a:r>
              <a:rPr lang="en-US" sz="2200" b="1" dirty="0" smtClean="0"/>
              <a:t>Thirteenth Meeting of the Washington Group on Disability Statistics</a:t>
            </a:r>
          </a:p>
          <a:p>
            <a:pPr>
              <a:defRPr/>
            </a:pPr>
            <a:endParaRPr lang="en-US" sz="2000" b="1" dirty="0"/>
          </a:p>
          <a:p>
            <a:pPr algn="ctr">
              <a:defRPr/>
            </a:pPr>
            <a:endParaRPr lang="en-US" sz="2000" dirty="0" smtClean="0"/>
          </a:p>
          <a:p>
            <a:pPr algn="r">
              <a:defRPr/>
            </a:pPr>
            <a:r>
              <a:rPr lang="en-US" sz="1600" dirty="0" smtClean="0"/>
              <a:t>29-31 October 2013</a:t>
            </a:r>
          </a:p>
          <a:p>
            <a:pPr algn="r">
              <a:defRPr/>
            </a:pPr>
            <a:r>
              <a:rPr lang="en-US" sz="1600" dirty="0" smtClean="0"/>
              <a:t>Amman, Jordan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00000"/>
                </a:solidFill>
              </a:rPr>
              <a:t>Date of next data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05000"/>
            <a:ext cx="3924300" cy="4267200"/>
          </a:xfrm>
        </p:spPr>
        <p:txBody>
          <a:bodyPr/>
          <a:lstStyle/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u="sng" kern="1200" dirty="0" smtClean="0">
                <a:solidFill>
                  <a:srgbClr val="000000"/>
                </a:solidFill>
              </a:rPr>
              <a:t>2012</a:t>
            </a:r>
            <a:endParaRPr lang="en-US" sz="1600" kern="1200" dirty="0" smtClean="0">
              <a:solidFill>
                <a:srgbClr val="000000"/>
              </a:solidFill>
            </a:endParaRPr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kern="1200" dirty="0" smtClean="0">
                <a:solidFill>
                  <a:srgbClr val="000000"/>
                </a:solidFill>
              </a:rPr>
              <a:t>Paraguay</a:t>
            </a:r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kern="1200" dirty="0" smtClean="0">
                <a:solidFill>
                  <a:srgbClr val="000000"/>
                </a:solidFill>
              </a:rPr>
              <a:t>Peru</a:t>
            </a:r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kern="1200" dirty="0" smtClean="0">
                <a:solidFill>
                  <a:srgbClr val="000000"/>
                </a:solidFill>
              </a:rPr>
              <a:t>Spain</a:t>
            </a:r>
            <a:r>
              <a:rPr lang="en-US" sz="1600" kern="1200" baseline="2000" dirty="0" smtClean="0">
                <a:solidFill>
                  <a:srgbClr val="000000"/>
                </a:solidFill>
              </a:rPr>
              <a:t>*</a:t>
            </a:r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sz="1600" b="1" u="sng" kern="1200" dirty="0">
              <a:solidFill>
                <a:srgbClr val="000000"/>
              </a:solidFill>
            </a:endParaRPr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u="sng" kern="1200" dirty="0" smtClean="0">
                <a:solidFill>
                  <a:srgbClr val="000000"/>
                </a:solidFill>
              </a:rPr>
              <a:t>2013</a:t>
            </a:r>
            <a:endParaRPr lang="en-US" sz="1600" dirty="0"/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kern="1200" dirty="0">
                <a:solidFill>
                  <a:srgbClr val="000000"/>
                </a:solidFill>
              </a:rPr>
              <a:t>Canada</a:t>
            </a:r>
            <a:endParaRPr lang="en-US" sz="1600" dirty="0"/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kern="1200" dirty="0">
                <a:solidFill>
                  <a:srgbClr val="000000"/>
                </a:solidFill>
              </a:rPr>
              <a:t>China</a:t>
            </a:r>
            <a:endParaRPr lang="en-US" sz="1600" dirty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kern="1200" dirty="0">
                <a:solidFill>
                  <a:srgbClr val="000000"/>
                </a:solidFill>
              </a:rPr>
              <a:t>China (Hong Kong SAR</a:t>
            </a:r>
            <a:r>
              <a:rPr lang="en-US" sz="1600" kern="1200" dirty="0" smtClean="0">
                <a:solidFill>
                  <a:srgbClr val="000000"/>
                </a:solidFill>
              </a:rPr>
              <a:t>)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kern="1200" dirty="0" smtClean="0">
                <a:solidFill>
                  <a:srgbClr val="000000"/>
                </a:solidFill>
              </a:rPr>
              <a:t>Czech </a:t>
            </a:r>
            <a:r>
              <a:rPr lang="en-US" sz="1600" kern="1200" dirty="0">
                <a:solidFill>
                  <a:srgbClr val="000000"/>
                </a:solidFill>
              </a:rPr>
              <a:t>Republic</a:t>
            </a:r>
            <a:endParaRPr lang="en-US" sz="1600" dirty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kern="1200" dirty="0" smtClean="0">
                <a:solidFill>
                  <a:srgbClr val="000000"/>
                </a:solidFill>
              </a:rPr>
              <a:t>Germany</a:t>
            </a:r>
            <a:endParaRPr lang="en-US" sz="1600" dirty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kern="1200" dirty="0">
                <a:solidFill>
                  <a:srgbClr val="000000"/>
                </a:solidFill>
              </a:rPr>
              <a:t>New Zealand</a:t>
            </a:r>
            <a:endParaRPr lang="en-US" sz="1600" dirty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kern="1200" dirty="0">
                <a:solidFill>
                  <a:srgbClr val="000000"/>
                </a:solidFill>
              </a:rPr>
              <a:t>Oman</a:t>
            </a:r>
            <a:endParaRPr lang="en-US" sz="1600" dirty="0"/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kern="1200" dirty="0" smtClean="0">
                <a:solidFill>
                  <a:srgbClr val="000000"/>
                </a:solidFill>
              </a:rPr>
              <a:t>Togo</a:t>
            </a:r>
            <a:endParaRPr lang="en-US" sz="1600" dirty="0"/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kern="1200" dirty="0">
                <a:solidFill>
                  <a:srgbClr val="000000"/>
                </a:solidFill>
              </a:rPr>
              <a:t>Yemen</a:t>
            </a:r>
            <a:endParaRPr lang="en-US" sz="1600" dirty="0"/>
          </a:p>
          <a:p>
            <a:endParaRPr lang="en-US" sz="1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0" y="1828800"/>
            <a:ext cx="4267200" cy="4114800"/>
          </a:xfrm>
        </p:spPr>
        <p:txBody>
          <a:bodyPr numCol="2"/>
          <a:lstStyle/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u="sng" kern="1200" dirty="0">
                <a:solidFill>
                  <a:srgbClr val="000000"/>
                </a:solidFill>
              </a:rPr>
              <a:t>2014</a:t>
            </a:r>
            <a:endParaRPr lang="en-US" sz="1600" dirty="0"/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kern="1200" dirty="0" smtClean="0">
                <a:solidFill>
                  <a:srgbClr val="000000"/>
                </a:solidFill>
              </a:rPr>
              <a:t>Argentina</a:t>
            </a:r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kern="1200" dirty="0" smtClean="0">
                <a:solidFill>
                  <a:srgbClr val="000000"/>
                </a:solidFill>
              </a:rPr>
              <a:t>Ghana</a:t>
            </a:r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kern="1200" dirty="0" smtClean="0">
                <a:solidFill>
                  <a:srgbClr val="000000"/>
                </a:solidFill>
              </a:rPr>
              <a:t>Israel</a:t>
            </a:r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kern="1200" dirty="0" smtClean="0">
                <a:solidFill>
                  <a:srgbClr val="000000"/>
                </a:solidFill>
              </a:rPr>
              <a:t>Latvia</a:t>
            </a:r>
            <a:endParaRPr lang="en-US" sz="1600" dirty="0"/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kern="1200" dirty="0">
                <a:solidFill>
                  <a:srgbClr val="000000"/>
                </a:solidFill>
              </a:rPr>
              <a:t>Lithuania</a:t>
            </a:r>
            <a:endParaRPr lang="en-US" sz="1600" dirty="0"/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kern="1200" dirty="0" smtClean="0">
                <a:solidFill>
                  <a:srgbClr val="000000"/>
                </a:solidFill>
              </a:rPr>
              <a:t>Poland</a:t>
            </a: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None/>
            </a:pPr>
            <a:r>
              <a:rPr lang="en-US" sz="1600" kern="1200" dirty="0">
                <a:solidFill>
                  <a:srgbClr val="000000"/>
                </a:solidFill>
              </a:rPr>
              <a:t>St </a:t>
            </a:r>
            <a:r>
              <a:rPr lang="en-US" sz="1600" kern="1200" dirty="0" smtClean="0">
                <a:solidFill>
                  <a:srgbClr val="000000"/>
                </a:solidFill>
              </a:rPr>
              <a:t>Maarten</a:t>
            </a:r>
            <a:r>
              <a:rPr lang="en-US" sz="1600" kern="1200" baseline="30000" dirty="0" smtClean="0">
                <a:solidFill>
                  <a:srgbClr val="000000"/>
                </a:solidFill>
              </a:rPr>
              <a:t>*</a:t>
            </a:r>
            <a:endParaRPr lang="en-US" sz="1600" baseline="30000" dirty="0">
              <a:solidFill>
                <a:srgbClr val="000000"/>
              </a:solidFill>
            </a:endParaRPr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/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u="sng" kern="1200" dirty="0">
                <a:solidFill>
                  <a:srgbClr val="000000"/>
                </a:solidFill>
              </a:rPr>
              <a:t>2015</a:t>
            </a:r>
            <a:endParaRPr lang="en-US" sz="1600" dirty="0"/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kern="1200" dirty="0">
                <a:solidFill>
                  <a:srgbClr val="000000"/>
                </a:solidFill>
              </a:rPr>
              <a:t>Costa Rica</a:t>
            </a:r>
            <a:endParaRPr lang="en-US" sz="1600" dirty="0"/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kern="1200" dirty="0">
                <a:solidFill>
                  <a:srgbClr val="000000"/>
                </a:solidFill>
              </a:rPr>
              <a:t>Finland</a:t>
            </a:r>
            <a:endParaRPr lang="en-US" sz="1600" dirty="0"/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kern="1200" dirty="0">
                <a:solidFill>
                  <a:srgbClr val="000000"/>
                </a:solidFill>
              </a:rPr>
              <a:t>France</a:t>
            </a:r>
            <a:endParaRPr lang="en-US" sz="1600" dirty="0"/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kern="1200" dirty="0" smtClean="0">
                <a:solidFill>
                  <a:srgbClr val="000000"/>
                </a:solidFill>
              </a:rPr>
              <a:t>Italy</a:t>
            </a:r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kern="1200" dirty="0" smtClean="0">
                <a:solidFill>
                  <a:srgbClr val="000000"/>
                </a:solidFill>
              </a:rPr>
              <a:t>Jordan</a:t>
            </a:r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kern="1200" dirty="0" smtClean="0">
                <a:solidFill>
                  <a:srgbClr val="000000"/>
                </a:solidFill>
              </a:rPr>
              <a:t>St Maarten</a:t>
            </a:r>
            <a:r>
              <a:rPr lang="en-US" sz="1600" kern="1200" baseline="2000" dirty="0" smtClean="0">
                <a:solidFill>
                  <a:srgbClr val="000000"/>
                </a:solidFill>
              </a:rPr>
              <a:t>*</a:t>
            </a: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1600" b="1" u="sng" kern="1200" dirty="0" smtClean="0">
              <a:solidFill>
                <a:srgbClr val="000000"/>
              </a:solidFill>
              <a:latin typeface="Bookman Old Style" pitchFamily="-108" charset="0"/>
            </a:endParaRP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1600" b="1" u="sng" kern="1200" dirty="0" smtClean="0">
              <a:solidFill>
                <a:srgbClr val="000000"/>
              </a:solidFill>
              <a:latin typeface="Bookman Old Style" pitchFamily="-108" charset="0"/>
            </a:endParaRP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u="sng" kern="1200" dirty="0" smtClean="0">
                <a:solidFill>
                  <a:srgbClr val="000000"/>
                </a:solidFill>
              </a:rPr>
              <a:t>2016</a:t>
            </a:r>
            <a:endParaRPr lang="en-US" sz="1600" dirty="0">
              <a:solidFill>
                <a:srgbClr val="000000"/>
              </a:solidFill>
            </a:endParaRP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kern="1200" dirty="0">
                <a:solidFill>
                  <a:srgbClr val="000000"/>
                </a:solidFill>
              </a:rPr>
              <a:t>Egypt</a:t>
            </a: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kern="1200" dirty="0">
                <a:solidFill>
                  <a:srgbClr val="000000"/>
                </a:solidFill>
              </a:rPr>
              <a:t>Iran</a:t>
            </a: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kern="1200" dirty="0">
                <a:solidFill>
                  <a:srgbClr val="000000"/>
                </a:solidFill>
              </a:rPr>
              <a:t>Japan</a:t>
            </a: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1600" kern="1200" dirty="0">
              <a:solidFill>
                <a:srgbClr val="000000"/>
              </a:solidFill>
            </a:endParaRP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u="sng" kern="1200" dirty="0">
                <a:solidFill>
                  <a:srgbClr val="000000"/>
                </a:solidFill>
              </a:rPr>
              <a:t>2017</a:t>
            </a: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kern="1200" dirty="0">
                <a:solidFill>
                  <a:srgbClr val="000000"/>
                </a:solidFill>
              </a:rPr>
              <a:t>Palestine</a:t>
            </a: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kern="1200" dirty="0">
                <a:solidFill>
                  <a:srgbClr val="000000"/>
                </a:solidFill>
              </a:rPr>
              <a:t>Thailand</a:t>
            </a: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1600" kern="1200" dirty="0">
              <a:solidFill>
                <a:srgbClr val="000000"/>
              </a:solidFill>
            </a:endParaRP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u="sng" kern="1200" dirty="0">
                <a:solidFill>
                  <a:srgbClr val="000000"/>
                </a:solidFill>
              </a:rPr>
              <a:t>2019</a:t>
            </a:r>
            <a:endParaRPr lang="en-US" sz="1600" kern="1200" dirty="0">
              <a:solidFill>
                <a:srgbClr val="000000"/>
              </a:solidFill>
            </a:endParaRP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kern="1200" dirty="0">
                <a:solidFill>
                  <a:srgbClr val="000000"/>
                </a:solidFill>
              </a:rPr>
              <a:t>Kenya</a:t>
            </a: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1600" kern="1200" dirty="0">
              <a:solidFill>
                <a:srgbClr val="000000"/>
              </a:solidFill>
            </a:endParaRP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u="sng" kern="1200" dirty="0">
                <a:solidFill>
                  <a:srgbClr val="000000"/>
                </a:solidFill>
              </a:rPr>
              <a:t>2021</a:t>
            </a:r>
            <a:endParaRPr lang="en-US" sz="1600" kern="1200" dirty="0">
              <a:solidFill>
                <a:srgbClr val="000000"/>
              </a:solidFill>
            </a:endParaRP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kern="1200" dirty="0">
                <a:solidFill>
                  <a:srgbClr val="000000"/>
                </a:solidFill>
              </a:rPr>
              <a:t>Hungary</a:t>
            </a: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1400" kern="1200" dirty="0">
              <a:solidFill>
                <a:srgbClr val="000000"/>
              </a:solidFill>
            </a:endParaRPr>
          </a:p>
          <a:p>
            <a:pPr marL="0" lvl="0" indent="0" eaLnBrk="1" hangingPunct="1">
              <a:spcBef>
                <a:spcPct val="0"/>
              </a:spcBef>
              <a:buClrTx/>
              <a:buNone/>
            </a:pPr>
            <a:r>
              <a:rPr lang="en-US" sz="1200" kern="1200" baseline="30000" dirty="0">
                <a:solidFill>
                  <a:srgbClr val="000000"/>
                </a:solidFill>
              </a:rPr>
              <a:t>*</a:t>
            </a:r>
            <a:r>
              <a:rPr lang="en-US" sz="1200" kern="1200" dirty="0">
                <a:solidFill>
                  <a:srgbClr val="000000"/>
                </a:solidFill>
              </a:rPr>
              <a:t>Multiple data collection activities scheduled</a:t>
            </a:r>
            <a:endParaRPr lang="en-US" sz="1600" kern="1200" baseline="2000" dirty="0" smtClean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34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-762000" y="381000"/>
            <a:ext cx="7772400" cy="1143000"/>
          </a:xfrm>
        </p:spPr>
        <p:txBody>
          <a:bodyPr/>
          <a:lstStyle/>
          <a:p>
            <a:pPr algn="ctr"/>
            <a:r>
              <a:rPr lang="en-US" sz="2800" dirty="0" smtClean="0"/>
              <a:t>Frequency of data collection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5257800"/>
          </a:xfrm>
        </p:spPr>
        <p:txBody>
          <a:bodyPr>
            <a:noAutofit/>
          </a:bodyPr>
          <a:lstStyle/>
          <a:p>
            <a:pPr marL="0" indent="0">
              <a:buClr>
                <a:schemeClr val="accent2">
                  <a:lumMod val="75000"/>
                </a:schemeClr>
              </a:buClr>
              <a:buNone/>
              <a:defRPr/>
            </a:pPr>
            <a:r>
              <a:rPr lang="en-US" sz="1800" b="1" dirty="0" smtClean="0"/>
              <a:t>Ongoing </a:t>
            </a:r>
            <a:r>
              <a:rPr lang="en-US" sz="1800" b="1" dirty="0" smtClean="0">
                <a:solidFill>
                  <a:srgbClr val="C00000"/>
                </a:solidFill>
              </a:rPr>
              <a:t>(4)</a:t>
            </a:r>
            <a:r>
              <a:rPr lang="en-US" sz="2000" b="1" dirty="0" smtClean="0"/>
              <a:t>: </a:t>
            </a:r>
            <a:r>
              <a:rPr lang="en-US" sz="1600" dirty="0">
                <a:solidFill>
                  <a:srgbClr val="000000"/>
                </a:solidFill>
              </a:rPr>
              <a:t>Croatia</a:t>
            </a:r>
            <a:r>
              <a:rPr lang="en-US" sz="1600" baseline="30000" dirty="0" smtClean="0">
                <a:solidFill>
                  <a:srgbClr val="000000"/>
                </a:solidFill>
              </a:rPr>
              <a:t>*, </a:t>
            </a:r>
            <a:r>
              <a:rPr lang="en-US" sz="1600" dirty="0" smtClean="0"/>
              <a:t>Canada, United States, Yemen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endParaRPr lang="en-US" sz="1800" dirty="0" smtClean="0"/>
          </a:p>
          <a:p>
            <a:pPr marL="0" indent="0">
              <a:buClr>
                <a:schemeClr val="accent2">
                  <a:lumMod val="75000"/>
                </a:schemeClr>
              </a:buClr>
              <a:buNone/>
              <a:defRPr/>
            </a:pPr>
            <a:r>
              <a:rPr lang="en-US" sz="1800" b="1" dirty="0" smtClean="0"/>
              <a:t>Annually </a:t>
            </a:r>
            <a:r>
              <a:rPr lang="en-US" sz="1800" b="1" dirty="0" smtClean="0">
                <a:solidFill>
                  <a:srgbClr val="C00000"/>
                </a:solidFill>
              </a:rPr>
              <a:t>(3)</a:t>
            </a:r>
            <a:r>
              <a:rPr lang="en-US" sz="1800" b="1" dirty="0" smtClean="0"/>
              <a:t>: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 smtClean="0"/>
              <a:t>China, Israel, Spain</a:t>
            </a:r>
            <a:r>
              <a:rPr lang="en-US" sz="1600" baseline="30000" dirty="0">
                <a:solidFill>
                  <a:srgbClr val="000000"/>
                </a:solidFill>
              </a:rPr>
              <a:t>*</a:t>
            </a:r>
            <a:endParaRPr lang="en-US" sz="1600" baseline="6000" dirty="0" smtClean="0"/>
          </a:p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endParaRPr lang="en-US" sz="1800" dirty="0" smtClean="0"/>
          </a:p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r>
              <a:rPr lang="en-US" sz="1800" b="1" dirty="0" smtClean="0"/>
              <a:t>Every 2-4 years </a:t>
            </a:r>
            <a:r>
              <a:rPr lang="en-US" sz="1800" b="1" dirty="0" smtClean="0">
                <a:solidFill>
                  <a:srgbClr val="C00000"/>
                </a:solidFill>
              </a:rPr>
              <a:t>(3)</a:t>
            </a:r>
            <a:r>
              <a:rPr lang="en-US" sz="1800" b="1" dirty="0" smtClean="0"/>
              <a:t>:</a:t>
            </a:r>
            <a:r>
              <a:rPr lang="en-US" sz="1600" dirty="0" smtClean="0"/>
              <a:t> Germany, Latvia, St Maarten</a:t>
            </a:r>
            <a:r>
              <a:rPr lang="en-US" sz="1600" baseline="30000" dirty="0" smtClean="0"/>
              <a:t>*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endParaRPr lang="en-US" sz="1800" dirty="0" smtClean="0"/>
          </a:p>
          <a:p>
            <a:pPr marL="0" lvl="0" indent="0">
              <a:buClr>
                <a:srgbClr val="CC0000">
                  <a:lumMod val="75000"/>
                </a:srgbClr>
              </a:buClr>
              <a:buNone/>
              <a:defRPr/>
            </a:pPr>
            <a:r>
              <a:rPr lang="en-US" sz="1800" b="1" dirty="0" smtClean="0"/>
              <a:t>Every 5-10 years</a:t>
            </a:r>
            <a:r>
              <a:rPr lang="en-US" sz="1800" b="1" dirty="0" smtClean="0">
                <a:solidFill>
                  <a:schemeClr val="accent1"/>
                </a:solidFill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</a:rPr>
              <a:t>(16)</a:t>
            </a:r>
            <a:r>
              <a:rPr lang="en-US" sz="1800" b="1" dirty="0" smtClean="0"/>
              <a:t>: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600" dirty="0" smtClean="0">
                <a:solidFill>
                  <a:srgbClr val="000000"/>
                </a:solidFill>
              </a:rPr>
              <a:t>China (Hong Kong SAR), Costa Rica, Croatia</a:t>
            </a:r>
            <a:r>
              <a:rPr lang="en-US" sz="1600" baseline="30000" dirty="0">
                <a:solidFill>
                  <a:srgbClr val="000000"/>
                </a:solidFill>
              </a:rPr>
              <a:t>*</a:t>
            </a:r>
            <a:r>
              <a:rPr lang="en-US" sz="1600" dirty="0" smtClean="0"/>
              <a:t>, Egypt, Ghana, Hungary, Iran, Italy, Japan, Lithuania, New Zealand, Palestine, Paraguay, Poland, </a:t>
            </a:r>
            <a:r>
              <a:rPr lang="en-US" sz="1600" dirty="0">
                <a:solidFill>
                  <a:srgbClr val="000000"/>
                </a:solidFill>
              </a:rPr>
              <a:t>St Maarten</a:t>
            </a:r>
            <a:r>
              <a:rPr lang="en-US" sz="1600" baseline="30000" dirty="0" smtClean="0">
                <a:solidFill>
                  <a:srgbClr val="000000"/>
                </a:solidFill>
              </a:rPr>
              <a:t>*</a:t>
            </a:r>
            <a:r>
              <a:rPr lang="en-US" sz="1600" dirty="0" smtClean="0">
                <a:solidFill>
                  <a:srgbClr val="000000"/>
                </a:solidFill>
              </a:rPr>
              <a:t>, Thailand</a:t>
            </a:r>
            <a:endParaRPr lang="en-US" sz="1600" dirty="0">
              <a:solidFill>
                <a:srgbClr val="000000"/>
              </a:solidFill>
            </a:endParaRPr>
          </a:p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endParaRPr lang="en-US" sz="1800" dirty="0" smtClean="0"/>
          </a:p>
          <a:p>
            <a:pPr marL="0" indent="0">
              <a:buClr>
                <a:schemeClr val="accent2">
                  <a:lumMod val="75000"/>
                </a:schemeClr>
              </a:buClr>
              <a:buNone/>
              <a:defRPr/>
            </a:pPr>
            <a:r>
              <a:rPr lang="en-US" sz="1800" b="1" dirty="0" smtClean="0"/>
              <a:t>Undetermined/Not specified </a:t>
            </a:r>
            <a:r>
              <a:rPr lang="en-US" sz="1800" b="1" dirty="0" smtClean="0">
                <a:solidFill>
                  <a:srgbClr val="C00000"/>
                </a:solidFill>
              </a:rPr>
              <a:t>(6)</a:t>
            </a:r>
            <a:r>
              <a:rPr lang="en-US" sz="1800" b="1" dirty="0" smtClean="0"/>
              <a:t>:</a:t>
            </a:r>
            <a:r>
              <a:rPr lang="en-US" sz="1800" dirty="0" smtClean="0"/>
              <a:t> </a:t>
            </a:r>
            <a:r>
              <a:rPr lang="en-US" sz="1600" dirty="0">
                <a:solidFill>
                  <a:srgbClr val="000000"/>
                </a:solidFill>
              </a:rPr>
              <a:t>Czech </a:t>
            </a:r>
            <a:r>
              <a:rPr lang="en-US" sz="1600" dirty="0" smtClean="0">
                <a:solidFill>
                  <a:srgbClr val="000000"/>
                </a:solidFill>
              </a:rPr>
              <a:t>Republic, France, Jordan, </a:t>
            </a:r>
            <a:r>
              <a:rPr lang="en-US" sz="1600" dirty="0" smtClean="0"/>
              <a:t>Oman, Peru, Togo</a:t>
            </a:r>
          </a:p>
        </p:txBody>
      </p:sp>
      <p:sp>
        <p:nvSpPr>
          <p:cNvPr id="174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33400" y="6362700"/>
            <a:ext cx="77724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9pPr>
          </a:lstStyle>
          <a:p>
            <a:pPr algn="l" eaLnBrk="1" hangingPunct="1"/>
            <a:r>
              <a:rPr lang="en-US" baseline="30000" dirty="0" smtClean="0">
                <a:latin typeface="Verdana" pitchFamily="-108" charset="0"/>
              </a:rPr>
              <a:t>*</a:t>
            </a:r>
            <a:r>
              <a:rPr lang="en-US" dirty="0" smtClean="0">
                <a:latin typeface="Verdana" pitchFamily="-108" charset="0"/>
              </a:rPr>
              <a:t>Multiple </a:t>
            </a:r>
            <a:r>
              <a:rPr lang="en-US" dirty="0">
                <a:latin typeface="Verdana" pitchFamily="-108" charset="0"/>
              </a:rPr>
              <a:t>data collection activities scheduled with different frequency intervals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-1981200" y="381000"/>
            <a:ext cx="8229600" cy="1066800"/>
          </a:xfrm>
        </p:spPr>
        <p:txBody>
          <a:bodyPr/>
          <a:lstStyle/>
          <a:p>
            <a:pPr algn="ctr"/>
            <a:r>
              <a:rPr lang="en-US" sz="2800" dirty="0" smtClean="0"/>
              <a:t>Sampling Frame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305800" cy="4572000"/>
          </a:xfrm>
        </p:spPr>
        <p:txBody>
          <a:bodyPr/>
          <a:lstStyle/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b="1" dirty="0" smtClean="0"/>
              <a:t>Most recent or upcoming Population Census </a:t>
            </a:r>
            <a:r>
              <a:rPr lang="en-US" sz="1400" dirty="0" smtClean="0"/>
              <a:t>(Argentina, France, Germany, Japan, Latvia, New Zealand, Oman, Palestine, Peru, Togo, United States, Yemen)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b="1" dirty="0" smtClean="0"/>
              <a:t>National Population or Housing Registries</a:t>
            </a:r>
            <a:r>
              <a:rPr lang="en-US" sz="1600" dirty="0" smtClean="0"/>
              <a:t> </a:t>
            </a:r>
            <a:r>
              <a:rPr lang="en-US" sz="1400" dirty="0" smtClean="0"/>
              <a:t>(China – Hong Kong SAR, Costa Rica, Croatia, Germany, Hungary, Israel, Latvia, Lithuania, Poland, St Maarten, Spain)</a:t>
            </a:r>
          </a:p>
          <a:p>
            <a:pPr lvl="0">
              <a:buClr>
                <a:srgbClr val="CC0000">
                  <a:lumMod val="75000"/>
                </a:srgbClr>
              </a:buClr>
              <a:buFont typeface="Wingdings" pitchFamily="2" charset="2"/>
              <a:buChar char="§"/>
              <a:defRPr/>
            </a:pPr>
            <a:r>
              <a:rPr lang="en-US" sz="1600" b="1" dirty="0">
                <a:solidFill>
                  <a:srgbClr val="000000"/>
                </a:solidFill>
              </a:rPr>
              <a:t>National Household </a:t>
            </a:r>
            <a:r>
              <a:rPr lang="en-US" sz="1600" b="1" dirty="0" smtClean="0">
                <a:solidFill>
                  <a:srgbClr val="000000"/>
                </a:solidFill>
              </a:rPr>
              <a:t>or Labor Force Survey </a:t>
            </a:r>
            <a:r>
              <a:rPr lang="en-US" sz="1400" dirty="0" smtClean="0">
                <a:solidFill>
                  <a:srgbClr val="000000"/>
                </a:solidFill>
              </a:rPr>
              <a:t>(Canada, Egypt, Thailand)</a:t>
            </a:r>
            <a:endParaRPr lang="en-US" sz="1400" dirty="0">
              <a:solidFill>
                <a:srgbClr val="000000"/>
              </a:solidFill>
            </a:endParaRP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b="1" dirty="0" smtClean="0"/>
              <a:t>Government administrative records </a:t>
            </a:r>
            <a:r>
              <a:rPr lang="en-US" sz="1400" dirty="0">
                <a:solidFill>
                  <a:srgbClr val="000000"/>
                </a:solidFill>
              </a:rPr>
              <a:t>(China – Hong Kong </a:t>
            </a:r>
            <a:r>
              <a:rPr lang="en-US" sz="1400" dirty="0" smtClean="0">
                <a:solidFill>
                  <a:srgbClr val="000000"/>
                </a:solidFill>
              </a:rPr>
              <a:t>SAR)</a:t>
            </a:r>
            <a:endParaRPr lang="en-US" sz="1400" dirty="0" smtClean="0"/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b="1" dirty="0" smtClean="0"/>
              <a:t>Respondents identified as having a </a:t>
            </a:r>
            <a:r>
              <a:rPr lang="en-US" sz="1600" b="1" i="1" dirty="0" smtClean="0"/>
              <a:t>disability </a:t>
            </a:r>
            <a:r>
              <a:rPr lang="en-US" sz="1600" b="1" dirty="0" smtClean="0"/>
              <a:t>during a previous data collection</a:t>
            </a:r>
            <a:r>
              <a:rPr lang="en-US" sz="1600" dirty="0" smtClean="0"/>
              <a:t> </a:t>
            </a:r>
            <a:r>
              <a:rPr lang="en-US" sz="1400" dirty="0" smtClean="0"/>
              <a:t>(China)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b="1" dirty="0" smtClean="0"/>
              <a:t>Multi-stage sampling </a:t>
            </a:r>
            <a:r>
              <a:rPr lang="en-US" sz="1400" dirty="0" smtClean="0"/>
              <a:t>(Italy)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b="1" dirty="0" smtClean="0"/>
              <a:t>Random sampling </a:t>
            </a:r>
            <a:r>
              <a:rPr lang="en-US" sz="1400" dirty="0" smtClean="0"/>
              <a:t>(Finland, United States)</a:t>
            </a:r>
          </a:p>
          <a:p>
            <a:pPr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274638"/>
            <a:ext cx="8229600" cy="1143000"/>
          </a:xfrm>
        </p:spPr>
        <p:txBody>
          <a:bodyPr/>
          <a:lstStyle/>
          <a:p>
            <a:r>
              <a:rPr lang="en-US" sz="2800" dirty="0">
                <a:solidFill>
                  <a:srgbClr val="000000"/>
                </a:solidFill>
              </a:rPr>
              <a:t>Sample Size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684212" y="1752600"/>
            <a:ext cx="4040188" cy="3951288"/>
          </a:xfrm>
        </p:spPr>
        <p:txBody>
          <a:bodyPr/>
          <a:lstStyle/>
          <a:p>
            <a:pPr lvl="0">
              <a:buClr>
                <a:srgbClr val="CC0000"/>
              </a:buClr>
              <a:buNone/>
              <a:defRPr/>
            </a:pPr>
            <a:r>
              <a:rPr lang="en-US" sz="1600" b="1" u="sng" dirty="0">
                <a:solidFill>
                  <a:srgbClr val="000000"/>
                </a:solidFill>
              </a:rPr>
              <a:t>Persons</a:t>
            </a:r>
            <a:r>
              <a:rPr lang="en-US" sz="1600" b="1" dirty="0">
                <a:solidFill>
                  <a:srgbClr val="000000"/>
                </a:solidFill>
              </a:rPr>
              <a:t>:</a:t>
            </a:r>
          </a:p>
          <a:p>
            <a:pPr lvl="0">
              <a:buClr>
                <a:srgbClr val="CC0000"/>
              </a:buClr>
              <a:buNone/>
              <a:defRPr/>
            </a:pPr>
            <a:r>
              <a:rPr lang="en-US" sz="1400" dirty="0">
                <a:solidFill>
                  <a:srgbClr val="000000"/>
                </a:solidFill>
              </a:rPr>
              <a:t>4,850: </a:t>
            </a:r>
            <a:r>
              <a:rPr lang="en-US" sz="1400" b="1" dirty="0">
                <a:solidFill>
                  <a:srgbClr val="000000"/>
                </a:solidFill>
              </a:rPr>
              <a:t>Lithuania</a:t>
            </a:r>
          </a:p>
          <a:p>
            <a:pPr lvl="0">
              <a:buClr>
                <a:srgbClr val="CC0000"/>
              </a:buClr>
              <a:buNone/>
              <a:defRPr/>
            </a:pPr>
            <a:r>
              <a:rPr lang="en-US" sz="1400" dirty="0">
                <a:solidFill>
                  <a:srgbClr val="000000"/>
                </a:solidFill>
              </a:rPr>
              <a:t>5,330: </a:t>
            </a:r>
            <a:r>
              <a:rPr lang="en-US" sz="1400" b="1" dirty="0">
                <a:solidFill>
                  <a:srgbClr val="000000"/>
                </a:solidFill>
              </a:rPr>
              <a:t>Finland</a:t>
            </a:r>
          </a:p>
          <a:p>
            <a:pPr lvl="0">
              <a:buClr>
                <a:srgbClr val="CC0000"/>
              </a:buClr>
              <a:buNone/>
              <a:defRPr/>
            </a:pPr>
            <a:r>
              <a:rPr lang="en-US" sz="1400" dirty="0">
                <a:solidFill>
                  <a:srgbClr val="000000"/>
                </a:solidFill>
              </a:rPr>
              <a:t>9,400: </a:t>
            </a:r>
            <a:r>
              <a:rPr lang="en-US" sz="1400" b="1" dirty="0">
                <a:solidFill>
                  <a:srgbClr val="000000"/>
                </a:solidFill>
              </a:rPr>
              <a:t>Israel</a:t>
            </a:r>
          </a:p>
          <a:p>
            <a:pPr lvl="0">
              <a:buClr>
                <a:srgbClr val="CC0000"/>
              </a:buClr>
              <a:buNone/>
              <a:defRPr/>
            </a:pPr>
            <a:r>
              <a:rPr lang="en-US" sz="1400" dirty="0">
                <a:solidFill>
                  <a:srgbClr val="000000"/>
                </a:solidFill>
              </a:rPr>
              <a:t>10,000: </a:t>
            </a:r>
            <a:r>
              <a:rPr lang="en-US" sz="1400" b="1" dirty="0">
                <a:solidFill>
                  <a:srgbClr val="000000"/>
                </a:solidFill>
              </a:rPr>
              <a:t>Czech Republic</a:t>
            </a:r>
          </a:p>
          <a:p>
            <a:pPr lvl="0">
              <a:buClr>
                <a:srgbClr val="CC0000"/>
              </a:buClr>
              <a:buNone/>
              <a:defRPr/>
            </a:pPr>
            <a:r>
              <a:rPr lang="en-US" sz="1400" dirty="0">
                <a:solidFill>
                  <a:srgbClr val="000000"/>
                </a:solidFill>
              </a:rPr>
              <a:t>10,000:</a:t>
            </a:r>
            <a:r>
              <a:rPr lang="en-US" sz="1400" b="1" dirty="0">
                <a:solidFill>
                  <a:srgbClr val="000000"/>
                </a:solidFill>
              </a:rPr>
              <a:t> Latvia</a:t>
            </a:r>
          </a:p>
          <a:p>
            <a:pPr lvl="0">
              <a:buClr>
                <a:srgbClr val="CC0000"/>
              </a:buClr>
              <a:buNone/>
              <a:defRPr/>
            </a:pPr>
            <a:r>
              <a:rPr lang="en-US" sz="1400" dirty="0">
                <a:solidFill>
                  <a:srgbClr val="000000"/>
                </a:solidFill>
              </a:rPr>
              <a:t>10,893: </a:t>
            </a:r>
            <a:r>
              <a:rPr lang="en-US" sz="1400" b="1" dirty="0">
                <a:solidFill>
                  <a:srgbClr val="000000"/>
                </a:solidFill>
              </a:rPr>
              <a:t>Hungary</a:t>
            </a:r>
          </a:p>
          <a:p>
            <a:pPr lvl="0">
              <a:buClr>
                <a:srgbClr val="CC0000"/>
              </a:buClr>
              <a:buNone/>
              <a:defRPr/>
            </a:pPr>
            <a:r>
              <a:rPr lang="en-US" sz="1400" dirty="0">
                <a:solidFill>
                  <a:srgbClr val="000000"/>
                </a:solidFill>
              </a:rPr>
              <a:t>11,000 (Aged 60+): </a:t>
            </a:r>
            <a:r>
              <a:rPr lang="en-US" sz="1400" b="1" dirty="0">
                <a:solidFill>
                  <a:srgbClr val="000000"/>
                </a:solidFill>
              </a:rPr>
              <a:t>France</a:t>
            </a:r>
          </a:p>
          <a:p>
            <a:pPr lvl="0">
              <a:buClr>
                <a:srgbClr val="CC0000"/>
              </a:buClr>
              <a:buNone/>
              <a:defRPr/>
            </a:pPr>
            <a:r>
              <a:rPr lang="en-US" sz="1400" dirty="0">
                <a:solidFill>
                  <a:srgbClr val="000000"/>
                </a:solidFill>
              </a:rPr>
              <a:t>14,000:</a:t>
            </a:r>
            <a:r>
              <a:rPr lang="en-US" sz="1400" b="1" dirty="0">
                <a:solidFill>
                  <a:srgbClr val="000000"/>
                </a:solidFill>
              </a:rPr>
              <a:t> Italy</a:t>
            </a:r>
          </a:p>
          <a:p>
            <a:pPr lvl="0">
              <a:buClr>
                <a:srgbClr val="CC0000"/>
              </a:buClr>
              <a:buNone/>
              <a:defRPr/>
            </a:pPr>
            <a:r>
              <a:rPr lang="en-US" sz="1400" dirty="0">
                <a:solidFill>
                  <a:srgbClr val="000000"/>
                </a:solidFill>
              </a:rPr>
              <a:t>20,000: </a:t>
            </a:r>
            <a:r>
              <a:rPr lang="en-US" sz="1400" b="1" dirty="0">
                <a:solidFill>
                  <a:srgbClr val="000000"/>
                </a:solidFill>
              </a:rPr>
              <a:t>New Zealand</a:t>
            </a:r>
          </a:p>
          <a:p>
            <a:pPr lvl="0">
              <a:buClr>
                <a:srgbClr val="CC0000"/>
              </a:buClr>
              <a:buNone/>
              <a:defRPr/>
            </a:pPr>
            <a:r>
              <a:rPr lang="en-US" sz="1400" dirty="0">
                <a:solidFill>
                  <a:srgbClr val="000000"/>
                </a:solidFill>
              </a:rPr>
              <a:t>30,000: </a:t>
            </a:r>
            <a:r>
              <a:rPr lang="en-US" sz="1400" b="1" dirty="0">
                <a:solidFill>
                  <a:srgbClr val="000000"/>
                </a:solidFill>
              </a:rPr>
              <a:t>Canada</a:t>
            </a:r>
          </a:p>
          <a:p>
            <a:pPr lvl="0">
              <a:buClr>
                <a:srgbClr val="CC0000"/>
              </a:buClr>
              <a:buNone/>
              <a:defRPr/>
            </a:pPr>
            <a:r>
              <a:rPr lang="en-US" sz="1400" dirty="0">
                <a:solidFill>
                  <a:srgbClr val="000000"/>
                </a:solidFill>
              </a:rPr>
              <a:t>33,000:</a:t>
            </a:r>
            <a:r>
              <a:rPr lang="en-US" sz="1400" b="1" dirty="0">
                <a:solidFill>
                  <a:srgbClr val="000000"/>
                </a:solidFill>
              </a:rPr>
              <a:t> Costa Rica</a:t>
            </a:r>
          </a:p>
          <a:p>
            <a:pPr lvl="0">
              <a:buClr>
                <a:srgbClr val="CC0000"/>
              </a:buClr>
              <a:buNone/>
              <a:defRPr/>
            </a:pPr>
            <a:r>
              <a:rPr lang="en-US" sz="1400" dirty="0">
                <a:solidFill>
                  <a:srgbClr val="000000"/>
                </a:solidFill>
              </a:rPr>
              <a:t>39,825: </a:t>
            </a:r>
            <a:r>
              <a:rPr lang="en-US" sz="1400" b="1" dirty="0">
                <a:solidFill>
                  <a:srgbClr val="000000"/>
                </a:solidFill>
              </a:rPr>
              <a:t>China</a:t>
            </a:r>
          </a:p>
          <a:p>
            <a:pPr lvl="0">
              <a:buClr>
                <a:srgbClr val="CC0000"/>
              </a:buClr>
              <a:buNone/>
              <a:defRPr/>
            </a:pPr>
            <a:r>
              <a:rPr lang="en-US" sz="1400" dirty="0">
                <a:solidFill>
                  <a:srgbClr val="000000"/>
                </a:solidFill>
              </a:rPr>
              <a:t>175,000:</a:t>
            </a:r>
            <a:r>
              <a:rPr lang="en-US" sz="1400" b="1" dirty="0">
                <a:solidFill>
                  <a:srgbClr val="000000"/>
                </a:solidFill>
              </a:rPr>
              <a:t> Spain</a:t>
            </a:r>
          </a:p>
          <a:p>
            <a:pPr lvl="0">
              <a:buClr>
                <a:srgbClr val="CC0000"/>
              </a:buClr>
              <a:buNone/>
              <a:defRPr/>
            </a:pPr>
            <a:r>
              <a:rPr lang="en-US" sz="1400" dirty="0">
                <a:solidFill>
                  <a:srgbClr val="000000"/>
                </a:solidFill>
              </a:rPr>
              <a:t>216,700 (workers):</a:t>
            </a:r>
            <a:r>
              <a:rPr lang="en-US" sz="1400" b="1" dirty="0">
                <a:solidFill>
                  <a:srgbClr val="000000"/>
                </a:solidFill>
              </a:rPr>
              <a:t> Spain</a:t>
            </a:r>
          </a:p>
          <a:p>
            <a:pPr lvl="0">
              <a:buClr>
                <a:srgbClr val="CC0000"/>
              </a:buClr>
              <a:buNone/>
              <a:defRPr/>
            </a:pPr>
            <a:r>
              <a:rPr lang="en-US" sz="1400" dirty="0">
                <a:solidFill>
                  <a:srgbClr val="000000"/>
                </a:solidFill>
              </a:rPr>
              <a:t>522,842: </a:t>
            </a:r>
            <a:r>
              <a:rPr lang="en-US" sz="1400" b="1" dirty="0">
                <a:solidFill>
                  <a:srgbClr val="000000"/>
                </a:solidFill>
              </a:rPr>
              <a:t>Croatia</a:t>
            </a:r>
          </a:p>
          <a:p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4419600" y="1763712"/>
            <a:ext cx="4343400" cy="3951288"/>
          </a:xfrm>
        </p:spPr>
        <p:txBody>
          <a:bodyPr/>
          <a:lstStyle/>
          <a:p>
            <a:pPr marL="0" lvl="0" indent="0" eaLnBrk="1" hangingPunct="1">
              <a:spcBef>
                <a:spcPct val="0"/>
              </a:spcBef>
              <a:buClrTx/>
              <a:buNone/>
            </a:pPr>
            <a:r>
              <a:rPr lang="en-US" sz="1600" b="1" u="sng" kern="1200" dirty="0">
                <a:solidFill>
                  <a:srgbClr val="000000"/>
                </a:solidFill>
              </a:rPr>
              <a:t>Households</a:t>
            </a:r>
            <a:r>
              <a:rPr lang="en-US" sz="1600" b="1" kern="1200" dirty="0">
                <a:solidFill>
                  <a:srgbClr val="000000"/>
                </a:solidFill>
              </a:rPr>
              <a:t>:</a:t>
            </a:r>
          </a:p>
          <a:p>
            <a:pPr marL="0" lvl="0" indent="0" eaLnBrk="1" hangingPunct="1">
              <a:spcBef>
                <a:spcPct val="0"/>
              </a:spcBef>
              <a:buClrTx/>
              <a:buNone/>
            </a:pPr>
            <a:r>
              <a:rPr lang="en-US" sz="1400" kern="1200" dirty="0">
                <a:solidFill>
                  <a:srgbClr val="000000"/>
                </a:solidFill>
              </a:rPr>
              <a:t>1% : </a:t>
            </a:r>
            <a:r>
              <a:rPr lang="en-US" sz="1400" b="1" kern="1200" dirty="0">
                <a:solidFill>
                  <a:srgbClr val="000000"/>
                </a:solidFill>
              </a:rPr>
              <a:t>Germany</a:t>
            </a:r>
          </a:p>
          <a:p>
            <a:pPr marL="0" lvl="0" indent="0" eaLnBrk="1" hangingPunct="1">
              <a:spcBef>
                <a:spcPct val="0"/>
              </a:spcBef>
              <a:buClrTx/>
              <a:buNone/>
            </a:pPr>
            <a:r>
              <a:rPr lang="en-US" sz="1400" kern="1200" dirty="0">
                <a:solidFill>
                  <a:srgbClr val="000000"/>
                </a:solidFill>
              </a:rPr>
              <a:t>1,200: </a:t>
            </a:r>
            <a:r>
              <a:rPr lang="en-US" sz="1400" b="1" kern="1200" dirty="0">
                <a:solidFill>
                  <a:srgbClr val="000000"/>
                </a:solidFill>
              </a:rPr>
              <a:t>St Maarten</a:t>
            </a:r>
          </a:p>
          <a:p>
            <a:pPr marL="0" lvl="0" indent="0" eaLnBrk="1" hangingPunct="1">
              <a:spcBef>
                <a:spcPct val="0"/>
              </a:spcBef>
              <a:buClrTx/>
              <a:buNone/>
            </a:pPr>
            <a:r>
              <a:rPr lang="en-US" sz="1400" kern="1200" dirty="0">
                <a:solidFill>
                  <a:srgbClr val="000000"/>
                </a:solidFill>
              </a:rPr>
              <a:t>3,500:</a:t>
            </a:r>
            <a:r>
              <a:rPr lang="en-US" sz="1400" b="1" kern="1200" dirty="0">
                <a:solidFill>
                  <a:srgbClr val="000000"/>
                </a:solidFill>
              </a:rPr>
              <a:t> St Maarten</a:t>
            </a:r>
          </a:p>
          <a:p>
            <a:pPr marL="0" lvl="0" indent="0" eaLnBrk="1" hangingPunct="1">
              <a:spcBef>
                <a:spcPct val="0"/>
              </a:spcBef>
              <a:buClrTx/>
              <a:buNone/>
            </a:pPr>
            <a:r>
              <a:rPr lang="en-US" sz="1400" kern="1200" dirty="0">
                <a:solidFill>
                  <a:srgbClr val="000000"/>
                </a:solidFill>
              </a:rPr>
              <a:t>3,000:</a:t>
            </a:r>
            <a:r>
              <a:rPr lang="en-US" sz="1400" b="1" kern="1200" dirty="0">
                <a:solidFill>
                  <a:srgbClr val="000000"/>
                </a:solidFill>
              </a:rPr>
              <a:t> Oman</a:t>
            </a:r>
          </a:p>
          <a:p>
            <a:pPr marL="0" lvl="0" indent="0" eaLnBrk="1" hangingPunct="1">
              <a:spcBef>
                <a:spcPct val="0"/>
              </a:spcBef>
              <a:buClrTx/>
              <a:buNone/>
            </a:pPr>
            <a:r>
              <a:rPr lang="en-US" sz="1400" kern="1200" dirty="0">
                <a:solidFill>
                  <a:srgbClr val="000000"/>
                </a:solidFill>
              </a:rPr>
              <a:t>5,000:</a:t>
            </a:r>
            <a:r>
              <a:rPr lang="en-US" sz="1400" b="1" kern="1200" dirty="0">
                <a:solidFill>
                  <a:srgbClr val="000000"/>
                </a:solidFill>
              </a:rPr>
              <a:t> Oman</a:t>
            </a:r>
          </a:p>
          <a:p>
            <a:pPr marL="0" lvl="0" indent="0" eaLnBrk="1" hangingPunct="1">
              <a:spcBef>
                <a:spcPct val="0"/>
              </a:spcBef>
              <a:buClrTx/>
              <a:buNone/>
            </a:pPr>
            <a:r>
              <a:rPr lang="en-US" sz="1400" kern="1200" dirty="0">
                <a:solidFill>
                  <a:srgbClr val="000000"/>
                </a:solidFill>
              </a:rPr>
              <a:t>12,300:</a:t>
            </a:r>
            <a:r>
              <a:rPr lang="en-US" sz="1400" b="1" kern="1200" dirty="0">
                <a:solidFill>
                  <a:srgbClr val="000000"/>
                </a:solidFill>
              </a:rPr>
              <a:t> Ghana</a:t>
            </a:r>
          </a:p>
          <a:p>
            <a:pPr marL="0" lvl="0" indent="0" eaLnBrk="1" hangingPunct="1">
              <a:spcBef>
                <a:spcPct val="0"/>
              </a:spcBef>
              <a:buClrTx/>
              <a:buNone/>
            </a:pPr>
            <a:r>
              <a:rPr lang="en-US" sz="1400" kern="1200" dirty="0">
                <a:solidFill>
                  <a:srgbClr val="000000"/>
                </a:solidFill>
              </a:rPr>
              <a:t>14,440:</a:t>
            </a:r>
            <a:r>
              <a:rPr lang="en-US" sz="1400" b="1" kern="1200" dirty="0">
                <a:solidFill>
                  <a:srgbClr val="000000"/>
                </a:solidFill>
              </a:rPr>
              <a:t> Yemen</a:t>
            </a:r>
          </a:p>
          <a:p>
            <a:pPr lvl="0">
              <a:buClr>
                <a:srgbClr val="CC0000"/>
              </a:buClr>
              <a:buNone/>
              <a:defRPr/>
            </a:pPr>
            <a:r>
              <a:rPr lang="en-US" sz="1400" dirty="0">
                <a:solidFill>
                  <a:srgbClr val="000000"/>
                </a:solidFill>
              </a:rPr>
              <a:t>48,000: </a:t>
            </a:r>
            <a:r>
              <a:rPr lang="en-US" sz="1400" b="1" dirty="0">
                <a:solidFill>
                  <a:srgbClr val="000000"/>
                </a:solidFill>
              </a:rPr>
              <a:t>China (Hong Kong SAR)</a:t>
            </a:r>
          </a:p>
          <a:p>
            <a:pPr lvl="0">
              <a:buClr>
                <a:srgbClr val="CC0000"/>
              </a:buClr>
              <a:buNone/>
              <a:defRPr/>
            </a:pPr>
            <a:r>
              <a:rPr lang="en-US" sz="1400" dirty="0">
                <a:solidFill>
                  <a:srgbClr val="000000"/>
                </a:solidFill>
              </a:rPr>
              <a:t>24,000: </a:t>
            </a:r>
            <a:r>
              <a:rPr lang="en-US" sz="1400" b="1" dirty="0">
                <a:solidFill>
                  <a:srgbClr val="000000"/>
                </a:solidFill>
              </a:rPr>
              <a:t>Poland</a:t>
            </a:r>
          </a:p>
          <a:p>
            <a:pPr lvl="0">
              <a:buClr>
                <a:srgbClr val="CC0000"/>
              </a:buClr>
              <a:buNone/>
              <a:defRPr/>
            </a:pPr>
            <a:r>
              <a:rPr lang="en-US" sz="1400" dirty="0">
                <a:solidFill>
                  <a:srgbClr val="000000"/>
                </a:solidFill>
              </a:rPr>
              <a:t>72,800: </a:t>
            </a:r>
            <a:r>
              <a:rPr lang="en-US" sz="1400" b="1" dirty="0">
                <a:solidFill>
                  <a:srgbClr val="000000"/>
                </a:solidFill>
              </a:rPr>
              <a:t>Thailand</a:t>
            </a:r>
          </a:p>
          <a:p>
            <a:pPr lvl="0">
              <a:buClr>
                <a:srgbClr val="CC0000"/>
              </a:buClr>
              <a:buNone/>
              <a:defRPr/>
            </a:pPr>
            <a:r>
              <a:rPr lang="en-US" sz="1400" dirty="0">
                <a:solidFill>
                  <a:srgbClr val="000000"/>
                </a:solidFill>
              </a:rPr>
              <a:t>340,000: </a:t>
            </a:r>
            <a:r>
              <a:rPr lang="en-US" sz="1400" b="1" dirty="0">
                <a:solidFill>
                  <a:srgbClr val="000000"/>
                </a:solidFill>
              </a:rPr>
              <a:t>Peru</a:t>
            </a:r>
          </a:p>
          <a:p>
            <a:pPr lvl="0">
              <a:buClr>
                <a:srgbClr val="CC0000"/>
              </a:buClr>
              <a:buNone/>
              <a:defRPr/>
            </a:pPr>
            <a:r>
              <a:rPr lang="en-US" sz="1400" dirty="0">
                <a:solidFill>
                  <a:srgbClr val="000000"/>
                </a:solidFill>
              </a:rPr>
              <a:t>270,000: </a:t>
            </a:r>
            <a:r>
              <a:rPr lang="en-US" sz="1400" b="1" dirty="0">
                <a:solidFill>
                  <a:srgbClr val="000000"/>
                </a:solidFill>
              </a:rPr>
              <a:t>Japan</a:t>
            </a:r>
          </a:p>
          <a:p>
            <a:pPr marL="0" lvl="0" indent="0" eaLnBrk="1" hangingPunct="1">
              <a:spcBef>
                <a:spcPct val="0"/>
              </a:spcBef>
              <a:buClrTx/>
              <a:buNone/>
            </a:pPr>
            <a:endParaRPr lang="en-US" b="1" kern="1200" dirty="0">
              <a:solidFill>
                <a:srgbClr val="000000"/>
              </a:solidFill>
              <a:latin typeface="Bookman Old Style" pitchFamily="-108" charset="0"/>
            </a:endParaRPr>
          </a:p>
          <a:p>
            <a:pPr marL="0" lvl="0" indent="0" eaLnBrk="1" hangingPunct="1">
              <a:spcBef>
                <a:spcPct val="0"/>
              </a:spcBef>
              <a:buClrTx/>
              <a:buNone/>
            </a:pPr>
            <a:r>
              <a:rPr lang="en-US" sz="1600" b="1" u="sng" kern="1200" dirty="0">
                <a:solidFill>
                  <a:srgbClr val="000000"/>
                </a:solidFill>
              </a:rPr>
              <a:t>Persons &amp; Households:</a:t>
            </a:r>
          </a:p>
          <a:p>
            <a:pPr marL="0" lvl="0" indent="0" eaLnBrk="1" hangingPunct="1">
              <a:spcBef>
                <a:spcPct val="0"/>
              </a:spcBef>
              <a:buClrTx/>
              <a:buNone/>
            </a:pPr>
            <a:r>
              <a:rPr lang="en-US" sz="1400" kern="1200" dirty="0">
                <a:solidFill>
                  <a:srgbClr val="000000"/>
                </a:solidFill>
              </a:rPr>
              <a:t>48,000 HH + 2,000 persons (institutionalized): </a:t>
            </a:r>
            <a:r>
              <a:rPr lang="en-US" sz="1400" b="1" kern="1200" dirty="0">
                <a:solidFill>
                  <a:srgbClr val="000000"/>
                </a:solidFill>
              </a:rPr>
              <a:t>China (Hong Kong SAR)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3132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686800" cy="1066800"/>
          </a:xfrm>
        </p:spPr>
        <p:txBody>
          <a:bodyPr/>
          <a:lstStyle/>
          <a:p>
            <a:r>
              <a:rPr lang="en-US" sz="2400" dirty="0" smtClean="0"/>
              <a:t>Language data collection activity will be administered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382000" cy="5334000"/>
          </a:xfrm>
        </p:spPr>
        <p:txBody>
          <a:bodyPr>
            <a:normAutofit/>
          </a:bodyPr>
          <a:lstStyle/>
          <a:p>
            <a:pPr marL="0" indent="0">
              <a:buClr>
                <a:srgbClr val="CC0000">
                  <a:lumMod val="75000"/>
                </a:srgbClr>
              </a:buClr>
              <a:buNone/>
              <a:defRPr/>
            </a:pPr>
            <a:r>
              <a:rPr lang="en-US" sz="1800" b="1" dirty="0" smtClean="0">
                <a:solidFill>
                  <a:srgbClr val="000000"/>
                </a:solidFill>
              </a:rPr>
              <a:t>Arabic </a:t>
            </a:r>
            <a:r>
              <a:rPr lang="en-US" sz="1800" b="1" dirty="0" smtClean="0">
                <a:solidFill>
                  <a:srgbClr val="C00000"/>
                </a:solidFill>
              </a:rPr>
              <a:t>(6)</a:t>
            </a:r>
            <a:r>
              <a:rPr lang="en-US" sz="1800" b="1" dirty="0" smtClean="0">
                <a:solidFill>
                  <a:srgbClr val="000000"/>
                </a:solidFill>
              </a:rPr>
              <a:t>: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600" dirty="0">
                <a:solidFill>
                  <a:srgbClr val="000000"/>
                </a:solidFill>
              </a:rPr>
              <a:t>Egypt, Israel, </a:t>
            </a:r>
            <a:r>
              <a:rPr lang="en-US" sz="1600" dirty="0" smtClean="0">
                <a:solidFill>
                  <a:srgbClr val="000000"/>
                </a:solidFill>
              </a:rPr>
              <a:t>Jordan, Oman</a:t>
            </a:r>
            <a:r>
              <a:rPr lang="en-US" sz="1600" dirty="0">
                <a:solidFill>
                  <a:srgbClr val="000000"/>
                </a:solidFill>
              </a:rPr>
              <a:t>, Palestine, </a:t>
            </a:r>
            <a:r>
              <a:rPr lang="en-US" sz="1600" dirty="0" smtClean="0">
                <a:solidFill>
                  <a:srgbClr val="000000"/>
                </a:solidFill>
              </a:rPr>
              <a:t>Yemen</a:t>
            </a:r>
          </a:p>
          <a:p>
            <a:pPr marL="0" indent="0">
              <a:buClr>
                <a:srgbClr val="CC0000">
                  <a:lumMod val="75000"/>
                </a:srgbClr>
              </a:buClr>
              <a:buNone/>
              <a:defRPr/>
            </a:pPr>
            <a:r>
              <a:rPr lang="en-US" sz="1800" b="1" dirty="0" smtClean="0">
                <a:solidFill>
                  <a:srgbClr val="000000"/>
                </a:solidFill>
              </a:rPr>
              <a:t>Chinese </a:t>
            </a:r>
            <a:r>
              <a:rPr lang="en-US" sz="1800" b="1" dirty="0" smtClean="0">
                <a:solidFill>
                  <a:srgbClr val="C00000"/>
                </a:solidFill>
              </a:rPr>
              <a:t>(2)</a:t>
            </a:r>
            <a:r>
              <a:rPr lang="en-US" sz="1800" b="1" dirty="0" smtClean="0">
                <a:solidFill>
                  <a:srgbClr val="000000"/>
                </a:solidFill>
              </a:rPr>
              <a:t>: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600" dirty="0" smtClean="0">
                <a:solidFill>
                  <a:srgbClr val="000000"/>
                </a:solidFill>
              </a:rPr>
              <a:t>China, China </a:t>
            </a:r>
            <a:r>
              <a:rPr lang="en-US" sz="1600" dirty="0">
                <a:solidFill>
                  <a:srgbClr val="000000"/>
                </a:solidFill>
              </a:rPr>
              <a:t>(Hong Kong SAR</a:t>
            </a:r>
            <a:r>
              <a:rPr lang="en-US" sz="1600" dirty="0" smtClean="0">
                <a:solidFill>
                  <a:srgbClr val="000000"/>
                </a:solidFill>
              </a:rPr>
              <a:t>)</a:t>
            </a:r>
          </a:p>
          <a:p>
            <a:pPr marL="0" indent="0">
              <a:buClr>
                <a:srgbClr val="CC0000">
                  <a:lumMod val="75000"/>
                </a:srgbClr>
              </a:buClr>
              <a:buNone/>
              <a:defRPr/>
            </a:pPr>
            <a:r>
              <a:rPr lang="en-US" sz="1800" b="1" dirty="0" smtClean="0">
                <a:solidFill>
                  <a:srgbClr val="000000"/>
                </a:solidFill>
              </a:rPr>
              <a:t>English </a:t>
            </a:r>
            <a:r>
              <a:rPr lang="en-US" sz="1800" b="1" dirty="0">
                <a:solidFill>
                  <a:srgbClr val="000000"/>
                </a:solidFill>
              </a:rPr>
              <a:t>(with translation</a:t>
            </a:r>
            <a:r>
              <a:rPr lang="en-US" sz="1800" b="1" dirty="0" smtClean="0">
                <a:solidFill>
                  <a:srgbClr val="000000"/>
                </a:solidFill>
              </a:rPr>
              <a:t>) </a:t>
            </a:r>
            <a:r>
              <a:rPr lang="en-US" sz="1800" b="1" dirty="0" smtClean="0">
                <a:solidFill>
                  <a:srgbClr val="C00000"/>
                </a:solidFill>
              </a:rPr>
              <a:t>(8)</a:t>
            </a:r>
            <a:r>
              <a:rPr lang="en-US" sz="1800" b="1" dirty="0" smtClean="0">
                <a:solidFill>
                  <a:srgbClr val="000000"/>
                </a:solidFill>
              </a:rPr>
              <a:t>: </a:t>
            </a:r>
            <a:r>
              <a:rPr lang="en-US" sz="1600" dirty="0" smtClean="0">
                <a:solidFill>
                  <a:srgbClr val="000000"/>
                </a:solidFill>
              </a:rPr>
              <a:t>Canada</a:t>
            </a:r>
            <a:r>
              <a:rPr lang="en-US" sz="1600" dirty="0">
                <a:solidFill>
                  <a:srgbClr val="000000"/>
                </a:solidFill>
              </a:rPr>
              <a:t>, China (Hong Kong SAR), </a:t>
            </a:r>
            <a:r>
              <a:rPr lang="en-US" sz="1600" dirty="0" smtClean="0">
                <a:solidFill>
                  <a:srgbClr val="000000"/>
                </a:solidFill>
              </a:rPr>
              <a:t>Ghana, Kenya, New </a:t>
            </a:r>
            <a:r>
              <a:rPr lang="en-US" sz="1600" dirty="0">
                <a:solidFill>
                  <a:srgbClr val="000000"/>
                </a:solidFill>
              </a:rPr>
              <a:t>Zealand, Oman, </a:t>
            </a:r>
            <a:r>
              <a:rPr lang="en-US" sz="1600" dirty="0" smtClean="0">
                <a:solidFill>
                  <a:srgbClr val="000000"/>
                </a:solidFill>
              </a:rPr>
              <a:t>St </a:t>
            </a:r>
            <a:r>
              <a:rPr lang="en-US" sz="1600" dirty="0">
                <a:solidFill>
                  <a:srgbClr val="000000"/>
                </a:solidFill>
              </a:rPr>
              <a:t>Maarten, United States</a:t>
            </a:r>
            <a:endParaRPr lang="en-US" sz="1600" b="1" dirty="0">
              <a:solidFill>
                <a:srgbClr val="000000"/>
              </a:solidFill>
            </a:endParaRPr>
          </a:p>
          <a:p>
            <a:pPr marL="0" indent="0">
              <a:buClr>
                <a:srgbClr val="CC0000">
                  <a:lumMod val="75000"/>
                </a:srgbClr>
              </a:buClr>
              <a:buNone/>
              <a:defRPr/>
            </a:pPr>
            <a:r>
              <a:rPr lang="en-US" sz="1800" b="1" dirty="0" smtClean="0">
                <a:solidFill>
                  <a:srgbClr val="000000"/>
                </a:solidFill>
              </a:rPr>
              <a:t>French </a:t>
            </a:r>
            <a:r>
              <a:rPr lang="en-US" sz="1800" b="1" dirty="0" smtClean="0">
                <a:solidFill>
                  <a:srgbClr val="C00000"/>
                </a:solidFill>
              </a:rPr>
              <a:t>(4)</a:t>
            </a:r>
            <a:r>
              <a:rPr lang="en-US" sz="1800" b="1" dirty="0" smtClean="0">
                <a:solidFill>
                  <a:srgbClr val="000000"/>
                </a:solidFill>
              </a:rPr>
              <a:t>: </a:t>
            </a:r>
            <a:r>
              <a:rPr lang="en-US" sz="1600" dirty="0">
                <a:solidFill>
                  <a:srgbClr val="000000"/>
                </a:solidFill>
              </a:rPr>
              <a:t>Canada, France, </a:t>
            </a:r>
            <a:r>
              <a:rPr lang="en-US" sz="1600" dirty="0" smtClean="0">
                <a:solidFill>
                  <a:srgbClr val="000000"/>
                </a:solidFill>
              </a:rPr>
              <a:t>St Maarten, Togo</a:t>
            </a:r>
            <a:endParaRPr lang="en-US" sz="1600" b="1" dirty="0">
              <a:solidFill>
                <a:srgbClr val="000000"/>
              </a:solidFill>
            </a:endParaRPr>
          </a:p>
          <a:p>
            <a:pPr marL="0" indent="0">
              <a:buClr>
                <a:srgbClr val="CC0000">
                  <a:lumMod val="75000"/>
                </a:srgbClr>
              </a:buClr>
              <a:buNone/>
              <a:defRPr/>
            </a:pPr>
            <a:r>
              <a:rPr lang="en-US" sz="1800" b="1" dirty="0" smtClean="0">
                <a:solidFill>
                  <a:srgbClr val="000000"/>
                </a:solidFill>
              </a:rPr>
              <a:t>German </a:t>
            </a:r>
            <a:r>
              <a:rPr lang="en-US" sz="1800" b="1" dirty="0" smtClean="0">
                <a:solidFill>
                  <a:srgbClr val="C00000"/>
                </a:solidFill>
              </a:rPr>
              <a:t>(2)</a:t>
            </a:r>
            <a:r>
              <a:rPr lang="en-US" sz="1800" b="1" dirty="0" smtClean="0">
                <a:solidFill>
                  <a:srgbClr val="000000"/>
                </a:solidFill>
              </a:rPr>
              <a:t>: </a:t>
            </a:r>
            <a:r>
              <a:rPr lang="en-US" sz="1600" dirty="0">
                <a:solidFill>
                  <a:srgbClr val="000000"/>
                </a:solidFill>
              </a:rPr>
              <a:t>Germany, </a:t>
            </a:r>
            <a:r>
              <a:rPr lang="en-US" sz="1600" dirty="0" smtClean="0">
                <a:solidFill>
                  <a:srgbClr val="000000"/>
                </a:solidFill>
              </a:rPr>
              <a:t>Italy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None/>
              <a:defRPr/>
            </a:pPr>
            <a:r>
              <a:rPr lang="en-US" sz="1800" b="1" dirty="0" smtClean="0"/>
              <a:t>Russian </a:t>
            </a:r>
            <a:r>
              <a:rPr lang="en-US" sz="1800" b="1" dirty="0" smtClean="0">
                <a:solidFill>
                  <a:srgbClr val="C00000"/>
                </a:solidFill>
              </a:rPr>
              <a:t>(2)</a:t>
            </a:r>
            <a:r>
              <a:rPr lang="en-US" sz="1800" b="1" dirty="0" smtClean="0"/>
              <a:t>:</a:t>
            </a:r>
            <a:r>
              <a:rPr lang="en-US" sz="1800" dirty="0" smtClean="0"/>
              <a:t> </a:t>
            </a:r>
            <a:r>
              <a:rPr lang="en-US" sz="1600" dirty="0" smtClean="0"/>
              <a:t>Israel, Latvia</a:t>
            </a:r>
          </a:p>
          <a:p>
            <a:pPr marL="0" indent="0">
              <a:buClr>
                <a:srgbClr val="CC0000">
                  <a:lumMod val="75000"/>
                </a:srgbClr>
              </a:buClr>
              <a:buNone/>
              <a:defRPr/>
            </a:pPr>
            <a:r>
              <a:rPr lang="en-US" sz="1800" b="1" dirty="0" smtClean="0">
                <a:solidFill>
                  <a:srgbClr val="000000"/>
                </a:solidFill>
              </a:rPr>
              <a:t>Spanish </a:t>
            </a:r>
            <a:r>
              <a:rPr lang="en-US" sz="1800" b="1" dirty="0" smtClean="0">
                <a:solidFill>
                  <a:srgbClr val="C00000"/>
                </a:solidFill>
              </a:rPr>
              <a:t>(7)</a:t>
            </a:r>
            <a:r>
              <a:rPr lang="en-US" sz="1800" b="1" dirty="0" smtClean="0">
                <a:solidFill>
                  <a:srgbClr val="000000"/>
                </a:solidFill>
              </a:rPr>
              <a:t>: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600" dirty="0" smtClean="0">
                <a:solidFill>
                  <a:srgbClr val="000000"/>
                </a:solidFill>
              </a:rPr>
              <a:t>Argentina, Costa Rica, Paraguay, Peru</a:t>
            </a:r>
            <a:r>
              <a:rPr lang="en-US" sz="1600" dirty="0">
                <a:solidFill>
                  <a:srgbClr val="000000"/>
                </a:solidFill>
              </a:rPr>
              <a:t>, </a:t>
            </a:r>
            <a:r>
              <a:rPr lang="en-US" sz="1600" dirty="0" smtClean="0">
                <a:solidFill>
                  <a:srgbClr val="000000"/>
                </a:solidFill>
              </a:rPr>
              <a:t>St Maarten, Spain</a:t>
            </a:r>
            <a:r>
              <a:rPr lang="en-US" sz="1600" dirty="0">
                <a:solidFill>
                  <a:srgbClr val="000000"/>
                </a:solidFill>
              </a:rPr>
              <a:t>, United </a:t>
            </a:r>
            <a:r>
              <a:rPr lang="en-US" sz="1600" dirty="0" smtClean="0">
                <a:solidFill>
                  <a:srgbClr val="000000"/>
                </a:solidFill>
              </a:rPr>
              <a:t>States</a:t>
            </a:r>
          </a:p>
          <a:p>
            <a:pPr marL="0" lvl="0" indent="0">
              <a:buClr>
                <a:srgbClr val="CC0000">
                  <a:lumMod val="75000"/>
                </a:srgbClr>
              </a:buClr>
              <a:buNone/>
              <a:defRPr/>
            </a:pPr>
            <a:r>
              <a:rPr lang="en-US" sz="1800" b="1" dirty="0">
                <a:solidFill>
                  <a:srgbClr val="000000"/>
                </a:solidFill>
              </a:rPr>
              <a:t>National or local </a:t>
            </a:r>
            <a:r>
              <a:rPr lang="en-US" sz="1800" b="1" dirty="0" smtClean="0">
                <a:solidFill>
                  <a:srgbClr val="000000"/>
                </a:solidFill>
              </a:rPr>
              <a:t>language </a:t>
            </a:r>
            <a:r>
              <a:rPr lang="en-US" sz="1800" b="1" dirty="0" smtClean="0">
                <a:solidFill>
                  <a:srgbClr val="C00000"/>
                </a:solidFill>
              </a:rPr>
              <a:t>(15)</a:t>
            </a:r>
            <a:r>
              <a:rPr lang="en-US" sz="1800" b="1" dirty="0" smtClean="0">
                <a:solidFill>
                  <a:srgbClr val="000000"/>
                </a:solidFill>
              </a:rPr>
              <a:t>:</a:t>
            </a:r>
            <a:r>
              <a:rPr lang="en-US" sz="1800" b="1" dirty="0" smtClean="0">
                <a:solidFill>
                  <a:srgbClr val="CC0000"/>
                </a:solidFill>
              </a:rPr>
              <a:t> </a:t>
            </a:r>
            <a:r>
              <a:rPr lang="en-US" sz="1600" dirty="0">
                <a:solidFill>
                  <a:srgbClr val="000000"/>
                </a:solidFill>
              </a:rPr>
              <a:t>Croatia, Czech Republic, Finland, Ghana, Hungary, Iran, Israel, Japan, Kenya, Lithuania, Paraguay, Poland, St Maarten, Spain, Thailand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None/>
              <a:defRPr/>
            </a:pPr>
            <a:r>
              <a:rPr lang="en-US" sz="1800" b="1" dirty="0" smtClean="0">
                <a:solidFill>
                  <a:srgbClr val="000000"/>
                </a:solidFill>
              </a:rPr>
              <a:t>Sign language </a:t>
            </a:r>
            <a:r>
              <a:rPr lang="en-US" sz="1800" b="1" dirty="0" smtClean="0">
                <a:solidFill>
                  <a:srgbClr val="C00000"/>
                </a:solidFill>
              </a:rPr>
              <a:t>(1)</a:t>
            </a:r>
            <a:r>
              <a:rPr lang="en-US" sz="1800" b="1" dirty="0" smtClean="0">
                <a:solidFill>
                  <a:srgbClr val="000000"/>
                </a:solidFill>
              </a:rPr>
              <a:t>: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600" dirty="0" smtClean="0">
                <a:solidFill>
                  <a:srgbClr val="000000"/>
                </a:solidFill>
              </a:rPr>
              <a:t>Argentina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/>
          <a:lstStyle/>
          <a:p>
            <a:r>
              <a:rPr lang="en-US" sz="2800" dirty="0" smtClean="0"/>
              <a:t>Other national activities related to disability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7848600" cy="4419600"/>
          </a:xfrm>
        </p:spPr>
        <p:txBody>
          <a:bodyPr>
            <a:noAutofit/>
          </a:bodyPr>
          <a:lstStyle/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dirty="0" smtClean="0"/>
              <a:t>Next wave of European Health Interview Survey (EHIS)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dirty="0" smtClean="0"/>
              <a:t>Training workshops related to disability data collection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dirty="0" smtClean="0"/>
              <a:t>Cognitive testing of disability questions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dirty="0" smtClean="0"/>
              <a:t>Development of new administrative records related to disability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dirty="0" smtClean="0"/>
              <a:t>Publication and dissemination of disability data and reports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dirty="0" smtClean="0"/>
              <a:t>Discussions with government agencies about future disability data collection activities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dirty="0" smtClean="0"/>
              <a:t>Evaluation of disability modules used in previous data collections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dirty="0" smtClean="0"/>
              <a:t>Discussions about linking disability survey data to administrative records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dirty="0" smtClean="0"/>
              <a:t>Pilot testing for upcoming censuses and surveys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dirty="0" smtClean="0"/>
              <a:t>Processing and analysis of recently collected survey and census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5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066800"/>
          </a:xfrm>
        </p:spPr>
        <p:txBody>
          <a:bodyPr/>
          <a:lstStyle/>
          <a:p>
            <a:r>
              <a:rPr lang="en-US" sz="2800" dirty="0" smtClean="0"/>
              <a:t>Responding Countries </a:t>
            </a:r>
            <a:r>
              <a:rPr lang="en-US" sz="2800" dirty="0" smtClean="0">
                <a:solidFill>
                  <a:schemeClr val="accent2"/>
                </a:solidFill>
              </a:rPr>
              <a:t>(n= 48)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33400" y="1752600"/>
            <a:ext cx="7772400" cy="5105400"/>
          </a:xfrm>
        </p:spPr>
        <p:txBody>
          <a:bodyPr>
            <a:normAutofit/>
          </a:bodyPr>
          <a:lstStyle/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r>
              <a:rPr lang="en-US" sz="2000" b="1" dirty="0" smtClean="0"/>
              <a:t>Africa/Middle East </a:t>
            </a:r>
            <a:r>
              <a:rPr lang="en-US" sz="2000" b="1" dirty="0" smtClean="0">
                <a:solidFill>
                  <a:schemeClr val="accent2"/>
                </a:solidFill>
              </a:rPr>
              <a:t>(11)</a:t>
            </a:r>
            <a:r>
              <a:rPr lang="en-US" sz="2000" b="1" dirty="0" smtClean="0"/>
              <a:t>: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1800" dirty="0" smtClean="0"/>
              <a:t>Egypt, Ghana, Iran, Israel, Jordan, Kenya, Oman, Palestine, Qatar, Togo, Yemen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endParaRPr lang="en-US" sz="1800" dirty="0" smtClean="0"/>
          </a:p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r>
              <a:rPr lang="en-US" sz="2000" b="1" dirty="0" smtClean="0"/>
              <a:t>Asia/Pacific </a:t>
            </a:r>
            <a:r>
              <a:rPr lang="en-US" sz="2000" b="1" dirty="0" smtClean="0">
                <a:solidFill>
                  <a:schemeClr val="accent2"/>
                </a:solidFill>
              </a:rPr>
              <a:t>(9</a:t>
            </a:r>
            <a:r>
              <a:rPr lang="en-US" sz="1800" b="1" dirty="0" smtClean="0">
                <a:solidFill>
                  <a:schemeClr val="accent2"/>
                </a:solidFill>
              </a:rPr>
              <a:t>)</a:t>
            </a:r>
            <a:r>
              <a:rPr lang="en-US" sz="1800" b="1" dirty="0" smtClean="0"/>
              <a:t>: </a:t>
            </a:r>
            <a:r>
              <a:rPr lang="en-US" sz="1800" dirty="0" smtClean="0"/>
              <a:t>Bangladesh, China, China (Hong Kong SAR), Japan, Mongolia, New Zealand, Philippines, Singapore, Thailand</a:t>
            </a:r>
          </a:p>
          <a:p>
            <a:pPr>
              <a:buClr>
                <a:schemeClr val="accent2">
                  <a:lumMod val="75000"/>
                </a:schemeClr>
              </a:buClr>
              <a:defRPr/>
            </a:pPr>
            <a:endParaRPr lang="en-US" sz="1800" b="1" dirty="0" smtClean="0"/>
          </a:p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r>
              <a:rPr lang="en-US" sz="2000" b="1" dirty="0" smtClean="0"/>
              <a:t>Europe </a:t>
            </a:r>
            <a:r>
              <a:rPr lang="en-US" sz="2000" b="1" dirty="0" smtClean="0">
                <a:solidFill>
                  <a:schemeClr val="accent2"/>
                </a:solidFill>
              </a:rPr>
              <a:t>(16)</a:t>
            </a:r>
            <a:r>
              <a:rPr lang="en-US" sz="2000" b="1" dirty="0" smtClean="0"/>
              <a:t>: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1800" dirty="0" smtClean="0"/>
              <a:t>Armenia, Croatia, Cyprus, Czech Republic, Denmark, Finland, France, Germany, Hungary, Italy, Latvia, Lithuania, Poland, Spain, Sweden, Turkey</a:t>
            </a:r>
          </a:p>
          <a:p>
            <a:pPr>
              <a:buClr>
                <a:schemeClr val="accent2">
                  <a:lumMod val="75000"/>
                </a:schemeClr>
              </a:buClr>
              <a:defRPr/>
            </a:pPr>
            <a:endParaRPr lang="en-US" sz="1800" dirty="0" smtClean="0"/>
          </a:p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r>
              <a:rPr lang="en-US" sz="2000" b="1" dirty="0" smtClean="0"/>
              <a:t>North/South America </a:t>
            </a:r>
            <a:r>
              <a:rPr lang="en-US" sz="2000" b="1" dirty="0" smtClean="0">
                <a:solidFill>
                  <a:schemeClr val="accent2"/>
                </a:solidFill>
              </a:rPr>
              <a:t>(12)</a:t>
            </a:r>
            <a:r>
              <a:rPr lang="en-US" sz="2000" b="1" dirty="0" smtClean="0"/>
              <a:t>: </a:t>
            </a:r>
            <a:r>
              <a:rPr lang="en-US" sz="1800" dirty="0" smtClean="0"/>
              <a:t>Argentina,</a:t>
            </a:r>
            <a:r>
              <a:rPr lang="en-US" sz="1800" b="1" dirty="0" smtClean="0"/>
              <a:t> </a:t>
            </a:r>
            <a:r>
              <a:rPr lang="en-US" sz="1800" dirty="0" smtClean="0"/>
              <a:t>Aruba, Bermuda, Brazil, Canada, Costa Rica, Mexico, Panama, Paraguay, Peru, St. Maarten, United States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066800"/>
          </a:xfrm>
        </p:spPr>
        <p:txBody>
          <a:bodyPr/>
          <a:lstStyle/>
          <a:p>
            <a:r>
              <a:rPr lang="en-US" sz="2800" dirty="0" smtClean="0"/>
              <a:t>New or updated information for 2013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305800" cy="4572000"/>
          </a:xfrm>
        </p:spPr>
        <p:txBody>
          <a:bodyPr>
            <a:normAutofit fontScale="92500" lnSpcReduction="10000"/>
          </a:bodyPr>
          <a:lstStyle/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endParaRPr lang="en-US" sz="2200" b="1" dirty="0" smtClean="0"/>
          </a:p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r>
              <a:rPr lang="en-US" sz="2200" b="1" dirty="0" smtClean="0"/>
              <a:t>New information </a:t>
            </a:r>
            <a:r>
              <a:rPr lang="en-US" sz="2200" b="1" dirty="0" smtClean="0">
                <a:solidFill>
                  <a:schemeClr val="accent2"/>
                </a:solidFill>
              </a:rPr>
              <a:t>(12)</a:t>
            </a:r>
            <a:r>
              <a:rPr lang="en-US" sz="2200" b="1" dirty="0" smtClean="0"/>
              <a:t>:</a:t>
            </a:r>
            <a:r>
              <a:rPr lang="en-US" sz="2200" dirty="0" smtClean="0">
                <a:solidFill>
                  <a:schemeClr val="accent1"/>
                </a:solidFill>
              </a:rPr>
              <a:t> 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r>
              <a:rPr lang="en-US" sz="1900" dirty="0" smtClean="0"/>
              <a:t>Canada, Finland, Ghana, Hungary, Iran, Jordan, Kenya, Mexico, Paraguay, Qatar, Spain, United States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endParaRPr lang="en-US" sz="2200" b="1" dirty="0" smtClean="0"/>
          </a:p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r>
              <a:rPr lang="en-US" sz="2200" b="1" dirty="0" smtClean="0"/>
              <a:t>Update of information previously provided </a:t>
            </a:r>
            <a:r>
              <a:rPr lang="en-US" sz="2200" b="1" dirty="0" smtClean="0">
                <a:solidFill>
                  <a:schemeClr val="accent2"/>
                </a:solidFill>
              </a:rPr>
              <a:t>(19)</a:t>
            </a:r>
            <a:r>
              <a:rPr lang="en-US" sz="2200" b="1" dirty="0" smtClean="0"/>
              <a:t>: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None/>
              <a:defRPr/>
            </a:pPr>
            <a:r>
              <a:rPr lang="en-US" sz="1900" dirty="0" smtClean="0"/>
              <a:t>Bangladesh, China, </a:t>
            </a:r>
            <a:r>
              <a:rPr lang="en-US" sz="1900" dirty="0">
                <a:solidFill>
                  <a:srgbClr val="000000"/>
                </a:solidFill>
              </a:rPr>
              <a:t>China </a:t>
            </a:r>
            <a:r>
              <a:rPr lang="en-US" sz="1900" dirty="0" smtClean="0">
                <a:solidFill>
                  <a:srgbClr val="000000"/>
                </a:solidFill>
              </a:rPr>
              <a:t>(Hong Kong SAR), Costa Rica, Croatia, </a:t>
            </a:r>
            <a:r>
              <a:rPr lang="en-US" sz="1900" dirty="0" smtClean="0"/>
              <a:t>Denmark, Egypt, France, Germany, Israel, Italy, Japan, Latvia, New Zealand, Peru, Poland, St Maarten, Thailand, Turkey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endParaRPr lang="en-US" sz="2200" dirty="0" smtClean="0"/>
          </a:p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r>
              <a:rPr lang="en-US" sz="2200" b="1" dirty="0" smtClean="0"/>
              <a:t>No update from previous report </a:t>
            </a:r>
            <a:r>
              <a:rPr lang="en-US" sz="2200" b="1" dirty="0" smtClean="0">
                <a:solidFill>
                  <a:schemeClr val="accent2"/>
                </a:solidFill>
              </a:rPr>
              <a:t>(17)</a:t>
            </a:r>
            <a:r>
              <a:rPr lang="en-US" sz="2200" b="1" dirty="0" smtClean="0"/>
              <a:t>: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r>
              <a:rPr lang="en-US" sz="1900" dirty="0" smtClean="0"/>
              <a:t>Argentina, Armenia, Aruba, Bermuda, Brazil, Cyprus, Czech Republic, Lithuania, Mongolia, Oman, Palestine, Panama, Philippines, Singapore, Sweden, Togo, Yemen</a:t>
            </a:r>
            <a:endParaRPr lang="en-US" sz="19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3"/>
          <p:cNvSpPr>
            <a:spLocks noGrp="1"/>
          </p:cNvSpPr>
          <p:nvPr>
            <p:ph type="title"/>
          </p:nvPr>
        </p:nvSpPr>
        <p:spPr>
          <a:xfrm>
            <a:off x="533400" y="273050"/>
            <a:ext cx="7924800" cy="1162050"/>
          </a:xfrm>
        </p:spPr>
        <p:txBody>
          <a:bodyPr/>
          <a:lstStyle/>
          <a:p>
            <a:r>
              <a:rPr lang="en-US" sz="2400" b="0" dirty="0" smtClean="0"/>
              <a:t>Countries using the WG short set or some variant in the most recent census cycle</a:t>
            </a:r>
            <a:r>
              <a:rPr lang="en-US" sz="2400" b="0" baseline="30000" dirty="0" smtClean="0"/>
              <a:t>*</a:t>
            </a:r>
            <a:r>
              <a:rPr lang="en-US" sz="2400" b="0" dirty="0" smtClean="0"/>
              <a:t> </a:t>
            </a:r>
            <a:r>
              <a:rPr lang="en-US" sz="2400" b="0" dirty="0" smtClean="0">
                <a:solidFill>
                  <a:schemeClr val="accent2"/>
                </a:solidFill>
              </a:rPr>
              <a:t>(n=35)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14400" y="1676400"/>
            <a:ext cx="7772400" cy="4068763"/>
          </a:xfrm>
          <a:extLst/>
        </p:spPr>
        <p:txBody>
          <a:bodyPr numCol="3">
            <a:normAutofit lnSpcReduction="10000"/>
          </a:bodyPr>
          <a:lstStyle/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Argentina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Aruba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Bangladesh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Brazil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Chad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Costa Rica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Croatia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Fiji</a:t>
            </a:r>
          </a:p>
          <a:p>
            <a:pPr>
              <a:buFont typeface="Wingdings" pitchFamily="-108" charset="2"/>
              <a:buNone/>
              <a:defRPr/>
            </a:pPr>
            <a:r>
              <a:rPr lang="en-US" sz="2000" dirty="0" smtClean="0"/>
              <a:t>Israel</a:t>
            </a:r>
          </a:p>
          <a:p>
            <a:pPr>
              <a:buFont typeface="Wingdings" pitchFamily="-108" charset="2"/>
              <a:buNone/>
              <a:defRPr/>
            </a:pPr>
            <a:r>
              <a:rPr lang="en-US" sz="2000" dirty="0" smtClean="0"/>
              <a:t>Italy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Ivory Coast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Kazakhstan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Kenya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Malawi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Mexico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Mongolia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Mozambique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Netherlands</a:t>
            </a:r>
          </a:p>
          <a:p>
            <a:pPr>
              <a:buFont typeface="Wingdings" pitchFamily="-108" charset="2"/>
              <a:buNone/>
              <a:defRPr/>
            </a:pPr>
            <a:r>
              <a:rPr lang="en-US" sz="2000" dirty="0" smtClean="0"/>
              <a:t>Oman </a:t>
            </a:r>
          </a:p>
          <a:p>
            <a:pPr>
              <a:buFont typeface="Wingdings" pitchFamily="-108" charset="2"/>
              <a:buNone/>
              <a:defRPr/>
            </a:pPr>
            <a:r>
              <a:rPr lang="en-US" sz="2000" dirty="0" smtClean="0"/>
              <a:t>Palestine</a:t>
            </a:r>
          </a:p>
          <a:p>
            <a:pPr>
              <a:buFont typeface="Wingdings" pitchFamily="-108" charset="2"/>
              <a:buNone/>
              <a:defRPr/>
            </a:pPr>
            <a:r>
              <a:rPr lang="en-US" sz="2000" dirty="0" smtClean="0"/>
              <a:t>Paraguay</a:t>
            </a:r>
          </a:p>
          <a:p>
            <a:pPr>
              <a:buFont typeface="Wingdings" pitchFamily="-108" charset="2"/>
              <a:buNone/>
              <a:defRPr/>
            </a:pPr>
            <a:r>
              <a:rPr lang="en-US" sz="2000" dirty="0" smtClean="0"/>
              <a:t>Peru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Philippines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Poland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Qatar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Rwanda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St Maarten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South Africa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Sri Lanka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Tanzania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Tunisia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Turkey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Uganda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Vietnam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Zimbabwe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>
          <a:xfrm>
            <a:off x="2667000" y="6248400"/>
            <a:ext cx="6172200" cy="461963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ClrTx/>
              <a:defRPr/>
            </a:pPr>
            <a:r>
              <a:rPr lang="en-US" kern="1200" dirty="0" smtClean="0">
                <a:solidFill>
                  <a:srgbClr val="000000"/>
                </a:solidFill>
                <a:cs typeface="+mn-cs"/>
              </a:rPr>
              <a:t>*Based on information obtained from 2009 </a:t>
            </a:r>
            <a:r>
              <a:rPr lang="en-US" kern="1200" dirty="0">
                <a:solidFill>
                  <a:srgbClr val="000000"/>
                </a:solidFill>
                <a:cs typeface="+mn-cs"/>
              </a:rPr>
              <a:t>- </a:t>
            </a:r>
            <a:r>
              <a:rPr lang="en-US" kern="1200" dirty="0" smtClean="0">
                <a:solidFill>
                  <a:srgbClr val="000000"/>
                </a:solidFill>
                <a:cs typeface="+mn-cs"/>
              </a:rPr>
              <a:t>2013 </a:t>
            </a:r>
            <a:r>
              <a:rPr lang="en-US" kern="1200" dirty="0">
                <a:solidFill>
                  <a:srgbClr val="000000"/>
                </a:solidFill>
                <a:cs typeface="+mn-cs"/>
              </a:rPr>
              <a:t>country reports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3"/>
          <p:cNvSpPr>
            <a:spLocks noGrp="1"/>
          </p:cNvSpPr>
          <p:nvPr>
            <p:ph type="title"/>
          </p:nvPr>
        </p:nvSpPr>
        <p:spPr>
          <a:xfrm>
            <a:off x="533400" y="273050"/>
            <a:ext cx="7924800" cy="1162050"/>
          </a:xfrm>
        </p:spPr>
        <p:txBody>
          <a:bodyPr/>
          <a:lstStyle/>
          <a:p>
            <a:r>
              <a:rPr lang="en-US" sz="2400" b="0" dirty="0">
                <a:solidFill>
                  <a:srgbClr val="000000"/>
                </a:solidFill>
              </a:rPr>
              <a:t>Countries indicating that the WG short set was included on previous censuses, national surveys, disability modules or pre-tests</a:t>
            </a:r>
            <a:r>
              <a:rPr lang="en-US" sz="2400" b="0" baseline="30000" dirty="0">
                <a:solidFill>
                  <a:srgbClr val="000000"/>
                </a:solidFill>
              </a:rPr>
              <a:t>*</a:t>
            </a:r>
            <a:r>
              <a:rPr lang="en-US" sz="2400" b="0" dirty="0">
                <a:solidFill>
                  <a:srgbClr val="000000"/>
                </a:solidFill>
              </a:rPr>
              <a:t> </a:t>
            </a:r>
            <a:r>
              <a:rPr lang="en-US" sz="2400" b="0" dirty="0">
                <a:solidFill>
                  <a:srgbClr val="CC0000"/>
                </a:solidFill>
              </a:rPr>
              <a:t>(</a:t>
            </a:r>
            <a:r>
              <a:rPr lang="en-US" sz="2400" b="0" dirty="0" smtClean="0">
                <a:solidFill>
                  <a:srgbClr val="CC0000"/>
                </a:solidFill>
              </a:rPr>
              <a:t>n=46)</a:t>
            </a:r>
            <a:endParaRPr lang="en-US" sz="2400" b="0" dirty="0" smtClean="0">
              <a:solidFill>
                <a:schemeClr val="accent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951037"/>
            <a:ext cx="8382000" cy="4068763"/>
          </a:xfrm>
          <a:extLst/>
        </p:spPr>
        <p:txBody>
          <a:bodyPr numCol="3">
            <a:normAutofit fontScale="77500" lnSpcReduction="20000"/>
          </a:bodyPr>
          <a:lstStyle/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Argentina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Armenia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Aruba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Bangladesh</a:t>
            </a:r>
            <a:endParaRPr lang="en-US" sz="2000" dirty="0"/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Bermuda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Brazil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Burundi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Canada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Chad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Croatia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China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Egypt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France</a:t>
            </a:r>
            <a:endParaRPr lang="en-US" sz="2000" dirty="0"/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Fiji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France</a:t>
            </a:r>
            <a:endParaRPr lang="en-US" sz="2000" dirty="0"/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Hong Kong </a:t>
            </a:r>
            <a:r>
              <a:rPr lang="en-US" sz="2000" dirty="0" smtClean="0"/>
              <a:t>SAR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>
                <a:solidFill>
                  <a:srgbClr val="C00000"/>
                </a:solidFill>
              </a:rPr>
              <a:t>Iran</a:t>
            </a:r>
            <a:endParaRPr lang="en-US" sz="2000" dirty="0">
              <a:solidFill>
                <a:srgbClr val="C00000"/>
              </a:solidFill>
            </a:endParaRP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Israel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Ivory </a:t>
            </a:r>
            <a:r>
              <a:rPr lang="en-US" sz="2000" dirty="0" smtClean="0"/>
              <a:t>Coast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Japan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>
                <a:solidFill>
                  <a:srgbClr val="C00000"/>
                </a:solidFill>
              </a:rPr>
              <a:t>Jordan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Kazakhstan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Kenya</a:t>
            </a:r>
            <a:endParaRPr lang="en-US" sz="2000" dirty="0"/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Latvia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Malta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Mexico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Mongolia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Mozambique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Oman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Palestine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Panama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Paraguay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Peru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Philippines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Poland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>
                <a:solidFill>
                  <a:srgbClr val="C00000"/>
                </a:solidFill>
              </a:rPr>
              <a:t>Qatar</a:t>
            </a:r>
            <a:endParaRPr lang="en-US" sz="2000" dirty="0">
              <a:solidFill>
                <a:srgbClr val="C00000"/>
              </a:solidFill>
            </a:endParaRP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Rwanda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St Maarten</a:t>
            </a:r>
            <a:endParaRPr lang="en-US" sz="2000" dirty="0"/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South </a:t>
            </a:r>
            <a:r>
              <a:rPr lang="en-US" sz="2000" dirty="0" smtClean="0"/>
              <a:t>Africa</a:t>
            </a:r>
            <a:endParaRPr lang="en-US" sz="2000" dirty="0"/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Sri </a:t>
            </a:r>
            <a:r>
              <a:rPr lang="en-US" sz="2000" dirty="0" smtClean="0"/>
              <a:t>Lanka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>
                <a:solidFill>
                  <a:srgbClr val="C00000"/>
                </a:solidFill>
              </a:rPr>
              <a:t>Thailand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Turkey</a:t>
            </a:r>
            <a:endParaRPr lang="en-US" sz="2000" dirty="0"/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Uganda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United Arab Emirates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United States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Zambia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>
          <a:xfrm>
            <a:off x="2667000" y="6248400"/>
            <a:ext cx="6172200" cy="461963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ClrTx/>
              <a:defRPr/>
            </a:pPr>
            <a:r>
              <a:rPr lang="en-US" kern="1200" dirty="0" smtClean="0">
                <a:solidFill>
                  <a:srgbClr val="000000"/>
                </a:solidFill>
                <a:cs typeface="+mn-cs"/>
              </a:rPr>
              <a:t>*Based on information obtained from 2009 </a:t>
            </a:r>
            <a:r>
              <a:rPr lang="en-US" kern="1200" dirty="0">
                <a:solidFill>
                  <a:srgbClr val="000000"/>
                </a:solidFill>
                <a:cs typeface="+mn-cs"/>
              </a:rPr>
              <a:t>- </a:t>
            </a:r>
            <a:r>
              <a:rPr lang="en-US" kern="1200" dirty="0" smtClean="0">
                <a:solidFill>
                  <a:srgbClr val="000000"/>
                </a:solidFill>
                <a:cs typeface="+mn-cs"/>
              </a:rPr>
              <a:t>2013 </a:t>
            </a:r>
            <a:r>
              <a:rPr lang="en-US" kern="1200" dirty="0">
                <a:solidFill>
                  <a:srgbClr val="000000"/>
                </a:solidFill>
                <a:cs typeface="+mn-cs"/>
              </a:rPr>
              <a:t>country reports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3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458200" cy="1143000"/>
          </a:xfrm>
        </p:spPr>
        <p:txBody>
          <a:bodyPr/>
          <a:lstStyle/>
          <a:p>
            <a:pPr algn="ctr"/>
            <a:r>
              <a:rPr lang="en-US" sz="2400" dirty="0" smtClean="0"/>
              <a:t>Reason short set of WG questions were not included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458200" cy="5410200"/>
          </a:xfrm>
        </p:spPr>
        <p:txBody>
          <a:bodyPr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b="1" dirty="0" smtClean="0"/>
              <a:t>WG questions were not finalized when last census  or data collection was conducted </a:t>
            </a:r>
            <a:r>
              <a:rPr lang="en-US" sz="1400" i="1" dirty="0" smtClean="0">
                <a:solidFill>
                  <a:schemeClr val="tx2"/>
                </a:solidFill>
              </a:rPr>
              <a:t>(United States)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en-US" sz="1400" i="1" dirty="0" smtClean="0">
              <a:solidFill>
                <a:schemeClr val="tx2"/>
              </a:solidFill>
            </a:endParaRP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b="1" dirty="0" smtClean="0"/>
              <a:t>Required to use the same questions that were used in previous censuses or data collections</a:t>
            </a:r>
            <a:r>
              <a:rPr lang="en-US" sz="1800" b="1" dirty="0" smtClean="0"/>
              <a:t> </a:t>
            </a:r>
            <a:r>
              <a:rPr lang="en-US" sz="1400" i="1" dirty="0" smtClean="0">
                <a:solidFill>
                  <a:schemeClr val="tx2"/>
                </a:solidFill>
              </a:rPr>
              <a:t>(Canada, Croatia, Cyprus, Finland, Italy, Spain, Sweden, Yemen)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en-US" sz="1400" i="1" dirty="0" smtClean="0">
              <a:solidFill>
                <a:schemeClr val="tx2"/>
              </a:solidFill>
            </a:endParaRP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b="1" dirty="0" smtClean="0"/>
              <a:t>Not aware of the WG questions when planning previous data collection </a:t>
            </a:r>
            <a:r>
              <a:rPr lang="en-US" sz="1600" i="1" dirty="0" smtClean="0">
                <a:solidFill>
                  <a:schemeClr val="tx2"/>
                </a:solidFill>
              </a:rPr>
              <a:t>(</a:t>
            </a:r>
            <a:r>
              <a:rPr lang="en-US" sz="1400" i="1" dirty="0" smtClean="0">
                <a:solidFill>
                  <a:schemeClr val="tx2"/>
                </a:solidFill>
              </a:rPr>
              <a:t>Croatia, Yemen)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en-US" sz="1600" i="1" dirty="0" smtClean="0">
              <a:solidFill>
                <a:schemeClr val="tx2"/>
              </a:solidFill>
            </a:endParaRP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b="1" dirty="0" smtClean="0"/>
              <a:t>Disability questions are not asked on population census </a:t>
            </a:r>
            <a:r>
              <a:rPr lang="en-US" sz="1400" i="1" dirty="0" smtClean="0">
                <a:solidFill>
                  <a:schemeClr val="tx2"/>
                </a:solidFill>
              </a:rPr>
              <a:t>(China - Hong Kong SAR, Costa Rica, Cyprus, Finland, France, Japan, Lithuania, Spain)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en-US" sz="1400" i="1" dirty="0" smtClean="0">
              <a:solidFill>
                <a:schemeClr val="tx2"/>
              </a:solidFill>
            </a:endParaRP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b="1" dirty="0" smtClean="0"/>
              <a:t>Disability is defined by other sources - administrative records, established surveys, and law </a:t>
            </a:r>
            <a:r>
              <a:rPr lang="en-US" sz="1400" i="1" dirty="0" smtClean="0">
                <a:solidFill>
                  <a:schemeClr val="tx2"/>
                </a:solidFill>
              </a:rPr>
              <a:t>(China, Denmark, Finland, France, Germany, Japan, Lithuania, Sweden)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534400" cy="1066800"/>
          </a:xfrm>
        </p:spPr>
        <p:txBody>
          <a:bodyPr/>
          <a:lstStyle/>
          <a:p>
            <a:r>
              <a:rPr lang="en-US" sz="2400" dirty="0" smtClean="0"/>
              <a:t>Reason short set of WG questions were not included – (</a:t>
            </a:r>
            <a:r>
              <a:rPr lang="en-US" sz="2400" i="1" dirty="0" smtClean="0"/>
              <a:t>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82000" cy="4953000"/>
          </a:xfrm>
        </p:spPr>
        <p:txBody>
          <a:bodyPr>
            <a:normAutofit/>
          </a:bodyPr>
          <a:lstStyle/>
          <a:p>
            <a:pPr lvl="0">
              <a:buClr>
                <a:srgbClr val="CC0000">
                  <a:lumMod val="75000"/>
                </a:srgbClr>
              </a:buClr>
              <a:buFont typeface="Wingdings" pitchFamily="2" charset="2"/>
              <a:buChar char="§"/>
              <a:defRPr/>
            </a:pPr>
            <a:r>
              <a:rPr lang="en-US" sz="1600" b="1" dirty="0">
                <a:solidFill>
                  <a:srgbClr val="000000"/>
                </a:solidFill>
              </a:rPr>
              <a:t>Questions not designed for children </a:t>
            </a:r>
            <a:r>
              <a:rPr lang="en-US" sz="1400" i="1" dirty="0">
                <a:solidFill>
                  <a:srgbClr val="000000"/>
                </a:solidFill>
              </a:rPr>
              <a:t>(Costa Rica)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en-US" sz="1600" b="1" dirty="0" smtClean="0"/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b="1" dirty="0" smtClean="0"/>
              <a:t>Too expensive to add additional questions to census </a:t>
            </a:r>
            <a:r>
              <a:rPr lang="en-US" sz="1400" i="1" dirty="0" smtClean="0">
                <a:solidFill>
                  <a:schemeClr val="tx2"/>
                </a:solidFill>
              </a:rPr>
              <a:t>(Lithuania)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en-US" sz="1400" i="1" dirty="0" smtClean="0">
              <a:solidFill>
                <a:schemeClr val="tx2"/>
              </a:solidFill>
            </a:endParaRP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b="1" dirty="0" smtClean="0"/>
              <a:t>Too many questions/reduce respondent burden</a:t>
            </a:r>
            <a:r>
              <a:rPr lang="en-US" sz="1800" b="1" dirty="0" smtClean="0"/>
              <a:t> </a:t>
            </a:r>
            <a:r>
              <a:rPr lang="en-US" sz="1400" i="1" dirty="0" smtClean="0">
                <a:solidFill>
                  <a:schemeClr val="tx2"/>
                </a:solidFill>
              </a:rPr>
              <a:t>(Latvia, New Zealand, Togo)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en-US" sz="1400" i="1" dirty="0" smtClean="0">
              <a:solidFill>
                <a:schemeClr val="tx2"/>
              </a:solidFill>
            </a:endParaRP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b="1" dirty="0" smtClean="0"/>
              <a:t>Questions similar to the WG short set have been used or will be used in the future </a:t>
            </a:r>
            <a:r>
              <a:rPr lang="en-US" sz="1400" i="1" dirty="0" smtClean="0">
                <a:solidFill>
                  <a:schemeClr val="tx2"/>
                </a:solidFill>
              </a:rPr>
              <a:t>(Finland, United States</a:t>
            </a:r>
            <a:r>
              <a:rPr lang="en-US" sz="1600" i="1" dirty="0" smtClean="0">
                <a:solidFill>
                  <a:schemeClr val="tx2"/>
                </a:solidFill>
              </a:rPr>
              <a:t>)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en-US" sz="1600" i="1" dirty="0" smtClean="0">
              <a:solidFill>
                <a:schemeClr val="tx2"/>
              </a:solidFill>
            </a:endParaRP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b="1" dirty="0" smtClean="0"/>
              <a:t>WG short set may be included in future census or data collection activities </a:t>
            </a:r>
            <a:r>
              <a:rPr lang="en-US" sz="1400" i="1" dirty="0" smtClean="0">
                <a:solidFill>
                  <a:schemeClr val="tx2"/>
                </a:solidFill>
              </a:rPr>
              <a:t>(Canada, Denmark, France, Ghana, Poland, Singapore, Sweden, Togo)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2828925"/>
            <a:ext cx="7507287" cy="136207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2800" b="0" cap="none" dirty="0" smtClean="0">
                <a:ln w="0">
                  <a:noFill/>
                </a:ln>
                <a:solidFill>
                  <a:schemeClr val="tx1"/>
                </a:solidFill>
                <a:latin typeface="+mn-lt"/>
              </a:rPr>
              <a:t>Upcoming national data collection activities related to disability statistics</a:t>
            </a:r>
            <a:endParaRPr lang="en-US" sz="2800" b="0" cap="none" dirty="0">
              <a:ln w="0">
                <a:noFill/>
              </a:ln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7772400" cy="1143000"/>
          </a:xfrm>
        </p:spPr>
        <p:txBody>
          <a:bodyPr/>
          <a:lstStyle/>
          <a:p>
            <a:r>
              <a:rPr lang="en-US" sz="2800" dirty="0" smtClean="0"/>
              <a:t>Type of data collection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2209800"/>
            <a:ext cx="8229600" cy="5257800"/>
          </a:xfrm>
        </p:spPr>
        <p:txBody>
          <a:bodyPr>
            <a:noAutofit/>
          </a:bodyPr>
          <a:lstStyle/>
          <a:p>
            <a:pPr marL="0" indent="0">
              <a:buClr>
                <a:schemeClr val="accent2">
                  <a:lumMod val="75000"/>
                </a:schemeClr>
              </a:buClr>
              <a:buNone/>
              <a:defRPr/>
            </a:pPr>
            <a:r>
              <a:rPr lang="en-US" sz="1800" b="1" dirty="0" smtClean="0"/>
              <a:t>Census </a:t>
            </a:r>
            <a:r>
              <a:rPr lang="en-US" sz="1800" b="1" dirty="0" smtClean="0">
                <a:solidFill>
                  <a:srgbClr val="C00000"/>
                </a:solidFill>
              </a:rPr>
              <a:t>(6)</a:t>
            </a:r>
            <a:r>
              <a:rPr lang="en-US" sz="2000" b="1" dirty="0" smtClean="0"/>
              <a:t>: </a:t>
            </a:r>
            <a:r>
              <a:rPr lang="en-US" sz="1600" dirty="0" smtClean="0">
                <a:solidFill>
                  <a:srgbClr val="000000"/>
                </a:solidFill>
              </a:rPr>
              <a:t>Egypt, Jordan, Kenya, Hungary, Palestine, Paraguay</a:t>
            </a:r>
            <a:endParaRPr lang="en-US" sz="1600" dirty="0" smtClean="0"/>
          </a:p>
          <a:p>
            <a:pPr marL="0" indent="0">
              <a:buClr>
                <a:schemeClr val="accent2">
                  <a:lumMod val="75000"/>
                </a:schemeClr>
              </a:buClr>
              <a:buNone/>
              <a:defRPr/>
            </a:pPr>
            <a:r>
              <a:rPr lang="en-US" sz="1800" b="1" dirty="0" smtClean="0"/>
              <a:t>Survey </a:t>
            </a:r>
            <a:r>
              <a:rPr lang="en-US" sz="1800" b="1" dirty="0" smtClean="0">
                <a:solidFill>
                  <a:srgbClr val="C00000"/>
                </a:solidFill>
              </a:rPr>
              <a:t>(13)</a:t>
            </a:r>
            <a:r>
              <a:rPr lang="en-US" sz="1800" b="1" dirty="0" smtClean="0"/>
              <a:t>:</a:t>
            </a:r>
            <a:r>
              <a:rPr lang="en-US" sz="1600" dirty="0" smtClean="0">
                <a:solidFill>
                  <a:srgbClr val="000000"/>
                </a:solidFill>
              </a:rPr>
              <a:t> Argentina, Canada, </a:t>
            </a:r>
            <a:r>
              <a:rPr lang="en-US" sz="1600" dirty="0" smtClean="0"/>
              <a:t>China, </a:t>
            </a:r>
            <a:r>
              <a:rPr lang="it-IT" sz="1600" dirty="0"/>
              <a:t>China (Hong Kong SAR), Costa </a:t>
            </a:r>
            <a:r>
              <a:rPr lang="it-IT" sz="1600" dirty="0" smtClean="0"/>
              <a:t>Rica, </a:t>
            </a:r>
            <a:r>
              <a:rPr lang="en-US" sz="1600" dirty="0">
                <a:solidFill>
                  <a:srgbClr val="000000"/>
                </a:solidFill>
              </a:rPr>
              <a:t>Czech </a:t>
            </a:r>
            <a:r>
              <a:rPr lang="en-US" sz="1600" dirty="0" smtClean="0">
                <a:solidFill>
                  <a:srgbClr val="000000"/>
                </a:solidFill>
              </a:rPr>
              <a:t>Republic, Egypt, France, </a:t>
            </a:r>
            <a:r>
              <a:rPr lang="en-US" sz="1600" dirty="0" smtClean="0"/>
              <a:t>Israel, Japan, New Zealand, United States, Yemen</a:t>
            </a:r>
            <a:endParaRPr lang="en-US" sz="1600" baseline="6000" dirty="0" smtClean="0"/>
          </a:p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r>
              <a:rPr lang="en-US" sz="1800" b="1" dirty="0" smtClean="0"/>
              <a:t>Administrative Records </a:t>
            </a:r>
            <a:r>
              <a:rPr lang="en-US" sz="1800" b="1" dirty="0" smtClean="0">
                <a:solidFill>
                  <a:srgbClr val="C00000"/>
                </a:solidFill>
              </a:rPr>
              <a:t>(3)</a:t>
            </a:r>
            <a:r>
              <a:rPr lang="en-US" sz="1800" b="1" dirty="0" smtClean="0"/>
              <a:t>:</a:t>
            </a:r>
            <a:r>
              <a:rPr lang="en-US" sz="1600" dirty="0" smtClean="0"/>
              <a:t> Mongolia, Qatar, Turkey</a:t>
            </a:r>
            <a:endParaRPr lang="en-US" sz="1600" baseline="30000" dirty="0" smtClean="0"/>
          </a:p>
          <a:p>
            <a:pPr marL="0" lvl="0" indent="0">
              <a:buClr>
                <a:srgbClr val="CC0000">
                  <a:lumMod val="75000"/>
                </a:srgbClr>
              </a:buClr>
              <a:buNone/>
              <a:defRPr/>
            </a:pPr>
            <a:r>
              <a:rPr lang="en-US" sz="1800" b="1" dirty="0" smtClean="0"/>
              <a:t>Census and Survey </a:t>
            </a:r>
            <a:r>
              <a:rPr lang="en-US" sz="1800" b="1" dirty="0" smtClean="0">
                <a:solidFill>
                  <a:srgbClr val="C00000"/>
                </a:solidFill>
              </a:rPr>
              <a:t>(1)</a:t>
            </a:r>
            <a:r>
              <a:rPr lang="en-US" sz="1800" b="1" dirty="0" smtClean="0"/>
              <a:t>: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600" dirty="0" smtClean="0">
                <a:solidFill>
                  <a:srgbClr val="000000"/>
                </a:solidFill>
              </a:rPr>
              <a:t>St Maarten</a:t>
            </a:r>
          </a:p>
          <a:p>
            <a:pPr marL="0" lvl="0" indent="0">
              <a:buClr>
                <a:srgbClr val="CC0000">
                  <a:lumMod val="75000"/>
                </a:srgbClr>
              </a:buClr>
              <a:buNone/>
              <a:defRPr/>
            </a:pPr>
            <a:r>
              <a:rPr lang="en-US" sz="1800" b="1" dirty="0" smtClean="0">
                <a:solidFill>
                  <a:srgbClr val="000000"/>
                </a:solidFill>
              </a:rPr>
              <a:t>Census </a:t>
            </a:r>
            <a:r>
              <a:rPr lang="en-US" sz="1800" b="1" dirty="0">
                <a:solidFill>
                  <a:srgbClr val="000000"/>
                </a:solidFill>
              </a:rPr>
              <a:t>and Administrative Records</a:t>
            </a:r>
            <a:r>
              <a:rPr lang="en-US" sz="1800" b="1" dirty="0" smtClean="0">
                <a:solidFill>
                  <a:srgbClr val="000000"/>
                </a:solidFill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</a:rPr>
              <a:t>(2)</a:t>
            </a:r>
            <a:r>
              <a:rPr lang="en-US" sz="1800" b="1" dirty="0" smtClean="0">
                <a:solidFill>
                  <a:srgbClr val="000000"/>
                </a:solidFill>
              </a:rPr>
              <a:t>: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600" dirty="0" smtClean="0">
                <a:solidFill>
                  <a:srgbClr val="000000"/>
                </a:solidFill>
              </a:rPr>
              <a:t>Croatia, Iran</a:t>
            </a:r>
            <a:endParaRPr lang="en-US" sz="1600" dirty="0">
              <a:solidFill>
                <a:srgbClr val="000000"/>
              </a:solidFill>
            </a:endParaRPr>
          </a:p>
          <a:p>
            <a:pPr marL="0" lvl="0" indent="0">
              <a:buClr>
                <a:srgbClr val="CC0000">
                  <a:lumMod val="75000"/>
                </a:srgbClr>
              </a:buClr>
              <a:buNone/>
              <a:defRPr/>
            </a:pPr>
            <a:r>
              <a:rPr lang="en-US" sz="1800" b="1" dirty="0" smtClean="0">
                <a:solidFill>
                  <a:srgbClr val="000000"/>
                </a:solidFill>
              </a:rPr>
              <a:t>Survey </a:t>
            </a:r>
            <a:r>
              <a:rPr lang="en-US" sz="1800" b="1" dirty="0">
                <a:solidFill>
                  <a:srgbClr val="000000"/>
                </a:solidFill>
              </a:rPr>
              <a:t>and Administrative Records </a:t>
            </a:r>
            <a:r>
              <a:rPr lang="en-US" sz="1800" b="1" dirty="0" smtClean="0">
                <a:solidFill>
                  <a:srgbClr val="C00000"/>
                </a:solidFill>
              </a:rPr>
              <a:t>(12</a:t>
            </a:r>
            <a:r>
              <a:rPr lang="en-US" sz="1800" b="1" dirty="0">
                <a:solidFill>
                  <a:srgbClr val="C00000"/>
                </a:solidFill>
              </a:rPr>
              <a:t>)</a:t>
            </a:r>
            <a:r>
              <a:rPr lang="en-US" sz="1800" b="1" dirty="0">
                <a:solidFill>
                  <a:srgbClr val="000000"/>
                </a:solidFill>
              </a:rPr>
              <a:t>: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600" dirty="0" smtClean="0">
                <a:solidFill>
                  <a:srgbClr val="000000"/>
                </a:solidFill>
              </a:rPr>
              <a:t>Finland, Germany, Italy, Ghana, Latvia, Lithuania, Oman, Peru, Poland, Spain, Thailand, Togo </a:t>
            </a:r>
            <a:endParaRPr lang="en-US" sz="1600" dirty="0">
              <a:solidFill>
                <a:srgbClr val="000000"/>
              </a:solidFill>
            </a:endParaRPr>
          </a:p>
          <a:p>
            <a:pPr marL="0" indent="0">
              <a:buClr>
                <a:schemeClr val="accent2">
                  <a:lumMod val="75000"/>
                </a:schemeClr>
              </a:buClr>
              <a:buNone/>
              <a:defRPr/>
            </a:pPr>
            <a:r>
              <a:rPr lang="en-US" sz="1800" b="1" dirty="0" smtClean="0"/>
              <a:t>No scheduled data collection </a:t>
            </a:r>
            <a:r>
              <a:rPr lang="en-US" sz="1800" b="1" dirty="0" smtClean="0">
                <a:solidFill>
                  <a:srgbClr val="C00000"/>
                </a:solidFill>
              </a:rPr>
              <a:t>(11)</a:t>
            </a:r>
            <a:r>
              <a:rPr lang="en-US" sz="1800" b="1" dirty="0" smtClean="0"/>
              <a:t>:</a:t>
            </a:r>
            <a:r>
              <a:rPr lang="en-US" sz="1800" dirty="0" smtClean="0"/>
              <a:t> </a:t>
            </a:r>
            <a:r>
              <a:rPr lang="en-US" sz="1600" dirty="0" smtClean="0">
                <a:solidFill>
                  <a:srgbClr val="000000"/>
                </a:solidFill>
              </a:rPr>
              <a:t>Armenia, Aruba, Bangladesh, Bermuda, Brazil, Cyprus, </a:t>
            </a:r>
            <a:r>
              <a:rPr lang="en-US" sz="1600" dirty="0" smtClean="0"/>
              <a:t>Denmark, Mexico, Panama, Singapore, Sweden</a:t>
            </a:r>
          </a:p>
        </p:txBody>
      </p:sp>
    </p:spTree>
    <p:extLst>
      <p:ext uri="{BB962C8B-B14F-4D97-AF65-F5344CB8AC3E}">
        <p14:creationId xmlns:p14="http://schemas.microsoft.com/office/powerpoint/2010/main" val="230354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3827</TotalTime>
  <Words>1493</Words>
  <Application>Microsoft Office PowerPoint</Application>
  <PresentationFormat>On-screen Show (4:3)</PresentationFormat>
  <Paragraphs>268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Profile</vt:lpstr>
      <vt:lpstr>Summary of Annual Activities Related to Disability Statistics</vt:lpstr>
      <vt:lpstr>Responding Countries (n= 48)</vt:lpstr>
      <vt:lpstr>New or updated information for 2013</vt:lpstr>
      <vt:lpstr>Countries using the WG short set or some variant in the most recent census cycle* (n=35)</vt:lpstr>
      <vt:lpstr>Countries indicating that the WG short set was included on previous censuses, national surveys, disability modules or pre-tests* (n=46)</vt:lpstr>
      <vt:lpstr>Reason short set of WG questions were not included</vt:lpstr>
      <vt:lpstr>Reason short set of WG questions were not included – (continued)</vt:lpstr>
      <vt:lpstr>Upcoming national data collection activities related to disability statistics</vt:lpstr>
      <vt:lpstr>Type of data collection</vt:lpstr>
      <vt:lpstr>Date of next data collection</vt:lpstr>
      <vt:lpstr>Frequency of data collection</vt:lpstr>
      <vt:lpstr>Sampling Frame</vt:lpstr>
      <vt:lpstr>Sample Size</vt:lpstr>
      <vt:lpstr>Language data collection activity will be administered</vt:lpstr>
      <vt:lpstr>Other national activities related to disability</vt:lpstr>
    </vt:vector>
  </TitlesOfParts>
  <Company>NCHS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Fifth Annual Meeting of the WG: Objectives and Agenda</dc:title>
  <dc:creator>egr4</dc:creator>
  <cp:lastModifiedBy>EJZ6</cp:lastModifiedBy>
  <cp:revision>282</cp:revision>
  <cp:lastPrinted>2013-10-25T21:28:25Z</cp:lastPrinted>
  <dcterms:created xsi:type="dcterms:W3CDTF">2012-10-14T11:43:24Z</dcterms:created>
  <dcterms:modified xsi:type="dcterms:W3CDTF">2014-03-26T15:08:09Z</dcterms:modified>
</cp:coreProperties>
</file>