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92" r:id="rId2"/>
    <p:sldId id="259" r:id="rId3"/>
    <p:sldId id="260" r:id="rId4"/>
    <p:sldId id="261" r:id="rId5"/>
    <p:sldId id="288" r:id="rId6"/>
    <p:sldId id="268" r:id="rId7"/>
    <p:sldId id="295" r:id="rId8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4176">
          <p15:clr>
            <a:srgbClr val="A4A3A4"/>
          </p15:clr>
        </p15:guide>
        <p15:guide id="2" orient="horz" pos="4068">
          <p15:clr>
            <a:srgbClr val="A4A3A4"/>
          </p15:clr>
        </p15:guide>
        <p15:guide id="3" orient="horz" pos="727">
          <p15:clr>
            <a:srgbClr val="A4A3A4"/>
          </p15:clr>
        </p15:guide>
        <p15:guide id="4" orient="horz" pos="386">
          <p15:clr>
            <a:srgbClr val="A4A3A4"/>
          </p15:clr>
        </p15:guide>
        <p15:guide id="5" orient="horz" pos="1010">
          <p15:clr>
            <a:srgbClr val="A4A3A4"/>
          </p15:clr>
        </p15:guide>
        <p15:guide id="6" orient="horz" pos="3552">
          <p15:clr>
            <a:srgbClr val="A4A3A4"/>
          </p15:clr>
        </p15:guide>
        <p15:guide id="7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724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30" autoAdjust="0"/>
    <p:restoredTop sz="96207" autoAdjust="0"/>
  </p:normalViewPr>
  <p:slideViewPr>
    <p:cSldViewPr snapToGrid="0">
      <p:cViewPr varScale="1">
        <p:scale>
          <a:sx n="87" d="100"/>
          <a:sy n="87" d="100"/>
        </p:scale>
        <p:origin x="1116" y="60"/>
      </p:cViewPr>
      <p:guideLst>
        <p:guide orient="horz" pos="4176"/>
        <p:guide orient="horz" pos="4068"/>
        <p:guide orient="horz" pos="727"/>
        <p:guide orient="horz" pos="386"/>
        <p:guide orient="horz" pos="1010"/>
        <p:guide orient="horz" pos="3552"/>
        <p:guide pos="2880"/>
      </p:guideLst>
    </p:cSldViewPr>
  </p:slideViewPr>
  <p:outlineViewPr>
    <p:cViewPr>
      <p:scale>
        <a:sx n="33" d="100"/>
        <a:sy n="33" d="100"/>
      </p:scale>
      <p:origin x="0" y="-14965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3926"/>
    </p:cViewPr>
  </p:sorterViewPr>
  <p:notesViewPr>
    <p:cSldViewPr snapToGrid="0">
      <p:cViewPr varScale="1">
        <p:scale>
          <a:sx n="81" d="100"/>
          <a:sy n="81" d="100"/>
        </p:scale>
        <p:origin x="2631" y="61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CF79DB3-E44A-4853-93A5-2259C8275272}" type="datetimeFigureOut">
              <a:rPr lang="en-US"/>
              <a:pPr>
                <a:defRPr/>
              </a:pPr>
              <a:t>2/19/2016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860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18600"/>
            <a:ext cx="3170238" cy="481013"/>
          </a:xfrm>
          <a:prstGeom prst="rect">
            <a:avLst/>
          </a:prstGeom>
        </p:spPr>
        <p:txBody>
          <a:bodyPr vert="horz" wrap="square" lIns="94851" tIns="47425" rIns="94851" bIns="47425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3B4B85B9-872D-4DEE-90E5-4BD96181851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23804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8650" cy="481013"/>
          </a:xfrm>
          <a:prstGeom prst="rect">
            <a:avLst/>
          </a:prstGeom>
        </p:spPr>
        <p:txBody>
          <a:bodyPr vert="horz" lIns="94045" tIns="47022" rIns="94045" bIns="47022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4963" y="0"/>
            <a:ext cx="3168650" cy="481013"/>
          </a:xfrm>
          <a:prstGeom prst="rect">
            <a:avLst/>
          </a:prstGeom>
        </p:spPr>
        <p:txBody>
          <a:bodyPr vert="horz" lIns="94045" tIns="47022" rIns="94045" bIns="47022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82C7236-D49A-4154-831D-77C0FA4A894B}" type="datetimeFigureOut">
              <a:rPr lang="en-US"/>
              <a:pPr>
                <a:defRPr/>
              </a:pPr>
              <a:t>2/19/2016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045" tIns="47022" rIns="94045" bIns="47022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0250" y="4560888"/>
            <a:ext cx="5854700" cy="4321175"/>
          </a:xfrm>
          <a:prstGeom prst="rect">
            <a:avLst/>
          </a:prstGeom>
        </p:spPr>
        <p:txBody>
          <a:bodyPr vert="horz" lIns="94045" tIns="47022" rIns="94045" bIns="47022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8600"/>
            <a:ext cx="3168650" cy="481013"/>
          </a:xfrm>
          <a:prstGeom prst="rect">
            <a:avLst/>
          </a:prstGeom>
        </p:spPr>
        <p:txBody>
          <a:bodyPr vert="horz" lIns="94045" tIns="47022" rIns="94045" bIns="47022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4963" y="9118600"/>
            <a:ext cx="3168650" cy="481013"/>
          </a:xfrm>
          <a:prstGeom prst="rect">
            <a:avLst/>
          </a:prstGeom>
        </p:spPr>
        <p:txBody>
          <a:bodyPr vert="horz" wrap="square" lIns="94045" tIns="47022" rIns="94045" bIns="4702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56DF42C-6653-4802-9D1C-2A5485EDAD8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47982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56DF42C-6653-4802-9D1C-2A5485EDAD88}" type="slidenum">
              <a:rPr lang="en-US" altLang="en-US" smtClean="0"/>
              <a:pPr>
                <a:defRPr/>
              </a:pPr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48080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386770-79CF-4238-B180-35348FD59DF4}" type="datetimeFigureOut">
              <a:rPr lang="en-US"/>
              <a:pPr>
                <a:defRPr/>
              </a:pPr>
              <a:t>2/19/2016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8907D1-EF81-4508-89C8-2DDD034B5F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210060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284163" y="309563"/>
            <a:ext cx="8539162" cy="6238875"/>
          </a:xfrm>
        </p:spPr>
        <p:txBody>
          <a:bodyPr/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8472543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ADD471-1211-4861-8774-7E3AFB1868E5}" type="datetimeFigureOut">
              <a:rPr lang="en-US"/>
              <a:pPr>
                <a:defRPr/>
              </a:pPr>
              <a:t>2/19/2016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C780DF-826C-4E6E-B2F9-61B81E411C5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12608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9BCBAF-BD86-45EE-94C9-368DAFAE78A0}" type="datetimeFigureOut">
              <a:rPr lang="en-US"/>
              <a:pPr>
                <a:defRPr/>
              </a:pPr>
              <a:t>2/19/2016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C31428-2378-452E-809D-599D93C0D0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27205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C5C4D-8492-4260-94A1-D2F33119619E}" type="datetimeFigureOut">
              <a:rPr lang="en-US"/>
              <a:pPr>
                <a:defRPr/>
              </a:pPr>
              <a:t>2/19/2016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7124E6-BE2E-429C-BE74-B79F8CD2C56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64870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D0E7E-FA9C-4A1B-B233-E1B042153F7E}" type="datetimeFigureOut">
              <a:rPr lang="en-US"/>
              <a:pPr>
                <a:defRPr/>
              </a:pPr>
              <a:t>2/19/2016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077DF8-5698-4DE1-9C7B-B7E6050F94B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687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4"/>
          </p:nvPr>
        </p:nvSpPr>
        <p:spPr>
          <a:xfrm>
            <a:off x="228600" y="0"/>
            <a:ext cx="9144000" cy="6858000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5CB41A-458F-45E8-BC06-497909F54655}" type="datetimeFigureOut">
              <a:rPr lang="en-US"/>
              <a:pPr>
                <a:defRPr/>
              </a:pPr>
              <a:t>2/19/2016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E18BD2-E5E1-435F-B49A-4EDD5AA1BE6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977026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76200"/>
            <a:ext cx="8991600" cy="1219200"/>
          </a:xfrm>
        </p:spPr>
        <p:txBody>
          <a:bodyPr anchor="b">
            <a:noAutofit/>
          </a:bodyPr>
          <a:lstStyle>
            <a:lvl1pPr>
              <a:defRPr sz="3500" b="1">
                <a:latin typeface="Myriad Pro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07527"/>
            <a:ext cx="8229600" cy="4572000"/>
          </a:xfrm>
        </p:spPr>
        <p:txBody>
          <a:bodyPr/>
          <a:lstStyle>
            <a:lvl1pPr>
              <a:defRPr>
                <a:latin typeface="Myriad Pro" pitchFamily="34" charset="0"/>
              </a:defRPr>
            </a:lvl1pPr>
            <a:lvl2pPr>
              <a:defRPr>
                <a:latin typeface="Myriad Pro" pitchFamily="34" charset="0"/>
              </a:defRPr>
            </a:lvl2pPr>
            <a:lvl3pPr>
              <a:defRPr>
                <a:latin typeface="Myriad Pro" pitchFamily="34" charset="0"/>
              </a:defRPr>
            </a:lvl3pPr>
            <a:lvl4pPr>
              <a:defRPr>
                <a:latin typeface="Myriad Pro" pitchFamily="34" charset="0"/>
              </a:defRPr>
            </a:lvl4pPr>
            <a:lvl5pPr>
              <a:defRPr>
                <a:latin typeface="Myriad Pro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228600" y="6032157"/>
            <a:ext cx="8686800" cy="762000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None/>
              <a:defRPr sz="1200">
                <a:latin typeface="Myriad Pro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87777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A3CE8C-96C9-4627-9ACD-D76660F8AEAE}" type="datetimeFigureOut">
              <a:rPr lang="en-US"/>
              <a:pPr>
                <a:defRPr/>
              </a:pPr>
              <a:t>2/19/2016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4D46A5-16D3-4856-A21A-420A1CC853F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7787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E309C3-39B8-4D6B-903A-903EBEC77978}" type="datetimeFigureOut">
              <a:rPr lang="en-US"/>
              <a:pPr>
                <a:defRPr/>
              </a:pPr>
              <a:t>2/19/2016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A11952-E0DC-49E6-BAD2-A634B823BBE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8259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D00842-EEC2-4933-A261-DCF7B8B6B335}" type="datetimeFigureOut">
              <a:rPr lang="en-US"/>
              <a:pPr>
                <a:defRPr/>
              </a:pPr>
              <a:t>2/19/2016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82DE59-1183-4E04-90F5-1EA54A2160F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1488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07FD42-6C0B-407F-89E3-6BE163A443D4}" type="datetimeFigureOut">
              <a:rPr lang="en-US"/>
              <a:pPr>
                <a:defRPr/>
              </a:pPr>
              <a:t>2/19/2016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536CC3-B66B-485D-B0CE-8DB64C6F249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2289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F5DE79-C059-40FE-8E53-E354C12D0EE2}" type="datetimeFigureOut">
              <a:rPr lang="en-US"/>
              <a:pPr>
                <a:defRPr/>
              </a:pPr>
              <a:t>2/19/2016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DF4210-97B6-44E9-BCC4-1DBAB79A62E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0083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sz="half" idx="1"/>
          </p:nvPr>
        </p:nvSpPr>
        <p:spPr>
          <a:xfrm>
            <a:off x="0" y="0"/>
            <a:ext cx="4572000" cy="6858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0"/>
            <a:ext cx="4572000" cy="6858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3025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B6A59BC-520C-4D25-AF1D-246FD262AFA4}" type="datetimeFigureOut">
              <a:rPr lang="en-US"/>
              <a:pPr>
                <a:defRPr/>
              </a:pPr>
              <a:t>2/19/2016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05955E9E-E153-4DD6-B52E-2436D1140AB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47" r:id="rId1"/>
    <p:sldLayoutId id="2147484248" r:id="rId2"/>
    <p:sldLayoutId id="2147484249" r:id="rId3"/>
    <p:sldLayoutId id="2147484238" r:id="rId4"/>
    <p:sldLayoutId id="2147484239" r:id="rId5"/>
    <p:sldLayoutId id="2147484240" r:id="rId6"/>
    <p:sldLayoutId id="2147484241" r:id="rId7"/>
    <p:sldLayoutId id="2147484242" r:id="rId8"/>
    <p:sldLayoutId id="2147484250" r:id="rId9"/>
    <p:sldLayoutId id="2147484251" r:id="rId10"/>
    <p:sldLayoutId id="2147484243" r:id="rId11"/>
    <p:sldLayoutId id="2147484244" r:id="rId12"/>
    <p:sldLayoutId id="2147484245" r:id="rId13"/>
    <p:sldLayoutId id="2147484246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Relationship Id="rId4" Type="http://schemas.openxmlformats.org/officeDocument/2006/relationships/hyperlink" Target="http://www.cdc.gov/nchs/data/databriefs/db227.htm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hyperlink" Target="http://www.cdc.gov/nchs/data/databriefs/db227.htm#source" TargetMode="Externa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hyperlink" Target="http://www.cdc.gov/nchs/data/databriefs/db227.htm#source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hyperlink" Target="http://www.cdc.gov/nchs/data/databriefs/db227.htm#source" TargetMode="Externa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hyperlink" Target="http://www.cdc.gov/nchs/data/databriefs/db227.htm#source" TargetMode="Externa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hyperlink" Target="http://www.cdc.gov/nchs/data/databriefs/db227.htm#source" TargetMode="Externa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ltcsbfeedback@cdc.gov" TargetMode="Externa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cdc.gov/nchs/nsltcp.ht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4000">
              <a:schemeClr val="tx2">
                <a:lumMod val="7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3" hidden="1"/>
          <p:cNvSpPr>
            <a:spLocks noGrp="1"/>
          </p:cNvSpPr>
          <p:nvPr>
            <p:ph type="ctrTitle" idx="4294967295"/>
          </p:nvPr>
        </p:nvSpPr>
        <p:spPr>
          <a:xfrm>
            <a:off x="0" y="2130425"/>
            <a:ext cx="7772400" cy="1470025"/>
          </a:xfrm>
        </p:spPr>
        <p:txBody>
          <a:bodyPr/>
          <a:lstStyle/>
          <a:p>
            <a:pPr eaLnBrk="1" hangingPunct="1"/>
            <a:r>
              <a:rPr lang="en-US" altLang="en-US" smtClean="0"/>
              <a:t>Health US 2014</a:t>
            </a: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4019" y="203184"/>
            <a:ext cx="4572000" cy="5875478"/>
          </a:xfrm>
        </p:spPr>
      </p:pic>
      <p:sp>
        <p:nvSpPr>
          <p:cNvPr id="6" name="TextBox 5"/>
          <p:cNvSpPr txBox="1"/>
          <p:nvPr/>
        </p:nvSpPr>
        <p:spPr>
          <a:xfrm>
            <a:off x="206567" y="413962"/>
            <a:ext cx="399088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/>
              </a:rPr>
              <a:t>This slide set contains figures from NCHS data brief No. 227: Variation in Adult Day Services Center Participant Characteristics, by Center Ownership: United States, 2014</a:t>
            </a:r>
            <a:endParaRPr lang="en-US" sz="2500" b="1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yriad Pro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0" y="5953125"/>
            <a:ext cx="8387100" cy="904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500" dirty="0" smtClean="0">
                <a:latin typeface="Myriad Pro"/>
              </a:rPr>
              <a:t>This Data Brief is available at:</a:t>
            </a:r>
          </a:p>
          <a:p>
            <a:pPr marL="0" indent="0">
              <a:buNone/>
            </a:pPr>
            <a:r>
              <a:rPr lang="en-US" sz="2500" dirty="0" smtClean="0">
                <a:latin typeface="Myriad Pro"/>
                <a:hlinkClick r:id="rId4"/>
              </a:rPr>
              <a:t>http://www.cdc.gov/nchs/data/databriefs/db227.htm</a:t>
            </a:r>
            <a:r>
              <a:rPr lang="en-US" sz="2500" dirty="0" smtClean="0">
                <a:latin typeface="Myriad Pro"/>
              </a:rPr>
              <a:t> </a:t>
            </a:r>
            <a:endParaRPr lang="en-US" sz="2500" dirty="0">
              <a:latin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256382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76200" y="99153"/>
            <a:ext cx="8991600" cy="1196248"/>
          </a:xfrm>
        </p:spPr>
        <p:txBody>
          <a:bodyPr/>
          <a:lstStyle/>
          <a:p>
            <a:pPr eaLnBrk="1" hangingPunct="1"/>
            <a:r>
              <a:rPr lang="en-US" sz="2500" dirty="0" smtClean="0"/>
              <a:t>Percent </a:t>
            </a:r>
            <a:r>
              <a:rPr lang="en-US" sz="2500" dirty="0"/>
              <a:t>distribution of race and ethnicity among adult day services center participants, by center ownership: United States, 2014</a:t>
            </a:r>
            <a:endParaRPr lang="en-US" altLang="en-US" sz="2500" dirty="0" smtClean="0"/>
          </a:p>
        </p:txBody>
      </p:sp>
      <p:sp>
        <p:nvSpPr>
          <p:cNvPr id="13316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0" y="4979624"/>
            <a:ext cx="8686800" cy="1717472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baseline="30000" dirty="0"/>
              <a:t>1</a:t>
            </a:r>
            <a:r>
              <a:rPr lang="en-US" dirty="0"/>
              <a:t>Includes participants of the following racial and ethnic backgrounds: non-Hispanic American Indian or Alaska Native, non-Hispanic Asian, non-Hispanic Native Hawaiian or other Pacific Islander, non-Hispanic of two or more races, other race or ethnicity category not reported in the center’s system, and unknown race and ethnicity.  </a:t>
            </a:r>
            <a:br>
              <a:rPr lang="en-US" dirty="0"/>
            </a:br>
            <a:r>
              <a:rPr lang="en-US" baseline="30000" dirty="0"/>
              <a:t>2</a:t>
            </a:r>
            <a:r>
              <a:rPr lang="en-US" dirty="0"/>
              <a:t>Significant difference between participants in for-profit and nonprofit centers (</a:t>
            </a:r>
            <a:r>
              <a:rPr lang="en-US" i="1" dirty="0"/>
              <a:t>p</a:t>
            </a:r>
            <a:r>
              <a:rPr lang="en-US" dirty="0"/>
              <a:t> &lt; 0.05). </a:t>
            </a:r>
            <a:br>
              <a:rPr lang="en-US" dirty="0"/>
            </a:br>
            <a:r>
              <a:rPr lang="en-US" dirty="0"/>
              <a:t>NOTES: Cases with missing data are excluded; see "</a:t>
            </a:r>
            <a:r>
              <a:rPr lang="en-US" dirty="0">
                <a:hlinkClick r:id="rId2"/>
              </a:rPr>
              <a:t>Data source and methods</a:t>
            </a:r>
            <a:r>
              <a:rPr lang="en-US" dirty="0"/>
              <a:t>" for details. Percentages are based on unrounded numbers; estimates may not sum to totals because of rounding. </a:t>
            </a:r>
            <a:br>
              <a:rPr lang="en-US" dirty="0"/>
            </a:br>
            <a:r>
              <a:rPr lang="en-US" altLang="en-US" dirty="0"/>
              <a:t>SOURCE: </a:t>
            </a:r>
            <a:r>
              <a:rPr lang="en-US" altLang="en-US" dirty="0" smtClean="0"/>
              <a:t>CDC/NCHS, </a:t>
            </a:r>
            <a:r>
              <a:rPr lang="en-US" i="1" dirty="0" smtClean="0">
                <a:latin typeface="Myriad Pro"/>
              </a:rPr>
              <a:t>Variation in Adult Day Services Center Participant Characteristics, by Center Ownership: United States, 2014</a:t>
            </a:r>
            <a:r>
              <a:rPr lang="en-US" altLang="en-US" dirty="0"/>
              <a:t>, </a:t>
            </a:r>
            <a:r>
              <a:rPr lang="en-US" altLang="en-US" dirty="0" smtClean="0"/>
              <a:t>NCHS Data </a:t>
            </a:r>
            <a:r>
              <a:rPr lang="en-US" altLang="en-US" dirty="0"/>
              <a:t>Brief </a:t>
            </a:r>
            <a:r>
              <a:rPr lang="en-US" dirty="0">
                <a:latin typeface="Myriad Pro"/>
              </a:rPr>
              <a:t>No. </a:t>
            </a:r>
            <a:r>
              <a:rPr lang="en-US" dirty="0" smtClean="0">
                <a:latin typeface="Myriad Pro"/>
              </a:rPr>
              <a:t>227,</a:t>
            </a:r>
            <a:r>
              <a:rPr lang="en-US" altLang="en-US" dirty="0" smtClean="0"/>
              <a:t> </a:t>
            </a:r>
            <a:r>
              <a:rPr lang="en-US" altLang="en-US" dirty="0"/>
              <a:t>Figure 1. Data from the National Study of Long-Term Care Providers (NSLTCP), 2014.</a:t>
            </a:r>
            <a:endParaRPr lang="en-US" altLang="en-US" dirty="0">
              <a:cs typeface="Myriad Arabic" pitchFamily="50" charset="-78"/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133" y="1845733"/>
            <a:ext cx="6611138" cy="3010429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500" dirty="0" smtClean="0"/>
              <a:t>Selected </a:t>
            </a:r>
            <a:r>
              <a:rPr lang="en-US" sz="2500" dirty="0"/>
              <a:t>sociodemographic characteristics of adult day services center participants, by center ownership: United States, 2014</a:t>
            </a:r>
            <a:endParaRPr lang="en-US" altLang="en-US" sz="2500" dirty="0" smtClean="0"/>
          </a:p>
        </p:txBody>
      </p:sp>
      <p:sp>
        <p:nvSpPr>
          <p:cNvPr id="14340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28600" y="6032500"/>
            <a:ext cx="8686800" cy="762000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baseline="30000" dirty="0"/>
              <a:t>1</a:t>
            </a:r>
            <a:r>
              <a:rPr lang="en-US" dirty="0"/>
              <a:t>Significant difference between participants in for-profit and nonprofit centers (</a:t>
            </a:r>
            <a:r>
              <a:rPr lang="en-US" i="1" dirty="0"/>
              <a:t>p</a:t>
            </a:r>
            <a:r>
              <a:rPr lang="en-US" dirty="0"/>
              <a:t> &lt; 0.05). </a:t>
            </a:r>
            <a:br>
              <a:rPr lang="en-US" dirty="0"/>
            </a:br>
            <a:r>
              <a:rPr lang="en-US" dirty="0"/>
              <a:t>NOTE: Cases with missing data are excluded; see "</a:t>
            </a:r>
            <a:r>
              <a:rPr lang="en-US" dirty="0">
                <a:hlinkClick r:id="rId2"/>
              </a:rPr>
              <a:t>Data source and methods</a:t>
            </a:r>
            <a:r>
              <a:rPr lang="en-US" dirty="0"/>
              <a:t>" for details. </a:t>
            </a:r>
            <a:br>
              <a:rPr lang="en-US" dirty="0"/>
            </a:br>
            <a:r>
              <a:rPr lang="en-US" altLang="en-US" dirty="0"/>
              <a:t>SOURCE: CDC/NCHS, </a:t>
            </a:r>
            <a:r>
              <a:rPr lang="en-US" i="1" dirty="0">
                <a:latin typeface="Myriad Pro"/>
              </a:rPr>
              <a:t>Variation in Adult Day Services Center Participant Characteristics, by Center Ownership: United States, 2014</a:t>
            </a:r>
            <a:r>
              <a:rPr lang="en-US" altLang="en-US" dirty="0"/>
              <a:t>, NCHS Data Brief </a:t>
            </a:r>
            <a:r>
              <a:rPr lang="en-US" dirty="0">
                <a:latin typeface="Myriad Pro"/>
              </a:rPr>
              <a:t>No. 227,</a:t>
            </a:r>
            <a:r>
              <a:rPr lang="en-US" altLang="en-US" dirty="0"/>
              <a:t> Figure </a:t>
            </a:r>
            <a:r>
              <a:rPr lang="en-US" altLang="en-US" dirty="0" smtClean="0"/>
              <a:t>2. </a:t>
            </a:r>
            <a:r>
              <a:rPr lang="en-US" altLang="en-US" dirty="0"/>
              <a:t>Data from the National Study of Long-Term Care Providers (NSLTCP), 2014.</a:t>
            </a:r>
            <a:endParaRPr lang="en-US" altLang="en-US" dirty="0">
              <a:cs typeface="Myriad Arabic" pitchFamily="50" charset="-78"/>
            </a:endParaRP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4877" y="1656291"/>
            <a:ext cx="5641857" cy="362690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76200" y="0"/>
            <a:ext cx="8991600" cy="1175279"/>
          </a:xfrm>
        </p:spPr>
        <p:txBody>
          <a:bodyPr/>
          <a:lstStyle/>
          <a:p>
            <a:pPr eaLnBrk="1" hangingPunct="1"/>
            <a:r>
              <a:rPr lang="en-US" sz="2500" dirty="0" smtClean="0"/>
              <a:t>Selected </a:t>
            </a:r>
            <a:r>
              <a:rPr lang="en-US" sz="2500" dirty="0"/>
              <a:t>diagnosed medical conditions among adult day services center participants, by center ownership: United States, 2014</a:t>
            </a:r>
            <a:endParaRPr lang="en-US" altLang="en-US" sz="2500" dirty="0" smtClean="0"/>
          </a:p>
        </p:txBody>
      </p:sp>
      <p:sp>
        <p:nvSpPr>
          <p:cNvPr id="15364" name="Text Placeholder 3"/>
          <p:cNvSpPr>
            <a:spLocks noGrp="1" noChangeAspect="1"/>
          </p:cNvSpPr>
          <p:nvPr>
            <p:ph type="body" sz="quarter" idx="10"/>
          </p:nvPr>
        </p:nvSpPr>
        <p:spPr>
          <a:xfrm>
            <a:off x="228600" y="5849958"/>
            <a:ext cx="8686800" cy="771506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dirty="0"/>
              <a:t>NOTES: Significant differences between participants in for-profit and nonprofit centers for all conditions selected (</a:t>
            </a:r>
            <a:r>
              <a:rPr lang="en-US" i="1" dirty="0"/>
              <a:t>p</a:t>
            </a:r>
            <a:r>
              <a:rPr lang="en-US" dirty="0"/>
              <a:t> &lt; 0.05). Cases with missing data are excluded; see "</a:t>
            </a:r>
            <a:r>
              <a:rPr lang="en-US" dirty="0">
                <a:hlinkClick r:id="rId2"/>
              </a:rPr>
              <a:t>Data source and methods</a:t>
            </a:r>
            <a:r>
              <a:rPr lang="en-US" dirty="0"/>
              <a:t>" for details. </a:t>
            </a:r>
            <a:br>
              <a:rPr lang="en-US" dirty="0"/>
            </a:br>
            <a:r>
              <a:rPr lang="en-US" altLang="en-US" dirty="0"/>
              <a:t>SOURCE: CDC/NCHS, </a:t>
            </a:r>
            <a:r>
              <a:rPr lang="en-US" i="1" dirty="0">
                <a:latin typeface="Myriad Pro"/>
              </a:rPr>
              <a:t>Variation in Adult Day Services Center Participant Characteristics, by Center Ownership: United States, 2014</a:t>
            </a:r>
            <a:r>
              <a:rPr lang="en-US" altLang="en-US" dirty="0"/>
              <a:t>, NCHS Data Brief </a:t>
            </a:r>
            <a:r>
              <a:rPr lang="en-US" dirty="0">
                <a:latin typeface="Myriad Pro"/>
              </a:rPr>
              <a:t>No. 227,</a:t>
            </a:r>
            <a:r>
              <a:rPr lang="en-US" altLang="en-US" dirty="0"/>
              <a:t> Figure </a:t>
            </a:r>
            <a:r>
              <a:rPr lang="en-US" altLang="en-US" dirty="0" smtClean="0"/>
              <a:t>3. </a:t>
            </a:r>
            <a:r>
              <a:rPr lang="en-US" altLang="en-US" dirty="0"/>
              <a:t>Data from the National Study of Long-Term Care Providers (NSLTCP), 2014.</a:t>
            </a:r>
            <a:endParaRPr lang="en-US" altLang="en-US" dirty="0">
              <a:cs typeface="Myriad Arabic" pitchFamily="50" charset="-78"/>
            </a:endParaRP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9532" y="1574800"/>
            <a:ext cx="5759101" cy="369199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8991600" cy="1538288"/>
          </a:xfrm>
        </p:spPr>
        <p:txBody>
          <a:bodyPr/>
          <a:lstStyle/>
          <a:p>
            <a:pPr eaLnBrk="1" hangingPunct="1"/>
            <a:r>
              <a:rPr lang="en-US" altLang="en-US" sz="2500" dirty="0" smtClean="0"/>
              <a:t/>
            </a:r>
            <a:br>
              <a:rPr lang="en-US" altLang="en-US" sz="2500" dirty="0" smtClean="0"/>
            </a:br>
            <a:r>
              <a:rPr lang="en-US" altLang="en-US" sz="2500" dirty="0" smtClean="0"/>
              <a:t>Need </a:t>
            </a:r>
            <a:r>
              <a:rPr lang="en-US" altLang="en-US" sz="2500" dirty="0"/>
              <a:t>for assistance with selected activities of daily living and receipt of medication assistance among adult day services center participants, by center ownership: United States, 2014</a:t>
            </a:r>
            <a:endParaRPr lang="en-US" altLang="en-US" sz="2500" dirty="0" smtClean="0"/>
          </a:p>
        </p:txBody>
      </p:sp>
      <p:sp>
        <p:nvSpPr>
          <p:cNvPr id="16388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28600" y="5934075"/>
            <a:ext cx="8686800" cy="762000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baseline="30000" dirty="0"/>
              <a:t>1</a:t>
            </a:r>
            <a:r>
              <a:rPr lang="en-US" dirty="0"/>
              <a:t>Significant difference between participants in for-profit and nonprofit centers (</a:t>
            </a:r>
            <a:r>
              <a:rPr lang="en-US" i="1" dirty="0"/>
              <a:t>p</a:t>
            </a:r>
            <a:r>
              <a:rPr lang="en-US" dirty="0"/>
              <a:t> &lt; 0.05). </a:t>
            </a:r>
            <a:br>
              <a:rPr lang="en-US" dirty="0"/>
            </a:br>
            <a:r>
              <a:rPr lang="en-US" dirty="0"/>
              <a:t>NOTE: Cases with missing data are excluded; see "</a:t>
            </a:r>
            <a:r>
              <a:rPr lang="en-US" dirty="0">
                <a:hlinkClick r:id="rId2"/>
              </a:rPr>
              <a:t>Data source and methods</a:t>
            </a:r>
            <a:r>
              <a:rPr lang="en-US" dirty="0"/>
              <a:t>" for details.  </a:t>
            </a:r>
            <a:br>
              <a:rPr lang="en-US" dirty="0"/>
            </a:br>
            <a:r>
              <a:rPr lang="en-US" altLang="en-US" dirty="0"/>
              <a:t>SOURCE: CDC/NCHS, </a:t>
            </a:r>
            <a:r>
              <a:rPr lang="en-US" i="1" dirty="0">
                <a:latin typeface="Myriad Pro"/>
              </a:rPr>
              <a:t>Variation in Adult Day Services Center Participant Characteristics, by Center Ownership: United States, 2014</a:t>
            </a:r>
            <a:r>
              <a:rPr lang="en-US" altLang="en-US" dirty="0"/>
              <a:t>, NCHS Data Brief </a:t>
            </a:r>
            <a:r>
              <a:rPr lang="en-US" dirty="0">
                <a:latin typeface="Myriad Pro"/>
              </a:rPr>
              <a:t>No. 227,</a:t>
            </a:r>
            <a:r>
              <a:rPr lang="en-US" altLang="en-US" dirty="0"/>
              <a:t> Figure </a:t>
            </a:r>
            <a:r>
              <a:rPr lang="en-US" altLang="en-US" dirty="0" smtClean="0"/>
              <a:t>4. </a:t>
            </a:r>
            <a:r>
              <a:rPr lang="en-US" altLang="en-US" dirty="0"/>
              <a:t>Data from the National Study of Long-Term Care Providers (NSLTCP), 2014.</a:t>
            </a:r>
            <a:endParaRPr lang="en-US" altLang="en-US" dirty="0">
              <a:cs typeface="Myriad Arabic" pitchFamily="50" charset="-78"/>
            </a:endParaRP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2084387"/>
            <a:ext cx="5334000" cy="341947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76200" y="132203"/>
            <a:ext cx="8991600" cy="1163198"/>
          </a:xfrm>
        </p:spPr>
        <p:txBody>
          <a:bodyPr/>
          <a:lstStyle/>
          <a:p>
            <a:pPr eaLnBrk="1" hangingPunct="1"/>
            <a:r>
              <a:rPr lang="en-US" altLang="en-US" sz="2500" dirty="0" smtClean="0"/>
              <a:t>Emergency </a:t>
            </a:r>
            <a:r>
              <a:rPr lang="en-US" altLang="en-US" sz="2500" dirty="0"/>
              <a:t>department visits, discharges from overnight hospital stays, and falls among adult day services center participants, by center ownership: United States, 2014</a:t>
            </a:r>
            <a:endParaRPr lang="en-US" altLang="en-US" sz="2500" dirty="0" smtClean="0"/>
          </a:p>
        </p:txBody>
      </p:sp>
      <p:sp>
        <p:nvSpPr>
          <p:cNvPr id="17412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28600" y="5916058"/>
            <a:ext cx="8686800" cy="795892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dirty="0"/>
              <a:t>NOTES: Significant differences between participants in for-profit and nonprofit centers for all three characteristics (</a:t>
            </a:r>
            <a:r>
              <a:rPr lang="en-US" i="1" dirty="0"/>
              <a:t>p </a:t>
            </a:r>
            <a:r>
              <a:rPr lang="en-US" dirty="0"/>
              <a:t>&lt; 0.05). Cases with missing data are excluded; see "</a:t>
            </a:r>
            <a:r>
              <a:rPr lang="en-US" dirty="0">
                <a:hlinkClick r:id="rId2"/>
              </a:rPr>
              <a:t>Data source and methods</a:t>
            </a:r>
            <a:r>
              <a:rPr lang="en-US" dirty="0"/>
              <a:t>" for details. </a:t>
            </a:r>
            <a:br>
              <a:rPr lang="en-US" dirty="0"/>
            </a:br>
            <a:r>
              <a:rPr lang="en-US" altLang="en-US" dirty="0"/>
              <a:t>SOURCE: CDC/NCHS, </a:t>
            </a:r>
            <a:r>
              <a:rPr lang="en-US" i="1" dirty="0">
                <a:latin typeface="Myriad Pro"/>
              </a:rPr>
              <a:t>Variation in Adult Day Services Center Participant Characteristics, by Center Ownership: United States, 2014</a:t>
            </a:r>
            <a:r>
              <a:rPr lang="en-US" altLang="en-US" dirty="0"/>
              <a:t>, NCHS Data Brief </a:t>
            </a:r>
            <a:r>
              <a:rPr lang="en-US" dirty="0">
                <a:latin typeface="Myriad Pro"/>
              </a:rPr>
              <a:t>No. 227,</a:t>
            </a:r>
            <a:r>
              <a:rPr lang="en-US" altLang="en-US" dirty="0"/>
              <a:t> Figure </a:t>
            </a:r>
            <a:r>
              <a:rPr lang="en-US" altLang="en-US" dirty="0" smtClean="0"/>
              <a:t>5. </a:t>
            </a:r>
            <a:r>
              <a:rPr lang="en-US" altLang="en-US" dirty="0"/>
              <a:t>Data from the National Study of Long-Term Care Providers (NSLTCP), 2014.</a:t>
            </a:r>
            <a:endParaRPr lang="en-US" altLang="en-US" dirty="0">
              <a:cs typeface="Myriad Arabic" pitchFamily="50" charset="-78"/>
            </a:endParaRP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0799" y="1634067"/>
            <a:ext cx="5987579" cy="384915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4000">
              <a:schemeClr val="accent1">
                <a:lumMod val="7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485638" cy="6869198"/>
          </a:xfrm>
        </p:spPr>
      </p:pic>
      <p:sp>
        <p:nvSpPr>
          <p:cNvPr id="6" name="Text Placeholder 3"/>
          <p:cNvSpPr txBox="1">
            <a:spLocks/>
          </p:cNvSpPr>
          <p:nvPr/>
        </p:nvSpPr>
        <p:spPr bwMode="auto">
          <a:xfrm>
            <a:off x="6485638" y="2724150"/>
            <a:ext cx="2675467" cy="21900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marL="0" indent="0" algn="l" rtl="0" eaLnBrk="0" fontAlgn="base" hangingPunct="0">
              <a:spcBef>
                <a:spcPts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Myriad Pro" pitchFamily="34" charset="0"/>
                <a:ea typeface="+mn-ea"/>
                <a:cs typeface="+mn-cs"/>
              </a:defRPr>
            </a:lvl1pPr>
            <a:lvl2pPr marL="4572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solidFill>
                  <a:schemeClr val="bg1"/>
                </a:solidFill>
              </a:rPr>
              <a:t>For questions about this Data Brief or NSLTCP, please contact the Long-Term Care Statistics Branch at NCHS.</a:t>
            </a:r>
          </a:p>
          <a:p>
            <a:endParaRPr lang="en-US" b="1" dirty="0" smtClean="0">
              <a:solidFill>
                <a:schemeClr val="bg1"/>
              </a:solidFill>
            </a:endParaRPr>
          </a:p>
          <a:p>
            <a:r>
              <a:rPr lang="en-US" b="1" dirty="0" smtClean="0">
                <a:solidFill>
                  <a:schemeClr val="bg1"/>
                </a:solidFill>
              </a:rPr>
              <a:t>Email: </a:t>
            </a:r>
            <a:r>
              <a:rPr lang="en-US" b="1" dirty="0" smtClean="0">
                <a:solidFill>
                  <a:schemeClr val="bg1"/>
                </a:solidFill>
                <a:hlinkClick r:id="rId3"/>
              </a:rPr>
              <a:t>ltcsbfeedback@cdc.gov</a:t>
            </a:r>
            <a:endParaRPr lang="en-US" b="1" dirty="0" smtClean="0">
              <a:solidFill>
                <a:schemeClr val="bg1"/>
              </a:solidFill>
            </a:endParaRPr>
          </a:p>
          <a:p>
            <a:r>
              <a:rPr lang="en-US" b="1" dirty="0" smtClean="0">
                <a:solidFill>
                  <a:schemeClr val="bg1"/>
                </a:solidFill>
              </a:rPr>
              <a:t>Phone: 301-458-4747</a:t>
            </a:r>
          </a:p>
          <a:p>
            <a:endParaRPr lang="en-US" b="1" dirty="0" smtClean="0">
              <a:solidFill>
                <a:schemeClr val="bg1"/>
              </a:solidFill>
            </a:endParaRPr>
          </a:p>
          <a:p>
            <a:r>
              <a:rPr lang="en-US" b="1" dirty="0" smtClean="0">
                <a:solidFill>
                  <a:schemeClr val="bg1"/>
                </a:solidFill>
              </a:rPr>
              <a:t>Visit us on the web at: </a:t>
            </a:r>
            <a:r>
              <a:rPr lang="en-US" b="1" dirty="0" smtClean="0">
                <a:solidFill>
                  <a:schemeClr val="bg1"/>
                </a:solidFill>
                <a:hlinkClick r:id="rId4"/>
              </a:rPr>
              <a:t>http://www.cdc.gov/nchs/nsltcp.htm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endParaRPr lang="en-US" dirty="0" smtClean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78483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2898</TotalTime>
  <Words>319</Words>
  <Application>Microsoft Office PowerPoint</Application>
  <PresentationFormat>On-screen Show (4:3)</PresentationFormat>
  <Paragraphs>21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Myriad Arabic</vt:lpstr>
      <vt:lpstr>Myriad Pro</vt:lpstr>
      <vt:lpstr>Office Theme</vt:lpstr>
      <vt:lpstr>Health US 2014</vt:lpstr>
      <vt:lpstr>Percent distribution of race and ethnicity among adult day services center participants, by center ownership: United States, 2014</vt:lpstr>
      <vt:lpstr>Selected sociodemographic characteristics of adult day services center participants, by center ownership: United States, 2014</vt:lpstr>
      <vt:lpstr>Selected diagnosed medical conditions among adult day services center participants, by center ownership: United States, 2014</vt:lpstr>
      <vt:lpstr> Need for assistance with selected activities of daily living and receipt of medication assistance among adult day services center participants, by center ownership: United States, 2014</vt:lpstr>
      <vt:lpstr>Emergency department visits, discharges from overnight hospital stays, and falls among adult day services center participants, by center ownership: United States, 2014</vt:lpstr>
      <vt:lpstr>PowerPoint Presentation</vt:lpstr>
    </vt:vector>
  </TitlesOfParts>
  <Company>Centers for Disease Control and Prevention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Life expectancy at birth</dc:title>
  <dc:creator>Eldridge, Odell D. (CDC/OSELS/NCHS) (CTR)</dc:creator>
  <cp:lastModifiedBy>Rome, Vincent (CDC/OPHSS/NCHS)</cp:lastModifiedBy>
  <cp:revision>287</cp:revision>
  <cp:lastPrinted>2015-04-02T19:01:23Z</cp:lastPrinted>
  <dcterms:created xsi:type="dcterms:W3CDTF">2013-03-04T18:15:21Z</dcterms:created>
  <dcterms:modified xsi:type="dcterms:W3CDTF">2016-02-19T15:02:35Z</dcterms:modified>
</cp:coreProperties>
</file>