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7" r:id="rId2"/>
    <p:sldId id="256" r:id="rId3"/>
    <p:sldId id="257" r:id="rId4"/>
    <p:sldId id="258" r:id="rId5"/>
    <p:sldId id="290" r:id="rId6"/>
    <p:sldId id="291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76">
          <p15:clr>
            <a:srgbClr val="A4A3A4"/>
          </p15:clr>
        </p15:guide>
        <p15:guide id="2" orient="horz" pos="4068">
          <p15:clr>
            <a:srgbClr val="A4A3A4"/>
          </p15:clr>
        </p15:guide>
        <p15:guide id="3" orient="horz" pos="727">
          <p15:clr>
            <a:srgbClr val="A4A3A4"/>
          </p15:clr>
        </p15:guide>
        <p15:guide id="4" orient="horz" pos="386">
          <p15:clr>
            <a:srgbClr val="A4A3A4"/>
          </p15:clr>
        </p15:guide>
        <p15:guide id="5" orient="horz" pos="1010">
          <p15:clr>
            <a:srgbClr val="A4A3A4"/>
          </p15:clr>
        </p15:guide>
        <p15:guide id="6" orient="horz" pos="3552">
          <p15:clr>
            <a:srgbClr val="A4A3A4"/>
          </p15:clr>
        </p15:guide>
        <p15:guide id="7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24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6207" autoAdjust="0"/>
  </p:normalViewPr>
  <p:slideViewPr>
    <p:cSldViewPr snapToGrid="0">
      <p:cViewPr varScale="1">
        <p:scale>
          <a:sx n="87" d="100"/>
          <a:sy n="87" d="100"/>
        </p:scale>
        <p:origin x="1116" y="60"/>
      </p:cViewPr>
      <p:guideLst>
        <p:guide orient="horz" pos="4176"/>
        <p:guide orient="horz" pos="4068"/>
        <p:guide orient="horz" pos="727"/>
        <p:guide orient="horz" pos="386"/>
        <p:guide orient="horz" pos="1010"/>
        <p:guide orient="horz" pos="3552"/>
        <p:guide pos="2880"/>
      </p:guideLst>
    </p:cSldViewPr>
  </p:slideViewPr>
  <p:outlineViewPr>
    <p:cViewPr>
      <p:scale>
        <a:sx n="33" d="100"/>
        <a:sy n="33" d="100"/>
      </p:scale>
      <p:origin x="0" y="-1496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26"/>
    </p:cViewPr>
  </p:sorterViewPr>
  <p:notesViewPr>
    <p:cSldViewPr snapToGrid="0">
      <p:cViewPr varScale="1">
        <p:scale>
          <a:sx n="81" d="100"/>
          <a:sy n="81" d="100"/>
        </p:scale>
        <p:origin x="2631" y="61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F79DB3-E44A-4853-93A5-2259C8275272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4B85B9-872D-4DEE-90E5-4BD9618185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380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4045" tIns="47022" rIns="94045" bIns="4702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4045" tIns="47022" rIns="94045" bIns="4702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2C7236-D49A-4154-831D-77C0FA4A894B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5" tIns="47022" rIns="94045" bIns="4702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560888"/>
            <a:ext cx="5854700" cy="4321175"/>
          </a:xfrm>
          <a:prstGeom prst="rect">
            <a:avLst/>
          </a:prstGeom>
        </p:spPr>
        <p:txBody>
          <a:bodyPr vert="horz" lIns="94045" tIns="47022" rIns="94045" bIns="47022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4045" tIns="47022" rIns="94045" bIns="4702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wrap="square" lIns="94045" tIns="47022" rIns="94045" bIns="470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6DF42C-6653-4802-9D1C-2A5485EDAD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798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DF42C-6653-4802-9D1C-2A5485EDAD88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958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86770-79CF-4238-B180-35348FD59DF4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907D1-EF81-4508-89C8-2DDD034B5F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100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284163" y="309563"/>
            <a:ext cx="8539162" cy="623887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47254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DD471-1211-4861-8774-7E3AFB1868E5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780DF-826C-4E6E-B2F9-61B81E411C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260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BCBAF-BD86-45EE-94C9-368DAFAE78A0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31428-2378-452E-809D-599D93C0D0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720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C5C4D-8492-4260-94A1-D2F33119619E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124E6-BE2E-429C-BE74-B79F8CD2C5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487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0E7E-FA9C-4A1B-B233-E1B042153F7E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77DF8-5698-4DE1-9C7B-B7E6050F94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8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22860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CB41A-458F-45E8-BC06-497909F54655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18BD2-E5E1-435F-B49A-4EDD5AA1BE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770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219200"/>
          </a:xfrm>
        </p:spPr>
        <p:txBody>
          <a:bodyPr anchor="b">
            <a:noAutofit/>
          </a:bodyPr>
          <a:lstStyle>
            <a:lvl1pPr>
              <a:defRPr sz="3500" b="1"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27"/>
            <a:ext cx="8229600" cy="4572000"/>
          </a:xfrm>
        </p:spPr>
        <p:txBody>
          <a:bodyPr/>
          <a:lstStyle>
            <a:lvl1pPr>
              <a:defRPr>
                <a:latin typeface="Myriad Pro" pitchFamily="34" charset="0"/>
              </a:defRPr>
            </a:lvl1pPr>
            <a:lvl2pPr>
              <a:defRPr>
                <a:latin typeface="Myriad Pro" pitchFamily="34" charset="0"/>
              </a:defRPr>
            </a:lvl2pPr>
            <a:lvl3pPr>
              <a:defRPr>
                <a:latin typeface="Myriad Pro" pitchFamily="34" charset="0"/>
              </a:defRPr>
            </a:lvl3pPr>
            <a:lvl4pPr>
              <a:defRPr>
                <a:latin typeface="Myriad Pro" pitchFamily="34" charset="0"/>
              </a:defRPr>
            </a:lvl4pPr>
            <a:lvl5pPr>
              <a:defRPr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28600" y="6032157"/>
            <a:ext cx="8686800" cy="7620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1200">
                <a:latin typeface="Myriad Pro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77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3CE8C-96C9-4627-9ACD-D76660F8AEAE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D46A5-16D3-4856-A21A-420A1CC853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78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309C3-39B8-4D6B-903A-903EBEC77978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11952-E0DC-49E6-BAD2-A634B823B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25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00842-EEC2-4933-A261-DCF7B8B6B335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2DE59-1183-4E04-90F5-1EA54A2160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48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7FD42-6C0B-407F-89E3-6BE163A443D4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36CC3-B66B-485D-B0CE-8DB64C6F24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28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5DE79-C059-40FE-8E53-E354C12D0EE2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F4210-97B6-44E9-BCC4-1DBAB79A62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08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02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6A59BC-520C-4D25-AF1D-246FD262AFA4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5955E9E-E153-4DD6-B52E-2436D1140A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38" r:id="rId4"/>
    <p:sldLayoutId id="2147484239" r:id="rId5"/>
    <p:sldLayoutId id="2147484240" r:id="rId6"/>
    <p:sldLayoutId id="2147484241" r:id="rId7"/>
    <p:sldLayoutId id="2147484242" r:id="rId8"/>
    <p:sldLayoutId id="2147484250" r:id="rId9"/>
    <p:sldLayoutId id="2147484251" r:id="rId10"/>
    <p:sldLayoutId id="2147484243" r:id="rId11"/>
    <p:sldLayoutId id="2147484244" r:id="rId12"/>
    <p:sldLayoutId id="2147484245" r:id="rId13"/>
    <p:sldLayoutId id="214748424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cdc.gov/nchs/data/databriefs/db224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cdc.gov/nchs/data/databriefs/db224.htm#source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cdc.gov/nchs/data/databriefs/db224.htm#source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nchs/data/databriefs/db224.htm#source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ltcsbfeedback@cdc.gov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cdc.gov/nchs/nsltcp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chemeClr val="tx2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 hidden="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mtClean="0"/>
              <a:t>Health US 2014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117" y="181147"/>
            <a:ext cx="4572000" cy="5875478"/>
          </a:xfrm>
        </p:spPr>
      </p:pic>
      <p:sp>
        <p:nvSpPr>
          <p:cNvPr id="8" name="TextBox 7"/>
          <p:cNvSpPr txBox="1"/>
          <p:nvPr/>
        </p:nvSpPr>
        <p:spPr>
          <a:xfrm>
            <a:off x="202664" y="383675"/>
            <a:ext cx="39908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This slide set contains figures from NCHS data brief No. 224: Variation in Operating Characteristics of Adult Day Services Centers, by Center Ownership: United States, 2014</a:t>
            </a:r>
            <a:endParaRPr lang="en-US" sz="25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yriad Pro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0" y="5971141"/>
            <a:ext cx="8387100" cy="88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smtClean="0">
                <a:latin typeface="Myriad Pro"/>
              </a:rPr>
              <a:t>This Data Brief is available at:</a:t>
            </a:r>
          </a:p>
          <a:p>
            <a:pPr marL="0" indent="0">
              <a:buNone/>
            </a:pPr>
            <a:r>
              <a:rPr lang="en-US" sz="2500" smtClean="0">
                <a:latin typeface="Myriad Pro"/>
                <a:hlinkClick r:id="rId4"/>
              </a:rPr>
              <a:t>http://www.cdc.gov/nchs/data/databriefs/db224.htm</a:t>
            </a:r>
            <a:r>
              <a:rPr lang="en-US" sz="2500" smtClean="0">
                <a:latin typeface="Myriad Pro"/>
              </a:rPr>
              <a:t> </a:t>
            </a:r>
            <a:endParaRPr lang="en-US" sz="2500" dirty="0"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500" dirty="0" smtClean="0"/>
              <a:t>Selected </a:t>
            </a:r>
            <a:r>
              <a:rPr lang="en-US" altLang="en-US" sz="2500" dirty="0"/>
              <a:t>operating characteristics of adult day services centers, by center ownership: United States, 2014</a:t>
            </a:r>
            <a:endParaRPr lang="en-US" altLang="en-US" sz="2500" dirty="0" smtClean="0"/>
          </a:p>
        </p:txBody>
      </p:sp>
      <p:sp>
        <p:nvSpPr>
          <p:cNvPr id="1024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8600" y="5953125"/>
            <a:ext cx="8686800" cy="78105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n-US" baseline="30000" dirty="0"/>
              <a:t>1</a:t>
            </a:r>
            <a:r>
              <a:rPr lang="en-US" dirty="0"/>
              <a:t>Differences between for-profit and nonprofit centers are significant at the </a:t>
            </a:r>
            <a:r>
              <a:rPr lang="en-US" i="1" dirty="0"/>
              <a:t>p</a:t>
            </a:r>
            <a:r>
              <a:rPr lang="en-US" dirty="0"/>
              <a:t> &lt; 0.05 level. </a:t>
            </a:r>
            <a:br>
              <a:rPr lang="en-US" dirty="0"/>
            </a:br>
            <a:r>
              <a:rPr lang="en-US" dirty="0"/>
              <a:t>NOTE: Figure excludes cases with missing data; see “</a:t>
            </a:r>
            <a:r>
              <a:rPr lang="en-US" dirty="0">
                <a:hlinkClick r:id="rId2"/>
              </a:rPr>
              <a:t>Data source and methods</a:t>
            </a:r>
            <a:r>
              <a:rPr lang="en-US" dirty="0"/>
              <a:t>” for details. </a:t>
            </a:r>
            <a:br>
              <a:rPr lang="en-US" dirty="0"/>
            </a:br>
            <a:r>
              <a:rPr lang="en-US" altLang="en-US" dirty="0" smtClean="0"/>
              <a:t>SOURCE</a:t>
            </a:r>
            <a:r>
              <a:rPr lang="en-US" altLang="en-US" dirty="0"/>
              <a:t>: CDC/NCHS, </a:t>
            </a:r>
            <a:r>
              <a:rPr lang="en-US" i="1" dirty="0">
                <a:latin typeface="Myriad Pro"/>
              </a:rPr>
              <a:t>Variation in Operating Characteristics of Adult Day Services Centers, by Center Ownership: United States, </a:t>
            </a:r>
            <a:r>
              <a:rPr lang="en-US" i="1" dirty="0" smtClean="0">
                <a:latin typeface="Myriad Pro"/>
              </a:rPr>
              <a:t>2014</a:t>
            </a:r>
            <a:r>
              <a:rPr lang="en-US" altLang="en-US" dirty="0" smtClean="0"/>
              <a:t>, </a:t>
            </a:r>
            <a:r>
              <a:rPr lang="en-US" altLang="en-US" dirty="0"/>
              <a:t>NCHS Data Brief </a:t>
            </a:r>
            <a:r>
              <a:rPr lang="en-US" dirty="0">
                <a:latin typeface="Myriad Pro"/>
              </a:rPr>
              <a:t>No. </a:t>
            </a:r>
            <a:r>
              <a:rPr lang="en-US" dirty="0" smtClean="0">
                <a:latin typeface="Myriad Pro"/>
              </a:rPr>
              <a:t>224,</a:t>
            </a:r>
            <a:r>
              <a:rPr lang="en-US" altLang="en-US" dirty="0" smtClean="0"/>
              <a:t> </a:t>
            </a:r>
            <a:r>
              <a:rPr lang="en-US" altLang="en-US" dirty="0"/>
              <a:t>Figure 1. 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  <a:p>
            <a:pPr>
              <a:spcBef>
                <a:spcPct val="0"/>
              </a:spcBef>
            </a:pP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9" y="1818853"/>
            <a:ext cx="5985933" cy="394430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500" dirty="0" smtClean="0"/>
              <a:t>Revenue </a:t>
            </a:r>
            <a:r>
              <a:rPr lang="en-US" altLang="en-US" sz="2500" dirty="0"/>
              <a:t>among adult day services centers, by source and center ownership: United States, 2014</a:t>
            </a:r>
            <a:endParaRPr lang="en-US" altLang="en-US" sz="2500" dirty="0" smtClean="0"/>
          </a:p>
        </p:txBody>
      </p:sp>
      <p:sp>
        <p:nvSpPr>
          <p:cNvPr id="1126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5619220"/>
            <a:ext cx="8686800" cy="116734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NOTES: Imputed data were used for sources of revenue; all sources of revenue are from paid participant fees only. Differences between for-profit and nonprofit centers are significant at the </a:t>
            </a:r>
            <a:r>
              <a:rPr lang="en-US" i="1" dirty="0"/>
              <a:t>p</a:t>
            </a:r>
            <a:r>
              <a:rPr lang="en-US" dirty="0"/>
              <a:t> &lt; 0.05 level for all sources of revenue. Percentages are based on unrounded numbers. Estimates may not add to totals because of rounding. </a:t>
            </a:r>
            <a:br>
              <a:rPr lang="en-US" dirty="0"/>
            </a:br>
            <a:r>
              <a:rPr lang="en-US" altLang="en-US" dirty="0"/>
              <a:t>SOURCE: CDC/NCHS, </a:t>
            </a:r>
            <a:r>
              <a:rPr lang="en-US" i="1" dirty="0">
                <a:latin typeface="Myriad Pro"/>
              </a:rPr>
              <a:t>Variation in Operating Characteristics of Adult Day Services Centers, by Center Ownership: United States, 2014</a:t>
            </a:r>
            <a:r>
              <a:rPr lang="en-US" altLang="en-US" dirty="0"/>
              <a:t>, NCHS Data Brief </a:t>
            </a:r>
            <a:r>
              <a:rPr lang="en-US" dirty="0">
                <a:latin typeface="Myriad Pro"/>
              </a:rPr>
              <a:t>No. 224,</a:t>
            </a:r>
            <a:r>
              <a:rPr lang="en-US" altLang="en-US" dirty="0"/>
              <a:t> Figure 2</a:t>
            </a:r>
            <a:r>
              <a:rPr lang="en-US" altLang="en-US" dirty="0" smtClean="0"/>
              <a:t>. </a:t>
            </a:r>
            <a:r>
              <a:rPr lang="en-US" altLang="en-US" dirty="0"/>
              <a:t>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132" y="1713969"/>
            <a:ext cx="5926668" cy="390525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6200" y="422805"/>
            <a:ext cx="8991600" cy="747712"/>
          </a:xfrm>
        </p:spPr>
        <p:txBody>
          <a:bodyPr/>
          <a:lstStyle/>
          <a:p>
            <a:pPr eaLnBrk="1" hangingPunct="1"/>
            <a:r>
              <a:rPr lang="en-US" altLang="en-US" sz="2500" dirty="0" smtClean="0"/>
              <a:t>Disease-specific </a:t>
            </a:r>
            <a:r>
              <a:rPr lang="en-US" altLang="en-US" sz="2500" dirty="0"/>
              <a:t>programs offered for selected conditions among adult day services centers, by center ownership: United States, 2014</a:t>
            </a:r>
            <a:endParaRPr lang="en-US" altLang="en-US" sz="2500" dirty="0" smtClean="0"/>
          </a:p>
        </p:txBody>
      </p:sp>
      <p:sp>
        <p:nvSpPr>
          <p:cNvPr id="12292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228600" y="5819775"/>
            <a:ext cx="8686800" cy="92254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aseline="30000" dirty="0"/>
              <a:t>1</a:t>
            </a:r>
            <a:r>
              <a:rPr lang="en-US" dirty="0"/>
              <a:t>Differences between for-profit and nonprofit centers are significant at the </a:t>
            </a:r>
            <a:r>
              <a:rPr lang="en-US" i="1" dirty="0"/>
              <a:t>p</a:t>
            </a:r>
            <a:r>
              <a:rPr lang="en-US" dirty="0"/>
              <a:t> &lt; 0.05 level. </a:t>
            </a:r>
            <a:br>
              <a:rPr lang="en-US" dirty="0"/>
            </a:br>
            <a:r>
              <a:rPr lang="en-US" dirty="0"/>
              <a:t>NOTE: Figure excludes cases with missing data; see “</a:t>
            </a:r>
            <a:r>
              <a:rPr lang="en-US" dirty="0">
                <a:hlinkClick r:id="rId2"/>
              </a:rPr>
              <a:t>Data source and methods</a:t>
            </a:r>
            <a:r>
              <a:rPr lang="en-US" dirty="0"/>
              <a:t>” for details.</a:t>
            </a:r>
            <a:br>
              <a:rPr lang="en-US" dirty="0"/>
            </a:br>
            <a:r>
              <a:rPr lang="en-US" altLang="en-US" dirty="0"/>
              <a:t>SOURCE: CDC/NCHS, </a:t>
            </a:r>
            <a:r>
              <a:rPr lang="en-US" i="1" dirty="0">
                <a:latin typeface="Myriad Pro"/>
              </a:rPr>
              <a:t>Variation in Operating Characteristics of Adult Day Services Centers, by Center Ownership: United States, 2014</a:t>
            </a:r>
            <a:r>
              <a:rPr lang="en-US" altLang="en-US" dirty="0"/>
              <a:t>, NCHS Data Brief </a:t>
            </a:r>
            <a:r>
              <a:rPr lang="en-US" dirty="0">
                <a:latin typeface="Myriad Pro"/>
              </a:rPr>
              <a:t>No. 224,</a:t>
            </a:r>
            <a:r>
              <a:rPr lang="en-US" altLang="en-US" dirty="0"/>
              <a:t> Figure </a:t>
            </a:r>
            <a:r>
              <a:rPr lang="en-US" altLang="en-US" dirty="0" smtClean="0"/>
              <a:t>3. </a:t>
            </a:r>
            <a:r>
              <a:rPr lang="en-US" altLang="en-US" dirty="0"/>
              <a:t>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733" y="1642534"/>
            <a:ext cx="5816646" cy="38327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dirty="0" smtClean="0"/>
              <a:t>Adult </a:t>
            </a:r>
            <a:r>
              <a:rPr lang="en-US" sz="2500" dirty="0"/>
              <a:t>day services centers that primarily serve participants with a specific diagnosis, by center ownership: United States, 2014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467" y="1744134"/>
            <a:ext cx="5790946" cy="3815820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8600" y="5734050"/>
            <a:ext cx="8686800" cy="106010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NOTES: Centers that primarily serve participants with a specific diagnosis are defined as those having 80% or more of currently enrolled participants with the specific diagnosis. Differences between for-profit and nonprofit centers are significant at the </a:t>
            </a:r>
            <a:r>
              <a:rPr lang="en-US" i="1" dirty="0"/>
              <a:t>p</a:t>
            </a:r>
            <a:r>
              <a:rPr lang="en-US" dirty="0"/>
              <a:t> &lt; 0.05 level for all diagnoses. Figure excludes cases with missing data; see “</a:t>
            </a:r>
            <a:r>
              <a:rPr lang="en-US" dirty="0">
                <a:hlinkClick r:id="rId3"/>
              </a:rPr>
              <a:t>Data source and methods</a:t>
            </a:r>
            <a:r>
              <a:rPr lang="en-US" dirty="0"/>
              <a:t>” for details. </a:t>
            </a:r>
            <a:br>
              <a:rPr lang="en-US" dirty="0"/>
            </a:br>
            <a:r>
              <a:rPr lang="en-US" altLang="en-US" dirty="0"/>
              <a:t>SOURCE: CDC/NCHS, </a:t>
            </a:r>
            <a:r>
              <a:rPr lang="en-US" i="1" dirty="0">
                <a:latin typeface="Myriad Pro"/>
              </a:rPr>
              <a:t>Variation in Operating Characteristics of Adult Day Services Centers, by Center Ownership: United States, 2014</a:t>
            </a:r>
            <a:r>
              <a:rPr lang="en-US" altLang="en-US" dirty="0"/>
              <a:t>, NCHS Data Brief </a:t>
            </a:r>
            <a:r>
              <a:rPr lang="en-US" dirty="0">
                <a:latin typeface="Myriad Pro"/>
              </a:rPr>
              <a:t>No. 224,</a:t>
            </a:r>
            <a:r>
              <a:rPr lang="en-US" altLang="en-US" dirty="0"/>
              <a:t> Figure </a:t>
            </a:r>
            <a:r>
              <a:rPr lang="en-US" altLang="en-US" dirty="0" smtClean="0"/>
              <a:t>4. </a:t>
            </a:r>
            <a:r>
              <a:rPr lang="en-US" altLang="en-US" dirty="0"/>
              <a:t>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5318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85638" cy="6869198"/>
          </a:xfrm>
        </p:spPr>
      </p:pic>
      <p:sp>
        <p:nvSpPr>
          <p:cNvPr id="6" name="Text Placeholder 3"/>
          <p:cNvSpPr txBox="1">
            <a:spLocks/>
          </p:cNvSpPr>
          <p:nvPr/>
        </p:nvSpPr>
        <p:spPr bwMode="auto">
          <a:xfrm>
            <a:off x="6485638" y="2855343"/>
            <a:ext cx="2675467" cy="2183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Myriad Pro" pitchFamily="34" charset="0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For questions about this Data Brief or NSLTCP, please contact the Long-Term Care Statistics Branch at NCHS.</a:t>
            </a: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Email: </a:t>
            </a:r>
            <a:r>
              <a:rPr lang="en-US" b="1" dirty="0" smtClean="0">
                <a:solidFill>
                  <a:schemeClr val="bg1"/>
                </a:solidFill>
                <a:hlinkClick r:id="rId3"/>
              </a:rPr>
              <a:t>ltcsbfeedback@cdc.gov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Phone</a:t>
            </a:r>
            <a:r>
              <a:rPr lang="en-US" b="1" smtClean="0">
                <a:solidFill>
                  <a:schemeClr val="bg1"/>
                </a:solidFill>
              </a:rPr>
              <a:t>: 301-458-4747</a:t>
            </a:r>
            <a:endParaRPr lang="en-US" b="1" dirty="0" smtClean="0">
              <a:solidFill>
                <a:schemeClr val="bg1"/>
              </a:solidFill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Visit us on the web at: </a:t>
            </a:r>
            <a:r>
              <a:rPr lang="en-US" b="1" dirty="0" smtClean="0">
                <a:solidFill>
                  <a:schemeClr val="bg1"/>
                </a:solidFill>
                <a:hlinkClick r:id="rId4"/>
              </a:rPr>
              <a:t>http://www.cdc.gov/nchs/nsltcp.htm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92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2907</TotalTime>
  <Words>308</Words>
  <Application>Microsoft Office PowerPoint</Application>
  <PresentationFormat>On-screen Show (4:3)</PresentationFormat>
  <Paragraphs>19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Arabic</vt:lpstr>
      <vt:lpstr>Myriad Pro</vt:lpstr>
      <vt:lpstr>Office Theme</vt:lpstr>
      <vt:lpstr>Health US 2014</vt:lpstr>
      <vt:lpstr>Selected operating characteristics of adult day services centers, by center ownership: United States, 2014</vt:lpstr>
      <vt:lpstr>Revenue among adult day services centers, by source and center ownership: United States, 2014</vt:lpstr>
      <vt:lpstr>Disease-specific programs offered for selected conditions among adult day services centers, by center ownership: United States, 2014</vt:lpstr>
      <vt:lpstr>Adult day services centers that primarily serve participants with a specific diagnosis, by center ownership: United States, 2014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expectancy at birth</dc:title>
  <dc:creator>Eldridge, Odell D. (CDC/OSELS/NCHS) (CTR)</dc:creator>
  <cp:lastModifiedBy>Rome, Vincent (CDC/OPHSS/NCHS)</cp:lastModifiedBy>
  <cp:revision>287</cp:revision>
  <cp:lastPrinted>2015-04-02T19:01:23Z</cp:lastPrinted>
  <dcterms:created xsi:type="dcterms:W3CDTF">2013-03-04T18:15:21Z</dcterms:created>
  <dcterms:modified xsi:type="dcterms:W3CDTF">2016-02-19T15:02:03Z</dcterms:modified>
</cp:coreProperties>
</file>